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wmf" ContentType="image/x-w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5-->
<p:presentation xmlns:r="http://schemas.openxmlformats.org/officeDocument/2006/relationships" xmlns:a="http://schemas.openxmlformats.org/drawingml/2006/main" xmlns:p="http://schemas.openxmlformats.org/presentationml/2006/main" strictFirstAndLastChars="0" embedTrueTypeFonts="1">
  <p:sldMasterIdLst>
    <p:sldMasterId id="2147483648" r:id="rId1"/>
  </p:sldMasterIdLst>
  <p:notesMasterIdLst>
    <p:notesMasterId r:id="rId2"/>
  </p:notesMasterIdLst>
  <p:handoutMasterIdLst>
    <p:handoutMasterId r:id="rId3"/>
  </p:handout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777413"/>
  <p:embeddedFontLst>
    <p:embeddedFont>
      <p:font typeface="Wingdings 2" panose="05020102010507070707" pitchFamily="18" charset="2"/>
      <p:regular r:id="rId29"/>
    </p:embeddedFont>
    <p:embeddedFont>
      <p:font typeface="Calibri" panose="020F0502020204030204" pitchFamily="34" charset="0"/>
      <p:regular r:id="rId30"/>
      <p:bold r:id="rId31"/>
      <p:italic r:id="rId32"/>
      <p:boldItalic r:id="rId33"/>
    </p:embeddedFont>
  </p:embeddedFontLst>
  <p:custDataLst>
    <p:tags r:id="rId28"/>
  </p:custDataLst>
  <p:defaultTextStyle>
    <a:defPPr>
      <a:defRPr lang="en-GB"/>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3" autoAdjust="0"/>
    <p:restoredTop sz="90929"/>
  </p:normalViewPr>
  <p:slideViewPr>
    <p:cSldViewPr>
      <p:cViewPr varScale="1">
        <p:scale>
          <a:sx n="67" d="100"/>
          <a:sy n="67" d="100"/>
        </p:scale>
        <p:origin x="17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tags" Target="tags/tag1.xml" /><Relationship Id="rId29" Type="http://schemas.openxmlformats.org/officeDocument/2006/relationships/font" Target="fonts/font1.fntdata" /><Relationship Id="rId3" Type="http://schemas.openxmlformats.org/officeDocument/2006/relationships/handoutMaster" Target="handoutMasters/handoutMaster1.xml" /><Relationship Id="rId30" Type="http://schemas.openxmlformats.org/officeDocument/2006/relationships/font" Target="fonts/font2.fntdata" /><Relationship Id="rId31" Type="http://schemas.openxmlformats.org/officeDocument/2006/relationships/font" Target="fonts/font3.fntdata" /><Relationship Id="rId32" Type="http://schemas.openxmlformats.org/officeDocument/2006/relationships/font" Target="fonts/font4.fntdata" /><Relationship Id="rId33" Type="http://schemas.openxmlformats.org/officeDocument/2006/relationships/font" Target="fonts/font5.fntdata"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hdr" sz="quarter"/>
          </p:nvPr>
        </p:nvSpPr>
        <p:spPr bwMode="auto">
          <a:xfrm>
            <a:off x="-1588" y="9525"/>
            <a:ext cx="2973388" cy="457200"/>
          </a:xfrm>
          <a:prstGeom prst="rect">
            <a:avLst/>
          </a:prstGeom>
          <a:noFill/>
          <a:ln w="9525">
            <a:noFill/>
            <a:miter lim="800000"/>
          </a:ln>
          <a:effectLst/>
        </p:spPr>
        <p:txBody>
          <a:bodyPr vert="horz" wrap="square" lIns="19050" tIns="0" rIns="19050" bIns="0" numCol="1" anchor="t" anchorCtr="0" compatLnSpc="1">
            <a:prstTxWarp prst="textNoShape">
              <a:avLst/>
            </a:prstTxWarp>
          </a:bodyPr>
          <a:lstStyle>
            <a:lvl1pPr defTabSz="762000">
              <a:defRPr sz="1000" i="1"/>
            </a:lvl1pPr>
          </a:lstStyle>
          <a:p>
            <a:endParaRPr lang="en-GB"/>
          </a:p>
        </p:txBody>
      </p:sp>
      <p:sp>
        <p:nvSpPr>
          <p:cNvPr id="3075" name="Rectangle 3"/>
          <p:cNvSpPr>
            <a:spLocks noGrp="1" noChangeArrowheads="1"/>
          </p:cNvSpPr>
          <p:nvPr>
            <p:ph type="dt" sz="quarter" idx="1"/>
          </p:nvPr>
        </p:nvSpPr>
        <p:spPr bwMode="auto">
          <a:xfrm>
            <a:off x="3886200" y="9525"/>
            <a:ext cx="2973388" cy="457200"/>
          </a:xfrm>
          <a:prstGeom prst="rect">
            <a:avLst/>
          </a:prstGeom>
          <a:noFill/>
          <a:ln w="9525">
            <a:noFill/>
            <a:miter lim="800000"/>
          </a:ln>
          <a:effectLst/>
        </p:spPr>
        <p:txBody>
          <a:bodyPr vert="horz" wrap="square" lIns="19050" tIns="0" rIns="19050" bIns="0" numCol="1" anchor="t" anchorCtr="0" compatLnSpc="1">
            <a:prstTxWarp prst="textNoShape">
              <a:avLst/>
            </a:prstTxWarp>
          </a:bodyPr>
          <a:lstStyle>
            <a:lvl1pPr algn="r" defTabSz="762000">
              <a:defRPr sz="1000" i="1"/>
            </a:lvl1pPr>
          </a:lstStyle>
          <a:p>
            <a:endParaRPr lang="en-GB"/>
          </a:p>
        </p:txBody>
      </p:sp>
      <p:sp>
        <p:nvSpPr>
          <p:cNvPr id="3076" name="Rectangle 4"/>
          <p:cNvSpPr>
            <a:spLocks noGrp="1" noChangeArrowheads="1"/>
          </p:cNvSpPr>
          <p:nvPr>
            <p:ph type="ftr" sz="quarter" idx="2"/>
          </p:nvPr>
        </p:nvSpPr>
        <p:spPr bwMode="auto">
          <a:xfrm>
            <a:off x="-1588" y="9309100"/>
            <a:ext cx="2973388" cy="457200"/>
          </a:xfrm>
          <a:prstGeom prst="rect">
            <a:avLst/>
          </a:prstGeom>
          <a:noFill/>
          <a:ln w="9525">
            <a:noFill/>
            <a:miter lim="800000"/>
          </a:ln>
          <a:effectLst/>
        </p:spPr>
        <p:txBody>
          <a:bodyPr vert="horz" wrap="square" lIns="19050" tIns="0" rIns="19050" bIns="0" numCol="1" anchor="b" anchorCtr="0" compatLnSpc="1">
            <a:prstTxWarp prst="textNoShape">
              <a:avLst/>
            </a:prstTxWarp>
          </a:bodyPr>
          <a:lstStyle>
            <a:lvl1pPr defTabSz="762000">
              <a:defRPr sz="1000" i="1"/>
            </a:lvl1pPr>
          </a:lstStyle>
          <a:p>
            <a:endParaRPr lang="en-GB"/>
          </a:p>
        </p:txBody>
      </p:sp>
      <p:sp>
        <p:nvSpPr>
          <p:cNvPr id="3077" name="Rectangle 5"/>
          <p:cNvSpPr>
            <a:spLocks noGrp="1" noChangeArrowheads="1"/>
          </p:cNvSpPr>
          <p:nvPr>
            <p:ph type="sldNum" sz="quarter" idx="3"/>
          </p:nvPr>
        </p:nvSpPr>
        <p:spPr bwMode="auto">
          <a:xfrm>
            <a:off x="3886200" y="9309100"/>
            <a:ext cx="2973388" cy="457200"/>
          </a:xfrm>
          <a:prstGeom prst="rect">
            <a:avLst/>
          </a:prstGeom>
          <a:noFill/>
          <a:ln w="9525">
            <a:noFill/>
            <a:miter lim="800000"/>
          </a:ln>
          <a:effectLst/>
        </p:spPr>
        <p:txBody>
          <a:bodyPr vert="horz" wrap="square" lIns="19050" tIns="0" rIns="19050" bIns="0" numCol="1" anchor="b" anchorCtr="0" compatLnSpc="1">
            <a:prstTxWarp prst="textNoShape">
              <a:avLst/>
            </a:prstTxWarp>
          </a:bodyPr>
          <a:lstStyle>
            <a:lvl1pPr algn="r" defTabSz="762000">
              <a:defRPr sz="1000" i="1"/>
            </a:lvl1pPr>
          </a:lstStyle>
          <a:p>
            <a:fld id="{B71A3878-C021-4381-A7A2-5191994995C3}" type="slidenum">
              <a:rPr lang="en-GB"/>
              <a:t>‹#›</a:t>
            </a:fld>
            <a:endParaRPr lang="en-GB"/>
          </a:p>
        </p:txBody>
      </p:sp>
    </p:spTree>
    <p:extLst>
      <p:ext uri="{BB962C8B-B14F-4D97-AF65-F5344CB8AC3E}">
        <p14:creationId xmlns:p14="http://schemas.microsoft.com/office/powerpoint/2010/main" val="1013133688"/>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2050" name="Rectangle 2"/>
          <p:cNvSpPr>
            <a:spLocks noGrp="1" noChangeArrowheads="1"/>
          </p:cNvSpPr>
          <p:nvPr>
            <p:ph type="hdr" sz="quarter"/>
          </p:nvPr>
        </p:nvSpPr>
        <p:spPr bwMode="auto">
          <a:xfrm>
            <a:off x="-1588" y="9525"/>
            <a:ext cx="2973388" cy="457200"/>
          </a:xfrm>
          <a:prstGeom prst="rect">
            <a:avLst/>
          </a:prstGeom>
          <a:noFill/>
          <a:ln w="9525">
            <a:noFill/>
            <a:miter lim="800000"/>
          </a:ln>
          <a:effectLst/>
        </p:spPr>
        <p:txBody>
          <a:bodyPr vert="horz" wrap="square" lIns="19050" tIns="0" rIns="19050" bIns="0" numCol="1" anchor="t" anchorCtr="0" compatLnSpc="1">
            <a:prstTxWarp prst="textNoShape">
              <a:avLst/>
            </a:prstTxWarp>
          </a:bodyPr>
          <a:lstStyle>
            <a:lvl1pPr defTabSz="762000">
              <a:defRPr sz="1000" i="1"/>
            </a:lvl1pPr>
          </a:lstStyle>
          <a:p>
            <a:endParaRPr lang="en-GB"/>
          </a:p>
        </p:txBody>
      </p:sp>
      <p:sp>
        <p:nvSpPr>
          <p:cNvPr id="2051" name="Rectangle 3"/>
          <p:cNvSpPr>
            <a:spLocks noGrp="1" noChangeArrowheads="1"/>
          </p:cNvSpPr>
          <p:nvPr>
            <p:ph type="dt" idx="1"/>
          </p:nvPr>
        </p:nvSpPr>
        <p:spPr bwMode="auto">
          <a:xfrm>
            <a:off x="3886200" y="9525"/>
            <a:ext cx="2973388" cy="457200"/>
          </a:xfrm>
          <a:prstGeom prst="rect">
            <a:avLst/>
          </a:prstGeom>
          <a:noFill/>
          <a:ln w="9525">
            <a:noFill/>
            <a:miter lim="800000"/>
          </a:ln>
          <a:effectLst/>
        </p:spPr>
        <p:txBody>
          <a:bodyPr vert="horz" wrap="square" lIns="19050" tIns="0" rIns="19050" bIns="0" numCol="1" anchor="t" anchorCtr="0" compatLnSpc="1">
            <a:prstTxWarp prst="textNoShape">
              <a:avLst/>
            </a:prstTxWarp>
          </a:bodyPr>
          <a:lstStyle>
            <a:lvl1pPr algn="r" defTabSz="762000">
              <a:defRPr sz="1000" i="1"/>
            </a:lvl1pPr>
          </a:lstStyle>
          <a:p>
            <a:endParaRPr lang="en-GB"/>
          </a:p>
        </p:txBody>
      </p:sp>
      <p:sp>
        <p:nvSpPr>
          <p:cNvPr id="2052" name="Rectangle 4"/>
          <p:cNvSpPr>
            <a:spLocks noGrp="1" noChangeArrowheads="1"/>
          </p:cNvSpPr>
          <p:nvPr>
            <p:ph type="ftr" sz="quarter" idx="4"/>
          </p:nvPr>
        </p:nvSpPr>
        <p:spPr bwMode="auto">
          <a:xfrm>
            <a:off x="-1588" y="9309100"/>
            <a:ext cx="2973388" cy="457200"/>
          </a:xfrm>
          <a:prstGeom prst="rect">
            <a:avLst/>
          </a:prstGeom>
          <a:noFill/>
          <a:ln w="9525">
            <a:noFill/>
            <a:miter lim="800000"/>
          </a:ln>
          <a:effectLst/>
        </p:spPr>
        <p:txBody>
          <a:bodyPr vert="horz" wrap="square" lIns="19050" tIns="0" rIns="19050" bIns="0" numCol="1" anchor="b" anchorCtr="0" compatLnSpc="1">
            <a:prstTxWarp prst="textNoShape">
              <a:avLst/>
            </a:prstTxWarp>
          </a:bodyPr>
          <a:lstStyle>
            <a:lvl1pPr defTabSz="762000">
              <a:defRPr sz="1000" i="1"/>
            </a:lvl1pPr>
          </a:lstStyle>
          <a:p>
            <a:endParaRPr lang="en-GB"/>
          </a:p>
        </p:txBody>
      </p:sp>
      <p:sp>
        <p:nvSpPr>
          <p:cNvPr id="2053" name="Rectangle 5"/>
          <p:cNvSpPr>
            <a:spLocks noGrp="1" noChangeArrowheads="1"/>
          </p:cNvSpPr>
          <p:nvPr>
            <p:ph type="sldNum" sz="quarter" idx="5"/>
          </p:nvPr>
        </p:nvSpPr>
        <p:spPr bwMode="auto">
          <a:xfrm>
            <a:off x="3886200" y="9309100"/>
            <a:ext cx="2973388" cy="457200"/>
          </a:xfrm>
          <a:prstGeom prst="rect">
            <a:avLst/>
          </a:prstGeom>
          <a:noFill/>
          <a:ln w="9525">
            <a:noFill/>
            <a:miter lim="800000"/>
          </a:ln>
          <a:effectLst/>
        </p:spPr>
        <p:txBody>
          <a:bodyPr vert="horz" wrap="square" lIns="19050" tIns="0" rIns="19050" bIns="0" numCol="1" anchor="b" anchorCtr="0" compatLnSpc="1">
            <a:prstTxWarp prst="textNoShape">
              <a:avLst/>
            </a:prstTxWarp>
          </a:bodyPr>
          <a:lstStyle>
            <a:lvl1pPr algn="r" defTabSz="762000">
              <a:defRPr sz="1000" i="1"/>
            </a:lvl1pPr>
          </a:lstStyle>
          <a:p>
            <a:fld id="{EC508B3D-E2BA-4AAA-B7AE-A801A2023B2C}" type="slidenum">
              <a:rPr lang="en-GB"/>
              <a:t>‹#›</a:t>
            </a:fld>
            <a:endParaRPr lang="en-GB"/>
          </a:p>
        </p:txBody>
      </p:sp>
      <p:sp>
        <p:nvSpPr>
          <p:cNvPr id="2054" name="Rectangle 6"/>
          <p:cNvSpPr>
            <a:spLocks noGrp="1" noChangeArrowheads="1"/>
          </p:cNvSpPr>
          <p:nvPr>
            <p:ph type="body" sz="quarter" idx="3"/>
          </p:nvPr>
        </p:nvSpPr>
        <p:spPr bwMode="auto">
          <a:xfrm>
            <a:off x="914400" y="4657725"/>
            <a:ext cx="5029200" cy="4419600"/>
          </a:xfrm>
          <a:prstGeom prst="rect">
            <a:avLst/>
          </a:prstGeom>
          <a:noFill/>
          <a:ln w="9525">
            <a:noFill/>
            <a:miter lim="800000"/>
          </a:ln>
          <a:effectLst/>
        </p:spPr>
        <p:txBody>
          <a:bodyPr vert="horz" wrap="square" lIns="92075" tIns="46038" rIns="92075" bIns="46038" numCol="1" anchor="t" anchorCtr="0" compatLnSpc="1">
            <a:prstTxWarp prst="textNoShape">
              <a:avLst/>
            </a:prstTxWarp>
          </a:bodyPr>
          <a:lstStyle/>
          <a:p>
            <a:pPr lvl="0"/>
            <a:r>
              <a:rPr lang="en-GB" smtClean="0"/>
              <a:t>Klikk for å redigere tekststiler i malen</a:t>
            </a:r>
          </a:p>
          <a:p>
            <a:pPr lvl="1"/>
            <a:r>
              <a:rPr lang="en-GB" smtClean="0"/>
              <a:t>Andre nivå</a:t>
            </a:r>
          </a:p>
          <a:p>
            <a:pPr lvl="2"/>
            <a:r>
              <a:rPr lang="en-GB" smtClean="0"/>
              <a:t>Tredje nivå</a:t>
            </a:r>
          </a:p>
          <a:p>
            <a:pPr lvl="3"/>
            <a:r>
              <a:rPr lang="en-GB" smtClean="0"/>
              <a:t>Fjerde nivå</a:t>
            </a:r>
          </a:p>
          <a:p>
            <a:pPr lvl="4"/>
            <a:r>
              <a:rPr lang="en-GB" smtClean="0"/>
              <a:t>Femte nivå</a:t>
            </a:r>
          </a:p>
        </p:txBody>
      </p:sp>
      <p:sp>
        <p:nvSpPr>
          <p:cNvPr id="2055" name="Rectangle 7"/>
          <p:cNvSpPr>
            <a:spLocks noGrp="1" noRot="1" noChangeAspect="1" noChangeArrowheads="1" noTextEdit="1"/>
          </p:cNvSpPr>
          <p:nvPr>
            <p:ph type="sldImg" idx="2"/>
          </p:nvPr>
        </p:nvSpPr>
        <p:spPr bwMode="auto">
          <a:xfrm>
            <a:off x="1149350" y="854075"/>
            <a:ext cx="4559300" cy="3416300"/>
          </a:xfrm>
          <a:prstGeom prst="rect">
            <a:avLst/>
          </a:prstGeom>
          <a:noFill/>
          <a:ln w="12700">
            <a:solidFill>
              <a:schemeClr val="tx1"/>
            </a:solidFill>
            <a:miter lim="800000"/>
          </a:ln>
          <a:effectLst/>
        </p:spPr>
      </p:sp>
    </p:spTree>
    <p:extLst>
      <p:ext uri="{BB962C8B-B14F-4D97-AF65-F5344CB8AC3E}">
        <p14:creationId xmlns:p14="http://schemas.microsoft.com/office/powerpoint/2010/main" val="1546904240"/>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a:xfrm>
            <a:off x="1150938" y="854075"/>
            <a:ext cx="4556125" cy="3416300"/>
          </a:xfrm>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EC508B3D-E2BA-4AAA-B7AE-A801A2023B2C}" type="slidenum">
              <a:rPr lang="en-GB" smtClean="0"/>
              <a:t>9</a:t>
            </a:fld>
            <a:endParaRPr lang="en-GB"/>
          </a:p>
        </p:txBody>
      </p:sp>
    </p:spTree>
    <p:extLst>
      <p:ext uri="{BB962C8B-B14F-4D97-AF65-F5344CB8AC3E}">
        <p14:creationId xmlns:p14="http://schemas.microsoft.com/office/powerpoint/2010/main" val="44118785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6866" name="Rectangle 7"/>
          <p:cNvSpPr>
            <a:spLocks noGrp="1" noChangeArrowheads="1"/>
          </p:cNvSpPr>
          <p:nvPr>
            <p:ph type="sldNum" sz="quarter" idx="5"/>
          </p:nvPr>
        </p:nvSpPr>
        <p:spPr>
          <a:noFill/>
        </p:spPr>
        <p:txBody>
          <a:bodyPr/>
          <a:lstStyle/>
          <a:p>
            <a:fld id="{7B0AFCE9-166E-4A2B-8261-6118DCF9BE19}" type="slidenum">
              <a:rPr lang="nb-NO">
                <a:latin typeface="Arial" pitchFamily="34" charset="0"/>
              </a:rPr>
              <a:t>12</a:t>
            </a:fld>
            <a:endParaRPr lang="nb-NO">
              <a:latin typeface="Arial" pitchFamily="34" charset="0"/>
            </a:endParaRPr>
          </a:p>
        </p:txBody>
      </p:sp>
      <p:sp>
        <p:nvSpPr>
          <p:cNvPr id="36867" name="Rectangle 2"/>
          <p:cNvSpPr>
            <a:spLocks noGrp="1" noRot="1" noChangeAspect="1" noChangeArrowheads="1" noTextEdit="1"/>
          </p:cNvSpPr>
          <p:nvPr>
            <p:ph type="sldImg"/>
          </p:nvPr>
        </p:nvSpPr>
        <p:spPr>
          <a:xfrm>
            <a:off x="1150938" y="854075"/>
            <a:ext cx="4556125" cy="3416300"/>
          </a:xfrm>
        </p:spPr>
      </p:sp>
      <p:sp>
        <p:nvSpPr>
          <p:cNvPr id="36868" name="Rectangle 3"/>
          <p:cNvSpPr>
            <a:spLocks noGrp="1" noChangeArrowheads="1"/>
          </p:cNvSpPr>
          <p:nvPr>
            <p:ph type="body" idx="1"/>
          </p:nvPr>
        </p:nvSpPr>
        <p:spPr>
          <a:noFill/>
        </p:spPr>
        <p:txBody>
          <a:bodyPr/>
          <a:lstStyle/>
          <a:p>
            <a:pPr eaLnBrk="1" hangingPunct="1"/>
            <a:endParaRPr lang="nb-NO" smtClean="0">
              <a:latin typeface="Arial" pitchFamily="34" charset="0"/>
            </a:endParaRPr>
          </a:p>
        </p:txBody>
      </p:sp>
    </p:spTree>
    <p:extLst>
      <p:ext uri="{BB962C8B-B14F-4D97-AF65-F5344CB8AC3E}">
        <p14:creationId xmlns:p14="http://schemas.microsoft.com/office/powerpoint/2010/main" val="284451448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a:xfrm>
            <a:off x="1150938" y="854075"/>
            <a:ext cx="4556125" cy="3416300"/>
          </a:xfrm>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EC508B3D-E2BA-4AAA-B7AE-A801A2023B2C}" type="slidenum">
              <a:rPr lang="en-GB" smtClean="0"/>
              <a:t>24</a:t>
            </a:fld>
            <a:endParaRPr lang="en-GB"/>
          </a:p>
        </p:txBody>
      </p:sp>
    </p:spTree>
    <p:extLst>
      <p:ext uri="{BB962C8B-B14F-4D97-AF65-F5344CB8AC3E}">
        <p14:creationId xmlns:p14="http://schemas.microsoft.com/office/powerpoint/2010/main" val="104996153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tellysbilde">
    <p:spTree>
      <p:nvGrpSpPr>
        <p:cNvPr id="1" name=""/>
        <p:cNvGrpSpPr/>
        <p:nvPr/>
      </p:nvGrpSpPr>
      <p:grpSpPr>
        <a:xfrm>
          <a:off x="0" y="0"/>
          <a: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endParaRPr lang="en-GB"/>
          </a:p>
        </p:txBody>
      </p:sp>
      <p:sp>
        <p:nvSpPr>
          <p:cNvPr id="5" name="Plassholder for bunntekst 4"/>
          <p:cNvSpPr>
            <a:spLocks noGrp="1"/>
          </p:cNvSpPr>
          <p:nvPr>
            <p:ph type="ftr" sz="quarter" idx="11"/>
          </p:nvPr>
        </p:nvSpPr>
        <p:spPr/>
        <p:txBody>
          <a:bodyPr/>
          <a:lstStyle>
            <a:lvl1pPr>
              <a:defRPr/>
            </a:lvl1pPr>
          </a:lstStyle>
          <a:p>
            <a:endParaRPr lang="en-GB"/>
          </a:p>
        </p:txBody>
      </p:sp>
      <p:sp>
        <p:nvSpPr>
          <p:cNvPr id="6" name="Plassholder for lysbildenummer 5"/>
          <p:cNvSpPr>
            <a:spLocks noGrp="1"/>
          </p:cNvSpPr>
          <p:nvPr>
            <p:ph type="sldNum" sz="quarter" idx="12"/>
          </p:nvPr>
        </p:nvSpPr>
        <p:spPr/>
        <p:txBody>
          <a:bodyPr/>
          <a:lstStyle>
            <a:lvl1pPr>
              <a:defRPr/>
            </a:lvl1pPr>
          </a:lstStyle>
          <a:p>
            <a:fld id="{674868B1-FF26-428D-9BA9-6E450D475600}" type="slidenum">
              <a:rPr lang="en-GB"/>
              <a:t>‹#›</a:t>
            </a:fld>
            <a:endParaRPr lang="en-GB"/>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Loddrett tekst">
    <p:spTree>
      <p:nvGrpSpPr>
        <p:cNvPr id="1" name=""/>
        <p:cNvGrpSpPr/>
        <p:nvPr/>
      </p:nvGrpSpPr>
      <p:grpSpPr>
        <a:xfrm>
          <a:off x="0" y="0"/>
          <a: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en-GB"/>
          </a:p>
        </p:txBody>
      </p:sp>
      <p:sp>
        <p:nvSpPr>
          <p:cNvPr id="5" name="Plassholder for bunntekst 4"/>
          <p:cNvSpPr>
            <a:spLocks noGrp="1"/>
          </p:cNvSpPr>
          <p:nvPr>
            <p:ph type="ftr" sz="quarter" idx="11"/>
          </p:nvPr>
        </p:nvSpPr>
        <p:spPr/>
        <p:txBody>
          <a:bodyPr/>
          <a:lstStyle>
            <a:lvl1pPr>
              <a:defRPr/>
            </a:lvl1pPr>
          </a:lstStyle>
          <a:p>
            <a:endParaRPr lang="en-GB"/>
          </a:p>
        </p:txBody>
      </p:sp>
      <p:sp>
        <p:nvSpPr>
          <p:cNvPr id="6" name="Plassholder for lysbildenummer 5"/>
          <p:cNvSpPr>
            <a:spLocks noGrp="1"/>
          </p:cNvSpPr>
          <p:nvPr>
            <p:ph type="sldNum" sz="quarter" idx="12"/>
          </p:nvPr>
        </p:nvSpPr>
        <p:spPr/>
        <p:txBody>
          <a:bodyPr/>
          <a:lstStyle>
            <a:lvl1pPr>
              <a:defRPr/>
            </a:lvl1pPr>
          </a:lstStyle>
          <a:p>
            <a:fld id="{DF9A1AE3-D851-4602-A29E-BA3A802C85C1}" type="slidenum">
              <a:rPr lang="en-GB"/>
              <a:t>‹#›</a:t>
            </a:fld>
            <a:endParaRPr lang="en-GB"/>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Loddrett tittel og tekst">
    <p:spTree>
      <p:nvGrpSpPr>
        <p:cNvPr id="1" name=""/>
        <p:cNvGrpSpPr/>
        <p:nvPr/>
      </p:nvGrpSpPr>
      <p:grpSpPr>
        <a:xfrm>
          <a:off x="0" y="0"/>
          <a:ext cx="0" cy="0"/>
        </a:xfrm>
      </p:grpSpPr>
      <p:sp>
        <p:nvSpPr>
          <p:cNvPr id="2" name="Loddrett tittel 1"/>
          <p:cNvSpPr>
            <a:spLocks noGrp="1"/>
          </p:cNvSpPr>
          <p:nvPr>
            <p:ph type="title" orient="vert"/>
          </p:nvPr>
        </p:nvSpPr>
        <p:spPr>
          <a:xfrm>
            <a:off x="6515100" y="609600"/>
            <a:ext cx="1943100" cy="54864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609600"/>
            <a:ext cx="5676900" cy="54864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en-GB"/>
          </a:p>
        </p:txBody>
      </p:sp>
      <p:sp>
        <p:nvSpPr>
          <p:cNvPr id="5" name="Plassholder for bunntekst 4"/>
          <p:cNvSpPr>
            <a:spLocks noGrp="1"/>
          </p:cNvSpPr>
          <p:nvPr>
            <p:ph type="ftr" sz="quarter" idx="11"/>
          </p:nvPr>
        </p:nvSpPr>
        <p:spPr/>
        <p:txBody>
          <a:bodyPr/>
          <a:lstStyle>
            <a:lvl1pPr>
              <a:defRPr/>
            </a:lvl1pPr>
          </a:lstStyle>
          <a:p>
            <a:endParaRPr lang="en-GB"/>
          </a:p>
        </p:txBody>
      </p:sp>
      <p:sp>
        <p:nvSpPr>
          <p:cNvPr id="6" name="Plassholder for lysbildenummer 5"/>
          <p:cNvSpPr>
            <a:spLocks noGrp="1"/>
          </p:cNvSpPr>
          <p:nvPr>
            <p:ph type="sldNum" sz="quarter" idx="12"/>
          </p:nvPr>
        </p:nvSpPr>
        <p:spPr/>
        <p:txBody>
          <a:bodyPr/>
          <a:lstStyle>
            <a:lvl1pPr>
              <a:defRPr/>
            </a:lvl1pPr>
          </a:lstStyle>
          <a:p>
            <a:fld id="{90653373-9510-4216-BEA8-112CEA93C4ED}" type="slidenum">
              <a:rPr lang="en-GB"/>
              <a:t>‹#›</a:t>
            </a:fld>
            <a:endParaRPr lang="en-GB"/>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cSld name="Innhold">
    <p:spTree>
      <p:nvGrpSpPr>
        <p:cNvPr id="1" name=""/>
        <p:cNvGrpSpPr/>
        <p:nvPr/>
      </p:nvGrpSpPr>
      <p:grpSpPr>
        <a:xfrm>
          <a:off x="0" y="0"/>
          <a:ext cx="0" cy="0"/>
        </a:xfrm>
      </p:grpSpPr>
      <p:sp>
        <p:nvSpPr>
          <p:cNvPr id="2" name="Plassholder for innhold 1"/>
          <p:cNvSpPr>
            <a:spLocks noGrp="1"/>
          </p:cNvSpPr>
          <p:nvPr>
            <p:ph/>
          </p:nvPr>
        </p:nvSpPr>
        <p:spPr>
          <a:xfrm>
            <a:off x="685800" y="533400"/>
            <a:ext cx="7239000" cy="51054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3" name="Rectangle 8"/>
          <p:cNvSpPr>
            <a:spLocks noGrp="1" noChangeArrowheads="1"/>
          </p:cNvSpPr>
          <p:nvPr>
            <p:ph type="dt" sz="half" idx="10"/>
          </p:nvPr>
        </p:nvSpPr>
        <p:spPr/>
        <p:txBody>
          <a:bodyPr/>
          <a:lstStyle>
            <a:lvl1pPr>
              <a:defRPr/>
            </a:lvl1pPr>
          </a:lstStyle>
          <a:p>
            <a:pPr>
              <a:defRPr/>
            </a:pPr>
            <a:endParaRPr lang="nb-NO"/>
          </a:p>
        </p:txBody>
      </p:sp>
      <p:sp>
        <p:nvSpPr>
          <p:cNvPr id="4" name="Rectangle 9"/>
          <p:cNvSpPr>
            <a:spLocks noGrp="1" noChangeArrowheads="1"/>
          </p:cNvSpPr>
          <p:nvPr>
            <p:ph type="ftr" sz="quarter" idx="11"/>
          </p:nvPr>
        </p:nvSpPr>
        <p:spPr/>
        <p:txBody>
          <a:bodyPr/>
          <a:lstStyle>
            <a:lvl1pPr>
              <a:defRPr/>
            </a:lvl1pPr>
          </a:lstStyle>
          <a:p>
            <a:pPr>
              <a:defRPr/>
            </a:pPr>
            <a:endParaRPr lang="nb-NO"/>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tel og innhold">
    <p:spTree>
      <p:nvGrpSpPr>
        <p:cNvPr id="1" name=""/>
        <p:cNvGrpSpPr/>
        <p:nvPr/>
      </p:nvGrpSpPr>
      <p:grpSpPr>
        <a:xfrm>
          <a:off x="0" y="0"/>
          <a: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en-GB"/>
          </a:p>
        </p:txBody>
      </p:sp>
      <p:sp>
        <p:nvSpPr>
          <p:cNvPr id="5" name="Plassholder for bunntekst 4"/>
          <p:cNvSpPr>
            <a:spLocks noGrp="1"/>
          </p:cNvSpPr>
          <p:nvPr>
            <p:ph type="ftr" sz="quarter" idx="11"/>
          </p:nvPr>
        </p:nvSpPr>
        <p:spPr/>
        <p:txBody>
          <a:bodyPr/>
          <a:lstStyle>
            <a:lvl1pPr>
              <a:defRPr/>
            </a:lvl1pPr>
          </a:lstStyle>
          <a:p>
            <a:endParaRPr lang="en-GB"/>
          </a:p>
        </p:txBody>
      </p:sp>
      <p:sp>
        <p:nvSpPr>
          <p:cNvPr id="6" name="Plassholder for lysbildenummer 5"/>
          <p:cNvSpPr>
            <a:spLocks noGrp="1"/>
          </p:cNvSpPr>
          <p:nvPr>
            <p:ph type="sldNum" sz="quarter" idx="12"/>
          </p:nvPr>
        </p:nvSpPr>
        <p:spPr/>
        <p:txBody>
          <a:bodyPr/>
          <a:lstStyle>
            <a:lvl1pPr>
              <a:defRPr/>
            </a:lvl1pPr>
          </a:lstStyle>
          <a:p>
            <a:fld id="{6C133A36-96FC-4B4B-BDB8-FE4E326718C2}" type="slidenum">
              <a:rPr lang="en-GB"/>
              <a:t>‹#›</a:t>
            </a:fld>
            <a:endParaRPr lang="en-GB"/>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Inndelingsoverskrift">
    <p:spTree>
      <p:nvGrpSpPr>
        <p:cNvPr id="1" name=""/>
        <p:cNvGrpSpPr/>
        <p:nvPr/>
      </p:nvGrpSpPr>
      <p:grpSpPr>
        <a:xfrm>
          <a:off x="0" y="0"/>
          <a: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en-GB"/>
          </a:p>
        </p:txBody>
      </p:sp>
      <p:sp>
        <p:nvSpPr>
          <p:cNvPr id="5" name="Plassholder for bunntekst 4"/>
          <p:cNvSpPr>
            <a:spLocks noGrp="1"/>
          </p:cNvSpPr>
          <p:nvPr>
            <p:ph type="ftr" sz="quarter" idx="11"/>
          </p:nvPr>
        </p:nvSpPr>
        <p:spPr/>
        <p:txBody>
          <a:bodyPr/>
          <a:lstStyle>
            <a:lvl1pPr>
              <a:defRPr/>
            </a:lvl1pPr>
          </a:lstStyle>
          <a:p>
            <a:endParaRPr lang="en-GB"/>
          </a:p>
        </p:txBody>
      </p:sp>
      <p:sp>
        <p:nvSpPr>
          <p:cNvPr id="6" name="Plassholder for lysbildenummer 5"/>
          <p:cNvSpPr>
            <a:spLocks noGrp="1"/>
          </p:cNvSpPr>
          <p:nvPr>
            <p:ph type="sldNum" sz="quarter" idx="12"/>
          </p:nvPr>
        </p:nvSpPr>
        <p:spPr/>
        <p:txBody>
          <a:bodyPr/>
          <a:lstStyle>
            <a:lvl1pPr>
              <a:defRPr/>
            </a:lvl1pPr>
          </a:lstStyle>
          <a:p>
            <a:fld id="{CCACF4EF-33CC-4B69-BBE6-CE29F6E08AE4}" type="slidenum">
              <a:rPr lang="en-GB"/>
              <a:t>‹#›</a:t>
            </a:fld>
            <a:endParaRPr lang="en-GB"/>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o innholdsdeler">
    <p:spTree>
      <p:nvGrpSpPr>
        <p:cNvPr id="1" name=""/>
        <p:cNvGrpSpPr/>
        <p:nvPr/>
      </p:nvGrpSpPr>
      <p:grpSpPr>
        <a:xfrm>
          <a:off x="0" y="0"/>
          <a: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lvl1pPr>
              <a:defRPr/>
            </a:lvl1pPr>
          </a:lstStyle>
          <a:p>
            <a:endParaRPr lang="en-GB"/>
          </a:p>
        </p:txBody>
      </p:sp>
      <p:sp>
        <p:nvSpPr>
          <p:cNvPr id="6" name="Plassholder for bunntekst 5"/>
          <p:cNvSpPr>
            <a:spLocks noGrp="1"/>
          </p:cNvSpPr>
          <p:nvPr>
            <p:ph type="ftr" sz="quarter" idx="11"/>
          </p:nvPr>
        </p:nvSpPr>
        <p:spPr/>
        <p:txBody>
          <a:bodyPr/>
          <a:lstStyle>
            <a:lvl1pPr>
              <a:defRPr/>
            </a:lvl1pPr>
          </a:lstStyle>
          <a:p>
            <a:endParaRPr lang="en-GB"/>
          </a:p>
        </p:txBody>
      </p:sp>
      <p:sp>
        <p:nvSpPr>
          <p:cNvPr id="7" name="Plassholder for lysbildenummer 6"/>
          <p:cNvSpPr>
            <a:spLocks noGrp="1"/>
          </p:cNvSpPr>
          <p:nvPr>
            <p:ph type="sldNum" sz="quarter" idx="12"/>
          </p:nvPr>
        </p:nvSpPr>
        <p:spPr/>
        <p:txBody>
          <a:bodyPr/>
          <a:lstStyle>
            <a:lvl1pPr>
              <a:defRPr/>
            </a:lvl1pPr>
          </a:lstStyle>
          <a:p>
            <a:fld id="{F115495F-D6CB-445F-92AD-18EE437D9A3C}" type="slidenum">
              <a:rPr lang="en-GB"/>
              <a:t>‹#›</a:t>
            </a:fld>
            <a:endParaRPr lang="en-GB"/>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Sammenligning">
    <p:spTree>
      <p:nvGrpSpPr>
        <p:cNvPr id="1" name=""/>
        <p:cNvGrpSpPr/>
        <p:nvPr/>
      </p:nvGrpSpPr>
      <p:grpSpPr>
        <a:xfrm>
          <a:off x="0" y="0"/>
          <a: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lvl1pPr>
              <a:defRPr/>
            </a:lvl1pPr>
          </a:lstStyle>
          <a:p>
            <a:endParaRPr lang="en-GB"/>
          </a:p>
        </p:txBody>
      </p:sp>
      <p:sp>
        <p:nvSpPr>
          <p:cNvPr id="8" name="Plassholder for bunntekst 7"/>
          <p:cNvSpPr>
            <a:spLocks noGrp="1"/>
          </p:cNvSpPr>
          <p:nvPr>
            <p:ph type="ftr" sz="quarter" idx="11"/>
          </p:nvPr>
        </p:nvSpPr>
        <p:spPr/>
        <p:txBody>
          <a:bodyPr/>
          <a:lstStyle>
            <a:lvl1pPr>
              <a:defRPr/>
            </a:lvl1pPr>
          </a:lstStyle>
          <a:p>
            <a:endParaRPr lang="en-GB"/>
          </a:p>
        </p:txBody>
      </p:sp>
      <p:sp>
        <p:nvSpPr>
          <p:cNvPr id="9" name="Plassholder for lysbildenummer 8"/>
          <p:cNvSpPr>
            <a:spLocks noGrp="1"/>
          </p:cNvSpPr>
          <p:nvPr>
            <p:ph type="sldNum" sz="quarter" idx="12"/>
          </p:nvPr>
        </p:nvSpPr>
        <p:spPr/>
        <p:txBody>
          <a:bodyPr/>
          <a:lstStyle>
            <a:lvl1pPr>
              <a:defRPr/>
            </a:lvl1pPr>
          </a:lstStyle>
          <a:p>
            <a:fld id="{0DCF052D-2CDA-427D-AF83-E97566D4741E}" type="slidenum">
              <a:rPr lang="en-GB"/>
              <a:t>‹#›</a:t>
            </a:fld>
            <a:endParaRPr lang="en-GB"/>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Bare tittel">
    <p:spTree>
      <p:nvGrpSpPr>
        <p:cNvPr id="1" name=""/>
        <p:cNvGrpSpPr/>
        <p:nvPr/>
      </p:nvGrpSpPr>
      <p:grpSpPr>
        <a:xfrm>
          <a:off x="0" y="0"/>
          <a: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lvl1pPr>
              <a:defRPr/>
            </a:lvl1pPr>
          </a:lstStyle>
          <a:p>
            <a:endParaRPr lang="en-GB"/>
          </a:p>
        </p:txBody>
      </p:sp>
      <p:sp>
        <p:nvSpPr>
          <p:cNvPr id="4" name="Plassholder for bunntekst 3"/>
          <p:cNvSpPr>
            <a:spLocks noGrp="1"/>
          </p:cNvSpPr>
          <p:nvPr>
            <p:ph type="ftr" sz="quarter" idx="11"/>
          </p:nvPr>
        </p:nvSpPr>
        <p:spPr/>
        <p:txBody>
          <a:bodyPr/>
          <a:lstStyle>
            <a:lvl1pPr>
              <a:defRPr/>
            </a:lvl1pPr>
          </a:lstStyle>
          <a:p>
            <a:endParaRPr lang="en-GB"/>
          </a:p>
        </p:txBody>
      </p:sp>
      <p:sp>
        <p:nvSpPr>
          <p:cNvPr id="5" name="Plassholder for lysbildenummer 4"/>
          <p:cNvSpPr>
            <a:spLocks noGrp="1"/>
          </p:cNvSpPr>
          <p:nvPr>
            <p:ph type="sldNum" sz="quarter" idx="12"/>
          </p:nvPr>
        </p:nvSpPr>
        <p:spPr/>
        <p:txBody>
          <a:bodyPr/>
          <a:lstStyle>
            <a:lvl1pPr>
              <a:defRPr/>
            </a:lvl1pPr>
          </a:lstStyle>
          <a:p>
            <a:fld id="{655DC3E7-4FCC-4606-B0D0-F38BBECEB0C3}" type="slidenum">
              <a:rPr lang="en-GB"/>
              <a:t>‹#›</a:t>
            </a:fld>
            <a:endParaRPr lang="en-GB"/>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Tomt">
    <p:spTree>
      <p:nvGrpSpPr>
        <p:cNvPr id="1" name=""/>
        <p:cNvGrpSpPr/>
        <p:nvPr/>
      </p:nvGrpSpPr>
      <p:grpSpPr>
        <a:xfrm>
          <a:off x="0" y="0"/>
          <a:ext cx="0" cy="0"/>
        </a:xfrm>
      </p:grpSpPr>
      <p:sp>
        <p:nvSpPr>
          <p:cNvPr id="2" name="Plassholder for dato 1"/>
          <p:cNvSpPr>
            <a:spLocks noGrp="1"/>
          </p:cNvSpPr>
          <p:nvPr>
            <p:ph type="dt" sz="half" idx="10"/>
          </p:nvPr>
        </p:nvSpPr>
        <p:spPr/>
        <p:txBody>
          <a:bodyPr/>
          <a:lstStyle>
            <a:lvl1pPr>
              <a:defRPr/>
            </a:lvl1pPr>
          </a:lstStyle>
          <a:p>
            <a:endParaRPr lang="en-GB"/>
          </a:p>
        </p:txBody>
      </p:sp>
      <p:sp>
        <p:nvSpPr>
          <p:cNvPr id="3" name="Plassholder for bunntekst 2"/>
          <p:cNvSpPr>
            <a:spLocks noGrp="1"/>
          </p:cNvSpPr>
          <p:nvPr>
            <p:ph type="ftr" sz="quarter" idx="11"/>
          </p:nvPr>
        </p:nvSpPr>
        <p:spPr/>
        <p:txBody>
          <a:bodyPr/>
          <a:lstStyle>
            <a:lvl1pPr>
              <a:defRPr/>
            </a:lvl1pPr>
          </a:lstStyle>
          <a:p>
            <a:endParaRPr lang="en-GB"/>
          </a:p>
        </p:txBody>
      </p:sp>
      <p:sp>
        <p:nvSpPr>
          <p:cNvPr id="4" name="Plassholder for lysbildenummer 3"/>
          <p:cNvSpPr>
            <a:spLocks noGrp="1"/>
          </p:cNvSpPr>
          <p:nvPr>
            <p:ph type="sldNum" sz="quarter" idx="12"/>
          </p:nvPr>
        </p:nvSpPr>
        <p:spPr/>
        <p:txBody>
          <a:bodyPr/>
          <a:lstStyle>
            <a:lvl1pPr>
              <a:defRPr/>
            </a:lvl1pPr>
          </a:lstStyle>
          <a:p>
            <a:fld id="{F0CE2923-63BE-4459-8A4D-E3888C59D8CE}" type="slidenum">
              <a:rPr lang="en-GB"/>
              <a:t>‹#›</a:t>
            </a:fld>
            <a:endParaRPr lang="en-GB"/>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Innhold med tekst">
    <p:spTree>
      <p:nvGrpSpPr>
        <p:cNvPr id="1" name=""/>
        <p:cNvGrpSpPr/>
        <p:nvPr/>
      </p:nvGrpSpPr>
      <p:grpSpPr>
        <a:xfrm>
          <a:off x="0" y="0"/>
          <a: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en-GB"/>
          </a:p>
        </p:txBody>
      </p:sp>
      <p:sp>
        <p:nvSpPr>
          <p:cNvPr id="6" name="Plassholder for bunntekst 5"/>
          <p:cNvSpPr>
            <a:spLocks noGrp="1"/>
          </p:cNvSpPr>
          <p:nvPr>
            <p:ph type="ftr" sz="quarter" idx="11"/>
          </p:nvPr>
        </p:nvSpPr>
        <p:spPr/>
        <p:txBody>
          <a:bodyPr/>
          <a:lstStyle>
            <a:lvl1pPr>
              <a:defRPr/>
            </a:lvl1pPr>
          </a:lstStyle>
          <a:p>
            <a:endParaRPr lang="en-GB"/>
          </a:p>
        </p:txBody>
      </p:sp>
      <p:sp>
        <p:nvSpPr>
          <p:cNvPr id="7" name="Plassholder for lysbildenummer 6"/>
          <p:cNvSpPr>
            <a:spLocks noGrp="1"/>
          </p:cNvSpPr>
          <p:nvPr>
            <p:ph type="sldNum" sz="quarter" idx="12"/>
          </p:nvPr>
        </p:nvSpPr>
        <p:spPr/>
        <p:txBody>
          <a:bodyPr/>
          <a:lstStyle>
            <a:lvl1pPr>
              <a:defRPr/>
            </a:lvl1pPr>
          </a:lstStyle>
          <a:p>
            <a:fld id="{BAF68E88-2367-40D2-A759-43CCFBFBF0D6}" type="slidenum">
              <a:rPr lang="en-GB"/>
              <a:t>‹#›</a:t>
            </a:fld>
            <a:endParaRPr lang="en-GB"/>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Bilde med tekst">
    <p:spTree>
      <p:nvGrpSpPr>
        <p:cNvPr id="1" name=""/>
        <p:cNvGrpSpPr/>
        <p:nvPr/>
      </p:nvGrpSpPr>
      <p:grpSpPr>
        <a:xfrm>
          <a:off x="0" y="0"/>
          <a: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en-GB"/>
          </a:p>
        </p:txBody>
      </p:sp>
      <p:sp>
        <p:nvSpPr>
          <p:cNvPr id="6" name="Plassholder for bunntekst 5"/>
          <p:cNvSpPr>
            <a:spLocks noGrp="1"/>
          </p:cNvSpPr>
          <p:nvPr>
            <p:ph type="ftr" sz="quarter" idx="11"/>
          </p:nvPr>
        </p:nvSpPr>
        <p:spPr/>
        <p:txBody>
          <a:bodyPr/>
          <a:lstStyle>
            <a:lvl1pPr>
              <a:defRPr/>
            </a:lvl1pPr>
          </a:lstStyle>
          <a:p>
            <a:endParaRPr lang="en-GB"/>
          </a:p>
        </p:txBody>
      </p:sp>
      <p:sp>
        <p:nvSpPr>
          <p:cNvPr id="7" name="Plassholder for lysbildenummer 6"/>
          <p:cNvSpPr>
            <a:spLocks noGrp="1"/>
          </p:cNvSpPr>
          <p:nvPr>
            <p:ph type="sldNum" sz="quarter" idx="12"/>
          </p:nvPr>
        </p:nvSpPr>
        <p:spPr/>
        <p:txBody>
          <a:bodyPr/>
          <a:lstStyle>
            <a:lvl1pPr>
              <a:defRPr/>
            </a:lvl1pPr>
          </a:lstStyle>
          <a:p>
            <a:fld id="{3935B7DB-6B48-4EED-84F0-D5300C2414D2}" type="slidenum">
              <a:rPr lang="en-GB"/>
              <a:t>‹#›</a:t>
            </a:fld>
            <a:endParaRPr lang="en-GB"/>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none" lIns="92075" tIns="46038" rIns="92075" bIns="46038" numCol="1" anchor="ctr" anchorCtr="0" compatLnSpc="1">
            <a:prstTxWarp prst="textNoShape">
              <a:avLst/>
            </a:prstTxWarp>
          </a:bodyPr>
          <a:lstStyle>
            <a:lvl1pPr defTabSz="762000">
              <a:defRPr sz="1400"/>
            </a:lvl1pPr>
          </a:lstStyle>
          <a:p>
            <a:endParaRPr lang="en-GB"/>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none" lIns="92075" tIns="46038" rIns="92075" bIns="46038" numCol="1" anchor="ctr" anchorCtr="0" compatLnSpc="1">
            <a:prstTxWarp prst="textNoShape">
              <a:avLst/>
            </a:prstTxWarp>
          </a:bodyPr>
          <a:lstStyle>
            <a:lvl1pPr algn="ctr" defTabSz="762000">
              <a:defRPr sz="1400"/>
            </a:lvl1pPr>
          </a:lstStyle>
          <a:p>
            <a:endParaRPr lang="en-GB"/>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none" lIns="92075" tIns="46038" rIns="92075" bIns="46038" numCol="1" anchor="ctr" anchorCtr="0" compatLnSpc="1">
            <a:prstTxWarp prst="textNoShape">
              <a:avLst/>
            </a:prstTxWarp>
          </a:bodyPr>
          <a:lstStyle>
            <a:lvl1pPr algn="r" defTabSz="762000">
              <a:defRPr sz="1400"/>
            </a:lvl1pPr>
          </a:lstStyle>
          <a:p>
            <a:fld id="{70FDE844-B769-4321-BEA4-1024C0C7F1B2}" type="slidenum">
              <a:rPr lang="en-GB"/>
              <a:t>‹#›</a:t>
            </a:fld>
            <a:endParaRPr lang="en-GB"/>
          </a:p>
        </p:txBody>
      </p:sp>
      <p:sp>
        <p:nvSpPr>
          <p:cNvPr id="1029" name="Rectangle 5"/>
          <p:cNvSpPr>
            <a:spLocks noGrp="1" noChangeArrowheads="1"/>
          </p:cNvSpPr>
          <p:nvPr>
            <p:ph type="title"/>
          </p:nvPr>
        </p:nvSpPr>
        <p:spPr bwMode="auto">
          <a:xfrm>
            <a:off x="685800" y="609600"/>
            <a:ext cx="7772400" cy="1143000"/>
          </a:xfrm>
          <a:prstGeom prst="rect">
            <a:avLst/>
          </a:prstGeom>
          <a:noFill/>
          <a:ln w="9525">
            <a:noFill/>
            <a:miter lim="800000"/>
          </a:ln>
          <a:effectLst/>
        </p:spPr>
        <p:txBody>
          <a:bodyPr vert="horz" wrap="square" lIns="92075" tIns="46038" rIns="92075" bIns="46038" numCol="1" anchor="ctr" anchorCtr="0" compatLnSpc="1">
            <a:prstTxWarp prst="textNoShape">
              <a:avLst/>
            </a:prstTxWarp>
          </a:bodyPr>
          <a:lstStyle/>
          <a:p>
            <a:pPr lvl="0"/>
            <a:r>
              <a:rPr lang="en-GB" smtClean="0"/>
              <a:t>Klikk for å redigere tittelstil</a:t>
            </a:r>
          </a:p>
        </p:txBody>
      </p:sp>
      <p:sp>
        <p:nvSpPr>
          <p:cNvPr id="1030" name="Rectangle 6"/>
          <p:cNvSpPr>
            <a:spLocks noGrp="1" noChangeArrowheads="1"/>
          </p:cNvSpPr>
          <p:nvPr>
            <p:ph type="body" idx="1"/>
          </p:nvPr>
        </p:nvSpPr>
        <p:spPr bwMode="auto">
          <a:xfrm>
            <a:off x="685800" y="1981200"/>
            <a:ext cx="7772400" cy="4114800"/>
          </a:xfrm>
          <a:prstGeom prst="rect">
            <a:avLst/>
          </a:prstGeom>
          <a:noFill/>
          <a:ln w="9525">
            <a:noFill/>
            <a:miter lim="800000"/>
          </a:ln>
          <a:effectLst/>
        </p:spPr>
        <p:txBody>
          <a:bodyPr vert="horz" wrap="square" lIns="92075" tIns="46038" rIns="92075" bIns="46038" numCol="1" anchor="t" anchorCtr="0" compatLnSpc="1">
            <a:prstTxWarp prst="textNoShape">
              <a:avLst/>
            </a:prstTxWarp>
          </a:bodyPr>
          <a:lstStyle/>
          <a:p>
            <a:pPr lvl="0"/>
            <a:r>
              <a:rPr lang="en-GB" smtClean="0"/>
              <a:t>Klikk for å redigere tekststiler i malen</a:t>
            </a:r>
          </a:p>
          <a:p>
            <a:pPr lvl="1"/>
            <a:r>
              <a:rPr lang="en-GB" smtClean="0"/>
              <a:t>Andre nivå</a:t>
            </a:r>
          </a:p>
          <a:p>
            <a:pPr lvl="2"/>
            <a:r>
              <a:rPr lang="en-GB" smtClean="0"/>
              <a:t>Tredje nivå</a:t>
            </a:r>
          </a:p>
          <a:p>
            <a:pPr lvl="3"/>
            <a:r>
              <a:rPr lang="en-GB" smtClean="0"/>
              <a:t>Fjerde nivå</a:t>
            </a:r>
          </a:p>
          <a:p>
            <a:pPr lvl="4"/>
            <a:r>
              <a:rPr lang="en-GB" smtClean="0"/>
              <a:t>Femte nivå</a:t>
            </a:r>
          </a:p>
        </p:txBody>
      </p:sp>
      <p:sp>
        <p:nvSpPr>
          <p:cNvPr id="1031" name="AutoShape 7"/>
          <p:cNvSpPr>
            <a:spLocks noChangeArrowheads="1"/>
          </p:cNvSpPr>
          <p:nvPr/>
        </p:nvSpPr>
        <p:spPr bwMode="auto">
          <a:xfrm>
            <a:off x="311150" y="311150"/>
            <a:ext cx="8521700" cy="6235700"/>
          </a:xfrm>
          <a:prstGeom prst="roundRect">
            <a:avLst>
              <a:gd name="adj" fmla="val 3556"/>
            </a:avLst>
          </a:prstGeom>
          <a:noFill/>
          <a:ln w="12700">
            <a:solidFill>
              <a:schemeClr val="tx1"/>
            </a:solidFill>
            <a:round/>
          </a:ln>
          <a:effectLst/>
        </p:spPr>
        <p:txBody>
          <a:bodyPr wrap="none" anchor="ctr"/>
          <a:lstStyle/>
          <a:p>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itchFamily="18" charset="0"/>
        </a:defRPr>
      </a:lvl2pPr>
      <a:lvl3pPr algn="ctr" defTabSz="762000" rtl="0" eaLnBrk="0" fontAlgn="base" hangingPunct="0">
        <a:spcBef>
          <a:spcPct val="0"/>
        </a:spcBef>
        <a:spcAft>
          <a:spcPct val="0"/>
        </a:spcAft>
        <a:defRPr sz="4400">
          <a:solidFill>
            <a:schemeClr val="tx2"/>
          </a:solidFill>
          <a:latin typeface="Times New Roman" pitchFamily="18" charset="0"/>
        </a:defRPr>
      </a:lvl3pPr>
      <a:lvl4pPr algn="ctr" defTabSz="762000" rtl="0" eaLnBrk="0" fontAlgn="base" hangingPunct="0">
        <a:spcBef>
          <a:spcPct val="0"/>
        </a:spcBef>
        <a:spcAft>
          <a:spcPct val="0"/>
        </a:spcAft>
        <a:defRPr sz="4400">
          <a:solidFill>
            <a:schemeClr val="tx2"/>
          </a:solidFill>
          <a:latin typeface="Times New Roman" pitchFamily="18" charset="0"/>
        </a:defRPr>
      </a:lvl4pPr>
      <a:lvl5pPr algn="ctr" defTabSz="762000" rtl="0" eaLnBrk="0" fontAlgn="base" hangingPunct="0">
        <a:spcBef>
          <a:spcPct val="0"/>
        </a:spcBef>
        <a:spcAft>
          <a:spcPct val="0"/>
        </a:spcAft>
        <a:defRPr sz="4400">
          <a:solidFill>
            <a:schemeClr val="tx2"/>
          </a:solidFill>
          <a:latin typeface="Times New Roman" pitchFamily="18" charset="0"/>
        </a:defRPr>
      </a:lvl5pPr>
      <a:lvl6pPr marL="457200" algn="ctr" defTabSz="762000" rtl="0" eaLnBrk="0" fontAlgn="base" hangingPunct="0">
        <a:spcBef>
          <a:spcPct val="0"/>
        </a:spcBef>
        <a:spcAft>
          <a:spcPct val="0"/>
        </a:spcAft>
        <a:defRPr sz="4400">
          <a:solidFill>
            <a:schemeClr val="tx2"/>
          </a:solidFill>
          <a:latin typeface="Times New Roman" pitchFamily="18" charset="0"/>
        </a:defRPr>
      </a:lvl6pPr>
      <a:lvl7pPr marL="914400" algn="ctr" defTabSz="762000" rtl="0" eaLnBrk="0" fontAlgn="base" hangingPunct="0">
        <a:spcBef>
          <a:spcPct val="0"/>
        </a:spcBef>
        <a:spcAft>
          <a:spcPct val="0"/>
        </a:spcAft>
        <a:defRPr sz="4400">
          <a:solidFill>
            <a:schemeClr val="tx2"/>
          </a:solidFill>
          <a:latin typeface="Times New Roman" pitchFamily="18" charset="0"/>
        </a:defRPr>
      </a:lvl7pPr>
      <a:lvl8pPr marL="1371600" algn="ctr" defTabSz="762000" rtl="0" eaLnBrk="0" fontAlgn="base" hangingPunct="0">
        <a:spcBef>
          <a:spcPct val="0"/>
        </a:spcBef>
        <a:spcAft>
          <a:spcPct val="0"/>
        </a:spcAft>
        <a:defRPr sz="4400">
          <a:solidFill>
            <a:schemeClr val="tx2"/>
          </a:solidFill>
          <a:latin typeface="Times New Roman" pitchFamily="18" charset="0"/>
        </a:defRPr>
      </a:lvl8pPr>
      <a:lvl9pPr marL="1828800" algn="ctr" defTabSz="762000"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defTabSz="762000" rtl="0" eaLnBrk="0" fontAlgn="base" hangingPunct="0">
        <a:spcBef>
          <a:spcPct val="20000"/>
        </a:spcBef>
        <a:spcAft>
          <a:spcPct val="0"/>
        </a:spcAft>
        <a:buSzTx/>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Tx/>
        <a:buChar char="–"/>
        <a:defRPr sz="2800">
          <a:solidFill>
            <a:schemeClr val="tx1"/>
          </a:solidFill>
          <a:latin typeface="+mn-lt"/>
        </a:defRPr>
      </a:lvl2pPr>
      <a:lvl3pPr marL="1143000" indent="-228600" algn="l" defTabSz="762000" rtl="0" eaLnBrk="0" fontAlgn="base" hangingPunct="0">
        <a:spcBef>
          <a:spcPct val="20000"/>
        </a:spcBef>
        <a:spcAft>
          <a:spcPct val="0"/>
        </a:spcAft>
        <a:buSzTx/>
        <a:buChar char="•"/>
        <a:defRPr sz="2400">
          <a:solidFill>
            <a:schemeClr val="tx1"/>
          </a:solidFill>
          <a:latin typeface="+mn-lt"/>
        </a:defRPr>
      </a:lvl3pPr>
      <a:lvl4pPr marL="1600200" indent="-228600" algn="l" defTabSz="762000" rtl="0" eaLnBrk="0" fontAlgn="base" hangingPunct="0">
        <a:spcBef>
          <a:spcPct val="20000"/>
        </a:spcBef>
        <a:spcAft>
          <a:spcPct val="0"/>
        </a:spcAft>
        <a:buSzTx/>
        <a:buChar char="–"/>
        <a:defRPr sz="2000">
          <a:solidFill>
            <a:schemeClr val="tx1"/>
          </a:solidFill>
          <a:latin typeface="+mn-lt"/>
        </a:defRPr>
      </a:lvl4pPr>
      <a:lvl5pPr marL="2057400" indent="-228600" algn="l" defTabSz="762000" rtl="0" eaLnBrk="0" fontAlgn="base" hangingPunct="0">
        <a:spcBef>
          <a:spcPct val="20000"/>
        </a:spcBef>
        <a:spcAft>
          <a:spcPct val="0"/>
        </a:spcAft>
        <a:buSzTx/>
        <a:buChar char="•"/>
        <a:defRPr sz="2000">
          <a:solidFill>
            <a:schemeClr val="tx1"/>
          </a:solidFill>
          <a:latin typeface="+mn-lt"/>
        </a:defRPr>
      </a:lvl5pPr>
      <a:lvl6pPr marL="2514600" indent="-228600" algn="l" defTabSz="762000" rtl="0" eaLnBrk="0" fontAlgn="base" hangingPunct="0">
        <a:spcBef>
          <a:spcPct val="20000"/>
        </a:spcBef>
        <a:spcAft>
          <a:spcPct val="0"/>
        </a:spcAft>
        <a:buSzTx/>
        <a:buChar char="•"/>
        <a:defRPr sz="2000">
          <a:solidFill>
            <a:schemeClr val="tx1"/>
          </a:solidFill>
          <a:latin typeface="+mn-lt"/>
        </a:defRPr>
      </a:lvl6pPr>
      <a:lvl7pPr marL="2971800" indent="-228600" algn="l" defTabSz="762000" rtl="0" eaLnBrk="0" fontAlgn="base" hangingPunct="0">
        <a:spcBef>
          <a:spcPct val="20000"/>
        </a:spcBef>
        <a:spcAft>
          <a:spcPct val="0"/>
        </a:spcAft>
        <a:buSzTx/>
        <a:buChar char="•"/>
        <a:defRPr sz="2000">
          <a:solidFill>
            <a:schemeClr val="tx1"/>
          </a:solidFill>
          <a:latin typeface="+mn-lt"/>
        </a:defRPr>
      </a:lvl7pPr>
      <a:lvl8pPr marL="3429000" indent="-228600" algn="l" defTabSz="762000" rtl="0" eaLnBrk="0" fontAlgn="base" hangingPunct="0">
        <a:spcBef>
          <a:spcPct val="20000"/>
        </a:spcBef>
        <a:spcAft>
          <a:spcPct val="0"/>
        </a:spcAft>
        <a:buSzTx/>
        <a:buChar char="•"/>
        <a:defRPr sz="2000">
          <a:solidFill>
            <a:schemeClr val="tx1"/>
          </a:solidFill>
          <a:latin typeface="+mn-lt"/>
        </a:defRPr>
      </a:lvl8pPr>
      <a:lvl9pPr marL="3886200" indent="-228600" algn="l" defTabSz="762000" rtl="0" eaLnBrk="0" fontAlgn="base" hangingPunct="0">
        <a:spcBef>
          <a:spcPct val="20000"/>
        </a:spcBef>
        <a:spcAft>
          <a:spcPct val="0"/>
        </a:spcAft>
        <a:buSzTx/>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4.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6.wmf" /><Relationship Id="rId3" Type="http://schemas.openxmlformats.org/officeDocument/2006/relationships/image" Target="../media/image7.wmf" /><Relationship Id="rId4" Type="http://schemas.openxmlformats.org/officeDocument/2006/relationships/image" Target="../media/image8.wmf"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ammehjelpen.no/handmelking?id=907"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users.iptelecom.net.ua/~vylkas/expressanim.html"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www.ammehjelpen.no/a-legge-barnet-til" TargetMode="External" /><Relationship Id="rId3" Type="http://schemas.openxmlformats.org/officeDocument/2006/relationships/image" Target="../media/image9.jpeg" /><Relationship Id="rId4" Type="http://schemas.openxmlformats.org/officeDocument/2006/relationships/image" Target="../media/image10.jpeg" /><Relationship Id="rId5" Type="http://schemas.openxmlformats.org/officeDocument/2006/relationships/image" Target="../media/image1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 Id="rId3" Type="http://schemas.openxmlformats.org/officeDocument/2006/relationships/image" Target="../media/image13.jpeg" /><Relationship Id="rId4" Type="http://schemas.openxmlformats.org/officeDocument/2006/relationships/hyperlink" Target="http://www.youtube.com/watch?v=RzptXRlEMV8" TargetMode="Externa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hyperlink" Target="http://users.iptelecom.net.ua/~vylkas/position.html" TargetMode="External" /><Relationship Id="rId11" Type="http://schemas.openxmlformats.org/officeDocument/2006/relationships/hyperlink" Target="http://users.iptelecom.net.ua/~vylkas/latch.html" TargetMode="External" /><Relationship Id="rId12" Type="http://schemas.openxmlformats.org/officeDocument/2006/relationships/hyperlink" Target="http://www.matportalen.no/Emner/ammende" TargetMode="External" /><Relationship Id="rId13" Type="http://schemas.openxmlformats.org/officeDocument/2006/relationships/hyperlink" Target="http://www.shdir.no/ernaering/spedbarnsern_ring/" TargetMode="External" /><Relationship Id="rId14" Type="http://schemas.openxmlformats.org/officeDocument/2006/relationships/hyperlink" Target="http://www.babyfriendly.org.uk/" TargetMode="External" /><Relationship Id="rId15" Type="http://schemas.openxmlformats.org/officeDocument/2006/relationships/hyperlink" Target="http://www.tettinntil.no/" TargetMode="External" /><Relationship Id="rId16" Type="http://schemas.openxmlformats.org/officeDocument/2006/relationships/hyperlink" Target="http://www.ammehjelpen.no/" TargetMode="External" /><Relationship Id="rId2" Type="http://schemas.openxmlformats.org/officeDocument/2006/relationships/notesSlide" Target="../notesSlides/notesSlide3.xml" /><Relationship Id="rId3" Type="http://schemas.openxmlformats.org/officeDocument/2006/relationships/hyperlink" Target="http://www.breastfeedingmadesimple.com/bms%20new%20home%20page_files/Latch%20Animation.swf" TargetMode="External" /><Relationship Id="rId4" Type="http://schemas.openxmlformats.org/officeDocument/2006/relationships/hyperlink" Target="http://www.youtube.com/watch?v=RzptXRlEMV8" TargetMode="External" /><Relationship Id="rId5" Type="http://schemas.openxmlformats.org/officeDocument/2006/relationships/hyperlink" Target="http://users.iptelecom.net.ua/~vylkas/flash/baby12b_content.html" TargetMode="External" /><Relationship Id="rId6" Type="http://schemas.openxmlformats.org/officeDocument/2006/relationships/hyperlink" Target="http://www.amningshjalpen.se/radgivning/cotterman.htm" TargetMode="External" /><Relationship Id="rId7" Type="http://schemas.openxmlformats.org/officeDocument/2006/relationships/hyperlink" Target="http://www.breastfeeding.nhs.uk/en/fe/page.asp?n1=3" TargetMode="External" /><Relationship Id="rId8" Type="http://schemas.openxmlformats.org/officeDocument/2006/relationships/hyperlink" Target="http://www.biologicalnurturing.com/" TargetMode="External" /><Relationship Id="rId9" Type="http://schemas.openxmlformats.org/officeDocument/2006/relationships/hyperlink" Target="http://users.iptelecom.net.ua/~vylkas/expressanim.html"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ctrTitle"/>
          </p:nvPr>
        </p:nvSpPr>
        <p:spPr>
          <a:xfrm>
            <a:off x="685800" y="1196753"/>
            <a:ext cx="7772400" cy="1800199"/>
          </a:xfrm>
        </p:spPr>
        <p:txBody>
          <a:bodyPr/>
          <a:lstStyle/>
          <a:p>
            <a:pPr algn="ctr"/>
            <a:r>
              <a:rPr lang="nb-NO" smtClean="0"/>
              <a:t>Jordmortimen</a:t>
            </a:r>
            <a:endParaRPr lang="nb-NO"/>
          </a:p>
        </p:txBody>
      </p:sp>
      <p:sp>
        <p:nvSpPr>
          <p:cNvPr id="3" name="Undertittel 2"/>
          <p:cNvSpPr>
            <a:spLocks noGrp="1"/>
          </p:cNvSpPr>
          <p:nvPr>
            <p:ph type="subTitle" idx="1"/>
          </p:nvPr>
        </p:nvSpPr>
        <p:spPr>
          <a:xfrm>
            <a:off x="539552" y="3933056"/>
            <a:ext cx="6048672" cy="1368152"/>
          </a:xfrm>
        </p:spPr>
        <p:txBody>
          <a:bodyPr/>
          <a:lstStyle/>
          <a:p>
            <a:pPr algn="ctr"/>
            <a:r>
              <a:rPr lang="nb-NO" smtClean="0"/>
              <a:t>En undervisningstime om barseltiden, </a:t>
            </a:r>
          </a:p>
          <a:p>
            <a:pPr algn="ctr"/>
            <a:r>
              <a:rPr lang="nb-NO" smtClean="0"/>
              <a:t>med rom for spørsmål og diskusjon. </a:t>
            </a:r>
            <a:endParaRPr lang="nb-NO"/>
          </a:p>
        </p:txBody>
      </p:sp>
      <p:pic>
        <p:nvPicPr>
          <p:cNvPr id="4" name="Picture 2" descr="haarlembig"/>
          <p:cNvPicPr>
            <a:picLocks noChangeAspect="1" noChangeArrowheads="1"/>
          </p:cNvPicPr>
          <p:nvPr/>
        </p:nvPicPr>
        <p:blipFill>
          <a:blip r:embed="rId2"/>
          <a:stretch>
            <a:fillRect/>
          </a:stretch>
        </p:blipFill>
        <p:spPr bwMode="auto">
          <a:xfrm>
            <a:off x="6300192" y="3284984"/>
            <a:ext cx="2520280" cy="3357465"/>
          </a:xfrm>
          <a:prstGeom prst="rect">
            <a:avLst/>
          </a:prstGeom>
          <a:noFill/>
          <a:ln w="9525">
            <a:noFill/>
            <a:miter lim="800000"/>
          </a:ln>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Picture 8" descr="breastfeeding"/>
          <p:cNvPicPr>
            <a:picLocks noChangeAspect="1" noChangeArrowheads="1"/>
          </p:cNvPicPr>
          <p:nvPr/>
        </p:nvPicPr>
        <p:blipFill>
          <a:blip r:embed="rId2"/>
          <a:stretch>
            <a:fillRect/>
          </a:stretch>
        </p:blipFill>
        <p:spPr bwMode="auto">
          <a:xfrm>
            <a:off x="611560" y="404664"/>
            <a:ext cx="8064896" cy="6048673"/>
          </a:xfrm>
          <a:prstGeom prst="rect">
            <a:avLst/>
          </a:prstGeom>
          <a:ln>
            <a:noFill/>
          </a:ln>
          <a:effectLst>
            <a:softEdge rad="635000"/>
          </a:effectLst>
        </p:spPr>
      </p:pic>
      <p:sp>
        <p:nvSpPr>
          <p:cNvPr id="2" name="Tittel 1"/>
          <p:cNvSpPr>
            <a:spLocks noGrp="1"/>
          </p:cNvSpPr>
          <p:nvPr>
            <p:ph type="title"/>
          </p:nvPr>
        </p:nvSpPr>
        <p:spPr/>
        <p:txBody>
          <a:bodyPr/>
          <a:lstStyle/>
          <a:p>
            <a:r>
              <a:rPr lang="nb-NO" smtClean="0"/>
              <a:t>Amming</a:t>
            </a:r>
            <a:endParaRPr lang="nb-NO"/>
          </a:p>
        </p:txBody>
      </p:sp>
      <p:sp>
        <p:nvSpPr>
          <p:cNvPr id="3" name="Plassholder for innhold 2"/>
          <p:cNvSpPr>
            <a:spLocks noGrp="1"/>
          </p:cNvSpPr>
          <p:nvPr>
            <p:ph idx="1"/>
          </p:nvPr>
        </p:nvSpPr>
        <p:spPr/>
        <p:txBody>
          <a:bodyPr>
            <a:normAutofit fontScale="70000" lnSpcReduction="20000"/>
          </a:bodyPr>
          <a:lstStyle/>
          <a:p>
            <a:r>
              <a:rPr lang="nb-NO" smtClean="0"/>
              <a:t>Morsmelk dannes allerede i svangerskapet</a:t>
            </a:r>
          </a:p>
          <a:p>
            <a:pPr lvl="1"/>
            <a:r>
              <a:rPr lang="nb-NO" smtClean="0"/>
              <a:t>Uke 16 </a:t>
            </a:r>
          </a:p>
          <a:p>
            <a:r>
              <a:rPr lang="nb-NO" smtClean="0"/>
              <a:t>Perfekt tilpasset barnet både mengde og ernæringsmessig</a:t>
            </a:r>
          </a:p>
          <a:p>
            <a:r>
              <a:rPr lang="nb-NO" b="1" smtClean="0"/>
              <a:t>Viktig: Hudkontakt mellom mor og barn</a:t>
            </a:r>
          </a:p>
          <a:p>
            <a:pPr lvl="1"/>
            <a:r>
              <a:rPr lang="nb-NO" smtClean="0"/>
              <a:t>fremmer ammingen, 	</a:t>
            </a:r>
          </a:p>
          <a:p>
            <a:pPr lvl="1"/>
            <a:r>
              <a:rPr lang="nb-NO" smtClean="0"/>
              <a:t>øker sannsynligheten for en ukomplisert amming</a:t>
            </a:r>
          </a:p>
          <a:p>
            <a:pPr lvl="1"/>
            <a:r>
              <a:rPr lang="nb-NO" smtClean="0"/>
              <a:t>fremmer tilknytningen mellom barnet og mor</a:t>
            </a:r>
          </a:p>
          <a:p>
            <a:pPr lvl="1"/>
            <a:r>
              <a:rPr lang="nb-NO" smtClean="0"/>
              <a:t>bidrar til en økt melkeproduksjon gjennom hele ammeperioden</a:t>
            </a:r>
          </a:p>
          <a:p>
            <a:pPr lvl="1"/>
            <a:r>
              <a:rPr lang="nb-NO" smtClean="0"/>
              <a:t>Dersom man ikke har anledning til å ha barnet hos seg hud-mot-hud, kan brystene stimuleres ved at man selv berører dem/håndmelker seg</a:t>
            </a:r>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Bilde 4" descr="j0422689.jpg"/>
          <p:cNvPicPr>
            <a:picLocks noChangeAspect="1"/>
          </p:cNvPicPr>
          <p:nvPr/>
        </p:nvPicPr>
        <p:blipFill>
          <a:blip r:embed="rId2">
            <a:duotone>
              <a:prstClr val="black"/>
              <a:srgbClr val="D9C3A5">
                <a:tint val="50000"/>
                <a:satMod val="180000"/>
              </a:srgbClr>
            </a:duotone>
          </a:blip>
          <a:stretch>
            <a:fillRect/>
          </a:stretch>
        </p:blipFill>
        <p:spPr>
          <a:xfrm>
            <a:off x="4716016" y="548680"/>
            <a:ext cx="3939952" cy="5915705"/>
          </a:xfrm>
          <a:prstGeom prst="rect">
            <a:avLst/>
          </a:prstGeom>
          <a:ln>
            <a:noFill/>
          </a:ln>
          <a:effectLst>
            <a:softEdge rad="317500"/>
          </a:effectLst>
        </p:spPr>
      </p:pic>
      <p:sp>
        <p:nvSpPr>
          <p:cNvPr id="2" name="Tittel 1"/>
          <p:cNvSpPr>
            <a:spLocks noGrp="1"/>
          </p:cNvSpPr>
          <p:nvPr>
            <p:ph type="title"/>
          </p:nvPr>
        </p:nvSpPr>
        <p:spPr/>
        <p:txBody>
          <a:bodyPr/>
          <a:lstStyle/>
          <a:p>
            <a:r>
              <a:rPr lang="nb-NO" b="1" smtClean="0"/>
              <a:t>Selvregulering</a:t>
            </a:r>
            <a:endParaRPr lang="nb-NO" b="1"/>
          </a:p>
        </p:txBody>
      </p:sp>
      <p:sp>
        <p:nvSpPr>
          <p:cNvPr id="3" name="Plassholder for innhold 2"/>
          <p:cNvSpPr>
            <a:spLocks noGrp="1"/>
          </p:cNvSpPr>
          <p:nvPr>
            <p:ph idx="1"/>
          </p:nvPr>
        </p:nvSpPr>
        <p:spPr/>
        <p:txBody>
          <a:bodyPr>
            <a:normAutofit fontScale="70000" lnSpcReduction="20000"/>
          </a:bodyPr>
          <a:lstStyle/>
          <a:p>
            <a:pPr algn="just"/>
            <a:r>
              <a:rPr lang="nb-NO" b="1" smtClean="0"/>
              <a:t>Barn som er friske, født til termin og er</a:t>
            </a:r>
          </a:p>
          <a:p>
            <a:pPr algn="just">
              <a:buNone/>
            </a:pPr>
            <a:r>
              <a:rPr lang="nb-NO" b="1" smtClean="0"/>
              <a:t>	normalvektige klarer selv å regulere når</a:t>
            </a:r>
          </a:p>
          <a:p>
            <a:pPr algn="just">
              <a:buNone/>
            </a:pPr>
            <a:r>
              <a:rPr lang="nb-NO" b="1" smtClean="0"/>
              <a:t>	det trenger å die. Barn som viser tegn til å</a:t>
            </a:r>
          </a:p>
          <a:p>
            <a:pPr algn="just">
              <a:buNone/>
            </a:pPr>
            <a:r>
              <a:rPr lang="nb-NO" b="1" smtClean="0"/>
              <a:t>	ville die, skal tilbys brystet så ofte det</a:t>
            </a:r>
          </a:p>
          <a:p>
            <a:pPr algn="just">
              <a:buNone/>
            </a:pPr>
            <a:r>
              <a:rPr lang="nb-NO" b="1" smtClean="0"/>
              <a:t>	lyster.</a:t>
            </a:r>
          </a:p>
          <a:p>
            <a:pPr algn="just"/>
            <a:r>
              <a:rPr lang="nb-NO" b="1" smtClean="0"/>
              <a:t>Selvregulering innebærer at barnet skal få selv bestemme hvor ofte og hvor lenge det skal die.</a:t>
            </a:r>
          </a:p>
          <a:p>
            <a:pPr algn="just"/>
            <a:r>
              <a:rPr lang="nb-NO" b="1" smtClean="0"/>
              <a:t>Dette innebærer at barnet </a:t>
            </a:r>
            <a:r>
              <a:rPr lang="nb-NO" b="1" u="sng" smtClean="0"/>
              <a:t>må</a:t>
            </a:r>
            <a:r>
              <a:rPr lang="nb-NO" b="1" smtClean="0"/>
              <a:t> være inntil mor, så hun kan se og kjenne barnets tegn på sult</a:t>
            </a:r>
          </a:p>
          <a:p>
            <a:pPr algn="just"/>
            <a:r>
              <a:rPr lang="nb-NO" b="1" smtClean="0"/>
              <a:t>Barn som ligger mye aleine, velger å spare på energien og går lett i ”dvale”</a:t>
            </a:r>
          </a:p>
          <a:p>
            <a:pPr algn="just"/>
            <a:r>
              <a:rPr lang="nb-NO" b="1" smtClean="0"/>
              <a:t>Tips: Bruk bæresjal</a:t>
            </a:r>
            <a:endParaRPr lang="nb-NO"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pic>
        <p:nvPicPr>
          <p:cNvPr id="5" name="Picture 13" descr="babyOnBreast"/>
          <p:cNvPicPr>
            <a:picLocks noChangeAspect="1" noChangeArrowheads="1"/>
          </p:cNvPicPr>
          <p:nvPr/>
        </p:nvPicPr>
        <p:blipFill>
          <a:blip r:embed="rId3"/>
          <a:stretch>
            <a:fillRect/>
          </a:stretch>
        </p:blipFill>
        <p:spPr bwMode="auto">
          <a:xfrm>
            <a:off x="3923928" y="190174"/>
            <a:ext cx="4802560" cy="6397951"/>
          </a:xfrm>
          <a:prstGeom prst="rect">
            <a:avLst/>
          </a:prstGeom>
          <a:ln>
            <a:noFill/>
          </a:ln>
          <a:effectLst>
            <a:softEdge rad="112500"/>
          </a:effectLst>
        </p:spPr>
      </p:pic>
      <p:sp>
        <p:nvSpPr>
          <p:cNvPr id="19458" name="Rectangle 2"/>
          <p:cNvSpPr>
            <a:spLocks noGrp="1" noChangeArrowheads="1"/>
          </p:cNvSpPr>
          <p:nvPr>
            <p:ph type="title"/>
          </p:nvPr>
        </p:nvSpPr>
        <p:spPr>
          <a:xfrm>
            <a:off x="611188" y="277813"/>
            <a:ext cx="8532812" cy="1076325"/>
          </a:xfrm>
        </p:spPr>
        <p:txBody>
          <a:bodyPr>
            <a:normAutofit fontScale="90000"/>
          </a:bodyPr>
          <a:lstStyle/>
          <a:p>
            <a:pPr algn="ctr" eaLnBrk="1" hangingPunct="1"/>
            <a:r>
              <a:rPr lang="nb-NO" sz="3800" b="1" smtClean="0">
                <a:solidFill>
                  <a:schemeClr val="hlink"/>
                </a:solidFill>
                <a:latin typeface="Arial" pitchFamily="34" charset="0"/>
              </a:rPr>
              <a:t>Hud-mot-hud kontakt</a:t>
            </a:r>
            <a:br>
              <a:rPr lang="nb-NO" sz="3800" b="1" smtClean="0">
                <a:solidFill>
                  <a:schemeClr val="hlink"/>
                </a:solidFill>
                <a:latin typeface="Arial" pitchFamily="34" charset="0"/>
              </a:rPr>
            </a:br>
            <a:r>
              <a:rPr lang="pt-BR" sz="2800" b="1" smtClean="0">
                <a:solidFill>
                  <a:schemeClr val="hlink"/>
                </a:solidFill>
                <a:latin typeface="Arial" pitchFamily="34" charset="0"/>
              </a:rPr>
              <a:t>17 RCT og delvis RCT som inkluderte 806 barn</a:t>
            </a:r>
            <a:endParaRPr lang="it-IT" sz="2800" b="1" smtClean="0">
              <a:solidFill>
                <a:schemeClr val="hlink"/>
              </a:solidFill>
              <a:latin typeface="Arial" pitchFamily="34" charset="0"/>
            </a:endParaRPr>
          </a:p>
        </p:txBody>
      </p:sp>
      <p:sp>
        <p:nvSpPr>
          <p:cNvPr id="19459" name="Rectangle 3"/>
          <p:cNvSpPr>
            <a:spLocks noGrp="1" noChangeArrowheads="1"/>
          </p:cNvSpPr>
          <p:nvPr>
            <p:ph type="body" idx="1"/>
          </p:nvPr>
        </p:nvSpPr>
        <p:spPr>
          <a:xfrm>
            <a:off x="611188" y="1628775"/>
            <a:ext cx="8280400" cy="4724400"/>
          </a:xfrm>
        </p:spPr>
        <p:txBody>
          <a:bodyPr/>
          <a:lstStyle/>
          <a:p>
            <a:pPr algn="ctr" eaLnBrk="1" hangingPunct="1">
              <a:buFont typeface="Wingdings" pitchFamily="2" charset="2"/>
              <a:buNone/>
            </a:pPr>
            <a:r>
              <a:rPr lang="it-IT" sz="3200" b="1" smtClean="0">
                <a:solidFill>
                  <a:schemeClr val="hlink"/>
                </a:solidFill>
              </a:rPr>
              <a:t>	Tidlig hud-mot-hud kontakt viste sammenhenger i forhold til:</a:t>
            </a:r>
            <a:r>
              <a:rPr lang="it-IT" sz="2400" b="1" smtClean="0">
                <a:solidFill>
                  <a:schemeClr val="hlink"/>
                </a:solidFill>
              </a:rPr>
              <a:t> </a:t>
            </a:r>
          </a:p>
          <a:p>
            <a:pPr eaLnBrk="1" hangingPunct="1"/>
            <a:r>
              <a:rPr lang="it-IT" sz="2400" b="1" smtClean="0">
                <a:solidFill>
                  <a:schemeClr val="hlink"/>
                </a:solidFill>
              </a:rPr>
              <a:t>Mer amming 1-3 mdr. etter fødsel</a:t>
            </a:r>
            <a:endParaRPr lang="pt-BR" sz="2600" b="1" smtClean="0">
              <a:solidFill>
                <a:schemeClr val="hlink"/>
              </a:solidFill>
            </a:endParaRPr>
          </a:p>
          <a:p>
            <a:pPr eaLnBrk="1" hangingPunct="1"/>
            <a:r>
              <a:rPr lang="pt-BR" sz="2600" b="1" smtClean="0">
                <a:solidFill>
                  <a:schemeClr val="hlink"/>
                </a:solidFill>
              </a:rPr>
              <a:t>Lengre ammeperiode generelt </a:t>
            </a:r>
          </a:p>
          <a:p>
            <a:pPr eaLnBrk="1" hangingPunct="1"/>
            <a:r>
              <a:rPr lang="pt-BR" sz="2600" b="1" smtClean="0">
                <a:solidFill>
                  <a:schemeClr val="hlink"/>
                </a:solidFill>
              </a:rPr>
              <a:t>Bedre temperatur hos barnet </a:t>
            </a:r>
          </a:p>
          <a:p>
            <a:pPr eaLnBrk="1" hangingPunct="1"/>
            <a:r>
              <a:rPr lang="pt-BR" sz="2600" b="1" smtClean="0">
                <a:solidFill>
                  <a:schemeClr val="hlink"/>
                </a:solidFill>
              </a:rPr>
              <a:t>Høyere blodsukker verdier hos barnet</a:t>
            </a:r>
          </a:p>
          <a:p>
            <a:pPr eaLnBrk="1" hangingPunct="1"/>
            <a:r>
              <a:rPr lang="pt-BR" sz="2600" b="1" smtClean="0">
                <a:solidFill>
                  <a:schemeClr val="hlink"/>
                </a:solidFill>
              </a:rPr>
              <a:t>Mindre gråt </a:t>
            </a:r>
          </a:p>
          <a:p>
            <a:pPr eaLnBrk="1" hangingPunct="1"/>
            <a:r>
              <a:rPr lang="pt-BR" sz="2600" b="1" smtClean="0">
                <a:solidFill>
                  <a:schemeClr val="hlink"/>
                </a:solidFill>
              </a:rPr>
              <a:t>Høyere score på mors samhandling med barnet under amming</a:t>
            </a:r>
            <a:endParaRPr lang="it-IT" sz="2600" b="1" smtClean="0">
              <a:solidFill>
                <a:schemeClr val="hlink"/>
              </a:solidFill>
            </a:endParaRPr>
          </a:p>
        </p:txBody>
      </p:sp>
      <p:sp>
        <p:nvSpPr>
          <p:cNvPr id="19460" name="Rectangle 4"/>
          <p:cNvSpPr>
            <a:spLocks noChangeArrowheads="1"/>
          </p:cNvSpPr>
          <p:nvPr/>
        </p:nvSpPr>
        <p:spPr bwMode="auto">
          <a:xfrm>
            <a:off x="611560" y="5877272"/>
            <a:ext cx="8532440" cy="461665"/>
          </a:xfrm>
          <a:prstGeom prst="rect">
            <a:avLst/>
          </a:prstGeom>
          <a:noFill/>
          <a:ln w="9525">
            <a:noFill/>
            <a:miter lim="800000"/>
          </a:ln>
        </p:spPr>
        <p:txBody>
          <a:bodyPr wrap="square">
            <a:spAutoFit/>
          </a:bodyPr>
          <a:lstStyle/>
          <a:p>
            <a:pPr algn="l"/>
            <a:r>
              <a:rPr lang="en-GB" sz="1200" b="1"/>
              <a:t>Anderson GC, Moore E, Hepworth J, Bergman N. Early skin-to-skin contact for mothers and their healthy newborn infants. </a:t>
            </a:r>
          </a:p>
          <a:p>
            <a:pPr algn="l"/>
            <a:r>
              <a:rPr lang="en-GB" sz="1200" b="1"/>
              <a:t>The </a:t>
            </a:r>
            <a:r>
              <a:rPr lang="en-GB" sz="1200" b="1">
                <a:solidFill>
                  <a:srgbClr val="FF0000"/>
                </a:solidFill>
              </a:rPr>
              <a:t>Cochrane Library</a:t>
            </a:r>
            <a:r>
              <a:rPr lang="en-GB" sz="1200" b="1"/>
              <a:t>, Issue 2, 2003.</a:t>
            </a:r>
            <a:endParaRPr lang="nb-NO" sz="12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Bilde 3" descr="j0439315.jpg"/>
          <p:cNvPicPr>
            <a:picLocks noChangeAspect="1"/>
          </p:cNvPicPr>
          <p:nvPr/>
        </p:nvPicPr>
        <p:blipFill>
          <a:blip r:embed="rId2">
            <a:duotone>
              <a:prstClr val="black"/>
              <a:srgbClr val="D9C3A5">
                <a:tint val="50000"/>
                <a:satMod val="180000"/>
              </a:srgbClr>
            </a:duotone>
          </a:blip>
          <a:stretch>
            <a:fillRect/>
          </a:stretch>
        </p:blipFill>
        <p:spPr>
          <a:xfrm>
            <a:off x="3652929" y="2924944"/>
            <a:ext cx="4887926" cy="3253525"/>
          </a:xfrm>
          <a:prstGeom prst="rect">
            <a:avLst/>
          </a:prstGeom>
          <a:ln>
            <a:noFill/>
          </a:ln>
          <a:effectLst>
            <a:softEdge rad="317500"/>
          </a:effectLst>
        </p:spPr>
      </p:pic>
      <p:sp>
        <p:nvSpPr>
          <p:cNvPr id="2" name="Tittel 1"/>
          <p:cNvSpPr>
            <a:spLocks noGrp="1"/>
          </p:cNvSpPr>
          <p:nvPr>
            <p:ph type="title"/>
          </p:nvPr>
        </p:nvSpPr>
        <p:spPr/>
        <p:txBody>
          <a:bodyPr/>
          <a:lstStyle/>
          <a:p>
            <a:r>
              <a:rPr lang="nb-NO" err="1" smtClean="0"/>
              <a:t>Samsoving</a:t>
            </a:r>
            <a:endParaRPr lang="nb-NO"/>
          </a:p>
        </p:txBody>
      </p:sp>
      <p:sp>
        <p:nvSpPr>
          <p:cNvPr id="3" name="Plassholder for innhold 2"/>
          <p:cNvSpPr>
            <a:spLocks noGrp="1"/>
          </p:cNvSpPr>
          <p:nvPr>
            <p:ph idx="1"/>
          </p:nvPr>
        </p:nvSpPr>
        <p:spPr>
          <a:xfrm>
            <a:off x="457200" y="1340768"/>
            <a:ext cx="8229600" cy="5114040"/>
          </a:xfrm>
        </p:spPr>
        <p:txBody>
          <a:bodyPr>
            <a:normAutofit/>
          </a:bodyPr>
          <a:lstStyle/>
          <a:p>
            <a:pPr>
              <a:buNone/>
            </a:pPr>
            <a:r>
              <a:rPr lang="nb-NO" b="1" smtClean="0"/>
              <a:t>Er det trygt å sove sammen med barnet?</a:t>
            </a:r>
          </a:p>
          <a:p>
            <a:pPr>
              <a:buNone/>
            </a:pPr>
            <a:r>
              <a:rPr lang="nb-NO" b="1" smtClean="0"/>
              <a:t>Anbefales faktisk (under visse kriterier), da forskning viser at barn som samsover med mor kommer oftere til brystet, og amming medfører en lavere risiko for krybbedød. Mor har ofte en bedre søvnkvalitet, da hun slipper å stå opp for å amme barnet sitt, og amming virker søvndyssende.</a:t>
            </a:r>
          </a:p>
          <a:p>
            <a:pPr>
              <a:buNone/>
            </a:pPr>
            <a:endParaRPr lang="nb-NO" b="1"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pic>
        <p:nvPicPr>
          <p:cNvPr id="32770" name="Picture 6"/>
          <p:cNvPicPr>
            <a:picLocks noGrp="1" noChangeAspect="1" noChangeArrowheads="1"/>
          </p:cNvPicPr>
          <p:nvPr>
            <p:ph/>
          </p:nvPr>
        </p:nvPicPr>
        <p:blipFill>
          <a:blip r:embed="rId2"/>
          <a:stretch>
            <a:fillRect/>
          </a:stretch>
        </p:blipFill>
        <p:spPr>
          <a:xfrm>
            <a:off x="3671888" y="647700"/>
            <a:ext cx="1412875" cy="1758950"/>
          </a:xfrm>
          <a:noFill/>
        </p:spPr>
      </p:pic>
      <p:pic>
        <p:nvPicPr>
          <p:cNvPr id="32771" name="Picture 7"/>
          <p:cNvPicPr>
            <a:picLocks noGrp="1" noChangeAspect="1" noChangeArrowheads="1"/>
          </p:cNvPicPr>
          <p:nvPr>
            <p:ph sz="quarter" idx="4294967295"/>
          </p:nvPr>
        </p:nvPicPr>
        <p:blipFill>
          <a:blip r:embed="rId3"/>
          <a:stretch>
            <a:fillRect/>
          </a:stretch>
        </p:blipFill>
        <p:spPr>
          <a:xfrm>
            <a:off x="323850" y="3213100"/>
            <a:ext cx="2386013" cy="1949450"/>
          </a:xfrm>
          <a:noFill/>
        </p:spPr>
      </p:pic>
      <p:pic>
        <p:nvPicPr>
          <p:cNvPr id="32772" name="Picture 10"/>
          <p:cNvPicPr>
            <a:picLocks noGrp="1" noChangeAspect="1" noChangeArrowheads="1"/>
          </p:cNvPicPr>
          <p:nvPr>
            <p:ph sz="quarter" idx="4294967295"/>
          </p:nvPr>
        </p:nvPicPr>
        <p:blipFill>
          <a:blip r:embed="rId4"/>
          <a:stretch>
            <a:fillRect/>
          </a:stretch>
        </p:blipFill>
        <p:spPr>
          <a:xfrm>
            <a:off x="6588125" y="3284538"/>
            <a:ext cx="2447925" cy="1743075"/>
          </a:xfrm>
          <a:noFill/>
        </p:spPr>
      </p:pic>
      <p:sp>
        <p:nvSpPr>
          <p:cNvPr id="32773" name="Rectangle 13"/>
          <p:cNvSpPr>
            <a:spLocks noChangeArrowheads="1"/>
          </p:cNvSpPr>
          <p:nvPr/>
        </p:nvSpPr>
        <p:spPr bwMode="auto">
          <a:xfrm>
            <a:off x="323528" y="5229200"/>
            <a:ext cx="4608512" cy="1261884"/>
          </a:xfrm>
          <a:prstGeom prst="rect">
            <a:avLst/>
          </a:prstGeom>
          <a:noFill/>
          <a:ln w="9525">
            <a:noFill/>
            <a:miter lim="800000"/>
          </a:ln>
        </p:spPr>
        <p:txBody>
          <a:bodyPr wrap="square">
            <a:spAutoFit/>
          </a:bodyPr>
          <a:lstStyle/>
          <a:p>
            <a:pPr eaLnBrk="1" hangingPunct="1"/>
            <a:r>
              <a:rPr lang="nb-NO" sz="1400" b="1"/>
              <a:t>Jeg sover trygt og godt i egen seng</a:t>
            </a:r>
          </a:p>
          <a:p>
            <a:pPr eaLnBrk="1" hangingPunct="1"/>
            <a:r>
              <a:rPr lang="nb-NO" sz="1400" b="1"/>
              <a:t>ved siden av foreldresengen</a:t>
            </a:r>
          </a:p>
          <a:p>
            <a:pPr eaLnBrk="1" hangingPunct="1"/>
            <a:r>
              <a:rPr lang="nb-NO" sz="1200" b="1"/>
              <a:t>♥ da kan jeg høre og lukte dere uten å dele seng</a:t>
            </a:r>
          </a:p>
          <a:p>
            <a:pPr eaLnBrk="1" hangingPunct="1"/>
            <a:r>
              <a:rPr lang="nb-NO" sz="1200" b="1"/>
              <a:t>♥ jeg vil ha minst mulig oppi sengen min,</a:t>
            </a:r>
          </a:p>
          <a:p>
            <a:pPr eaLnBrk="1" hangingPunct="1"/>
            <a:r>
              <a:rPr lang="nb-NO" sz="1200" b="1"/>
              <a:t>det kan bli for tett og jeg kan få dekket til</a:t>
            </a:r>
          </a:p>
          <a:p>
            <a:pPr eaLnBrk="1" hangingPunct="1"/>
            <a:r>
              <a:rPr lang="nb-NO" sz="1200" b="1"/>
              <a:t>hodet og ansiktet mitt</a:t>
            </a:r>
          </a:p>
        </p:txBody>
      </p:sp>
      <p:sp>
        <p:nvSpPr>
          <p:cNvPr id="32774" name="Rectangle 14"/>
          <p:cNvSpPr>
            <a:spLocks noChangeArrowheads="1"/>
          </p:cNvSpPr>
          <p:nvPr/>
        </p:nvSpPr>
        <p:spPr bwMode="auto">
          <a:xfrm>
            <a:off x="5003800" y="4869160"/>
            <a:ext cx="4140200" cy="1631216"/>
          </a:xfrm>
          <a:prstGeom prst="rect">
            <a:avLst/>
          </a:prstGeom>
          <a:noFill/>
          <a:ln w="9525">
            <a:noFill/>
            <a:miter lim="800000"/>
          </a:ln>
        </p:spPr>
        <p:txBody>
          <a:bodyPr wrap="square">
            <a:spAutoFit/>
          </a:bodyPr>
          <a:lstStyle/>
          <a:p>
            <a:pPr eaLnBrk="1" hangingPunct="1"/>
            <a:r>
              <a:rPr lang="nb-NO" sz="1400" b="1"/>
              <a:t>Jeg sover gjerne sammen med</a:t>
            </a:r>
          </a:p>
          <a:p>
            <a:pPr eaLnBrk="1" hangingPunct="1"/>
            <a:r>
              <a:rPr lang="nb-NO" sz="1400" b="1"/>
              <a:t>mamma og pappa dersom</a:t>
            </a:r>
          </a:p>
          <a:p>
            <a:pPr eaLnBrk="1" hangingPunct="1"/>
            <a:r>
              <a:rPr lang="nb-NO" sz="1200" b="1"/>
              <a:t>♥ dere er ikke-røykere</a:t>
            </a:r>
          </a:p>
          <a:p>
            <a:pPr eaLnBrk="1" hangingPunct="1"/>
            <a:r>
              <a:rPr lang="nb-NO" sz="1200" b="1"/>
              <a:t>♥ dere ikke er påvirket av alkohol, andre rusmidler</a:t>
            </a:r>
          </a:p>
          <a:p>
            <a:pPr eaLnBrk="1" hangingPunct="1"/>
            <a:r>
              <a:rPr lang="nb-NO" sz="1200" b="1"/>
              <a:t>eller sløvende medikamenter</a:t>
            </a:r>
          </a:p>
          <a:p>
            <a:pPr eaLnBrk="1" hangingPunct="1"/>
            <a:r>
              <a:rPr lang="nb-NO" sz="1200" b="1"/>
              <a:t>♥ sengen er bred og madrassen fast slik at jeg får god</a:t>
            </a:r>
          </a:p>
          <a:p>
            <a:pPr eaLnBrk="1" hangingPunct="1"/>
            <a:r>
              <a:rPr lang="nb-NO" sz="1200" b="1"/>
              <a:t>plass, ikke kan trille ut eller falle ned i en sprekk</a:t>
            </a:r>
          </a:p>
          <a:p>
            <a:pPr eaLnBrk="1" hangingPunct="1"/>
            <a:r>
              <a:rPr lang="nb-NO" sz="1200" b="1"/>
              <a:t>♥ jeg har egen liten og lett barnedyne</a:t>
            </a:r>
          </a:p>
        </p:txBody>
      </p:sp>
      <p:sp>
        <p:nvSpPr>
          <p:cNvPr id="32775" name="Rectangle 15"/>
          <p:cNvSpPr>
            <a:spLocks noChangeArrowheads="1"/>
          </p:cNvSpPr>
          <p:nvPr/>
        </p:nvSpPr>
        <p:spPr bwMode="auto">
          <a:xfrm>
            <a:off x="5724525" y="476250"/>
            <a:ext cx="3201988" cy="307777"/>
          </a:xfrm>
          <a:prstGeom prst="rect">
            <a:avLst/>
          </a:prstGeom>
          <a:noFill/>
          <a:ln w="9525">
            <a:noFill/>
            <a:miter lim="800000"/>
          </a:ln>
        </p:spPr>
        <p:txBody>
          <a:bodyPr wrap="square">
            <a:spAutoFit/>
          </a:bodyPr>
          <a:lstStyle/>
          <a:p>
            <a:pPr eaLnBrk="1" hangingPunct="1"/>
            <a:r>
              <a:rPr lang="nb-NO" sz="1400" b="1"/>
              <a:t>Jeg trives ikke med å være for varm</a:t>
            </a:r>
          </a:p>
        </p:txBody>
      </p:sp>
      <p:sp>
        <p:nvSpPr>
          <p:cNvPr id="32776" name="Rectangle 16"/>
          <p:cNvSpPr>
            <a:spLocks noChangeArrowheads="1"/>
          </p:cNvSpPr>
          <p:nvPr/>
        </p:nvSpPr>
        <p:spPr bwMode="auto">
          <a:xfrm>
            <a:off x="5778500" y="1052736"/>
            <a:ext cx="3041972" cy="1200329"/>
          </a:xfrm>
          <a:prstGeom prst="rect">
            <a:avLst/>
          </a:prstGeom>
          <a:noFill/>
          <a:ln w="9525">
            <a:noFill/>
            <a:miter lim="800000"/>
          </a:ln>
        </p:spPr>
        <p:txBody>
          <a:bodyPr wrap="square">
            <a:spAutoFit/>
          </a:bodyPr>
          <a:lstStyle/>
          <a:p>
            <a:pPr eaLnBrk="1" hangingPunct="1"/>
            <a:r>
              <a:rPr lang="nb-NO" sz="1200" b="1"/>
              <a:t>♥ jeg vil ha det luftig og passe varmt der jeg skal sove, ca 18° er fint</a:t>
            </a:r>
          </a:p>
          <a:p>
            <a:pPr eaLnBrk="1" hangingPunct="1"/>
            <a:r>
              <a:rPr lang="nb-NO" sz="1200" b="1"/>
              <a:t>♥ kjenn etter nede i nakken min om det er for</a:t>
            </a:r>
          </a:p>
          <a:p>
            <a:pPr eaLnBrk="1" hangingPunct="1"/>
            <a:r>
              <a:rPr lang="nb-NO" sz="1200" b="1"/>
              <a:t>varmt eller klamt</a:t>
            </a:r>
          </a:p>
          <a:p>
            <a:pPr eaLnBrk="1" hangingPunct="1"/>
            <a:r>
              <a:rPr lang="nb-NO" sz="1200" b="1"/>
              <a:t>♥ jeg trenger ikke lue inne</a:t>
            </a:r>
          </a:p>
        </p:txBody>
      </p:sp>
      <p:sp>
        <p:nvSpPr>
          <p:cNvPr id="32777" name="Rectangle 17"/>
          <p:cNvSpPr>
            <a:spLocks noChangeArrowheads="1"/>
          </p:cNvSpPr>
          <p:nvPr/>
        </p:nvSpPr>
        <p:spPr bwMode="auto">
          <a:xfrm>
            <a:off x="5580063" y="260648"/>
            <a:ext cx="3168401" cy="369332"/>
          </a:xfrm>
          <a:prstGeom prst="rect">
            <a:avLst/>
          </a:prstGeom>
          <a:noFill/>
          <a:ln w="9525">
            <a:noFill/>
            <a:miter lim="800000"/>
          </a:ln>
        </p:spPr>
        <p:txBody>
          <a:bodyPr wrap="square">
            <a:spAutoFit/>
          </a:bodyPr>
          <a:lstStyle/>
          <a:p>
            <a:pPr eaLnBrk="1" hangingPunct="1"/>
            <a:r>
              <a:rPr lang="nb-NO" sz="1800" b="1"/>
              <a:t>Jeg sover tryggest på ryggen</a:t>
            </a:r>
          </a:p>
        </p:txBody>
      </p:sp>
      <p:sp>
        <p:nvSpPr>
          <p:cNvPr id="32778" name="Rectangle 21"/>
          <p:cNvSpPr>
            <a:spLocks noChangeArrowheads="1"/>
          </p:cNvSpPr>
          <p:nvPr/>
        </p:nvSpPr>
        <p:spPr bwMode="auto">
          <a:xfrm>
            <a:off x="467544" y="260648"/>
            <a:ext cx="4501331" cy="369332"/>
          </a:xfrm>
          <a:prstGeom prst="rect">
            <a:avLst/>
          </a:prstGeom>
          <a:noFill/>
          <a:ln w="9525">
            <a:noFill/>
            <a:miter lim="800000"/>
          </a:ln>
        </p:spPr>
        <p:txBody>
          <a:bodyPr wrap="square">
            <a:spAutoFit/>
          </a:bodyPr>
          <a:lstStyle/>
          <a:p>
            <a:pPr eaLnBrk="1" hangingPunct="1"/>
            <a:r>
              <a:rPr lang="nb-NO" sz="1800" b="1"/>
              <a:t>Å sove på rygg forebygger krybbedød</a:t>
            </a:r>
          </a:p>
        </p:txBody>
      </p:sp>
      <p:sp>
        <p:nvSpPr>
          <p:cNvPr id="32779" name="Rectangle 22"/>
          <p:cNvSpPr>
            <a:spLocks noChangeArrowheads="1"/>
          </p:cNvSpPr>
          <p:nvPr/>
        </p:nvSpPr>
        <p:spPr bwMode="auto">
          <a:xfrm>
            <a:off x="323528" y="620688"/>
            <a:ext cx="2989585" cy="2009998"/>
          </a:xfrm>
          <a:prstGeom prst="rect">
            <a:avLst/>
          </a:prstGeom>
          <a:noFill/>
          <a:ln w="9525">
            <a:noFill/>
            <a:miter lim="800000"/>
          </a:ln>
        </p:spPr>
        <p:txBody>
          <a:bodyPr wrap="square">
            <a:spAutoFit/>
          </a:bodyPr>
          <a:lstStyle/>
          <a:p>
            <a:pPr eaLnBrk="1" hangingPunct="1"/>
            <a:r>
              <a:rPr lang="nb-NO" sz="1400" b="1"/>
              <a:t>Andre viktige råd er</a:t>
            </a:r>
          </a:p>
          <a:p>
            <a:pPr eaLnBrk="1" hangingPunct="1"/>
            <a:r>
              <a:rPr lang="nb-NO" sz="1200" b="1"/>
              <a:t>• Røyking bør unngås i svangerskapet og</a:t>
            </a:r>
          </a:p>
          <a:p>
            <a:pPr eaLnBrk="1" hangingPunct="1"/>
            <a:r>
              <a:rPr lang="nb-NO" sz="1200" b="1"/>
              <a:t>i barnets nærmiljø</a:t>
            </a:r>
          </a:p>
          <a:p>
            <a:pPr eaLnBrk="1" hangingPunct="1"/>
            <a:r>
              <a:rPr lang="nb-NO" sz="1200" b="1"/>
              <a:t>• La barnet sove i egen seng på foreldrenes rom eller sørg for forsvarlig samsoving</a:t>
            </a:r>
          </a:p>
          <a:p>
            <a:pPr eaLnBrk="1" hangingPunct="1"/>
            <a:r>
              <a:rPr lang="nb-NO" sz="1200" b="1"/>
              <a:t>• Unngå for varmt sovemiljø</a:t>
            </a:r>
          </a:p>
          <a:p>
            <a:pPr eaLnBrk="1" hangingPunct="1"/>
            <a:r>
              <a:rPr lang="nb-NO" sz="1200" b="1"/>
              <a:t>• La gjerne barnet bruke smokk når det</a:t>
            </a:r>
          </a:p>
          <a:p>
            <a:pPr eaLnBrk="1" hangingPunct="1"/>
            <a:r>
              <a:rPr lang="nb-NO" sz="1200" b="1"/>
              <a:t>legges til å sove. Vent med å gi smokk til</a:t>
            </a:r>
          </a:p>
          <a:p>
            <a:pPr eaLnBrk="1" hangingPunct="1"/>
            <a:r>
              <a:rPr lang="nb-NO" sz="1200" b="1"/>
              <a:t>amming er vel etablert</a:t>
            </a:r>
          </a:p>
          <a:p>
            <a:pPr eaLnBrk="1" hangingPunct="1"/>
            <a:r>
              <a:rPr lang="nb-NO" sz="1200" b="1"/>
              <a:t>• Amming er bra for barnets helse</a:t>
            </a:r>
          </a:p>
        </p:txBody>
      </p:sp>
      <p:sp>
        <p:nvSpPr>
          <p:cNvPr id="32780" name="Rectangle 23"/>
          <p:cNvSpPr>
            <a:spLocks noChangeArrowheads="1"/>
          </p:cNvSpPr>
          <p:nvPr/>
        </p:nvSpPr>
        <p:spPr bwMode="auto">
          <a:xfrm>
            <a:off x="2916238" y="2708275"/>
            <a:ext cx="3600450" cy="2123658"/>
          </a:xfrm>
          <a:prstGeom prst="rect">
            <a:avLst/>
          </a:prstGeom>
          <a:noFill/>
          <a:ln w="9525">
            <a:noFill/>
            <a:miter lim="800000"/>
          </a:ln>
        </p:spPr>
        <p:txBody>
          <a:bodyPr>
            <a:spAutoFit/>
          </a:bodyPr>
          <a:lstStyle/>
          <a:p>
            <a:pPr eaLnBrk="1" hangingPunct="1"/>
            <a:r>
              <a:rPr lang="nb-NO" sz="1200" b="1"/>
              <a:t>Brosjyren er utarbeidet av</a:t>
            </a:r>
          </a:p>
          <a:p>
            <a:pPr eaLnBrk="1" hangingPunct="1"/>
            <a:r>
              <a:rPr lang="nb-NO" sz="1200" b="1"/>
              <a:t>Landsforeningen uventet barnedød i samarbeid med Nasjonalt kompetansesenter for amming ved Rikshospitalet og Sosial- og helsedirektoratet.</a:t>
            </a:r>
          </a:p>
          <a:p>
            <a:pPr eaLnBrk="1" hangingPunct="1"/>
            <a:r>
              <a:rPr lang="nb-NO" sz="1200" b="1"/>
              <a:t>Brosjyren kan bestilles hos Sosial- og helsedirektoratet på Tlf. 24 16 33 68, </a:t>
            </a:r>
          </a:p>
          <a:p>
            <a:pPr eaLnBrk="1" hangingPunct="1"/>
            <a:r>
              <a:rPr lang="nb-NO" sz="1200" b="1"/>
              <a:t>faks. 24 16 33 69 trykksak@shdir.no</a:t>
            </a:r>
          </a:p>
          <a:p>
            <a:pPr eaLnBrk="1" hangingPunct="1"/>
            <a:r>
              <a:rPr lang="nb-NO" sz="1200" b="1"/>
              <a:t>Landsforeningen uventet barnedød</a:t>
            </a:r>
          </a:p>
          <a:p>
            <a:pPr eaLnBrk="1" hangingPunct="1"/>
            <a:r>
              <a:rPr lang="nb-NO" sz="1200" b="1"/>
              <a:t>Ole Fladagers gt 1A, 0353 Oslo</a:t>
            </a:r>
          </a:p>
          <a:p>
            <a:pPr eaLnBrk="1" hangingPunct="1"/>
            <a:r>
              <a:rPr lang="nb-NO" sz="1200" b="1"/>
              <a:t>Tlf: 22 54 52 00 - post@lub.no - www.lub.no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mph" presetSubtype="0" nodeType="clickEffect">
                                  <p:stCondLst>
                                    <p:cond delay="0"/>
                                  </p:stCondLst>
                                  <p:childTnLst>
                                    <p:set>
                                      <p:cBhvr override="childStyle">
                                        <p:cTn id="6" dur="indefinite"/>
                                        <p:tgtEl>
                                          <p:spTgt spid="32774">
                                            <p:txEl>
                                              <p:pRg st="0" end="0"/>
                                            </p:txEl>
                                          </p:spTgt>
                                        </p:tgtEl>
                                        <p:attrNameLst>
                                          <p:attrName>style.fontStyle</p:attrName>
                                        </p:attrNameLst>
                                      </p:cBhvr>
                                      <p:to>
                                        <p:strVal val="normal"/>
                                      </p:to>
                                    </p:set>
                                    <p:set>
                                      <p:cBhvr override="childStyle">
                                        <p:cTn id="7" dur="indefinite"/>
                                        <p:tgtEl>
                                          <p:spTgt spid="32774">
                                            <p:txEl>
                                              <p:pRg st="0" end="0"/>
                                            </p:txEl>
                                          </p:spTgt>
                                        </p:tgtEl>
                                        <p:attrNameLst>
                                          <p:attrName>style.fontWeight</p:attrName>
                                        </p:attrNameLst>
                                      </p:cBhvr>
                                      <p:to>
                                        <p:strVal val="bold"/>
                                      </p:to>
                                    </p:set>
                                    <p:set>
                                      <p:cBhvr override="childStyle">
                                        <p:cTn id="8" dur="indefinite"/>
                                        <p:tgtEl>
                                          <p:spTgt spid="32774">
                                            <p:txEl>
                                              <p:pRg st="0" end="0"/>
                                            </p:txEl>
                                          </p:spTgt>
                                        </p:tgtEl>
                                        <p:attrNameLst>
                                          <p:attrName>style.textDecorationUnderline</p:attrName>
                                        </p:attrNameLst>
                                      </p:cBhvr>
                                      <p:to>
                                        <p:strVal val="true"/>
                                      </p:to>
                                    </p:set>
                                  </p:childTnLst>
                                </p:cTn>
                              </p:par>
                              <p:par>
                                <p:cTn id="9" presetID="5" presetClass="emph" presetSubtype="0" nodeType="withEffect">
                                  <p:stCondLst>
                                    <p:cond delay="0"/>
                                  </p:stCondLst>
                                  <p:childTnLst>
                                    <p:set>
                                      <p:cBhvr override="childStyle">
                                        <p:cTn id="10" dur="indefinite"/>
                                        <p:tgtEl>
                                          <p:spTgt spid="32774">
                                            <p:txEl>
                                              <p:pRg st="1" end="1"/>
                                            </p:txEl>
                                          </p:spTgt>
                                        </p:tgtEl>
                                        <p:attrNameLst>
                                          <p:attrName>style.fontStyle</p:attrName>
                                        </p:attrNameLst>
                                      </p:cBhvr>
                                      <p:to>
                                        <p:strVal val="normal"/>
                                      </p:to>
                                    </p:set>
                                    <p:set>
                                      <p:cBhvr override="childStyle">
                                        <p:cTn id="11" dur="indefinite"/>
                                        <p:tgtEl>
                                          <p:spTgt spid="32774">
                                            <p:txEl>
                                              <p:pRg st="1" end="1"/>
                                            </p:txEl>
                                          </p:spTgt>
                                        </p:tgtEl>
                                        <p:attrNameLst>
                                          <p:attrName>style.fontWeight</p:attrName>
                                        </p:attrNameLst>
                                      </p:cBhvr>
                                      <p:to>
                                        <p:strVal val="bold"/>
                                      </p:to>
                                    </p:set>
                                    <p:set>
                                      <p:cBhvr override="childStyle">
                                        <p:cTn id="12" dur="indefinite"/>
                                        <p:tgtEl>
                                          <p:spTgt spid="32774">
                                            <p:txEl>
                                              <p:pRg st="1" end="1"/>
                                            </p:txEl>
                                          </p:spTgt>
                                        </p:tgtEl>
                                        <p:attrNameLst>
                                          <p:attrName>style.textDecorationUnderline</p:attrName>
                                        </p:attrNameLst>
                                      </p:cBhvr>
                                      <p:to>
                                        <p:strVal val="true"/>
                                      </p:to>
                                    </p:set>
                                  </p:childTnLst>
                                </p:cTn>
                              </p:par>
                              <p:par>
                                <p:cTn id="13" presetID="5" presetClass="emph" presetSubtype="0" nodeType="withEffect">
                                  <p:stCondLst>
                                    <p:cond delay="0"/>
                                  </p:stCondLst>
                                  <p:childTnLst>
                                    <p:set>
                                      <p:cBhvr override="childStyle">
                                        <p:cTn id="14" dur="indefinite"/>
                                        <p:tgtEl>
                                          <p:spTgt spid="32774">
                                            <p:txEl>
                                              <p:pRg st="2" end="2"/>
                                            </p:txEl>
                                          </p:spTgt>
                                        </p:tgtEl>
                                        <p:attrNameLst>
                                          <p:attrName>style.fontStyle</p:attrName>
                                        </p:attrNameLst>
                                      </p:cBhvr>
                                      <p:to>
                                        <p:strVal val="normal"/>
                                      </p:to>
                                    </p:set>
                                    <p:set>
                                      <p:cBhvr override="childStyle">
                                        <p:cTn id="15" dur="indefinite"/>
                                        <p:tgtEl>
                                          <p:spTgt spid="32774">
                                            <p:txEl>
                                              <p:pRg st="2" end="2"/>
                                            </p:txEl>
                                          </p:spTgt>
                                        </p:tgtEl>
                                        <p:attrNameLst>
                                          <p:attrName>style.fontWeight</p:attrName>
                                        </p:attrNameLst>
                                      </p:cBhvr>
                                      <p:to>
                                        <p:strVal val="bold"/>
                                      </p:to>
                                    </p:set>
                                    <p:set>
                                      <p:cBhvr override="childStyle">
                                        <p:cTn id="16" dur="indefinite"/>
                                        <p:tgtEl>
                                          <p:spTgt spid="32774">
                                            <p:txEl>
                                              <p:pRg st="2" end="2"/>
                                            </p:txEl>
                                          </p:spTgt>
                                        </p:tgtEl>
                                        <p:attrNameLst>
                                          <p:attrName>style.textDecorationUnderline</p:attrName>
                                        </p:attrNameLst>
                                      </p:cBhvr>
                                      <p:to>
                                        <p:strVal val="true"/>
                                      </p:to>
                                    </p:set>
                                  </p:childTnLst>
                                </p:cTn>
                              </p:par>
                              <p:par>
                                <p:cTn id="17" presetID="5" presetClass="emph" presetSubtype="0" nodeType="withEffect">
                                  <p:stCondLst>
                                    <p:cond delay="0"/>
                                  </p:stCondLst>
                                  <p:childTnLst>
                                    <p:set>
                                      <p:cBhvr override="childStyle">
                                        <p:cTn id="18" dur="indefinite"/>
                                        <p:tgtEl>
                                          <p:spTgt spid="32774">
                                            <p:txEl>
                                              <p:pRg st="3" end="3"/>
                                            </p:txEl>
                                          </p:spTgt>
                                        </p:tgtEl>
                                        <p:attrNameLst>
                                          <p:attrName>style.fontStyle</p:attrName>
                                        </p:attrNameLst>
                                      </p:cBhvr>
                                      <p:to>
                                        <p:strVal val="normal"/>
                                      </p:to>
                                    </p:set>
                                    <p:set>
                                      <p:cBhvr override="childStyle">
                                        <p:cTn id="19" dur="indefinite"/>
                                        <p:tgtEl>
                                          <p:spTgt spid="32774">
                                            <p:txEl>
                                              <p:pRg st="3" end="3"/>
                                            </p:txEl>
                                          </p:spTgt>
                                        </p:tgtEl>
                                        <p:attrNameLst>
                                          <p:attrName>style.fontWeight</p:attrName>
                                        </p:attrNameLst>
                                      </p:cBhvr>
                                      <p:to>
                                        <p:strVal val="bold"/>
                                      </p:to>
                                    </p:set>
                                    <p:set>
                                      <p:cBhvr override="childStyle">
                                        <p:cTn id="20" dur="indefinite"/>
                                        <p:tgtEl>
                                          <p:spTgt spid="32774">
                                            <p:txEl>
                                              <p:pRg st="3" end="3"/>
                                            </p:txEl>
                                          </p:spTgt>
                                        </p:tgtEl>
                                        <p:attrNameLst>
                                          <p:attrName>style.textDecorationUnderline</p:attrName>
                                        </p:attrNameLst>
                                      </p:cBhvr>
                                      <p:to>
                                        <p:strVal val="true"/>
                                      </p:to>
                                    </p:set>
                                  </p:childTnLst>
                                </p:cTn>
                              </p:par>
                              <p:par>
                                <p:cTn id="21" presetID="5" presetClass="emph" presetSubtype="0" nodeType="withEffect">
                                  <p:stCondLst>
                                    <p:cond delay="0"/>
                                  </p:stCondLst>
                                  <p:childTnLst>
                                    <p:set>
                                      <p:cBhvr override="childStyle">
                                        <p:cTn id="22" dur="indefinite"/>
                                        <p:tgtEl>
                                          <p:spTgt spid="32774">
                                            <p:txEl>
                                              <p:pRg st="4" end="4"/>
                                            </p:txEl>
                                          </p:spTgt>
                                        </p:tgtEl>
                                        <p:attrNameLst>
                                          <p:attrName>style.fontStyle</p:attrName>
                                        </p:attrNameLst>
                                      </p:cBhvr>
                                      <p:to>
                                        <p:strVal val="normal"/>
                                      </p:to>
                                    </p:set>
                                    <p:set>
                                      <p:cBhvr override="childStyle">
                                        <p:cTn id="23" dur="indefinite"/>
                                        <p:tgtEl>
                                          <p:spTgt spid="32774">
                                            <p:txEl>
                                              <p:pRg st="4" end="4"/>
                                            </p:txEl>
                                          </p:spTgt>
                                        </p:tgtEl>
                                        <p:attrNameLst>
                                          <p:attrName>style.fontWeight</p:attrName>
                                        </p:attrNameLst>
                                      </p:cBhvr>
                                      <p:to>
                                        <p:strVal val="bold"/>
                                      </p:to>
                                    </p:set>
                                    <p:set>
                                      <p:cBhvr override="childStyle">
                                        <p:cTn id="24" dur="indefinite"/>
                                        <p:tgtEl>
                                          <p:spTgt spid="32774">
                                            <p:txEl>
                                              <p:pRg st="4" end="4"/>
                                            </p:txEl>
                                          </p:spTgt>
                                        </p:tgtEl>
                                        <p:attrNameLst>
                                          <p:attrName>style.textDecorationUnderline</p:attrName>
                                        </p:attrNameLst>
                                      </p:cBhvr>
                                      <p:to>
                                        <p:strVal val="true"/>
                                      </p:to>
                                    </p:set>
                                  </p:childTnLst>
                                </p:cTn>
                              </p:par>
                              <p:par>
                                <p:cTn id="25" presetID="5" presetClass="emph" presetSubtype="0" nodeType="withEffect">
                                  <p:stCondLst>
                                    <p:cond delay="0"/>
                                  </p:stCondLst>
                                  <p:childTnLst>
                                    <p:set>
                                      <p:cBhvr override="childStyle">
                                        <p:cTn id="26" dur="indefinite"/>
                                        <p:tgtEl>
                                          <p:spTgt spid="32774">
                                            <p:txEl>
                                              <p:pRg st="5" end="5"/>
                                            </p:txEl>
                                          </p:spTgt>
                                        </p:tgtEl>
                                        <p:attrNameLst>
                                          <p:attrName>style.fontStyle</p:attrName>
                                        </p:attrNameLst>
                                      </p:cBhvr>
                                      <p:to>
                                        <p:strVal val="normal"/>
                                      </p:to>
                                    </p:set>
                                    <p:set>
                                      <p:cBhvr override="childStyle">
                                        <p:cTn id="27" dur="indefinite"/>
                                        <p:tgtEl>
                                          <p:spTgt spid="32774">
                                            <p:txEl>
                                              <p:pRg st="5" end="5"/>
                                            </p:txEl>
                                          </p:spTgt>
                                        </p:tgtEl>
                                        <p:attrNameLst>
                                          <p:attrName>style.fontWeight</p:attrName>
                                        </p:attrNameLst>
                                      </p:cBhvr>
                                      <p:to>
                                        <p:strVal val="bold"/>
                                      </p:to>
                                    </p:set>
                                    <p:set>
                                      <p:cBhvr override="childStyle">
                                        <p:cTn id="28" dur="indefinite"/>
                                        <p:tgtEl>
                                          <p:spTgt spid="32774">
                                            <p:txEl>
                                              <p:pRg st="5" end="5"/>
                                            </p:txEl>
                                          </p:spTgt>
                                        </p:tgtEl>
                                        <p:attrNameLst>
                                          <p:attrName>style.textDecorationUnderline</p:attrName>
                                        </p:attrNameLst>
                                      </p:cBhvr>
                                      <p:to>
                                        <p:strVal val="true"/>
                                      </p:to>
                                    </p:set>
                                  </p:childTnLst>
                                </p:cTn>
                              </p:par>
                              <p:par>
                                <p:cTn id="29" presetID="5" presetClass="emph" presetSubtype="0" nodeType="withEffect">
                                  <p:stCondLst>
                                    <p:cond delay="0"/>
                                  </p:stCondLst>
                                  <p:childTnLst>
                                    <p:set>
                                      <p:cBhvr override="childStyle">
                                        <p:cTn id="30" dur="indefinite"/>
                                        <p:tgtEl>
                                          <p:spTgt spid="32774">
                                            <p:txEl>
                                              <p:pRg st="6" end="6"/>
                                            </p:txEl>
                                          </p:spTgt>
                                        </p:tgtEl>
                                        <p:attrNameLst>
                                          <p:attrName>style.fontStyle</p:attrName>
                                        </p:attrNameLst>
                                      </p:cBhvr>
                                      <p:to>
                                        <p:strVal val="normal"/>
                                      </p:to>
                                    </p:set>
                                    <p:set>
                                      <p:cBhvr override="childStyle">
                                        <p:cTn id="31" dur="indefinite"/>
                                        <p:tgtEl>
                                          <p:spTgt spid="32774">
                                            <p:txEl>
                                              <p:pRg st="6" end="6"/>
                                            </p:txEl>
                                          </p:spTgt>
                                        </p:tgtEl>
                                        <p:attrNameLst>
                                          <p:attrName>style.fontWeight</p:attrName>
                                        </p:attrNameLst>
                                      </p:cBhvr>
                                      <p:to>
                                        <p:strVal val="bold"/>
                                      </p:to>
                                    </p:set>
                                    <p:set>
                                      <p:cBhvr override="childStyle">
                                        <p:cTn id="32" dur="indefinite"/>
                                        <p:tgtEl>
                                          <p:spTgt spid="32774">
                                            <p:txEl>
                                              <p:pRg st="6" end="6"/>
                                            </p:txEl>
                                          </p:spTgt>
                                        </p:tgtEl>
                                        <p:attrNameLst>
                                          <p:attrName>style.textDecorationUnderline</p:attrName>
                                        </p:attrNameLst>
                                      </p:cBhvr>
                                      <p:to>
                                        <p:strVal val="true"/>
                                      </p:to>
                                    </p:set>
                                  </p:childTnLst>
                                </p:cTn>
                              </p:par>
                              <p:par>
                                <p:cTn id="33" presetID="5" presetClass="emph" presetSubtype="0" nodeType="withEffect">
                                  <p:stCondLst>
                                    <p:cond delay="0"/>
                                  </p:stCondLst>
                                  <p:childTnLst>
                                    <p:set>
                                      <p:cBhvr override="childStyle">
                                        <p:cTn id="34" dur="indefinite"/>
                                        <p:tgtEl>
                                          <p:spTgt spid="32774">
                                            <p:txEl>
                                              <p:pRg st="7" end="7"/>
                                            </p:txEl>
                                          </p:spTgt>
                                        </p:tgtEl>
                                        <p:attrNameLst>
                                          <p:attrName>style.fontStyle</p:attrName>
                                        </p:attrNameLst>
                                      </p:cBhvr>
                                      <p:to>
                                        <p:strVal val="normal"/>
                                      </p:to>
                                    </p:set>
                                    <p:set>
                                      <p:cBhvr override="childStyle">
                                        <p:cTn id="35" dur="indefinite"/>
                                        <p:tgtEl>
                                          <p:spTgt spid="32774">
                                            <p:txEl>
                                              <p:pRg st="7" end="7"/>
                                            </p:txEl>
                                          </p:spTgt>
                                        </p:tgtEl>
                                        <p:attrNameLst>
                                          <p:attrName>style.fontWeight</p:attrName>
                                        </p:attrNameLst>
                                      </p:cBhvr>
                                      <p:to>
                                        <p:strVal val="bold"/>
                                      </p:to>
                                    </p:set>
                                    <p:set>
                                      <p:cBhvr override="childStyle">
                                        <p:cTn id="36" dur="indefinite"/>
                                        <p:tgtEl>
                                          <p:spTgt spid="32774">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mtClean="0"/>
              <a:t>1.dag</a:t>
            </a:r>
            <a:endParaRPr lang="nb-NO"/>
          </a:p>
        </p:txBody>
      </p:sp>
      <p:sp>
        <p:nvSpPr>
          <p:cNvPr id="3" name="Plassholder for innhold 2"/>
          <p:cNvSpPr>
            <a:spLocks noGrp="1"/>
          </p:cNvSpPr>
          <p:nvPr>
            <p:ph idx="1"/>
          </p:nvPr>
        </p:nvSpPr>
        <p:spPr/>
        <p:txBody>
          <a:bodyPr>
            <a:normAutofit fontScale="85000" lnSpcReduction="20000"/>
          </a:bodyPr>
          <a:lstStyle/>
          <a:p>
            <a:r>
              <a:rPr lang="nb-NO" smtClean="0"/>
              <a:t>Melkeproduksjonen er hormonstyrt</a:t>
            </a:r>
          </a:p>
          <a:p>
            <a:r>
              <a:rPr lang="nb-NO" smtClean="0"/>
              <a:t>Melkemengden er liten, men perfekt tilpasset til barnet. Husk at barnets magesekk ikke rommer så mye enda (på størrelse med en klinkekule)</a:t>
            </a:r>
          </a:p>
          <a:p>
            <a:r>
              <a:rPr lang="nb-NO" smtClean="0"/>
              <a:t>Barnet blir fort sulten og fort mett</a:t>
            </a:r>
          </a:p>
          <a:p>
            <a:r>
              <a:rPr lang="nb-NO" smtClean="0"/>
              <a:t>Barnet trenger hvile etter fødselen, og gjennomsnittelig diehyppighet første døgn er 4-6 ganger(hvis barnet ligger hos mor) </a:t>
            </a:r>
          </a:p>
          <a:p>
            <a:r>
              <a:rPr lang="nb-NO" smtClean="0"/>
              <a:t>Om barnet er søvnig og ikke viser tegn til å ville die, er det viktig at barnet ligger uforstyrret inntil mor hud-mot-hud</a:t>
            </a:r>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mtClean="0"/>
              <a:t>2.-4.dag</a:t>
            </a:r>
            <a:endParaRPr lang="nb-NO"/>
          </a:p>
        </p:txBody>
      </p:sp>
      <p:sp>
        <p:nvSpPr>
          <p:cNvPr id="3" name="Plassholder for innhold 2"/>
          <p:cNvSpPr>
            <a:spLocks noGrp="1"/>
          </p:cNvSpPr>
          <p:nvPr>
            <p:ph idx="1"/>
          </p:nvPr>
        </p:nvSpPr>
        <p:spPr/>
        <p:txBody>
          <a:bodyPr>
            <a:normAutofit fontScale="55000" lnSpcReduction="20000"/>
          </a:bodyPr>
          <a:lstStyle/>
          <a:p>
            <a:r>
              <a:rPr lang="nb-NO" smtClean="0"/>
              <a:t>Melkeproduksjonen er nå styrt etter stimulering, og er avhengig av hyppig tømming</a:t>
            </a:r>
          </a:p>
          <a:p>
            <a:r>
              <a:rPr lang="nb-NO" smtClean="0"/>
              <a:t>Melkeproduksjonen starter, og øker raskt i løpet av de nærmeste dagene</a:t>
            </a:r>
          </a:p>
          <a:p>
            <a:r>
              <a:rPr lang="nb-NO" smtClean="0"/>
              <a:t>Barnet har begynt å tære opp på sine fettreservoarer, fått et økt volum i magesekken, og kjenner sult. </a:t>
            </a:r>
          </a:p>
          <a:p>
            <a:r>
              <a:rPr lang="nb-NO" smtClean="0"/>
              <a:t>Inntil mor produserer tilstrekkelig med melk, kan barnet </a:t>
            </a:r>
            <a:r>
              <a:rPr lang="nb-NO" u="sng" smtClean="0"/>
              <a:t>etterspørre brystet nesten kontinuerlig</a:t>
            </a:r>
            <a:r>
              <a:rPr lang="nb-NO" smtClean="0"/>
              <a:t>. Så lenge mor har en god ammestilling og barnet har et riktig sugetak, kan barnet die så ofte og lenge det lyster. </a:t>
            </a:r>
          </a:p>
          <a:p>
            <a:r>
              <a:rPr lang="nb-NO" smtClean="0"/>
              <a:t>Far eller pleiepersonalet kan avlaste med andre praktiske gjøremål som å stelle barnet og finne mat til mor</a:t>
            </a:r>
          </a:p>
          <a:p>
            <a:r>
              <a:rPr lang="nb-NO" smtClean="0"/>
              <a:t>Barnet bruker å ha et vekttap de første tre dager, inntil 10 % er ikke uvanlig</a:t>
            </a:r>
          </a:p>
          <a:p>
            <a:r>
              <a:rPr lang="nb-NO" smtClean="0"/>
              <a:t>Avføringen skifter fra mørkt, seig mekonium via gulgrønn til sennepsgul, bløt kornete avføring i løpet av 4-5 dager</a:t>
            </a:r>
          </a:p>
          <a:p>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mtClean="0"/>
              <a:t>De første ukene etter fødsel</a:t>
            </a:r>
            <a:endParaRPr lang="nb-NO"/>
          </a:p>
        </p:txBody>
      </p:sp>
      <p:sp>
        <p:nvSpPr>
          <p:cNvPr id="3" name="Plassholder for innhold 2"/>
          <p:cNvSpPr>
            <a:spLocks noGrp="1"/>
          </p:cNvSpPr>
          <p:nvPr>
            <p:ph idx="1"/>
          </p:nvPr>
        </p:nvSpPr>
        <p:spPr/>
        <p:txBody>
          <a:bodyPr>
            <a:normAutofit fontScale="55000" lnSpcReduction="20000"/>
          </a:bodyPr>
          <a:lstStyle/>
          <a:p>
            <a:r>
              <a:rPr lang="nb-NO" smtClean="0"/>
              <a:t>Barn kan ha ulike måltidsrytme, selv om den totale døgnmengden er tilnærmet lik</a:t>
            </a:r>
          </a:p>
          <a:p>
            <a:r>
              <a:rPr lang="nb-NO" smtClean="0"/>
              <a:t>Ikke uvanlig at de dier mellom 8-15 ganger i døgnet</a:t>
            </a:r>
          </a:p>
          <a:p>
            <a:r>
              <a:rPr lang="nb-NO" smtClean="0"/>
              <a:t>For å opprettholde melkeproduksjonen i hele ammeperioden, bør barnet die minst åtte ganger i døgnet de første to-tre ukene.</a:t>
            </a:r>
          </a:p>
          <a:p>
            <a:r>
              <a:rPr lang="nb-NO" smtClean="0"/>
              <a:t>Vent/avstå med å begynne med narresmokk inntil mor har rikelig med melk og mor kjenner seg trygg på ammingen, da narresmokk kan føre til at barnet kommer sjeldnere til brystet, og dermed melkeproduksjonen går ned. I tillegg kan barnet endre dieteknikk som medfører såre brystknopper og lavere melkeproduksjon</a:t>
            </a:r>
          </a:p>
          <a:p>
            <a:r>
              <a:rPr lang="nb-NO" smtClean="0"/>
              <a:t>Det vanlige at barnet har tatt igjen sin fødselsvekt innen en uke-  for noen inntil 14 dager. </a:t>
            </a:r>
          </a:p>
          <a:p>
            <a:r>
              <a:rPr lang="nb-NO" smtClean="0"/>
              <a:t>De første 4-7 ukene skal barnet bæsje bløt, kornete, oftest sennepsgul, morsmelkbæsj daglig minst </a:t>
            </a:r>
            <a:r>
              <a:rPr lang="nb-NO" u="sng" smtClean="0"/>
              <a:t>en</a:t>
            </a:r>
            <a:r>
              <a:rPr lang="nb-NO" smtClean="0"/>
              <a:t> gang for dagen (minst på størrelse med en håndflate). Da vet man at barnet får i seg tilstrekkelig med morsmelk.</a:t>
            </a:r>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normAutofit fontScale="90000"/>
          </a:bodyPr>
          <a:lstStyle/>
          <a:p>
            <a:r>
              <a:rPr lang="nb-NO" smtClean="0"/>
              <a:t>Barnets tegn på sult</a:t>
            </a:r>
            <a:br>
              <a:rPr lang="nb-NO" smtClean="0"/>
            </a:br>
            <a:r>
              <a:rPr lang="nb-NO" sz="1800" smtClean="0">
                <a:solidFill>
                  <a:schemeClr val="tx1"/>
                </a:solidFill>
              </a:rPr>
              <a:t>Når barnet viser tegn til sult, skal det legges til brystet. Skrik er et sent tegn til sult og det er nesten umulig å klare å få et gråtende barn til å die</a:t>
            </a:r>
            <a:endParaRPr lang="nb-NO">
              <a:solidFill>
                <a:schemeClr val="tx1"/>
              </a:solidFill>
            </a:endParaRPr>
          </a:p>
        </p:txBody>
      </p:sp>
      <p:graphicFrame>
        <p:nvGraphicFramePr>
          <p:cNvPr id="6" name="Plassholder for innhold 5"/>
          <p:cNvGraphicFramePr>
            <a:graphicFrameLocks noGrp="1"/>
          </p:cNvGraphicFramePr>
          <p:nvPr>
            <p:ph idx="1"/>
          </p:nvPr>
        </p:nvGraphicFramePr>
        <p:xfrm>
          <a:off x="457200" y="1882775"/>
          <a:ext cx="8229600" cy="32359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vert="horz" wrap="square"/>
                    <a:lstStyle/>
                    <a:p>
                      <a:r>
                        <a:rPr lang="nb-NO" smtClean="0"/>
                        <a:t>Barnets signaler</a:t>
                      </a:r>
                      <a:endParaRPr lang="nb-NO"/>
                    </a:p>
                  </a:txBody>
                  <a:tcPr/>
                </a:tc>
                <a:tc>
                  <a:txBody>
                    <a:bodyPr vert="horz" wrap="square"/>
                    <a:lstStyle/>
                    <a:p>
                      <a:r>
                        <a:rPr lang="nb-NO" smtClean="0"/>
                        <a:t>Stadie</a:t>
                      </a:r>
                      <a:endParaRPr lang="nb-NO"/>
                    </a:p>
                  </a:txBody>
                  <a:tcPr/>
                </a:tc>
                <a:extLst>
                  <a:ext uri="{0D108BD9-81ED-4DB2-BD59-A6C34878D82A}">
                    <a16:rowId xmlns:a16="http://schemas.microsoft.com/office/drawing/2014/main" val="10000"/>
                  </a:ext>
                </a:extLst>
              </a:tr>
              <a:tr h="370840">
                <a:tc>
                  <a:txBody>
                    <a:bodyPr vert="horz" wrap="square"/>
                    <a:lstStyle/>
                    <a:p>
                      <a:r>
                        <a:rPr lang="nb-NO" smtClean="0"/>
                        <a:t>Hurtige øyebevegelse</a:t>
                      </a:r>
                      <a:r>
                        <a:rPr lang="nb-NO" baseline="0" smtClean="0"/>
                        <a:t> under øyelokket</a:t>
                      </a:r>
                      <a:endParaRPr lang="nb-NO"/>
                    </a:p>
                  </a:txBody>
                  <a:tcPr/>
                </a:tc>
                <a:tc>
                  <a:txBody>
                    <a:bodyPr vert="horz" wrap="square"/>
                    <a:lstStyle/>
                    <a:p>
                      <a:r>
                        <a:rPr lang="nb-NO" smtClean="0"/>
                        <a:t>Tidlig</a:t>
                      </a:r>
                      <a:endParaRPr lang="nb-NO"/>
                    </a:p>
                  </a:txBody>
                  <a:tcPr/>
                </a:tc>
                <a:extLst>
                  <a:ext uri="{0D108BD9-81ED-4DB2-BD59-A6C34878D82A}">
                    <a16:rowId xmlns:a16="http://schemas.microsoft.com/office/drawing/2014/main" val="10001"/>
                  </a:ext>
                </a:extLst>
              </a:tr>
              <a:tr h="370840">
                <a:tc>
                  <a:txBody>
                    <a:bodyPr vert="horz" wrap="square"/>
                    <a:lstStyle/>
                    <a:p>
                      <a:r>
                        <a:rPr lang="nb-NO" smtClean="0"/>
                        <a:t>Sugebevegelser med munnen og tungen</a:t>
                      </a:r>
                      <a:endParaRPr lang="nb-NO"/>
                    </a:p>
                  </a:txBody>
                  <a:tcPr/>
                </a:tc>
                <a:tc>
                  <a:txBody>
                    <a:bodyPr vert="horz" wrap="square"/>
                    <a:lstStyle/>
                    <a:p>
                      <a:r>
                        <a:rPr lang="nb-NO" smtClean="0"/>
                        <a:t>Tidlig</a:t>
                      </a:r>
                      <a:endParaRPr lang="nb-NO"/>
                    </a:p>
                  </a:txBody>
                  <a:tcPr/>
                </a:tc>
                <a:extLst>
                  <a:ext uri="{0D108BD9-81ED-4DB2-BD59-A6C34878D82A}">
                    <a16:rowId xmlns:a16="http://schemas.microsoft.com/office/drawing/2014/main" val="10002"/>
                  </a:ext>
                </a:extLst>
              </a:tr>
              <a:tr h="370840">
                <a:tc>
                  <a:txBody>
                    <a:bodyPr vert="horz" wrap="square"/>
                    <a:lstStyle/>
                    <a:p>
                      <a:r>
                        <a:rPr lang="nb-NO" smtClean="0"/>
                        <a:t>Bevegelser med armer og ben</a:t>
                      </a:r>
                      <a:endParaRPr lang="nb-NO"/>
                    </a:p>
                  </a:txBody>
                  <a:tcPr/>
                </a:tc>
                <a:tc>
                  <a:txBody>
                    <a:bodyPr vert="horz" wrap="square"/>
                    <a:lstStyle/>
                    <a:p>
                      <a:r>
                        <a:rPr lang="nb-NO" smtClean="0"/>
                        <a:t>Tidlig</a:t>
                      </a:r>
                      <a:endParaRPr lang="nb-NO"/>
                    </a:p>
                  </a:txBody>
                  <a:tcPr/>
                </a:tc>
                <a:extLst>
                  <a:ext uri="{0D108BD9-81ED-4DB2-BD59-A6C34878D82A}">
                    <a16:rowId xmlns:a16="http://schemas.microsoft.com/office/drawing/2014/main" val="10003"/>
                  </a:ext>
                </a:extLst>
              </a:tr>
              <a:tr h="370840">
                <a:tc>
                  <a:txBody>
                    <a:bodyPr vert="horz" wrap="square"/>
                    <a:lstStyle/>
                    <a:p>
                      <a:r>
                        <a:rPr lang="nb-NO" smtClean="0"/>
                        <a:t>Søker etter brystet, tar fingrene</a:t>
                      </a:r>
                      <a:r>
                        <a:rPr lang="nb-NO" baseline="0" smtClean="0"/>
                        <a:t> til munnen</a:t>
                      </a:r>
                      <a:endParaRPr lang="nb-NO"/>
                    </a:p>
                  </a:txBody>
                  <a:tcPr/>
                </a:tc>
                <a:tc>
                  <a:txBody>
                    <a:bodyPr vert="horz" wrap="square"/>
                    <a:lstStyle/>
                    <a:p>
                      <a:r>
                        <a:rPr lang="nb-NO" smtClean="0"/>
                        <a:t>Tidlig</a:t>
                      </a:r>
                      <a:endParaRPr lang="nb-NO"/>
                    </a:p>
                  </a:txBody>
                  <a:tcPr/>
                </a:tc>
                <a:extLst>
                  <a:ext uri="{0D108BD9-81ED-4DB2-BD59-A6C34878D82A}">
                    <a16:rowId xmlns:a16="http://schemas.microsoft.com/office/drawing/2014/main" val="10004"/>
                  </a:ext>
                </a:extLst>
              </a:tr>
              <a:tr h="370840">
                <a:tc>
                  <a:txBody>
                    <a:bodyPr vert="horz" wrap="square"/>
                    <a:lstStyle/>
                    <a:p>
                      <a:r>
                        <a:rPr lang="nb-NO" smtClean="0"/>
                        <a:t>Uro og klynkende</a:t>
                      </a:r>
                      <a:endParaRPr lang="nb-NO"/>
                    </a:p>
                  </a:txBody>
                  <a:tcPr/>
                </a:tc>
                <a:tc>
                  <a:txBody>
                    <a:bodyPr vert="horz" wrap="square"/>
                    <a:lstStyle/>
                    <a:p>
                      <a:r>
                        <a:rPr lang="nb-NO" smtClean="0"/>
                        <a:t>Middels</a:t>
                      </a:r>
                      <a:endParaRPr lang="nb-NO"/>
                    </a:p>
                  </a:txBody>
                  <a:tcPr/>
                </a:tc>
                <a:extLst>
                  <a:ext uri="{0D108BD9-81ED-4DB2-BD59-A6C34878D82A}">
                    <a16:rowId xmlns:a16="http://schemas.microsoft.com/office/drawing/2014/main" val="10005"/>
                  </a:ext>
                </a:extLst>
              </a:tr>
              <a:tr h="370840">
                <a:tc>
                  <a:txBody>
                    <a:bodyPr vert="horz" wrap="square"/>
                    <a:lstStyle/>
                    <a:p>
                      <a:r>
                        <a:rPr lang="nb-NO" smtClean="0"/>
                        <a:t>Uro og gråt innimellom</a:t>
                      </a:r>
                      <a:endParaRPr lang="nb-NO"/>
                    </a:p>
                  </a:txBody>
                  <a:tcPr/>
                </a:tc>
                <a:tc>
                  <a:txBody>
                    <a:bodyPr vert="horz" wrap="square"/>
                    <a:lstStyle/>
                    <a:p>
                      <a:r>
                        <a:rPr lang="nb-NO" smtClean="0"/>
                        <a:t>Middels</a:t>
                      </a:r>
                      <a:endParaRPr lang="nb-NO"/>
                    </a:p>
                  </a:txBody>
                  <a:tcPr/>
                </a:tc>
                <a:extLst>
                  <a:ext uri="{0D108BD9-81ED-4DB2-BD59-A6C34878D82A}">
                    <a16:rowId xmlns:a16="http://schemas.microsoft.com/office/drawing/2014/main" val="10006"/>
                  </a:ext>
                </a:extLst>
              </a:tr>
              <a:tr h="370840">
                <a:tc>
                  <a:txBody>
                    <a:bodyPr vert="horz" wrap="square"/>
                    <a:lstStyle/>
                    <a:p>
                      <a:r>
                        <a:rPr lang="nb-NO" smtClean="0"/>
                        <a:t>Gråt hele tiden, bevegelse av hele kroppen, rød i ansiktet</a:t>
                      </a:r>
                      <a:endParaRPr lang="nb-NO"/>
                    </a:p>
                  </a:txBody>
                  <a:tcPr/>
                </a:tc>
                <a:tc>
                  <a:txBody>
                    <a:bodyPr vert="horz" wrap="square"/>
                    <a:lstStyle/>
                    <a:p>
                      <a:r>
                        <a:rPr lang="nb-NO" smtClean="0"/>
                        <a:t>Sent</a:t>
                      </a:r>
                      <a:endParaRPr lang="nb-NO"/>
                    </a:p>
                  </a:txBody>
                  <a:tcPr/>
                </a:tc>
                <a:extLst>
                  <a:ext uri="{0D108BD9-81ED-4DB2-BD59-A6C34878D82A}">
                    <a16:rowId xmlns:a16="http://schemas.microsoft.com/office/drawing/2014/main" val="10007"/>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normAutofit fontScale="90000"/>
          </a:bodyPr>
          <a:lstStyle/>
          <a:p>
            <a:r>
              <a:rPr lang="nb-NO" smtClean="0"/>
              <a:t>Håndmelking,</a:t>
            </a:r>
            <a:br>
              <a:rPr lang="nb-NO" smtClean="0"/>
            </a:br>
            <a:r>
              <a:rPr lang="nb-NO" smtClean="0"/>
              <a:t>hvordan mykgjøre og forberede brystene før amming</a:t>
            </a:r>
            <a:endParaRPr lang="nb-NO"/>
          </a:p>
        </p:txBody>
      </p:sp>
      <p:sp>
        <p:nvSpPr>
          <p:cNvPr id="3" name="Plassholder for innhold 2"/>
          <p:cNvSpPr>
            <a:spLocks noGrp="1"/>
          </p:cNvSpPr>
          <p:nvPr>
            <p:ph idx="1"/>
          </p:nvPr>
        </p:nvSpPr>
        <p:spPr/>
        <p:txBody>
          <a:bodyPr>
            <a:normAutofit fontScale="55000" lnSpcReduction="20000"/>
          </a:bodyPr>
          <a:lstStyle/>
          <a:p>
            <a:endParaRPr lang="nb-NO" smtClean="0"/>
          </a:p>
          <a:p>
            <a:r>
              <a:rPr lang="nb-NO" smtClean="0"/>
              <a:t>Håndmelking er nyttig å lære. </a:t>
            </a:r>
          </a:p>
          <a:p>
            <a:pPr lvl="1"/>
            <a:r>
              <a:rPr lang="nb-NO" smtClean="0"/>
              <a:t>Behovet kan melde seg ved flere anledninger. Både i startfasen av ammeperoiden, men også senere. Når melkeproduksjonen kommer i gang, 3-4 dag etter fødselen, kan brystene bli spente. Det kan bli nødvendig å melke ut litt, slik at brystet blir bløtere rundt areola. Barnet får da lettere tak på brystet og du kan unngå å bli sår.                </a:t>
            </a:r>
          </a:p>
          <a:p>
            <a:r>
              <a:rPr lang="nb-NO" b="1" smtClean="0"/>
              <a:t>Håndmelking kan derfor være nyttig:</a:t>
            </a:r>
            <a:endParaRPr lang="nb-NO" smtClean="0"/>
          </a:p>
          <a:p>
            <a:pPr lvl="1"/>
            <a:r>
              <a:rPr lang="nb-NO" smtClean="0"/>
              <a:t>for å gjøre et hard bryst mykt nok til at barnet får godt sugetak </a:t>
            </a:r>
          </a:p>
          <a:p>
            <a:pPr lvl="1"/>
            <a:r>
              <a:rPr lang="nb-NO" smtClean="0"/>
              <a:t>for å avhjelpe ubehagelig brystspreng </a:t>
            </a:r>
          </a:p>
          <a:p>
            <a:pPr lvl="1"/>
            <a:r>
              <a:rPr lang="nb-NO" smtClean="0"/>
              <a:t>når barnet ikke kan suge (nok) </a:t>
            </a:r>
          </a:p>
          <a:p>
            <a:pPr lvl="1"/>
            <a:r>
              <a:rPr lang="nb-NO" smtClean="0"/>
              <a:t>for å stimulere til økt melkeproduksjon </a:t>
            </a:r>
          </a:p>
          <a:p>
            <a:pPr lvl="1"/>
            <a:r>
              <a:rPr lang="nb-NO" smtClean="0"/>
              <a:t>før amming når melken renner for fort mens barnet suger </a:t>
            </a:r>
          </a:p>
          <a:p>
            <a:pPr lvl="1"/>
            <a:r>
              <a:rPr lang="nb-NO" smtClean="0"/>
              <a:t>for å avlaste svært såre brystknopper eller lekkende bryster </a:t>
            </a:r>
          </a:p>
          <a:p>
            <a:pPr lvl="1"/>
            <a:r>
              <a:rPr lang="nb-NO" smtClean="0"/>
              <a:t>før mor må være borte fra barnet eller mor trenger avlastning og andre gir melken </a:t>
            </a:r>
          </a:p>
          <a:p>
            <a:pPr lvl="1"/>
            <a:r>
              <a:rPr lang="nb-NO" smtClean="0"/>
              <a:t>for utpumping av overskudd for lagring </a:t>
            </a:r>
          </a:p>
          <a:p>
            <a:endParaRPr lang="nb-NO" smtClean="0"/>
          </a:p>
          <a:p>
            <a:r>
              <a:rPr lang="nb-NO" smtClean="0">
                <a:hlinkClick r:id="rId2" tgtFrame="_blank"/>
              </a:rPr>
              <a:t>http://ammehjelpen.no/handmelking?id=907</a:t>
            </a:r>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normAutofit fontScale="90000"/>
          </a:bodyPr>
          <a:lstStyle/>
          <a:p>
            <a:r>
              <a:rPr lang="nb-NO" smtClean="0"/>
              <a:t>Barseltiden</a:t>
            </a:r>
            <a:br>
              <a:rPr lang="nb-NO" smtClean="0"/>
            </a:br>
            <a:r>
              <a:rPr lang="nb-NO" sz="36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første seks ukene etter fødselen</a:t>
            </a:r>
            <a:endParaRPr lang="nb-NO" sz="3600"/>
          </a:p>
        </p:txBody>
      </p:sp>
      <p:sp>
        <p:nvSpPr>
          <p:cNvPr id="3" name="Plassholder for innhold 2"/>
          <p:cNvSpPr>
            <a:spLocks noGrp="1"/>
          </p:cNvSpPr>
          <p:nvPr>
            <p:ph idx="1"/>
          </p:nvPr>
        </p:nvSpPr>
        <p:spPr/>
        <p:txBody>
          <a:bodyPr>
            <a:normAutofit fontScale="92500" lnSpcReduction="20000"/>
          </a:bodyPr>
          <a:lstStyle/>
          <a:p>
            <a:r>
              <a:rPr lang="nb-NO" smtClean="0"/>
              <a:t>Timens innhold:</a:t>
            </a:r>
          </a:p>
          <a:p>
            <a:pPr lvl="1"/>
            <a:r>
              <a:rPr lang="nb-NO" smtClean="0"/>
              <a:t>Barseltiden- mor</a:t>
            </a:r>
          </a:p>
          <a:p>
            <a:pPr lvl="2"/>
            <a:r>
              <a:rPr lang="nb-NO" smtClean="0"/>
              <a:t>Humør og Psyke etter fødselen</a:t>
            </a:r>
          </a:p>
          <a:p>
            <a:pPr lvl="2"/>
            <a:r>
              <a:rPr lang="nb-NO" smtClean="0"/>
              <a:t>Fysiske plager etter fødselen</a:t>
            </a:r>
          </a:p>
          <a:p>
            <a:pPr lvl="2"/>
            <a:r>
              <a:rPr lang="nb-NO" smtClean="0"/>
              <a:t>Renselse</a:t>
            </a:r>
          </a:p>
          <a:p>
            <a:pPr lvl="2"/>
            <a:r>
              <a:rPr lang="nb-NO" smtClean="0"/>
              <a:t>Eliminasjon</a:t>
            </a:r>
          </a:p>
          <a:p>
            <a:pPr lvl="2"/>
            <a:r>
              <a:rPr lang="nb-NO" smtClean="0"/>
              <a:t>Innkjøringsfasen(søvn, døgnrytme, barseltiden, ammehormoner</a:t>
            </a:r>
          </a:p>
          <a:p>
            <a:pPr lvl="2"/>
            <a:r>
              <a:rPr lang="nb-NO" smtClean="0"/>
              <a:t>Etterkontroll av mor samt prevensjon</a:t>
            </a:r>
          </a:p>
          <a:p>
            <a:pPr lvl="2"/>
            <a:r>
              <a:rPr lang="nb-NO" smtClean="0"/>
              <a:t>Kontakt med helsestasjonen</a:t>
            </a:r>
          </a:p>
          <a:p>
            <a:pPr lvl="1"/>
            <a:r>
              <a:rPr lang="nb-NO" smtClean="0"/>
              <a:t>AMMING</a:t>
            </a:r>
          </a:p>
          <a:p>
            <a:pPr lvl="1"/>
            <a:endParaRPr lang="nb-NO"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a:xfrm>
            <a:off x="467544" y="260648"/>
            <a:ext cx="8280920" cy="864096"/>
          </a:xfrm>
        </p:spPr>
        <p:txBody>
          <a:bodyPr>
            <a:normAutofit fontScale="90000"/>
          </a:bodyPr>
          <a:lstStyle/>
          <a:p>
            <a:r>
              <a:rPr lang="nb-NO" smtClean="0"/>
              <a:t>Slik gjør du:</a:t>
            </a:r>
            <a:br>
              <a:rPr lang="nb-NO" smtClean="0"/>
            </a:br>
            <a:endParaRPr lang="nb-NO"/>
          </a:p>
        </p:txBody>
      </p:sp>
      <p:sp>
        <p:nvSpPr>
          <p:cNvPr id="3" name="Plassholder for innhold 2"/>
          <p:cNvSpPr>
            <a:spLocks noGrp="1"/>
          </p:cNvSpPr>
          <p:nvPr>
            <p:ph idx="1"/>
          </p:nvPr>
        </p:nvSpPr>
        <p:spPr>
          <a:xfrm>
            <a:off x="395536" y="692696"/>
            <a:ext cx="8229600" cy="5762112"/>
          </a:xfrm>
        </p:spPr>
        <p:txBody>
          <a:bodyPr>
            <a:normAutofit fontScale="55000" lnSpcReduction="20000"/>
          </a:bodyPr>
          <a:lstStyle/>
          <a:p>
            <a:endParaRPr lang="nb-NO" smtClean="0"/>
          </a:p>
          <a:p>
            <a:r>
              <a:rPr lang="nb-NO" smtClean="0"/>
              <a:t>Start med rene hender </a:t>
            </a:r>
          </a:p>
          <a:p>
            <a:r>
              <a:rPr lang="nb-NO" smtClean="0"/>
              <a:t>Masser brystet forsiktig fra yttersiden og mot brystknoppen. Dette stimulerer utdrivngsrefleksen. </a:t>
            </a:r>
          </a:p>
          <a:p>
            <a:r>
              <a:rPr lang="nb-NO" smtClean="0"/>
              <a:t>Dersom brystet er meget spent, bruk cottermans håndgrep for å dempe hevelsen rundt brystknoppen, slik at melken renner lettere, ved å legge fingertuppene rundt brystknoppen og holde et jevnt trykk mot brystkassen fra 1 min til opp mor 10 min</a:t>
            </a:r>
          </a:p>
          <a:p>
            <a:r>
              <a:rPr lang="nb-NO" smtClean="0"/>
              <a:t>Plasser tommelfingeren på oversiden av brystet, og de andre fingrene på undersiden av brystet. Fingrene skal plasseres på overgangen mellom huden og det brune området. </a:t>
            </a:r>
          </a:p>
          <a:p>
            <a:r>
              <a:rPr lang="nb-NO" smtClean="0"/>
              <a:t>Press først fingrene inn mot brystkassen, deretter klem dem sammen. Det er ikke sikkert melken spruter ut med en gang, men etter noen melketak vil det begynne å komme. Fortsett med melkebevegelsene, mot brystkassen og sammen, mot brystkassen og sammen så lenge melken spruter. (melken spruter ikke de første dagene)</a:t>
            </a:r>
          </a:p>
          <a:p>
            <a:r>
              <a:rPr lang="nb-NO" smtClean="0"/>
              <a:t>Flytt deretter fingrene gradvis rundt hele utkanten av areola til alle områder er myke </a:t>
            </a:r>
          </a:p>
          <a:p>
            <a:r>
              <a:rPr lang="nb-NO" smtClean="0"/>
              <a:t>Ikke gli på huden. Tørr hud, tørk hvis vått, ikke bruk olje.  </a:t>
            </a:r>
          </a:p>
          <a:p>
            <a:r>
              <a:rPr lang="nb-NO" smtClean="0"/>
              <a:t>Bytt eventuelt bryst flere ganger. </a:t>
            </a:r>
          </a:p>
          <a:p>
            <a:r>
              <a:rPr lang="nb-NO" sz="4400" smtClean="0">
                <a:latin typeface="Times New Roman" pitchFamily="18" charset="0"/>
                <a:ea typeface="Times New Roman" pitchFamily="18" charset="0"/>
                <a:cs typeface="Times New Roman" pitchFamily="18" charset="0"/>
              </a:rPr>
              <a:t> </a:t>
            </a:r>
            <a:r>
              <a:rPr lang="nb-NO" sz="3200" smtClean="0">
                <a:latin typeface="Arial" pitchFamily="34" charset="0"/>
                <a:ea typeface="Times New Roman" pitchFamily="18" charset="0"/>
                <a:cs typeface="Arial" pitchFamily="34" charset="0"/>
                <a:hlinkClick r:id="rId2" tgtFrame="_blank"/>
              </a:rPr>
              <a:t>http://users.iptelecom.net.ua/~vylkas/expressanim.html</a:t>
            </a:r>
            <a:br>
              <a:rPr lang="nb-NO" smtClean="0">
                <a:hlinkClick r:id="rId2" tgtFrame="_blank"/>
              </a:rPr>
            </a:br>
            <a:endParaRPr lang="nb-NO" smtClean="0"/>
          </a:p>
          <a:p>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a:xfrm>
            <a:off x="685800" y="332656"/>
            <a:ext cx="7772400" cy="1419944"/>
          </a:xfrm>
        </p:spPr>
        <p:txBody>
          <a:bodyPr>
            <a:normAutofit/>
          </a:bodyPr>
          <a:lstStyle/>
          <a:p>
            <a:r>
              <a:rPr lang="nb-NO" smtClean="0"/>
              <a:t>Ammestilling</a:t>
            </a:r>
            <a:br>
              <a:rPr lang="nb-NO" smtClean="0"/>
            </a:br>
            <a:r>
              <a:rPr lang="nb-NO" sz="2000" smtClean="0"/>
              <a:t>om man synes det ikke er å lett å få barnet riktig til brystet, anbefales det å sitte å amme, og fortrinnsvis bruke hodet-i-hånden stilling</a:t>
            </a:r>
            <a:endParaRPr lang="nb-NO"/>
          </a:p>
        </p:txBody>
      </p:sp>
      <p:graphicFrame>
        <p:nvGraphicFramePr>
          <p:cNvPr id="5" name="Plassholder for innhold 4"/>
          <p:cNvGraphicFramePr>
            <a:graphicFrameLocks noGrp="1"/>
          </p:cNvGraphicFramePr>
          <p:nvPr>
            <p:ph idx="1"/>
          </p:nvPr>
        </p:nvGraphicFramePr>
        <p:xfrm>
          <a:off x="611560" y="1496038"/>
          <a:ext cx="7931224" cy="4885290"/>
        </p:xfrm>
        <a:graphic>
          <a:graphicData uri="http://schemas.openxmlformats.org/drawingml/2006/table">
            <a:tbl>
              <a:tblPr firstRow="1" bandRow="1">
                <a:tableStyleId>{5C22544A-7EE6-4342-B048-85BDC9FD1C3A}</a:tableStyleId>
              </a:tblPr>
              <a:tblGrid>
                <a:gridCol w="2624079">
                  <a:extLst>
                    <a:ext uri="{9D8B030D-6E8A-4147-A177-3AD203B41FA5}">
                      <a16:colId xmlns:a16="http://schemas.microsoft.com/office/drawing/2014/main" val="20000"/>
                    </a:ext>
                  </a:extLst>
                </a:gridCol>
                <a:gridCol w="2624079">
                  <a:extLst>
                    <a:ext uri="{9D8B030D-6E8A-4147-A177-3AD203B41FA5}">
                      <a16:colId xmlns:a16="http://schemas.microsoft.com/office/drawing/2014/main" val="20001"/>
                    </a:ext>
                  </a:extLst>
                </a:gridCol>
                <a:gridCol w="2683066">
                  <a:extLst>
                    <a:ext uri="{9D8B030D-6E8A-4147-A177-3AD203B41FA5}">
                      <a16:colId xmlns:a16="http://schemas.microsoft.com/office/drawing/2014/main" val="20002"/>
                    </a:ext>
                  </a:extLst>
                </a:gridCol>
              </a:tblGrid>
              <a:tr h="189568">
                <a:tc>
                  <a:txBody>
                    <a:bodyPr vert="horz" wrap="square"/>
                    <a:lstStyle/>
                    <a:p>
                      <a:r>
                        <a:rPr lang="nb-NO" sz="1100" smtClean="0"/>
                        <a:t>AMMESTILLING</a:t>
                      </a:r>
                      <a:endParaRPr lang="nb-NO" sz="1100"/>
                    </a:p>
                  </a:txBody>
                  <a:tcPr/>
                </a:tc>
                <a:tc>
                  <a:txBody>
                    <a:bodyPr vert="horz" wrap="square"/>
                    <a:lstStyle/>
                    <a:p>
                      <a:r>
                        <a:rPr lang="nb-NO" sz="1100" smtClean="0"/>
                        <a:t>FORDELER</a:t>
                      </a:r>
                      <a:endParaRPr lang="nb-NO" sz="1100"/>
                    </a:p>
                  </a:txBody>
                  <a:tcPr/>
                </a:tc>
                <a:tc>
                  <a:txBody>
                    <a:bodyPr vert="horz" wrap="square"/>
                    <a:lstStyle/>
                    <a:p>
                      <a:r>
                        <a:rPr lang="nb-NO" sz="1100" smtClean="0"/>
                        <a:t>ULEMPER</a:t>
                      </a:r>
                      <a:endParaRPr lang="nb-NO" sz="1100"/>
                    </a:p>
                  </a:txBody>
                  <a:tcPr/>
                </a:tc>
                <a:extLst>
                  <a:ext uri="{0D108BD9-81ED-4DB2-BD59-A6C34878D82A}">
                    <a16:rowId xmlns:a16="http://schemas.microsoft.com/office/drawing/2014/main" val="10000"/>
                  </a:ext>
                </a:extLst>
              </a:tr>
              <a:tr h="1042622">
                <a:tc>
                  <a:txBody>
                    <a:bodyPr vert="horz" wrap="square"/>
                    <a:lstStyle/>
                    <a:p>
                      <a:r>
                        <a:rPr lang="nb-NO" sz="1100" smtClean="0"/>
                        <a:t>Klassisk</a:t>
                      </a:r>
                      <a:r>
                        <a:rPr lang="nb-NO" sz="1100" baseline="0" smtClean="0"/>
                        <a:t> stilling</a:t>
                      </a:r>
                      <a:endParaRPr lang="nb-NO" sz="1100"/>
                    </a:p>
                  </a:txBody>
                  <a:tcPr/>
                </a:tc>
                <a:tc>
                  <a:txBody>
                    <a:bodyPr vert="horz" wrap="square"/>
                    <a:lstStyle/>
                    <a:p>
                      <a:pPr>
                        <a:buFont typeface="Arial" pitchFamily="34" charset="0"/>
                        <a:buChar char="•"/>
                      </a:pPr>
                      <a:r>
                        <a:rPr lang="nb-NO" sz="1100" smtClean="0"/>
                        <a:t>Kan brukes overalt</a:t>
                      </a:r>
                    </a:p>
                    <a:p>
                      <a:pPr>
                        <a:buFont typeface="Arial" pitchFamily="34" charset="0"/>
                        <a:buChar char="•"/>
                      </a:pPr>
                      <a:r>
                        <a:rPr lang="nb-NO" sz="1100" smtClean="0"/>
                        <a:t>Passer best til</a:t>
                      </a:r>
                      <a:r>
                        <a:rPr lang="nb-NO" sz="1100" baseline="0" smtClean="0"/>
                        <a:t> barn over 6 uker</a:t>
                      </a:r>
                      <a:endParaRPr lang="nb-NO" sz="1100"/>
                    </a:p>
                  </a:txBody>
                  <a:tcPr/>
                </a:tc>
                <a:tc>
                  <a:txBody>
                    <a:bodyPr vert="horz" wrap="square"/>
                    <a:lstStyle/>
                    <a:p>
                      <a:pPr>
                        <a:buFont typeface="Arial" pitchFamily="34" charset="0"/>
                        <a:buChar char="•"/>
                      </a:pPr>
                      <a:r>
                        <a:rPr lang="nb-NO" sz="1100" smtClean="0"/>
                        <a:t>Hodet til barnet støttes ikke så godt</a:t>
                      </a:r>
                    </a:p>
                    <a:p>
                      <a:pPr>
                        <a:buFont typeface="Arial" pitchFamily="34" charset="0"/>
                        <a:buChar char="•"/>
                      </a:pPr>
                      <a:r>
                        <a:rPr lang="nb-NO" sz="1100" smtClean="0"/>
                        <a:t>Nyfødte har lett for å komme for langt ut til siden i fht</a:t>
                      </a:r>
                      <a:r>
                        <a:rPr lang="nb-NO" sz="1100" baseline="0" smtClean="0"/>
                        <a:t> brystets plassering</a:t>
                      </a:r>
                      <a:r>
                        <a:rPr lang="nb-NO" sz="1100" smtClean="0"/>
                        <a:t> </a:t>
                      </a:r>
                    </a:p>
                    <a:p>
                      <a:endParaRPr lang="nb-NO" sz="1100"/>
                    </a:p>
                  </a:txBody>
                  <a:tcPr/>
                </a:tc>
                <a:extLst>
                  <a:ext uri="{0D108BD9-81ED-4DB2-BD59-A6C34878D82A}">
                    <a16:rowId xmlns:a16="http://schemas.microsoft.com/office/drawing/2014/main" val="10001"/>
                  </a:ext>
                </a:extLst>
              </a:tr>
              <a:tr h="1895677">
                <a:tc>
                  <a:txBody>
                    <a:bodyPr vert="horz" wrap="square"/>
                    <a:lstStyle/>
                    <a:p>
                      <a:r>
                        <a:rPr lang="nb-NO" sz="1100" smtClean="0"/>
                        <a:t>Hodet-i-hånden stilling</a:t>
                      </a:r>
                      <a:endParaRPr lang="nb-NO" sz="1100"/>
                    </a:p>
                  </a:txBody>
                  <a:tcPr/>
                </a:tc>
                <a:tc>
                  <a:txBody>
                    <a:bodyPr vert="horz" wrap="square"/>
                    <a:lstStyle/>
                    <a:p>
                      <a:pPr>
                        <a:buFont typeface="Arial" pitchFamily="34" charset="0"/>
                        <a:buChar char="•"/>
                      </a:pPr>
                      <a:r>
                        <a:rPr lang="nb-NO" sz="1100" smtClean="0"/>
                        <a:t>Passer godt for det nyfødte barnet</a:t>
                      </a:r>
                    </a:p>
                    <a:p>
                      <a:pPr>
                        <a:buFont typeface="Arial" pitchFamily="34" charset="0"/>
                        <a:buChar char="•"/>
                      </a:pPr>
                      <a:r>
                        <a:rPr lang="nb-NO" sz="1100" smtClean="0"/>
                        <a:t>Mor kan styre brystet med den ene hånden og gi</a:t>
                      </a:r>
                      <a:r>
                        <a:rPr lang="nb-NO" sz="1100" baseline="0" smtClean="0"/>
                        <a:t> god støtte til barnet tett inntil kroppen med den andre hånden</a:t>
                      </a:r>
                    </a:p>
                    <a:p>
                      <a:pPr>
                        <a:buFont typeface="Arial" pitchFamily="34" charset="0"/>
                        <a:buChar char="•"/>
                      </a:pPr>
                      <a:r>
                        <a:rPr lang="nb-NO" sz="1100" baseline="0" smtClean="0"/>
                        <a:t>Kan brukes overalt</a:t>
                      </a:r>
                    </a:p>
                    <a:p>
                      <a:pPr>
                        <a:buFont typeface="Arial" pitchFamily="34" charset="0"/>
                        <a:buChar char="•"/>
                      </a:pPr>
                      <a:r>
                        <a:rPr lang="nb-NO" sz="1100" baseline="0" smtClean="0"/>
                        <a:t>Mor har god oversikt over barn og bryst og kan lett kontrollere om barnet ligger riktig</a:t>
                      </a:r>
                      <a:endParaRPr lang="nb-NO" sz="1100"/>
                    </a:p>
                  </a:txBody>
                  <a:tcPr/>
                </a:tc>
                <a:tc>
                  <a:txBody>
                    <a:bodyPr vert="horz" wrap="square"/>
                    <a:lstStyle/>
                    <a:p>
                      <a:pPr marL="0" marR="0" indent="0" algn="l" defTabSz="914400" rtl="0" eaLnBrk="1" fontAlgn="auto" latinLnBrk="0" hangingPunct="1">
                        <a:lnSpc>
                          <a:spcPct val="100000"/>
                        </a:lnSpc>
                        <a:spcBef>
                          <a:spcPct val="0"/>
                        </a:spcBef>
                        <a:spcAft>
                          <a:spcPct val="0"/>
                        </a:spcAft>
                        <a:buClrTx/>
                        <a:buSzTx/>
                        <a:buFont typeface="Arial" pitchFamily="34" charset="0"/>
                        <a:buChar char="•"/>
                        <a:defRPr/>
                      </a:pPr>
                      <a:r>
                        <a:rPr lang="nb-NO" sz="1100" smtClean="0"/>
                        <a:t>Lett</a:t>
                      </a:r>
                      <a:r>
                        <a:rPr lang="nb-NO" sz="1100" baseline="0" smtClean="0"/>
                        <a:t> for å holde barnets hodet fast, man må holde barnet nede om skulderbladene og gi støtte i nakken</a:t>
                      </a:r>
                      <a:endParaRPr lang="nb-NO" sz="1100"/>
                    </a:p>
                  </a:txBody>
                  <a:tcPr/>
                </a:tc>
                <a:extLst>
                  <a:ext uri="{0D108BD9-81ED-4DB2-BD59-A6C34878D82A}">
                    <a16:rowId xmlns:a16="http://schemas.microsoft.com/office/drawing/2014/main" val="10002"/>
                  </a:ext>
                </a:extLst>
              </a:tr>
              <a:tr h="758271">
                <a:tc>
                  <a:txBody>
                    <a:bodyPr vert="horz" wrap="square"/>
                    <a:lstStyle/>
                    <a:p>
                      <a:r>
                        <a:rPr lang="nb-NO" sz="1100" smtClean="0"/>
                        <a:t>Tvillingstilling</a:t>
                      </a:r>
                      <a:endParaRPr lang="nb-NO" sz="1100"/>
                    </a:p>
                  </a:txBody>
                  <a:tcPr/>
                </a:tc>
                <a:tc>
                  <a:txBody>
                    <a:bodyPr vert="horz" wrap="square"/>
                    <a:lstStyle/>
                    <a:p>
                      <a:pPr>
                        <a:buFont typeface="Arial" pitchFamily="34" charset="0"/>
                        <a:buChar char="•"/>
                      </a:pPr>
                      <a:r>
                        <a:rPr lang="nb-NO" sz="1100" smtClean="0"/>
                        <a:t>God etter keisersnitt og ved overvekt</a:t>
                      </a:r>
                    </a:p>
                    <a:p>
                      <a:pPr>
                        <a:buFont typeface="Arial" pitchFamily="34" charset="0"/>
                        <a:buChar char="•"/>
                      </a:pPr>
                      <a:r>
                        <a:rPr lang="nb-NO" sz="1100" smtClean="0"/>
                        <a:t>Gir den beste muligheten til å se barnets munn</a:t>
                      </a:r>
                      <a:endParaRPr lang="nb-NO" sz="1100"/>
                    </a:p>
                  </a:txBody>
                  <a:tcPr/>
                </a:tc>
                <a:tc>
                  <a:txBody>
                    <a:bodyPr vert="horz" wrap="square"/>
                    <a:lstStyle/>
                    <a:p>
                      <a:pPr>
                        <a:buFont typeface="Arial" pitchFamily="34" charset="0"/>
                        <a:buChar char="•"/>
                      </a:pPr>
                      <a:r>
                        <a:rPr lang="nb-NO" sz="1100" smtClean="0"/>
                        <a:t>Krever  god plass bakover til barnets ben</a:t>
                      </a:r>
                      <a:endParaRPr lang="nb-NO" sz="1100"/>
                    </a:p>
                  </a:txBody>
                  <a:tcPr/>
                </a:tc>
                <a:extLst>
                  <a:ext uri="{0D108BD9-81ED-4DB2-BD59-A6C34878D82A}">
                    <a16:rowId xmlns:a16="http://schemas.microsoft.com/office/drawing/2014/main" val="10003"/>
                  </a:ext>
                </a:extLst>
              </a:tr>
              <a:tr h="796878">
                <a:tc>
                  <a:txBody>
                    <a:bodyPr vert="horz" wrap="square"/>
                    <a:lstStyle/>
                    <a:p>
                      <a:r>
                        <a:rPr lang="nb-NO" sz="1100" smtClean="0"/>
                        <a:t>Sideliggende stilling</a:t>
                      </a:r>
                      <a:endParaRPr lang="nb-NO" sz="1100"/>
                    </a:p>
                  </a:txBody>
                  <a:tcPr/>
                </a:tc>
                <a:tc>
                  <a:txBody>
                    <a:bodyPr vert="horz" wrap="square"/>
                    <a:lstStyle/>
                    <a:p>
                      <a:pPr>
                        <a:buFont typeface="Arial" pitchFamily="34" charset="0"/>
                        <a:buChar char="•"/>
                      </a:pPr>
                      <a:r>
                        <a:rPr lang="nb-NO" sz="1100" smtClean="0"/>
                        <a:t>Mor kan hvile</a:t>
                      </a:r>
                    </a:p>
                    <a:p>
                      <a:pPr marL="0" marR="0" indent="0" algn="l" defTabSz="914400" rtl="0" eaLnBrk="1" fontAlgn="auto" latinLnBrk="0" hangingPunct="1">
                        <a:lnSpc>
                          <a:spcPct val="100000"/>
                        </a:lnSpc>
                        <a:spcBef>
                          <a:spcPct val="0"/>
                        </a:spcBef>
                        <a:spcAft>
                          <a:spcPct val="0"/>
                        </a:spcAft>
                        <a:buClrTx/>
                        <a:buSzTx/>
                        <a:buFont typeface="Arial" pitchFamily="34" charset="0"/>
                        <a:buChar char="•"/>
                        <a:defRPr/>
                      </a:pPr>
                      <a:r>
                        <a:rPr lang="nb-NO" sz="1100" smtClean="0"/>
                        <a:t>bra for mor om hun har vanskelig for å sitte pga vonde sting.</a:t>
                      </a:r>
                    </a:p>
                    <a:p>
                      <a:pPr>
                        <a:buFont typeface="Arial" pitchFamily="34" charset="0"/>
                        <a:buChar char="•"/>
                      </a:pPr>
                      <a:endParaRPr lang="nb-NO" sz="1100" smtClean="0"/>
                    </a:p>
                    <a:p>
                      <a:endParaRPr lang="nb-NO" sz="1100"/>
                    </a:p>
                  </a:txBody>
                  <a:tcPr/>
                </a:tc>
                <a:tc>
                  <a:txBody>
                    <a:bodyPr vert="horz" wrap="square"/>
                    <a:lstStyle/>
                    <a:p>
                      <a:pPr>
                        <a:buFont typeface="Arial" pitchFamily="34" charset="0"/>
                        <a:buChar char="•"/>
                      </a:pPr>
                      <a:r>
                        <a:rPr lang="nb-NO" sz="1100" smtClean="0"/>
                        <a:t>Vanskelig å se om barnet ligger riktig</a:t>
                      </a:r>
                    </a:p>
                    <a:p>
                      <a:pPr>
                        <a:buFont typeface="Arial" pitchFamily="34" charset="0"/>
                        <a:buChar char="•"/>
                      </a:pPr>
                      <a:r>
                        <a:rPr lang="nb-NO" sz="1100" smtClean="0"/>
                        <a:t>Har</a:t>
                      </a:r>
                      <a:r>
                        <a:rPr lang="nb-NO" sz="1100" baseline="0" smtClean="0"/>
                        <a:t> bare en hånd til rådighet, vanskelig å legge barnet til brystet</a:t>
                      </a:r>
                      <a:endParaRPr lang="nb-NO" sz="1100"/>
                    </a:p>
                  </a:txBody>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a:xfrm>
            <a:off x="467544" y="188640"/>
            <a:ext cx="8229600" cy="1399032"/>
          </a:xfrm>
        </p:spPr>
        <p:txBody>
          <a:bodyPr>
            <a:normAutofit/>
          </a:bodyPr>
          <a:lstStyle/>
          <a:p>
            <a:r>
              <a:rPr lang="nb-NO" smtClean="0"/>
              <a:t>Jordmor demonstrerer:</a:t>
            </a:r>
            <a:r>
              <a:rPr lang="nb-NO" sz="4400" smtClean="0"/>
              <a:t> </a:t>
            </a:r>
            <a:r>
              <a:rPr lang="nb-NO" sz="1300" smtClean="0">
                <a:hlinkClick r:id="rId2" tgtFrame="_blank"/>
              </a:rPr>
              <a:t>http://ammehjelpen.no/a-legge-barnet-til?id=805#2AaLeggeBarnetTilVideo </a:t>
            </a:r>
            <a:br>
              <a:rPr lang="nb-NO" sz="1300" smtClean="0">
                <a:hlinkClick r:id="rId2" tgtFrame="_blank"/>
              </a:rPr>
            </a:br>
            <a:endParaRPr lang="nb-NO" sz="1300"/>
          </a:p>
        </p:txBody>
      </p:sp>
      <p:graphicFrame>
        <p:nvGraphicFramePr>
          <p:cNvPr id="4" name="Plassholder for innhold 3"/>
          <p:cNvGraphicFramePr>
            <a:graphicFrameLocks noGrp="1"/>
          </p:cNvGraphicFramePr>
          <p:nvPr>
            <p:ph idx="1"/>
          </p:nvPr>
        </p:nvGraphicFramePr>
        <p:xfrm>
          <a:off x="467544" y="1412776"/>
          <a:ext cx="8229600" cy="43027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vert="horz" wrap="square"/>
                    <a:lstStyle/>
                    <a:p>
                      <a:r>
                        <a:rPr lang="nb-NO" smtClean="0"/>
                        <a:t>Ammestilling</a:t>
                      </a:r>
                      <a:endParaRPr lang="nb-NO"/>
                    </a:p>
                  </a:txBody>
                  <a:tcPr/>
                </a:tc>
                <a:tc>
                  <a:txBody>
                    <a:bodyPr vert="horz" wrap="square"/>
                    <a:lstStyle/>
                    <a:p>
                      <a:r>
                        <a:rPr lang="nb-NO" smtClean="0"/>
                        <a:t>Hvordan legge barnet til</a:t>
                      </a:r>
                      <a:endParaRPr lang="nb-NO"/>
                    </a:p>
                  </a:txBody>
                  <a:tcPr/>
                </a:tc>
                <a:extLst>
                  <a:ext uri="{0D108BD9-81ED-4DB2-BD59-A6C34878D82A}">
                    <a16:rowId xmlns:a16="http://schemas.microsoft.com/office/drawing/2014/main" val="10000"/>
                  </a:ext>
                </a:extLst>
              </a:tr>
              <a:tr h="370840">
                <a:tc>
                  <a:txBody>
                    <a:bodyPr vert="horz" wrap="square"/>
                    <a:lstStyle/>
                    <a:p>
                      <a:r>
                        <a:rPr lang="nb-NO" sz="1100" smtClean="0"/>
                        <a:t>Klassisk</a:t>
                      </a:r>
                      <a:r>
                        <a:rPr lang="nb-NO" sz="1100" baseline="0" smtClean="0"/>
                        <a:t> stilling</a:t>
                      </a:r>
                      <a:endParaRPr lang="nb-NO" sz="1100"/>
                    </a:p>
                  </a:txBody>
                  <a:tcPr/>
                </a:tc>
                <a:tc>
                  <a:txBody>
                    <a:bodyPr vert="horz" wrap="square"/>
                    <a:lstStyle/>
                    <a:p>
                      <a:r>
                        <a:rPr lang="nb-NO" sz="1100" smtClean="0"/>
                        <a:t>Barnet ligger på siden med magen mot morens mage, hodet tilbakelent på underarmen hennes. Barnets nedre arm går rundt mors liv. Mor støtter barnets rygg med underarmen og holder stumpen eller bena med hånden.</a:t>
                      </a:r>
                      <a:endParaRPr lang="nb-NO" sz="1100"/>
                    </a:p>
                  </a:txBody>
                  <a:tcPr/>
                </a:tc>
                <a:extLst>
                  <a:ext uri="{0D108BD9-81ED-4DB2-BD59-A6C34878D82A}">
                    <a16:rowId xmlns:a16="http://schemas.microsoft.com/office/drawing/2014/main" val="10001"/>
                  </a:ext>
                </a:extLst>
              </a:tr>
              <a:tr h="370840">
                <a:tc>
                  <a:txBody>
                    <a:bodyPr vert="horz" wrap="square"/>
                    <a:lstStyle/>
                    <a:p>
                      <a:r>
                        <a:rPr lang="nb-NO" sz="1100" smtClean="0"/>
                        <a:t>Hodet-i-hånden stilling</a:t>
                      </a:r>
                      <a:endParaRPr lang="nb-NO" sz="1100"/>
                    </a:p>
                  </a:txBody>
                  <a:tcPr/>
                </a:tc>
                <a:tc>
                  <a:txBody>
                    <a:bodyPr vert="horz" wrap="square"/>
                    <a:lstStyle/>
                    <a:p>
                      <a:r>
                        <a:rPr lang="nb-NO" sz="1100" smtClean="0"/>
                        <a:t>Barnet har samme kroppsstilling som over men mor bruker sine armer omvendt. Mor støtter barnets rygg med armen og bruker hånden til å støtte skuldre/nakke. Hun kan da støtte brystet med hånden på samme side som brystet. Denne stillingen gir mor bedre kontroll av barnets hodebevegelser og anbefales spesielt for premature barn. </a:t>
                      </a:r>
                      <a:endParaRPr lang="nb-NO" sz="1100"/>
                    </a:p>
                  </a:txBody>
                  <a:tcPr/>
                </a:tc>
                <a:extLst>
                  <a:ext uri="{0D108BD9-81ED-4DB2-BD59-A6C34878D82A}">
                    <a16:rowId xmlns:a16="http://schemas.microsoft.com/office/drawing/2014/main" val="10002"/>
                  </a:ext>
                </a:extLst>
              </a:tr>
              <a:tr h="370840">
                <a:tc>
                  <a:txBody>
                    <a:bodyPr vert="horz" wrap="square"/>
                    <a:lstStyle/>
                    <a:p>
                      <a:r>
                        <a:rPr lang="nb-NO" sz="1100" smtClean="0"/>
                        <a:t>Tvillingstilling</a:t>
                      </a:r>
                      <a:endParaRPr lang="nb-NO" sz="1100"/>
                    </a:p>
                  </a:txBody>
                  <a:tcPr/>
                </a:tc>
                <a:tc>
                  <a:txBody>
                    <a:bodyPr vert="horz" wrap="square"/>
                    <a:lstStyle/>
                    <a:p>
                      <a:r>
                        <a:rPr lang="nb-NO" sz="1100" smtClean="0"/>
                        <a:t>Barnet ligger ved morens side på en pute. Mor støtter barnets nakke/rygg med hånden. Hennes underarm støtter barnets kropp, og løfter barnets hode til brystets nivå. Barnets stump og føttene hviler på stol- eller sofaryggen.</a:t>
                      </a:r>
                      <a:endParaRPr lang="nb-NO" sz="1100"/>
                    </a:p>
                  </a:txBody>
                  <a:tcPr/>
                </a:tc>
                <a:extLst>
                  <a:ext uri="{0D108BD9-81ED-4DB2-BD59-A6C34878D82A}">
                    <a16:rowId xmlns:a16="http://schemas.microsoft.com/office/drawing/2014/main" val="10003"/>
                  </a:ext>
                </a:extLst>
              </a:tr>
              <a:tr h="370840">
                <a:tc>
                  <a:txBody>
                    <a:bodyPr vert="horz" wrap="square"/>
                    <a:lstStyle/>
                    <a:p>
                      <a:r>
                        <a:rPr lang="nb-NO" sz="1100" smtClean="0"/>
                        <a:t>Sideliggende stilling</a:t>
                      </a:r>
                      <a:endParaRPr lang="nb-NO" sz="1100"/>
                    </a:p>
                  </a:txBody>
                  <a:tcPr/>
                </a:tc>
                <a:tc>
                  <a:txBody>
                    <a:bodyPr vert="horz" wrap="square"/>
                    <a:lstStyle/>
                    <a:p>
                      <a:r>
                        <a:rPr lang="nb-NO" sz="1100" smtClean="0"/>
                        <a:t>Mor ligger på siden med beina litt bøyd, og pute under hodet og eventuelt mellom knærne. Barnet ligger på siden, vendt mot mor, nært inntil hennes kropp. Barnets hode og rygg kan støttes av et sammenrullet babyteppe eller liten pute.  Mor kan få brystet nærmere barnet ved å rulle fremover mot barnet. </a:t>
                      </a:r>
                      <a:br>
                        <a:rPr lang="nb-NO" smtClean="0"/>
                      </a:br>
                      <a:br>
                        <a:rPr lang="nb-NO" smtClean="0"/>
                      </a:br>
                      <a:endParaRPr lang="nb-NO"/>
                    </a:p>
                  </a:txBody>
                  <a:tcPr/>
                </a:tc>
                <a:extLst>
                  <a:ext uri="{0D108BD9-81ED-4DB2-BD59-A6C34878D82A}">
                    <a16:rowId xmlns:a16="http://schemas.microsoft.com/office/drawing/2014/main" val="10004"/>
                  </a:ext>
                </a:extLst>
              </a:tr>
            </a:tbl>
          </a:graphicData>
        </a:graphic>
      </p:graphicFrame>
      <p:pic>
        <p:nvPicPr>
          <p:cNvPr id="5" name="Bilde 4" descr="klassisk_vuggestilling3.jpg"/>
          <p:cNvPicPr>
            <a:picLocks noChangeAspect="1"/>
          </p:cNvPicPr>
          <p:nvPr/>
        </p:nvPicPr>
        <p:blipFill>
          <a:blip r:embed="rId3"/>
          <a:stretch>
            <a:fillRect/>
          </a:stretch>
        </p:blipFill>
        <p:spPr>
          <a:xfrm>
            <a:off x="2771800" y="1916832"/>
            <a:ext cx="1962522" cy="1578550"/>
          </a:xfrm>
          <a:prstGeom prst="rect">
            <a:avLst/>
          </a:prstGeom>
          <a:ln>
            <a:noFill/>
          </a:ln>
          <a:effectLst>
            <a:softEdge rad="112500"/>
          </a:effectLst>
        </p:spPr>
      </p:pic>
      <p:pic>
        <p:nvPicPr>
          <p:cNvPr id="6" name="Bilde 5" descr="liggende_stilling3.jpg"/>
          <p:cNvPicPr>
            <a:picLocks noChangeAspect="1"/>
          </p:cNvPicPr>
          <p:nvPr/>
        </p:nvPicPr>
        <p:blipFill>
          <a:blip r:embed="rId4"/>
          <a:stretch>
            <a:fillRect/>
          </a:stretch>
        </p:blipFill>
        <p:spPr>
          <a:xfrm>
            <a:off x="2195736" y="4581128"/>
            <a:ext cx="2238338" cy="1584176"/>
          </a:xfrm>
          <a:prstGeom prst="rect">
            <a:avLst/>
          </a:prstGeom>
          <a:ln>
            <a:noFill/>
          </a:ln>
          <a:effectLst>
            <a:softEdge rad="112500"/>
          </a:effectLst>
        </p:spPr>
      </p:pic>
      <p:pic>
        <p:nvPicPr>
          <p:cNvPr id="7" name="Picture 8" descr="0610h"/>
          <p:cNvPicPr>
            <a:picLocks noChangeAspect="1" noChangeArrowheads="1"/>
          </p:cNvPicPr>
          <p:nvPr/>
        </p:nvPicPr>
        <p:blipFill>
          <a:blip r:embed="rId5">
            <a:duotone>
              <a:schemeClr val="bg2">
                <a:shade val="45000"/>
                <a:satMod val="135000"/>
              </a:schemeClr>
              <a:prstClr val="white"/>
            </a:duotone>
          </a:blip>
          <a:stretch>
            <a:fillRect/>
          </a:stretch>
        </p:blipFill>
        <p:spPr>
          <a:xfrm>
            <a:off x="2339752" y="3356992"/>
            <a:ext cx="2268252" cy="1368152"/>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Bilde 3" descr="d__c_o_coibreastfeeding_private_docs_infoidx_3_20070410171223_e.jpg"/>
          <p:cNvPicPr>
            <a:picLocks noChangeAspect="1"/>
          </p:cNvPicPr>
          <p:nvPr/>
        </p:nvPicPr>
        <p:blipFill>
          <a:blip r:embed="rId3">
            <a:duotone>
              <a:prstClr val="black"/>
              <a:srgbClr val="D9C3A5">
                <a:tint val="50000"/>
                <a:satMod val="180000"/>
              </a:srgbClr>
            </a:duotone>
          </a:blip>
          <a:stretch>
            <a:fillRect/>
          </a:stretch>
        </p:blipFill>
        <p:spPr>
          <a:xfrm>
            <a:off x="5933157" y="3861049"/>
            <a:ext cx="2815307" cy="2627765"/>
          </a:xfrm>
          <a:prstGeom prst="rect">
            <a:avLst/>
          </a:prstGeom>
          <a:blipFill>
            <a:blip r:embed="rId2"/>
            <a:tile tx="0" ty="0" sx="100000" sy="100000" flip="none" algn="tl"/>
          </a:blipFill>
          <a:ln>
            <a:noFill/>
          </a:ln>
          <a:effectLst>
            <a:softEdge rad="112500"/>
          </a:effectLst>
        </p:spPr>
      </p:pic>
      <p:sp>
        <p:nvSpPr>
          <p:cNvPr id="2" name="Tittel 1"/>
          <p:cNvSpPr>
            <a:spLocks noGrp="1"/>
          </p:cNvSpPr>
          <p:nvPr>
            <p:ph type="title"/>
          </p:nvPr>
        </p:nvSpPr>
        <p:spPr/>
        <p:txBody>
          <a:bodyPr/>
          <a:lstStyle/>
          <a:p>
            <a:r>
              <a:rPr lang="nb-NO" smtClean="0"/>
              <a:t>Barnets dietak på brystet</a:t>
            </a:r>
            <a:endParaRPr lang="nb-NO"/>
          </a:p>
        </p:txBody>
      </p:sp>
      <p:sp>
        <p:nvSpPr>
          <p:cNvPr id="3" name="Plassholder for innhold 2"/>
          <p:cNvSpPr>
            <a:spLocks noGrp="1"/>
          </p:cNvSpPr>
          <p:nvPr>
            <p:ph idx="1"/>
          </p:nvPr>
        </p:nvSpPr>
        <p:spPr>
          <a:xfrm>
            <a:off x="457200" y="1340768"/>
            <a:ext cx="8075240" cy="5112568"/>
          </a:xfrm>
        </p:spPr>
        <p:txBody>
          <a:bodyPr>
            <a:normAutofit fontScale="47500" lnSpcReduction="20000"/>
          </a:bodyPr>
          <a:lstStyle/>
          <a:p>
            <a:r>
              <a:rPr lang="nb-NO" sz="3200" smtClean="0"/>
              <a:t>Mor støtter brystet med en åpen hånd. </a:t>
            </a:r>
          </a:p>
          <a:p>
            <a:endParaRPr lang="nb-NO" sz="3200" smtClean="0"/>
          </a:p>
          <a:p>
            <a:r>
              <a:rPr lang="nb-NO" sz="3200" smtClean="0"/>
              <a:t>Plasser tommelen på oversiden og de andre fingrene på undersiden av brystet, bak det brune området. Brystknoppen skal peke mot barnets nese. Husk at brystknoppen skal ligge opp mot barnets bløte gane, så barnet skal ha et asymmetrisk tak på brystet</a:t>
            </a:r>
            <a:br>
              <a:rPr lang="nb-NO" sz="3200" smtClean="0"/>
            </a:br>
            <a:endParaRPr lang="nb-NO" sz="3200" smtClean="0"/>
          </a:p>
          <a:p>
            <a:r>
              <a:rPr lang="nb-NO" sz="3200" smtClean="0"/>
              <a:t>Hvis barnet ikke spontant gaper stort, kan man stimulere barnet til å gape, ved å stryke brystknoppen over barnets lepper.</a:t>
            </a:r>
            <a:br>
              <a:rPr lang="nb-NO" sz="3200" smtClean="0"/>
            </a:br>
            <a:endParaRPr lang="nb-NO" sz="3200" smtClean="0"/>
          </a:p>
          <a:p>
            <a:r>
              <a:rPr lang="nb-NO" sz="3200" smtClean="0"/>
              <a:t>Når barnet gaper veldig stort, drar mor barnet inn til seg. Du kan se at barnet har et bra tak når haken er godt inn i brystet og nesen er fri. Barnet har et stort gap(150gr i munnviken), med mye bryst i munnen. Over og underleppe skal være utoverbrettet. Kjevebevegelsene er tydelige helt opp til barnets øre, og brystet ligger rolig i barnets munn</a:t>
            </a:r>
            <a:br>
              <a:rPr lang="nb-NO" sz="3200" smtClean="0"/>
            </a:br>
            <a:endParaRPr lang="nb-NO" sz="3200" smtClean="0"/>
          </a:p>
          <a:p>
            <a:r>
              <a:rPr lang="nb-NO" sz="3200" smtClean="0"/>
              <a:t>Når barnet har fått et bra tak på brystet, kan mor regulere barnets stilling ved å dra barnets underkropp enda nærmere seg. Da får barnet nesen enda mer fri og haken godt inn i brystet. </a:t>
            </a:r>
            <a:br>
              <a:rPr lang="nb-NO" sz="3200" smtClean="0"/>
            </a:br>
            <a:endParaRPr lang="nb-NO" sz="3200" smtClean="0"/>
          </a:p>
          <a:p>
            <a:r>
              <a:rPr lang="nb-NO" sz="3200" smtClean="0"/>
              <a:t>Barnet kan ligge til det selv slipper taket. Brystknoppen skal være like rund og fin som før barnet tok tak på brystet.</a:t>
            </a:r>
            <a:br>
              <a:rPr lang="nb-NO" sz="3200" smtClean="0"/>
            </a:br>
            <a:endParaRPr lang="nb-NO" sz="3200" smtClean="0">
              <a:latin typeface="Arial" pitchFamily="34" charset="0"/>
              <a:ea typeface="Times New Roman" pitchFamily="18" charset="0"/>
              <a:cs typeface="Arial" pitchFamily="34" charset="0"/>
              <a:hlinkClick r:id="rId4"/>
            </a:endParaRPr>
          </a:p>
          <a:p>
            <a:pPr lvl="0"/>
            <a:r>
              <a:rPr lang="nb-NO" sz="3200" smtClean="0">
                <a:latin typeface="Arial" pitchFamily="34" charset="0"/>
                <a:ea typeface="Times New Roman" pitchFamily="18" charset="0"/>
                <a:cs typeface="Arial" pitchFamily="34" charset="0"/>
                <a:hlinkClick r:id="rId4" tgtFrame="_blank"/>
              </a:rPr>
              <a:t>http://www.youtube.com/watch?v=RzptXRlEMV8</a:t>
            </a:r>
            <a:endParaRPr lang="nb-NO" sz="2800" smtClean="0">
              <a:latin typeface="Arial" pitchFamily="34" charset="0"/>
              <a:cs typeface="Arial" pitchFamily="34" charset="0"/>
            </a:endParaRPr>
          </a:p>
          <a:p>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73" name="Rectangle 1"/>
          <p:cNvSpPr>
            <a:spLocks noChangeArrowheads="1"/>
          </p:cNvSpPr>
          <p:nvPr/>
        </p:nvSpPr>
        <p:spPr bwMode="auto">
          <a:xfrm>
            <a:off x="467544" y="27770"/>
            <a:ext cx="16019535" cy="6797042"/>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Animasjonsfilm av barn som tar tak</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hlinkClick r:id="rId3" tgtFrame="_blank" tooltip="http://www.breastfeedingmadesimple.com/bms%20new%20home%20page_files/Latch%20Animation.swf"/>
              </a:rPr>
              <a:t>http://www.breastfeedingmadesimple.com/bms%20new%20home%20page_files/Latch%20Animation.swf</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Filmsnutt fra YouTube om hvordan barn tar tak (utdrag fra undervisningsfilm fra England)</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hlinkClick r:id="rId4" tgtFrame="_blank"/>
              </a:rPr>
              <a:t>http://www.youtube.com/watch?v=RzptXRlEMV8</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Animasjon av hvordan legge barn til, fra fugleperspektiv</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hlinkClick r:id="rId5" tgtFrame="_blank"/>
              </a:rPr>
              <a:t>http://users.iptelecom.net.ua/~vylkas/flash/baby12b_content.html</a:t>
            </a:r>
            <a:r>
              <a:rPr kumimoji="0" lang="nb-N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Knep for å mykne opp sprengte bryst</a:t>
            </a: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rPr>
              <a:t>  (svensk språk)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hlinkClick r:id="rId6" tgtFrame="_blank" tooltip="http://www.amningshjalpen.se/radgivning/cotterman.htm"/>
              </a:rPr>
              <a:t>http://www.amningshjalpen.se/radgivning/cotterman.htm</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Animasjon av hvordan barn tar tak</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hlinkClick r:id="rId5" tgtFrame="_blank"/>
              </a:rPr>
              <a:t>http://users.iptelecom.net.ua/~vylkas/flash/baby12b_content.html</a:t>
            </a:r>
            <a:r>
              <a:rPr kumimoji="0" lang="nb-NO"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rPr>
              <a:t>Ammestillinger  (tekst på engelsk men illustrasjoner kjenner ingen språk)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hlinkClick r:id="rId7" tgtFrame="_blank" tooltip="http://www.breastfeeding.nhs.uk/en/fe/page.asp?n1=3"/>
              </a:rPr>
              <a:t>http://www.breastfeeding.nhs.uk/en/fe/page.asp?n1=3</a:t>
            </a: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rPr>
              <a:t>Forslag til hvordan 'vekke opp' barnets instinkter og hvile og ha det hyggelig samtidig  (engelsk tekst, mest bare bilder)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hlinkClick r:id="rId8" tgtFrame="_blank"/>
              </a:rPr>
              <a:t>http://www.biologicalnurturing.com/</a:t>
            </a: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rPr>
              <a:t> </a:t>
            </a:r>
            <a:r>
              <a:rPr kumimoji="0" lang="nb-NO"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og klikk på 'How to do it'</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rPr>
              <a:t>Håndmelking, stilling og tilkobling på russisk :-)   Helt alvorlig - dette er et nettsted lagd av en ammespesialist i Ukraina som også er grafiker,</a:t>
            </a: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rPr>
              <a:t> og illustrasjonene er helt suverene.  Hvis du kan russisk er det enda bedre, men jeg bruker dem mye og jeg kan såvidt noen av alfabetbokstavene.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hlinkClick r:id="rId9" tgtFrame="_blank"/>
              </a:rPr>
              <a:t>http://users.iptelecom.net.ua/~vylkas/expressanim.html</a:t>
            </a: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hlinkClick r:id="rId10" tgtFrame="_blank"/>
              </a:rPr>
              <a:t>http://users.iptelecom.net.ua/~vylkas/position.html</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hlinkClick r:id="rId11" tgtFrame="_blank"/>
              </a:rPr>
              <a:t>http://users.iptelecom.net.ua/~vylkas/latch.html</a:t>
            </a: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rPr>
              <a:t>Kostråd til ammende, ting man skal unngå på grunn av miljøgifter</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hlinkClick r:id="rId12" tgtFrame="_blank"/>
              </a:rPr>
              <a:t>www.matportalen.no/Emner/ammende</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Om mat til spebarn - norske anbefalinger for spebarnsernæring</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hlinkClick r:id="rId13" tgtFrame="_blank"/>
              </a:rPr>
              <a:t>http://www.shdir.no/ernaering/spedbarnsern_ring/</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Baby-Friendly UK - info på mange språk</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hlinkClick r:id="rId14" tgtFrame="_blank"/>
              </a:rPr>
              <a:t>www.babyfriendly.org.uk</a:t>
            </a:r>
            <a:r>
              <a:rPr kumimoji="0" lang="nb-NO"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Om babybæring: </a:t>
            </a:r>
            <a:r>
              <a:rPr kumimoji="0" lang="nb-NO" sz="1000" b="0" i="0" u="none" strike="noStrike" cap="none" normalizeH="0" baseline="0" smtClean="0">
                <a:ln>
                  <a:noFill/>
                </a:ln>
                <a:solidFill>
                  <a:schemeClr val="tx1"/>
                </a:solidFill>
                <a:effectLst/>
                <a:latin typeface="Arial" pitchFamily="34" charset="0"/>
                <a:ea typeface="Times New Roman" pitchFamily="18" charset="0"/>
                <a:cs typeface="Arial" pitchFamily="34" charset="0"/>
                <a:hlinkClick r:id="rId15" tgtFrame="_blank"/>
              </a:rPr>
              <a:t>www.tettinntil.no</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nb-NO"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rPr>
              <a:t>Og selvfølgelig, norsk Ammehjelpen: </a:t>
            </a: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hlinkClick r:id="rId16" tgtFrame="_blank"/>
              </a:rPr>
              <a:t>www.ammehjelpen.no</a:t>
            </a: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rPr>
              <a:t>  Her finner du info på norsk om mange emner innen amming</a:t>
            </a:r>
          </a:p>
          <a:p>
            <a:pPr marL="0" marR="0" lvl="0" indent="0" algn="l" defTabSz="914400" rtl="0" eaLnBrk="0" fontAlgn="base" latinLnBrk="0" hangingPunct="0">
              <a:lnSpc>
                <a:spcPct val="100000"/>
              </a:lnSpc>
              <a:spcBef>
                <a:spcPct val="0"/>
              </a:spcBef>
              <a:spcAft>
                <a:spcPct val="0"/>
              </a:spcAft>
              <a:buClrTx/>
              <a:buSzTx/>
              <a:buFontTx/>
              <a:buNone/>
            </a:pPr>
            <a:r>
              <a:rPr kumimoji="0" lang="nb-NO" sz="1000" b="0" i="0" u="none" strike="noStrike" cap="none" normalizeH="0" baseline="0" smtClean="0">
                <a:ln>
                  <a:noFill/>
                </a:ln>
                <a:solidFill>
                  <a:srgbClr val="0000FF"/>
                </a:solidFill>
                <a:effectLst/>
                <a:latin typeface="Arial" pitchFamily="34" charset="0"/>
                <a:ea typeface="Times New Roman" pitchFamily="18" charset="0"/>
                <a:cs typeface="Arial" pitchFamily="34" charset="0"/>
              </a:rPr>
              <a:t> - og kanskje du får lyst til å bli ammehjelper selv?</a:t>
            </a:r>
            <a:endParaRPr kumimoji="0" lang="nb-NO"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mtClean="0"/>
              <a:t>Humør/psyke etter fødsel</a:t>
            </a:r>
            <a:endParaRPr lang="nb-NO"/>
          </a:p>
        </p:txBody>
      </p:sp>
      <p:sp>
        <p:nvSpPr>
          <p:cNvPr id="3" name="Plassholder for innhold 2"/>
          <p:cNvSpPr>
            <a:spLocks noGrp="1"/>
          </p:cNvSpPr>
          <p:nvPr>
            <p:ph idx="1"/>
          </p:nvPr>
        </p:nvSpPr>
        <p:spPr/>
        <p:txBody>
          <a:bodyPr>
            <a:normAutofit fontScale="77500" lnSpcReduction="20000"/>
          </a:bodyPr>
          <a:lstStyle/>
          <a:p>
            <a:r>
              <a:rPr lang="nb-NO" smtClean="0"/>
              <a:t>Hormonelle forandringer i kroppen</a:t>
            </a:r>
          </a:p>
          <a:p>
            <a:pPr lvl="1"/>
            <a:r>
              <a:rPr lang="nb-NO" smtClean="0"/>
              <a:t>	Påvirker mors sinnsstemning, </a:t>
            </a:r>
          </a:p>
          <a:p>
            <a:pPr lvl="2"/>
            <a:r>
              <a:rPr lang="nb-NO" smtClean="0"/>
              <a:t>varer i ca 12 dager etter fødselen</a:t>
            </a:r>
          </a:p>
          <a:p>
            <a:pPr lvl="2"/>
            <a:r>
              <a:rPr lang="nb-NO" smtClean="0"/>
              <a:t>Ved depr/lavt stemningsleie 6 uker etter fødsel, ta kontakt med fastlege eller helsestasjon for å kartlegge en mulig barseldepresjon</a:t>
            </a:r>
          </a:p>
          <a:p>
            <a:pPr lvl="2"/>
            <a:r>
              <a:rPr lang="nb-NO" smtClean="0"/>
              <a:t>Kan forebygges ved søvn, hvile og  riktig kosthold (sov når barnet sover )</a:t>
            </a:r>
          </a:p>
          <a:p>
            <a:pPr lvl="1"/>
            <a:r>
              <a:rPr lang="nb-NO" smtClean="0"/>
              <a:t>Endrer søvnkvaliteten (primært de første 2-3 uker etter fødselen )</a:t>
            </a:r>
          </a:p>
          <a:p>
            <a:pPr lvl="2"/>
            <a:r>
              <a:rPr lang="nb-NO" smtClean="0"/>
              <a:t>man tåler også mindre søvn</a:t>
            </a:r>
          </a:p>
          <a:p>
            <a:pPr lvl="1"/>
            <a:r>
              <a:rPr lang="nb-NO" smtClean="0"/>
              <a:t>Kan medføre nedsatt hukommelse-ammetåke</a:t>
            </a:r>
          </a:p>
          <a:p>
            <a:pPr lvl="1"/>
            <a:r>
              <a:rPr lang="nb-NO" smtClean="0"/>
              <a:t>Kan også føre til hetetokter og økende ødemer de første dagene etter fødselen </a:t>
            </a:r>
          </a:p>
          <a:p>
            <a:pPr lvl="2">
              <a:buNone/>
            </a:pPr>
            <a:endParaRPr lang="nb-NO" smtClean="0"/>
          </a:p>
          <a:p>
            <a:pPr lvl="1">
              <a:buNone/>
            </a:pPr>
            <a:endParaRPr lang="nb-NO" smtClean="0"/>
          </a:p>
          <a:p>
            <a:pPr lvl="1"/>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mtClean="0"/>
              <a:t>Fysiske plager etter fødselen</a:t>
            </a:r>
            <a:endParaRPr lang="nb-NO"/>
          </a:p>
        </p:txBody>
      </p:sp>
      <p:sp>
        <p:nvSpPr>
          <p:cNvPr id="3" name="Plassholder for innhold 2"/>
          <p:cNvSpPr>
            <a:spLocks noGrp="1"/>
          </p:cNvSpPr>
          <p:nvPr>
            <p:ph idx="1"/>
          </p:nvPr>
        </p:nvSpPr>
        <p:spPr/>
        <p:txBody>
          <a:bodyPr>
            <a:normAutofit fontScale="40000" lnSpcReduction="20000"/>
          </a:bodyPr>
          <a:lstStyle/>
          <a:p>
            <a:r>
              <a:rPr lang="nb-NO" smtClean="0"/>
              <a:t>Vonde sting</a:t>
            </a:r>
          </a:p>
          <a:p>
            <a:pPr lvl="1"/>
            <a:r>
              <a:rPr lang="nb-NO" smtClean="0"/>
              <a:t>Gror innen ca 14 dager</a:t>
            </a:r>
          </a:p>
          <a:p>
            <a:pPr lvl="1"/>
            <a:r>
              <a:rPr lang="nb-NO" smtClean="0"/>
              <a:t>Stingene forsvinner etter ca 3-4 uker</a:t>
            </a:r>
          </a:p>
          <a:p>
            <a:pPr lvl="1"/>
            <a:r>
              <a:rPr lang="nb-NO" smtClean="0"/>
              <a:t>Kan lindres ved å bruke smertestillende tbl, (behovet skal avta ila. de første dagene) lokalbehandling med bedøvende gel</a:t>
            </a:r>
          </a:p>
          <a:p>
            <a:pPr lvl="1"/>
            <a:r>
              <a:rPr lang="nb-NO" smtClean="0"/>
              <a:t>Holdes rent og tørt x 2 pr dag, bruk Lactacyd, </a:t>
            </a:r>
          </a:p>
          <a:p>
            <a:pPr lvl="1"/>
            <a:r>
              <a:rPr lang="nb-NO" smtClean="0"/>
              <a:t>Avlastes ved å stå og ligge, unngå å sitte på baderinger eller sitte skeivt, da det kan medføre til en seinere tilhelingsprosess og såret kan gro skeivt</a:t>
            </a:r>
          </a:p>
          <a:p>
            <a:r>
              <a:rPr lang="nb-NO" smtClean="0"/>
              <a:t>Etterrier</a:t>
            </a:r>
          </a:p>
          <a:p>
            <a:pPr lvl="1"/>
            <a:r>
              <a:rPr lang="nb-NO" smtClean="0"/>
              <a:t>Hormonstyrte sammentrekninger i livmoren, for at den skal trekke seg sammen etter fødsel </a:t>
            </a:r>
          </a:p>
          <a:p>
            <a:pPr lvl="1"/>
            <a:r>
              <a:rPr lang="nb-NO" smtClean="0"/>
              <a:t>Sterkest rett etter fødselen og ved amming</a:t>
            </a:r>
          </a:p>
          <a:p>
            <a:pPr lvl="1"/>
            <a:r>
              <a:rPr lang="nb-NO" smtClean="0"/>
              <a:t>Avtar gradvis over de neste 4-7 dagene</a:t>
            </a:r>
          </a:p>
          <a:p>
            <a:r>
              <a:rPr lang="nb-NO" smtClean="0"/>
              <a:t>Bekkenløsning</a:t>
            </a:r>
          </a:p>
          <a:p>
            <a:pPr lvl="1"/>
            <a:r>
              <a:rPr lang="nb-NO" smtClean="0"/>
              <a:t>Hormonstyrt og avtar vanligvis etter fødsel</a:t>
            </a:r>
          </a:p>
          <a:p>
            <a:pPr lvl="1"/>
            <a:r>
              <a:rPr lang="nb-NO" smtClean="0"/>
              <a:t>Avlast på samme måte som før fødsel</a:t>
            </a:r>
          </a:p>
          <a:p>
            <a:pPr lvl="1"/>
            <a:r>
              <a:rPr lang="nb-NO" smtClean="0"/>
              <a:t>VIKTIG: START MED BEKKENBUNNSTRENING RETT ETTER FØDSELEN. Styrkende muskulatur stabiliserer et løst bekken</a:t>
            </a:r>
          </a:p>
          <a:p>
            <a:pPr lvl="1"/>
            <a:r>
              <a:rPr lang="nb-NO" smtClean="0"/>
              <a:t>Dersom vedvarende smerter 14 dager etter fødsel, ta kontakt med fastlege som henviser videre til fysioterapeut. Man har rett på 6 mnd gratis fysioterapi etter fødsel </a:t>
            </a:r>
          </a:p>
          <a:p>
            <a:r>
              <a:rPr lang="nb-NO" smtClean="0"/>
              <a:t>Hemmorider</a:t>
            </a:r>
          </a:p>
          <a:p>
            <a:pPr lvl="1"/>
            <a:r>
              <a:rPr lang="nb-NO" smtClean="0"/>
              <a:t>Vanlig, kommer ofte på slutten av svangerskapet og forsvinner vanligvis rakst etter fødselen, kan lindres med savle og stikkepille. Unngå obstipasjon</a:t>
            </a:r>
          </a:p>
          <a:p>
            <a:pPr lvl="1"/>
            <a:endParaRPr lang="nb-NO" smtClean="0"/>
          </a:p>
          <a:p>
            <a:pPr lvl="1"/>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a:xfrm>
            <a:off x="685800" y="332656"/>
            <a:ext cx="7772400" cy="1008112"/>
          </a:xfrm>
        </p:spPr>
        <p:txBody>
          <a:bodyPr/>
          <a:lstStyle/>
          <a:p>
            <a:r>
              <a:rPr lang="nb-NO" smtClean="0"/>
              <a:t>Renselse</a:t>
            </a:r>
            <a:endParaRPr lang="nb-NO"/>
          </a:p>
        </p:txBody>
      </p:sp>
      <p:sp>
        <p:nvSpPr>
          <p:cNvPr id="3" name="Plassholder for innhold 2"/>
          <p:cNvSpPr>
            <a:spLocks noGrp="1"/>
          </p:cNvSpPr>
          <p:nvPr>
            <p:ph idx="1"/>
          </p:nvPr>
        </p:nvSpPr>
        <p:spPr>
          <a:xfrm>
            <a:off x="683568" y="1412776"/>
            <a:ext cx="7774632" cy="5256584"/>
          </a:xfrm>
        </p:spPr>
        <p:txBody>
          <a:bodyPr/>
          <a:lstStyle/>
          <a:p>
            <a:r>
              <a:rPr lang="nb-NO" smtClean="0"/>
              <a:t>Varer vanligvis inntil 6 uker etter fødsel</a:t>
            </a:r>
          </a:p>
          <a:p>
            <a:r>
              <a:rPr lang="nb-NO" smtClean="0"/>
              <a:t>Som en kraftig menstruasjonsblødning de første dagene</a:t>
            </a:r>
          </a:p>
          <a:p>
            <a:r>
              <a:rPr lang="nb-NO" smtClean="0"/>
              <a:t>Vil progressivt bli lysere på farge og minske i mengde.</a:t>
            </a:r>
          </a:p>
          <a:p>
            <a:r>
              <a:rPr lang="nb-NO" smtClean="0"/>
              <a:t>Rundt 10-14. dag får man ofte en økt blødning igjen, med friskt blod, da skorpen hvor morkaken var festet, løsner→ vedvarer ca 1 døgn</a:t>
            </a:r>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mtClean="0"/>
              <a:t>Eliminasjon</a:t>
            </a:r>
            <a:endParaRPr lang="nb-NO"/>
          </a:p>
        </p:txBody>
      </p:sp>
      <p:sp>
        <p:nvSpPr>
          <p:cNvPr id="3" name="Plassholder for innhold 2"/>
          <p:cNvSpPr>
            <a:spLocks noGrp="1"/>
          </p:cNvSpPr>
          <p:nvPr>
            <p:ph idx="1"/>
          </p:nvPr>
        </p:nvSpPr>
        <p:spPr/>
        <p:txBody>
          <a:bodyPr>
            <a:normAutofit fontScale="70000" lnSpcReduction="20000"/>
          </a:bodyPr>
          <a:lstStyle/>
          <a:p>
            <a:r>
              <a:rPr lang="nb-NO" smtClean="0"/>
              <a:t>Etter fødselen kan blæren ha nedsatt tonus</a:t>
            </a:r>
          </a:p>
          <a:p>
            <a:pPr lvl="1"/>
            <a:r>
              <a:rPr lang="nb-NO" smtClean="0"/>
              <a:t>Kan medføre at man føler lite vannlatningstrang og inkontinens</a:t>
            </a:r>
          </a:p>
          <a:p>
            <a:pPr lvl="1"/>
            <a:r>
              <a:rPr lang="nb-NO" smtClean="0"/>
              <a:t>Skal normalisere seg i løpet av de første ti dagene</a:t>
            </a:r>
          </a:p>
          <a:p>
            <a:pPr lvl="1"/>
            <a:r>
              <a:rPr lang="nb-NO" smtClean="0"/>
              <a:t>Forebygging: Unngå overfylt blære, og START MED BEKKENBUNNSTRENING, (fysioterapiundervisning er mandag, onsdag, fredag)</a:t>
            </a:r>
          </a:p>
          <a:p>
            <a:pPr lvl="1"/>
            <a:endParaRPr lang="nb-NO" smtClean="0"/>
          </a:p>
          <a:p>
            <a:r>
              <a:rPr lang="nb-NO" smtClean="0"/>
              <a:t>Nedsatt trykk og tonus i tarmen etter fødsel</a:t>
            </a:r>
          </a:p>
          <a:p>
            <a:pPr lvl="1"/>
            <a:r>
              <a:rPr lang="nb-NO" smtClean="0"/>
              <a:t>Kan derfor gå 2-3 dager før man har avføring etter fødselen.</a:t>
            </a:r>
          </a:p>
          <a:p>
            <a:pPr lvl="1"/>
            <a:r>
              <a:rPr lang="nb-NO" smtClean="0"/>
              <a:t>Kan også bli påvirket av dehydrering under fødselen, uregelmessige måltider og smerter i stingene. 	</a:t>
            </a:r>
          </a:p>
          <a:p>
            <a:pPr lvl="1"/>
            <a:r>
              <a:rPr lang="nb-NO" smtClean="0"/>
              <a:t>Unngå obstipasjon ved å drikke rikelig(varm drikke ), fiberrike kost, aktivitet, svisker og fiberolje </a:t>
            </a:r>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mtClean="0"/>
              <a:t>Innkjøringsfasen</a:t>
            </a:r>
            <a:endParaRPr lang="nb-NO"/>
          </a:p>
        </p:txBody>
      </p:sp>
      <p:sp>
        <p:nvSpPr>
          <p:cNvPr id="3" name="Plassholder for innhold 2"/>
          <p:cNvSpPr>
            <a:spLocks noGrp="1"/>
          </p:cNvSpPr>
          <p:nvPr>
            <p:ph idx="1"/>
          </p:nvPr>
        </p:nvSpPr>
        <p:spPr/>
        <p:txBody>
          <a:bodyPr>
            <a:normAutofit fontScale="62500" lnSpcReduction="20000"/>
          </a:bodyPr>
          <a:lstStyle/>
          <a:p>
            <a:pPr marL="448056" lvl="1" indent="-384048">
              <a:buSzPct val="80000"/>
              <a:buFont typeface="Wingdings 2"/>
              <a:buChar char=""/>
            </a:pPr>
            <a:r>
              <a:rPr lang="nb-NO" smtClean="0"/>
              <a:t>Husk at barseltiden varer 6 uker etter fødselen</a:t>
            </a:r>
          </a:p>
          <a:p>
            <a:pPr marL="448056" lvl="1" indent="-384048">
              <a:buSzPct val="80000"/>
              <a:buFont typeface="Wingdings 2"/>
              <a:buChar char=""/>
            </a:pPr>
            <a:r>
              <a:rPr lang="nb-NO" smtClean="0"/>
              <a:t>Kroppen trenger tid til restitusjon etter svangerskapet og fødselen</a:t>
            </a:r>
          </a:p>
          <a:p>
            <a:pPr marL="448056" lvl="1" indent="-384048">
              <a:buSzPct val="80000"/>
              <a:buFont typeface="Wingdings 2"/>
              <a:buChar char=""/>
            </a:pPr>
            <a:r>
              <a:rPr lang="nb-NO" smtClean="0"/>
              <a:t>Ha derfor lave forventinger til hva som skal gjøres denne tiden, i fht sosiale aktiviteter</a:t>
            </a:r>
          </a:p>
          <a:p>
            <a:pPr marL="448056" lvl="1" indent="-384048">
              <a:buSzPct val="80000"/>
              <a:buFont typeface="Wingdings 2"/>
              <a:buChar char=""/>
            </a:pPr>
            <a:r>
              <a:rPr lang="nb-NO" smtClean="0"/>
              <a:t>Prioriter å bruke barseltiden til å bli kjent med barnet, mestre ammingen, komme inn i rutiner, sove, hvile, spise og gå små trilleturer </a:t>
            </a:r>
          </a:p>
          <a:p>
            <a:pPr marL="448056" lvl="1" indent="-384048">
              <a:buSzPct val="80000"/>
              <a:buFont typeface="Wingdings 2"/>
              <a:buChar char=""/>
            </a:pPr>
            <a:r>
              <a:rPr lang="nb-NO" smtClean="0"/>
              <a:t>Å ha et nyfødt barn er en fulltidsjobb, men </a:t>
            </a:r>
            <a:r>
              <a:rPr lang="nb-NO" b="1" smtClean="0"/>
              <a:t>en tid med mye glede</a:t>
            </a:r>
            <a:r>
              <a:rPr lang="nb-NO" b="1" smtClean="0">
                <a:sym typeface="Wingdings" pitchFamily="2" charset="2"/>
              </a:rPr>
              <a:t></a:t>
            </a:r>
            <a:endParaRPr lang="nb-NO" b="1" smtClean="0"/>
          </a:p>
          <a:p>
            <a:pPr marL="448056" lvl="1" indent="-384048">
              <a:buSzPct val="80000"/>
              <a:buFont typeface="Wingdings 2"/>
              <a:buChar char=""/>
            </a:pPr>
            <a:r>
              <a:rPr lang="nb-NO" smtClean="0"/>
              <a:t>Hjelp og avlast hverandre, mor har ofte ikke tanker for annet enn barnet, derfor er det viktig at far også passer på mor</a:t>
            </a:r>
          </a:p>
          <a:p>
            <a:pPr marL="448056" lvl="1" indent="-384048">
              <a:buSzPct val="80000"/>
              <a:buFont typeface="Wingdings 2"/>
              <a:buChar char=""/>
            </a:pPr>
            <a:r>
              <a:rPr lang="nb-NO" smtClean="0"/>
              <a:t>Ikke glem å være kjærester, sett av litt tid til hverandre.</a:t>
            </a:r>
          </a:p>
          <a:p>
            <a:pPr marL="448056" lvl="1" indent="-384048">
              <a:buSzPct val="80000"/>
              <a:buFont typeface="Wingdings 2"/>
              <a:buChar char=""/>
            </a:pPr>
            <a:r>
              <a:rPr lang="nb-NO" smtClean="0"/>
              <a:t>Barnet har ingen døgnrytme den første tiden. Det er derfor viktig å sove når barnet sover, slik at man har overskudd og tålmodighet til å ta hånd om barnet når det trenger det, også om natten.</a:t>
            </a:r>
          </a:p>
          <a:p>
            <a:pPr marL="448056" lvl="1" indent="-384048">
              <a:buSzPct val="80000"/>
              <a:buFont typeface="Wingdings 2"/>
              <a:buChar char=""/>
            </a:pPr>
            <a:r>
              <a:rPr lang="nb-NO" smtClean="0"/>
              <a:t>Når man ammer lages det hormoner som gjør en trett. Ta gjerne en liten power-nap etter ammingen.</a:t>
            </a:r>
          </a:p>
          <a:p>
            <a:pPr>
              <a:buNone/>
            </a:pPr>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mtClean="0"/>
              <a:t>Etterkontroller </a:t>
            </a:r>
            <a:endParaRPr lang="nb-NO"/>
          </a:p>
        </p:txBody>
      </p:sp>
      <p:sp>
        <p:nvSpPr>
          <p:cNvPr id="3" name="Plassholder for innhold 2"/>
          <p:cNvSpPr>
            <a:spLocks noGrp="1"/>
          </p:cNvSpPr>
          <p:nvPr>
            <p:ph idx="1"/>
          </p:nvPr>
        </p:nvSpPr>
        <p:spPr/>
        <p:txBody>
          <a:bodyPr>
            <a:normAutofit fontScale="92500"/>
          </a:bodyPr>
          <a:lstStyle/>
          <a:p>
            <a:r>
              <a:rPr lang="nb-NO" smtClean="0"/>
              <a:t>Helsestasjonen</a:t>
            </a:r>
          </a:p>
          <a:p>
            <a:pPr lvl="1"/>
            <a:r>
              <a:rPr lang="nb-NO" smtClean="0"/>
              <a:t>Helsestasjon, lege og jordmor informeres når du har født</a:t>
            </a:r>
          </a:p>
          <a:p>
            <a:pPr lvl="1"/>
            <a:r>
              <a:rPr lang="nb-NO" smtClean="0"/>
              <a:t>Helsestasjonen tar kontakt med deg pr tlf kort tid etter hjemreise</a:t>
            </a:r>
          </a:p>
          <a:p>
            <a:pPr lvl="1"/>
            <a:r>
              <a:rPr lang="nb-NO" smtClean="0"/>
              <a:t>Tilbyr et hjemmebesøk</a:t>
            </a:r>
          </a:p>
          <a:p>
            <a:pPr lvl="1"/>
            <a:r>
              <a:rPr lang="nb-NO" smtClean="0"/>
              <a:t>Barnet innkalles til sin første time på helsestasjonen etter 6 uker, men om du trenger å komme før kan du avtale dette med helsesøster</a:t>
            </a:r>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Plassholder for innhold 2"/>
          <p:cNvSpPr>
            <a:spLocks noGrp="1"/>
          </p:cNvSpPr>
          <p:nvPr>
            <p:ph idx="1"/>
          </p:nvPr>
        </p:nvSpPr>
        <p:spPr>
          <a:xfrm>
            <a:off x="827584" y="548680"/>
            <a:ext cx="7859216" cy="5760640"/>
          </a:xfrm>
        </p:spPr>
        <p:txBody>
          <a:bodyPr>
            <a:normAutofit fontScale="85000" lnSpcReduction="10000"/>
          </a:bodyPr>
          <a:lstStyle/>
          <a:p>
            <a:r>
              <a:rPr lang="nb-NO" smtClean="0"/>
              <a:t>Etterkontroll hos lege eller jordmor</a:t>
            </a:r>
          </a:p>
          <a:p>
            <a:pPr lvl="1"/>
            <a:r>
              <a:rPr lang="nb-NO" smtClean="0"/>
              <a:t>Mor har rett på en gratis etterkontroll hos sin fastlege</a:t>
            </a:r>
          </a:p>
          <a:p>
            <a:pPr lvl="1"/>
            <a:r>
              <a:rPr lang="nb-NO" smtClean="0"/>
              <a:t>Må bestilles selv av mor</a:t>
            </a:r>
          </a:p>
          <a:p>
            <a:pPr lvl="1"/>
            <a:r>
              <a:rPr lang="nb-NO" smtClean="0"/>
              <a:t>6-10 uker etter fødselen</a:t>
            </a:r>
          </a:p>
          <a:p>
            <a:pPr lvl="1"/>
            <a:r>
              <a:rPr lang="nb-NO" smtClean="0"/>
              <a:t>Hva gjøres: </a:t>
            </a:r>
          </a:p>
          <a:p>
            <a:pPr lvl="2"/>
            <a:r>
              <a:rPr lang="nb-NO" smtClean="0"/>
              <a:t>Kartlegging av mors helse og evt behov etter fødselen</a:t>
            </a:r>
          </a:p>
          <a:p>
            <a:pPr lvl="2"/>
            <a:r>
              <a:rPr lang="nb-NO" smtClean="0"/>
              <a:t>kjenner at livmoren har trukket seg tilbake til det normale</a:t>
            </a:r>
          </a:p>
          <a:p>
            <a:pPr lvl="2"/>
            <a:r>
              <a:rPr lang="nb-NO" smtClean="0"/>
              <a:t>Ser på rifter/sting</a:t>
            </a:r>
          </a:p>
          <a:p>
            <a:pPr lvl="2"/>
            <a:r>
              <a:rPr lang="nb-NO" smtClean="0"/>
              <a:t>Evt tar ny celleprøve fra livmorhalsen dersom det er mer enn tre år siden sist prøve ble tatt</a:t>
            </a:r>
          </a:p>
          <a:p>
            <a:pPr lvl="2"/>
            <a:r>
              <a:rPr lang="nb-NO" smtClean="0"/>
              <a:t>Tilbyr prevensjon, se eget kapittel om amming og prevensjon i Spedbarnsboken</a:t>
            </a:r>
          </a:p>
          <a:p>
            <a:pPr lvl="3"/>
            <a:r>
              <a:rPr lang="nb-NO" smtClean="0"/>
              <a:t>LAKTASJONS-AMENORÉ-METODEN: Dersom man fullammer barnet sitt, ikke har fått tilbake menstruasjonen og det går mindre enn 6 timer mellom hver amming(altså fortsatt nattamming), er dette fullgod prevensjon de første 6 mnd etter fødselen. Like sikkert som minipille og kobber-T-spiral</a:t>
            </a:r>
          </a:p>
          <a:p>
            <a:pPr lvl="3"/>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10.0.17763.0"/>
  <p:tag name="AS_RELEASE_DATE" val="2023.05.14"/>
  <p:tag name="AS_TITLE" val="Aspose.Slides for .NET 4.0 Client Profile"/>
  <p:tag name="AS_VERSION" val="23.5"/>
</p:tagLst>
</file>

<file path=ppt/theme/theme1.xml><?xml version="1.0" encoding="utf-8"?>
<a:theme xmlns:r="http://schemas.openxmlformats.org/officeDocument/2006/relationships"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Times New Roman"/>
        <a:cs typeface="Arial"/>
      </a:majorFont>
      <a:minorFont>
        <a:latin typeface="Times New Roman"/>
        <a:ea typeface="Times New Roma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t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t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248</Paragraphs>
  <Slides>24</Slides>
  <Notes>3</Notes>
  <TotalTime>20</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24</vt:i4>
      </vt:variant>
    </vt:vector>
  </HeadingPairs>
  <TitlesOfParts>
    <vt:vector baseType="lpstr" size="30">
      <vt:lpstr>Arial</vt:lpstr>
      <vt:lpstr>Times New Roman</vt:lpstr>
      <vt:lpstr>Calibri</vt:lpstr>
      <vt:lpstr>Wingdings 2</vt:lpstr>
      <vt:lpstr>Wingdings</vt:lpstr>
      <vt:lpstr>Default Design</vt:lpstr>
      <vt:lpstr>Jordmortimen</vt:lpstr>
      <vt:lpstr>Barseltiden De første seks ukene etter fødselen</vt:lpstr>
      <vt:lpstr>Humør/psyke etter fødsel</vt:lpstr>
      <vt:lpstr>Fysiske plager etter fødselen</vt:lpstr>
      <vt:lpstr>Renselse</vt:lpstr>
      <vt:lpstr>Eliminasjon</vt:lpstr>
      <vt:lpstr>Innkjøringsfasen</vt:lpstr>
      <vt:lpstr>Etterkontroller </vt:lpstr>
      <vt:lpstr>PowerPoint Presentation</vt:lpstr>
      <vt:lpstr>Amming</vt:lpstr>
      <vt:lpstr>Selvregulering</vt:lpstr>
      <vt:lpstr>Hud-mot-hud kontakt17 RCT og delvis RCT som inkluderte 806 barn</vt:lpstr>
      <vt:lpstr>Samsoving</vt:lpstr>
      <vt:lpstr>PowerPoint Presentation</vt:lpstr>
      <vt:lpstr>1.dag</vt:lpstr>
      <vt:lpstr>2.-4.dag</vt:lpstr>
      <vt:lpstr>De første ukene etter fødsel</vt:lpstr>
      <vt:lpstr>Barnets tegn på sultNår barnet viser tegn til sult, skal det legges til brystet. Skrik er et sent tegn til sult og det er nesten umulig å klare å få et gråtende barn til å die</vt:lpstr>
      <vt:lpstr>Håndmelking,hvordan mykgjøre og forberede brystene før amming</vt:lpstr>
      <vt:lpstr>Slik gjør du:</vt:lpstr>
      <vt:lpstr>Ammestillingom man synes det ikke er å lett å få barnet riktig til brystet, anbefales det å sitte å amme, og fortrinnsvis bruke hodet-i-hånden stilling</vt:lpstr>
      <vt:lpstr>Jordmor demonstrerer: http://ammehjelpen.no/a-legge-barnet-til?id=805#2AaLeggeBarnetTilVideo </vt:lpstr>
      <vt:lpstr>Barnets dietak på brystet</vt:lpstr>
      <vt:lpstr>PowerPoint Presentation</vt:lpstr>
    </vt:vector>
  </TitlesOfParts>
  <LinksUpToDate>0</LinksUpToDate>
  <SharedDoc>0</SharedDoc>
  <HyperlinksChanged>0</HyperlinksChanged>
  <Application>Aspose.Slides for .NET</Application>
  <AppVersion>23.0500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Standard Powerpoint</dc:title>
  <dc:creator>LeifK</dc:creator>
  <dc:description>EK_Avdeling¤2#4¤2# ¤3#EK_Avsnitt¤2#4¤2# ¤3#EK_Bedriftsnavn¤2#1¤2#Sørlandet sykehus HF¤3#EK_GjelderFra¤2#0¤2#14.10.2011¤3#EK_KlGjelderFra¤2#0¤2#¤3#EK_Opprettet¤2#0¤2#14.10.2011¤3#EK_Utgitt¤2#0¤2# ¤3#EK_IBrukDato¤2#0¤2#04.11.2015¤3#EK_DokumentID¤2#0¤2#D28192¤3#EK_DokTittel¤2#0¤2#Jordmortimen. Powerpoint presentasjon¤3#EK_DokType¤2#0¤2#Informasjon¤3#EK_DocLvlShort¤2#0¤2#Nivå 2¤3#EK_DocLevel¤2#0¤2#Avdelingsdokumenter¤3#EK_EksRef¤2#2¤2# 0	¤3#EK_Erstatter¤2#0¤2# ¤3#EK_ErstatterD¤2#0¤2# ¤3#EK_Signatur¤2#0¤2#&lt;ikke styrt&gt;¤3#EK_Verifisert¤2#0¤2# ¤3#EK_Hørt¤2#0¤2# ¤3#EK_AuditReview¤2#2¤2# ¤3#EK_AuditApprove¤2#2¤2# ¤3#EK_Gradering¤2#0¤2#Åpen¤3#EK_Gradnr¤2#4¤2#0¤3#EK_Kapittel¤2#4¤2# ¤3#EK_Referanse¤2#2¤2# 0	¤3#EK_RefNr¤2#0¤2#II.SOK.KKK.FBK.14.1-6¤3#EK_Revisjon¤2#0¤2#-¤3#EK_Ansvarlig¤2#0¤2#Martine Hægg¤3#EK_SkrevetAv¤2#0¤2# ¤3#EK_DokAnsvNavn¤2#0¤2# ¤3#EK_UText2¤2#0¤2# ¤3#EK_UText3¤2#0¤2# ¤3#EK_UText4¤2#0¤2# ¤3#EK_Status¤2#0¤2#I bruk¤3#EK_Stikkord¤2#0¤2#¤3#EK_SuperStikkord¤2#0¤2#¤3#EK_Rapport¤2#3¤2#¤3#EK_EKPrintMerke¤2#0¤2#¤3#EK_Watermark¤2#0¤2#¤3#EK_Utgave¤2#0¤2#0.01¤3#EK_Merknad¤2#7¤2#Forlenget uten endringer¤3#EK_VerLogg¤2#2¤2#Ver. 0.01 - 04.11.2015|Forlenget uten endringer¤1#Ver. 0.00 - 14.10.2011|¤3#EK_RF1¤2#4¤2# ¤3#EK_RF2¤2#4¤2# ¤3#EK_RF3¤2#4¤2# ¤3#EK_RF4¤2#4¤2# ¤3#EK_RF5¤2#4¤2# ¤3#EK_RF6¤2#4¤2# ¤3#EK_RF7¤2#4¤2# ¤3#EK_RF8¤2#4¤2# ¤3#EK_RF9¤2#4¤2# ¤3#EK_Mappe1¤2#4¤2# ¤3#EK_Mappe2¤2#4¤2# ¤3#EK_Mappe3¤2#4¤2# ¤3#EK_Mappe4¤2#4¤2# ¤3#EK_Mappe5¤2#4¤2# ¤3#EK_Mappe6¤2#4¤2# ¤3#EK_Mappe7¤2#4¤2# ¤3#EK_Mappe8¤2#4¤2# ¤3#EK_Mappe9¤2#4¤2# ¤3#EK_DL¤2#0¤2#6¤3#EK_GjelderTil¤2#0¤2#¤3#EK_Vedlegg¤2#2¤2# 0	¤3#EK_AvdelingOver¤2#4¤2# ¤3#EK_HRefNr¤2#0¤2# ¤3#EK_HbNavn¤2#0¤2# ¤3#EK_DokRefnr¤2#4¤2#00020311021401¤3#EK_Dokendrdato¤2#4¤2#05.05.2022 20:07:49¤3#EK_HbType¤2#4¤2# ¤3#EK_Offisiell¤2#4¤2# ¤3#EK_VedleggRef¤2#4¤2#II.SOK.KKK.FBK.14.1-6¤3#EK_Strukt00¤2#5¤2#¤5#II¤5#Klinikknivå¤5#0¤5#0¤4#.¤5#SOK¤5#Somatikk Kristiansand¤5#0¤5#0¤4#.¤5#KKK¤5#Kvinneklinikken SSK¤5#0¤5#0¤4#.¤5#FBK¤5#Føde/Barsel avd. SSK¤5#0¤5#0¤4#.¤5#14¤5#Reservert¤5#0¤5#0¤4#.¤5#1¤5#Behandlingslinje normal svangerskap, fødsel og barsel¤5#0¤5#0¤4#\¤3#EK_Strukt01¤2#5¤2#¤3#EK_Pub¤2#6¤2#;15;¤3#EKR_DokType¤2#0¤2# ¤3#EKR_Doktittel¤2#0¤2# ¤3#EKR_DokumentID¤2#0¤2# ¤3#EKR_RefNr¤2#0¤2# ¤3#EKR_Gradering¤2#0¤2# ¤3#EKR_Signatur¤2#0¤2# ¤3#EKR_Verifisert¤2#0¤2# ¤3#EKR_Hørt¤2#0¤2# ¤3#EKR_AuditReview¤2#2¤2# ¤3#EKR_AuditApprove¤2#2¤2# ¤3#EKR_AuditFinal¤2#2¤2# ¤3#EKR_Dokeier¤2#0¤2# ¤3#EKR_Status¤2#0¤2# ¤3#EKR_Opprettet¤2#0¤2# ¤3#EKR_Endret¤2#0¤2# ¤3#EKR_Ibruk¤2#0¤2# ¤3#EKR_Rapport¤2#3¤2# ¤3#EKR_Utgitt¤2#0¤2# ¤3#EKR_SkrevetAv¤2#0¤2# ¤3#EKR_UText1¤2#0¤2# ¤3#EKR_UText2¤2#0¤2# ¤3#EKR_UText3¤2#0¤2# ¤3#EKR_UText4¤2#0¤2# ¤3#EKR_DokRefnr¤2#4¤2# ¤3#EKR_Gradnr¤2#4¤2# ¤3#EKR_Strukt00¤2#5¤2#¤5#II¤5#Klinikknivå¤5#0¤5#0¤4#.¤5#SOK¤5#Somatikk Kristiansand¤5#0¤5#0¤4#.¤5#KKK¤5#Kvinneklinikken SSK¤5#0¤5#0¤4#.¤5#FBK¤5#Føde/Barsel avd. SSK¤5#0¤5#0¤4#.¤5#14¤5#Reservert¤5#0¤5#0¤4#.¤5#1¤5#Behandlingslinje normal svangerskap, fødsel og barsel¤5#0¤5#0¤4#\¤3#</dc:description>
  <cp:keywords>&lt;dok28192.pptx&gt;&lt;n&gt;ek_type&lt;/n&gt;&lt;v&gt;DOK&lt;/v&gt;&lt;n&gt;khb&lt;/n&gt;&lt;v&gt;UB&lt;/v&gt;&lt;n&gt;beskyttet&lt;/n&gt;&lt;v&gt;nei&lt;/v&gt;&lt;/dok28192.pptx&gt;</cp:keywords>
  <cp:lastModifiedBy>Helene Dahl</cp:lastModifiedBy>
  <cp:revision>105</cp:revision>
  <cp:lastPrinted>1999-11-02T12:57:05.000</cp:lastPrinted>
  <dcterms:created xsi:type="dcterms:W3CDTF">1996-08-05T15:40:36Z</dcterms:created>
  <dcterms:modified xsi:type="dcterms:W3CDTF">2024-11-07T09:09:22Z</dcterms:modified>
  <dc:subject>00|[RefNr]|[Gradnr]</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urrDocVer">
    <vt:lpwstr>2.20</vt:lpwstr>
  </property>
  <property fmtid="{D5CDD505-2E9C-101B-9397-08002B2CF9AE}" pid="3" name="EK_Format">
    <vt:lpwstr>10</vt:lpwstr>
  </property>
  <property fmtid="{D5CDD505-2E9C-101B-9397-08002B2CF9AE}" pid="4" name="shape_Counter">
    <vt:i4>29</vt:i4>
  </property>
</Properties>
</file>