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saveSubsetFonts="1">
  <p:sldMasterIdLst>
    <p:sldMasterId id="2147483648" r:id="rId1"/>
  </p:sldMasterIdLst>
  <p:sldIdLst>
    <p:sldId id="256" r:id="rId2"/>
  </p:sldIdLst>
  <p:sldSz cx="9144000" cy="6858000" type="screen4x3"/>
  <p:notesSz cx="6858000" cy="9144000"/>
  <p:custDataLst>
    <p:tags r:id="rId3"/>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4" d="100"/>
          <a:sy n="34" d="100"/>
        </p:scale>
        <p:origin x="1136" y="32"/>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tags" Target="tags/tag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heme" Target="theme/theme1.xml" /><Relationship Id="rId7" Type="http://schemas.openxmlformats.org/officeDocument/2006/relationships/tableStyles" Target="tableStyle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tellysbilde">
    <p:spTree>
      <p:nvGrpSpPr>
        <p:cNvPr id="1" name=""/>
        <p:cNvGrpSpPr/>
        <p:nvPr/>
      </p:nvGrpSpPr>
      <p:grpSpPr>
        <a:xfrm>
          <a:off x="0" y="0"/>
          <a: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27.12.2022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Loddrett tekst">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27.12.2022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Loddrett tittel og tekst">
    <p:spTree>
      <p:nvGrpSpPr>
        <p:cNvPr id="1" name=""/>
        <p:cNvGrpSpPr/>
        <p:nvPr/>
      </p:nvGrpSpPr>
      <p:grpSpPr>
        <a:xfrm>
          <a:off x="0" y="0"/>
          <a: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27.12.2022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tel og innhold">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27.12.2022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Inndelingsoverskrift">
    <p:spTree>
      <p:nvGrpSpPr>
        <p:cNvPr id="1" name=""/>
        <p:cNvGrpSpPr/>
        <p:nvPr/>
      </p:nvGrpSpPr>
      <p:grpSpPr>
        <a:xfrm>
          <a:off x="0" y="0"/>
          <a: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2F25308D-FC8E-4494-9C88-002630A95D96}" type="datetimeFigureOut">
              <a:rPr lang="nb-NO" smtClean="0"/>
              <a:t>27.12.2022</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o innholdsdeler">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F25308D-FC8E-4494-9C88-002630A95D96}" type="datetimeFigureOut">
              <a:rPr lang="nb-NO" smtClean="0"/>
              <a:t>27.12.2022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Sammenligning">
    <p:spTree>
      <p:nvGrpSpPr>
        <p:cNvPr id="1" name=""/>
        <p:cNvGrpSpPr/>
        <p:nvPr/>
      </p:nvGrpSpPr>
      <p:grpSpPr>
        <a:xfrm>
          <a:off x="0" y="0"/>
          <a: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F25308D-FC8E-4494-9C88-002630A95D96}" type="datetimeFigureOut">
              <a:rPr lang="nb-NO" smtClean="0"/>
              <a:t>27.12.2022</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Bare tittel">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F25308D-FC8E-4494-9C88-002630A95D96}" type="datetimeFigureOut">
              <a:rPr lang="nb-NO" smtClean="0"/>
              <a:t>27.12.2022</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Tomt">
    <p:spTree>
      <p:nvGrpSpPr>
        <p:cNvPr id="1" name=""/>
        <p:cNvGrpSpPr/>
        <p:nvPr/>
      </p:nvGrpSpPr>
      <p:grpSpPr>
        <a:xfrm>
          <a:off x="0" y="0"/>
          <a:ext cx="0" cy="0"/>
        </a:xfrm>
      </p:grpSpPr>
      <p:sp>
        <p:nvSpPr>
          <p:cNvPr id="2" name="Plassholder for dato 1"/>
          <p:cNvSpPr>
            <a:spLocks noGrp="1"/>
          </p:cNvSpPr>
          <p:nvPr>
            <p:ph type="dt" sz="half" idx="10"/>
          </p:nvPr>
        </p:nvSpPr>
        <p:spPr/>
        <p:txBody>
          <a:bodyPr/>
          <a:lstStyle/>
          <a:p>
            <a:fld id="{2F25308D-FC8E-4494-9C88-002630A95D96}" type="datetimeFigureOut">
              <a:rPr lang="nb-NO" smtClean="0"/>
              <a:t>27.12.2022</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Innhold med tekst">
    <p:spTree>
      <p:nvGrpSpPr>
        <p:cNvPr id="1" name=""/>
        <p:cNvGrpSpPr/>
        <p:nvPr/>
      </p:nvGrpSpPr>
      <p:grpSpPr>
        <a:xfrm>
          <a:off x="0" y="0"/>
          <a: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27.12.2022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Bilde med tekst">
    <p:spTree>
      <p:nvGrpSpPr>
        <p:cNvPr id="1" name=""/>
        <p:cNvGrpSpPr/>
        <p:nvPr/>
      </p:nvGrpSpPr>
      <p:grpSpPr>
        <a:xfrm>
          <a:off x="0" y="0"/>
          <a: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27.12.2022</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5308D-FC8E-4494-9C88-002630A95D96}" type="datetimeFigureOut">
              <a:rPr lang="nb-NO" smtClean="0"/>
              <a:t>27.12.2022</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FF100-1C7C-47D6-99A7-EE3D59443068}"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hyperlink" Target="https://kvalitet.sshf.no/docs/pub/DOK30887.pdf" TargetMode="External" /><Relationship Id="rId11" Type="http://schemas.openxmlformats.org/officeDocument/2006/relationships/hyperlink" Target="https://kvalitet.sshf.no/docs/pub/DOK30888.pdf" TargetMode="External" /><Relationship Id="rId12" Type="http://schemas.openxmlformats.org/officeDocument/2006/relationships/hyperlink" Target="https://kvalitet.sshf.no/docs/pub/DOK31910.pdf" TargetMode="External" /><Relationship Id="rId13" Type="http://schemas.openxmlformats.org/officeDocument/2006/relationships/hyperlink" Target="dok31909.xlsx" TargetMode="External" /><Relationship Id="rId14" Type="http://schemas.openxmlformats.org/officeDocument/2006/relationships/image" Target="../media/image1.jpeg" /><Relationship Id="rId15" Type="http://schemas.openxmlformats.org/officeDocument/2006/relationships/hyperlink" Target="https://kvalitet.sshf.no/docs/pub/DOK30889.pdf" TargetMode="External" /><Relationship Id="rId2" Type="http://schemas.openxmlformats.org/officeDocument/2006/relationships/hyperlink" Target="https://kvalitet.sshf.no/docs/pub/DOK30884.pdf" TargetMode="External" /><Relationship Id="rId3" Type="http://schemas.openxmlformats.org/officeDocument/2006/relationships/hyperlink" Target="https://kvalitet.sshf.no/docs/pub/DOK30885.pdf" TargetMode="External" /><Relationship Id="rId4" Type="http://schemas.openxmlformats.org/officeDocument/2006/relationships/hyperlink" Target="https://kvalitet.sshf.no/docs/pub/DOK32068.pdf" TargetMode="External" /><Relationship Id="rId5" Type="http://schemas.openxmlformats.org/officeDocument/2006/relationships/hyperlink" Target="https://kvalitet.sshf.no/docs/pub/DOK30886.pdf" TargetMode="External" /><Relationship Id="rId6" Type="http://schemas.openxmlformats.org/officeDocument/2006/relationships/hyperlink" Target="https://kvalitet.sshf.no/docs/pub/DOK31953.pdf" TargetMode="External" /><Relationship Id="rId7" Type="http://schemas.openxmlformats.org/officeDocument/2006/relationships/hyperlink" Target="https://kvalitet.sshf.no/docs/pub/DOK27786.pdf" TargetMode="External" /><Relationship Id="rId8" Type="http://schemas.openxmlformats.org/officeDocument/2006/relationships/hyperlink" Target="https://ek-sshf.sikt.sykehuspartner.no/tree.aspx?sid=4&amp;mappeid=1270&amp;levels=1&amp;noresize=1&amp;hhr1=1&amp;hhr2=0&amp;hpm=1&amp;hps=0&amp;expand=1" TargetMode="External" /><Relationship Id="rId9" Type="http://schemas.openxmlformats.org/officeDocument/2006/relationships/hyperlink" Target="https://kvalitet.sshf.no/docs/pub/DOK28622.pdf" TargetMode="Ex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 name="Femkant 2">
            <a:hlinkClick r:id="rId2" tgtFrame="_blank" tooltip="XDF30884 - dok30884.pptx"/>
          </p:cNvPr>
          <p:cNvSpPr/>
          <p:nvPr/>
        </p:nvSpPr>
        <p:spPr>
          <a:xfrm>
            <a:off x="323528" y="2204864"/>
            <a:ext cx="1440160"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Allmenn forebygging</a:t>
            </a:r>
            <a:endParaRPr lang="nb-NO" sz="1300">
              <a:latin typeface="Verdana" pitchFamily="34" charset="0"/>
              <a:ea typeface="Verdana" pitchFamily="34" charset="0"/>
              <a:cs typeface="Verdana" pitchFamily="34" charset="0"/>
            </a:endParaRPr>
          </a:p>
        </p:txBody>
      </p:sp>
      <p:sp>
        <p:nvSpPr>
          <p:cNvPr id="4" name="Femkant 3">
            <a:hlinkClick r:id="rId3" tgtFrame="_blank" tooltip="XDF30885 - dok30885.pptx"/>
          </p:cNvPr>
          <p:cNvSpPr/>
          <p:nvPr/>
        </p:nvSpPr>
        <p:spPr>
          <a:xfrm>
            <a:off x="1835696" y="2204864"/>
            <a:ext cx="1368152"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Pasient/ symptomer</a:t>
            </a:r>
            <a:endParaRPr lang="nb-NO" sz="1300">
              <a:latin typeface="Verdana" pitchFamily="34" charset="0"/>
              <a:ea typeface="Verdana" pitchFamily="34" charset="0"/>
              <a:cs typeface="Verdana" pitchFamily="34" charset="0"/>
            </a:endParaRPr>
          </a:p>
        </p:txBody>
      </p:sp>
      <p:sp>
        <p:nvSpPr>
          <p:cNvPr id="5" name="Rektangel 4">
            <a:hlinkClick r:id="rId4" tgtFrame="_blank" tooltip="XDF32068 - dok32068.pptx"/>
          </p:cNvPr>
          <p:cNvSpPr/>
          <p:nvPr/>
        </p:nvSpPr>
        <p:spPr>
          <a:xfrm>
            <a:off x="323528" y="3122384"/>
            <a:ext cx="8561891" cy="30661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Pasient/pårørendeinformasjon og -opplæring</a:t>
            </a:r>
            <a:endParaRPr lang="nb-NO" sz="1300">
              <a:latin typeface="Verdana" pitchFamily="34" charset="0"/>
              <a:ea typeface="Verdana" pitchFamily="34" charset="0"/>
              <a:cs typeface="Verdana" pitchFamily="34" charset="0"/>
            </a:endParaRPr>
          </a:p>
        </p:txBody>
      </p:sp>
      <p:sp>
        <p:nvSpPr>
          <p:cNvPr id="6" name="Femkant 5">
            <a:hlinkClick r:id="rId5" tgtFrame="_blank" tooltip="XDF30886 - dok30886.pptx"/>
          </p:cNvPr>
          <p:cNvSpPr/>
          <p:nvPr/>
        </p:nvSpPr>
        <p:spPr>
          <a:xfrm>
            <a:off x="3275856" y="2204864"/>
            <a:ext cx="1440160"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Prehospitale tjenester</a:t>
            </a:r>
            <a:endParaRPr lang="nb-NO" sz="1300">
              <a:latin typeface="Verdana" pitchFamily="34" charset="0"/>
              <a:ea typeface="Verdana" pitchFamily="34" charset="0"/>
              <a:cs typeface="Verdana" pitchFamily="34" charset="0"/>
            </a:endParaRPr>
          </a:p>
        </p:txBody>
      </p:sp>
      <p:sp>
        <p:nvSpPr>
          <p:cNvPr id="7" name="Rektangel 6">
            <a:hlinkClick r:id="rId6" tgtFrame="_blank" tooltip="XDF31953 - dok31953.doc"/>
          </p:cNvPr>
          <p:cNvSpPr/>
          <p:nvPr/>
        </p:nvSpPr>
        <p:spPr>
          <a:xfrm>
            <a:off x="323528" y="4077072"/>
            <a:ext cx="2016224" cy="360040"/>
          </a:xfrm>
          <a:prstGeom prst="rect">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Oppstartsdokument</a:t>
            </a:r>
            <a:endParaRPr lang="nb-NO" sz="1300">
              <a:latin typeface="Verdana" pitchFamily="34" charset="0"/>
              <a:ea typeface="Verdana" pitchFamily="34" charset="0"/>
              <a:cs typeface="Verdana" pitchFamily="34" charset="0"/>
            </a:endParaRPr>
          </a:p>
        </p:txBody>
      </p:sp>
      <p:sp>
        <p:nvSpPr>
          <p:cNvPr id="8" name="Rektangel 7">
            <a:hlinkClick r:id="rId7" tgtFrame="_blank" tooltip="XDF27786 - dok27786.docx"/>
          </p:cNvPr>
          <p:cNvSpPr/>
          <p:nvPr/>
        </p:nvSpPr>
        <p:spPr>
          <a:xfrm>
            <a:off x="2411760" y="4077072"/>
            <a:ext cx="1800200" cy="360040"/>
          </a:xfrm>
          <a:prstGeom prst="rect">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Overordnet flytskjema</a:t>
            </a:r>
            <a:endParaRPr lang="nb-NO" sz="1300">
              <a:latin typeface="Verdana" pitchFamily="34" charset="0"/>
              <a:ea typeface="Verdana" pitchFamily="34" charset="0"/>
              <a:cs typeface="Verdana" pitchFamily="34" charset="0"/>
            </a:endParaRPr>
          </a:p>
        </p:txBody>
      </p:sp>
      <p:sp>
        <p:nvSpPr>
          <p:cNvPr id="9" name="Rektangel 8">
            <a:hlinkClick r:id="rId8" tgtFrame="_blank" tooltip="XDF26415 - dok26415.docx"/>
          </p:cNvPr>
          <p:cNvSpPr/>
          <p:nvPr/>
        </p:nvSpPr>
        <p:spPr>
          <a:xfrm>
            <a:off x="323528" y="5229200"/>
            <a:ext cx="1944216" cy="360040"/>
          </a:xfrm>
          <a:prstGeom prst="rect">
            <a:avLst/>
          </a:prstGeom>
          <a:solidFill>
            <a:srgbClr val="66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Verdikompasset</a:t>
            </a:r>
            <a:endParaRPr lang="nb-NO" sz="1300">
              <a:latin typeface="Verdana" pitchFamily="34" charset="0"/>
              <a:ea typeface="Verdana" pitchFamily="34" charset="0"/>
              <a:cs typeface="Verdana" pitchFamily="34" charset="0"/>
            </a:endParaRPr>
          </a:p>
        </p:txBody>
      </p:sp>
      <p:sp>
        <p:nvSpPr>
          <p:cNvPr id="10" name="TekstSylinder 9"/>
          <p:cNvSpPr txBox="1"/>
          <p:nvPr/>
        </p:nvSpPr>
        <p:spPr>
          <a:xfrm>
            <a:off x="179512" y="3573016"/>
            <a:ext cx="2673876" cy="292388"/>
          </a:xfrm>
          <a:prstGeom prst="rect">
            <a:avLst/>
          </a:prstGeom>
          <a:noFill/>
        </p:spPr>
        <p:txBody>
          <a:bodyPr wrap="square" rtlCol="0">
            <a:spAutoFit/>
          </a:bodyPr>
          <a:lstStyle/>
          <a:p>
            <a:r>
              <a:rPr lang="nb-NO" sz="1300" b="1" smtClean="0">
                <a:latin typeface="Verdana" pitchFamily="34" charset="0"/>
                <a:ea typeface="Verdana" pitchFamily="34" charset="0"/>
                <a:cs typeface="Verdana" pitchFamily="34" charset="0"/>
              </a:rPr>
              <a:t>Tilleggsdokumentasjon</a:t>
            </a:r>
            <a:endParaRPr lang="nb-NO" sz="1300" b="1">
              <a:latin typeface="Verdana" pitchFamily="34" charset="0"/>
              <a:ea typeface="Verdana" pitchFamily="34" charset="0"/>
              <a:cs typeface="Verdana" pitchFamily="34" charset="0"/>
            </a:endParaRPr>
          </a:p>
        </p:txBody>
      </p:sp>
      <p:sp>
        <p:nvSpPr>
          <p:cNvPr id="11" name="TekstSylinder 10"/>
          <p:cNvSpPr txBox="1"/>
          <p:nvPr/>
        </p:nvSpPr>
        <p:spPr>
          <a:xfrm>
            <a:off x="251520" y="4725144"/>
            <a:ext cx="2903232" cy="292388"/>
          </a:xfrm>
          <a:prstGeom prst="rect">
            <a:avLst/>
          </a:prstGeom>
          <a:noFill/>
        </p:spPr>
        <p:txBody>
          <a:bodyPr wrap="square" rtlCol="0">
            <a:spAutoFit/>
          </a:bodyPr>
          <a:lstStyle/>
          <a:p>
            <a:r>
              <a:rPr lang="nb-NO" sz="1300" b="1" smtClean="0">
                <a:latin typeface="Verdana" pitchFamily="34" charset="0"/>
                <a:ea typeface="Verdana" pitchFamily="34" charset="0"/>
                <a:cs typeface="Verdana" pitchFamily="34" charset="0"/>
              </a:rPr>
              <a:t>Målinger og registreringer</a:t>
            </a:r>
            <a:endParaRPr lang="nb-NO" sz="1300" b="1">
              <a:latin typeface="Verdana" pitchFamily="34" charset="0"/>
              <a:ea typeface="Verdana" pitchFamily="34" charset="0"/>
              <a:cs typeface="Verdana" pitchFamily="34" charset="0"/>
            </a:endParaRPr>
          </a:p>
        </p:txBody>
      </p:sp>
      <p:sp>
        <p:nvSpPr>
          <p:cNvPr id="12" name="TekstSylinder 11"/>
          <p:cNvSpPr txBox="1"/>
          <p:nvPr/>
        </p:nvSpPr>
        <p:spPr>
          <a:xfrm>
            <a:off x="251520" y="1700808"/>
            <a:ext cx="2408167" cy="292388"/>
          </a:xfrm>
          <a:prstGeom prst="rect">
            <a:avLst/>
          </a:prstGeom>
          <a:noFill/>
        </p:spPr>
        <p:txBody>
          <a:bodyPr wrap="square" rtlCol="0">
            <a:spAutoFit/>
          </a:bodyPr>
          <a:lstStyle/>
          <a:p>
            <a:r>
              <a:rPr lang="nb-NO" sz="1300" b="1" smtClean="0">
                <a:latin typeface="Verdana" pitchFamily="34" charset="0"/>
                <a:ea typeface="Verdana" pitchFamily="34" charset="0"/>
                <a:cs typeface="Verdana" pitchFamily="34" charset="0"/>
              </a:rPr>
              <a:t>Behandlingsforløp</a:t>
            </a:r>
            <a:endParaRPr lang="nb-NO" sz="1300" b="1">
              <a:latin typeface="Verdana" pitchFamily="34" charset="0"/>
              <a:ea typeface="Verdana" pitchFamily="34" charset="0"/>
              <a:cs typeface="Verdana" pitchFamily="34" charset="0"/>
            </a:endParaRPr>
          </a:p>
        </p:txBody>
      </p:sp>
      <p:sp>
        <p:nvSpPr>
          <p:cNvPr id="13" name="TekstSylinder 12"/>
          <p:cNvSpPr txBox="1"/>
          <p:nvPr/>
        </p:nvSpPr>
        <p:spPr>
          <a:xfrm>
            <a:off x="251520" y="620688"/>
            <a:ext cx="4536504" cy="292388"/>
          </a:xfrm>
          <a:prstGeom prst="rect">
            <a:avLst/>
          </a:prstGeom>
          <a:noFill/>
        </p:spPr>
        <p:txBody>
          <a:bodyPr wrap="square" rtlCol="0">
            <a:spAutoFit/>
          </a:bodyPr>
          <a:lstStyle/>
          <a:p>
            <a:r>
              <a:rPr lang="nb-NO" sz="1300" b="1" smtClean="0">
                <a:solidFill>
                  <a:schemeClr val="tx2"/>
                </a:solidFill>
                <a:latin typeface="Verdana" pitchFamily="34" charset="0"/>
                <a:ea typeface="Verdana" pitchFamily="34" charset="0"/>
                <a:cs typeface="Verdana" pitchFamily="34" charset="0"/>
              </a:rPr>
              <a:t>Behandlingslinjen ”opp å gå etter brudd” </a:t>
            </a:r>
            <a:endParaRPr lang="nb-NO" sz="1300" b="1">
              <a:solidFill>
                <a:schemeClr val="tx2"/>
              </a:solidFill>
              <a:latin typeface="Verdana" pitchFamily="34" charset="0"/>
              <a:ea typeface="Verdana" pitchFamily="34" charset="0"/>
              <a:cs typeface="Verdana" pitchFamily="34" charset="0"/>
            </a:endParaRPr>
          </a:p>
        </p:txBody>
      </p:sp>
      <p:sp>
        <p:nvSpPr>
          <p:cNvPr id="14" name="Rektangel 13">
            <a:hlinkClick r:id="rId9" tgtFrame="_blank" tooltip="XDF28622 - dok28622.docx"/>
          </p:cNvPr>
          <p:cNvSpPr/>
          <p:nvPr/>
        </p:nvSpPr>
        <p:spPr>
          <a:xfrm>
            <a:off x="4427984" y="4077072"/>
            <a:ext cx="1800200" cy="360040"/>
          </a:xfrm>
          <a:prstGeom prst="rect">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Pasientgrupper</a:t>
            </a:r>
            <a:endParaRPr lang="nb-NO" sz="1300">
              <a:latin typeface="Verdana" pitchFamily="34" charset="0"/>
              <a:ea typeface="Verdana" pitchFamily="34" charset="0"/>
              <a:cs typeface="Verdana" pitchFamily="34" charset="0"/>
            </a:endParaRPr>
          </a:p>
        </p:txBody>
      </p:sp>
      <p:sp>
        <p:nvSpPr>
          <p:cNvPr id="15" name="TekstSylinder 14"/>
          <p:cNvSpPr txBox="1"/>
          <p:nvPr/>
        </p:nvSpPr>
        <p:spPr>
          <a:xfrm>
            <a:off x="323528" y="5877272"/>
            <a:ext cx="4104456" cy="892552"/>
          </a:xfrm>
          <a:prstGeom prst="rect">
            <a:avLst/>
          </a:prstGeom>
          <a:noFill/>
        </p:spPr>
        <p:txBody>
          <a:bodyPr wrap="square" rtlCol="0">
            <a:spAutoFit/>
          </a:bodyPr>
          <a:lstStyle/>
          <a:p>
            <a:r>
              <a:rPr lang="nb-NO" sz="1300" smtClean="0">
                <a:latin typeface="Verdana" pitchFamily="34" charset="0"/>
                <a:ea typeface="Verdana" pitchFamily="34" charset="0"/>
                <a:cs typeface="Verdana" pitchFamily="34" charset="0"/>
              </a:rPr>
              <a:t>Behandlingsansvarlig lege: Pål Friis	</a:t>
            </a:r>
          </a:p>
          <a:p>
            <a:r>
              <a:rPr lang="nb-NO" sz="1300" smtClean="0">
                <a:latin typeface="Verdana" pitchFamily="34" charset="0"/>
                <a:ea typeface="Verdana" pitchFamily="34" charset="0"/>
                <a:cs typeface="Verdana" pitchFamily="34" charset="0"/>
              </a:rPr>
              <a:t>Kontaktperson: Linda S. Johansson		</a:t>
            </a:r>
          </a:p>
          <a:p>
            <a:r>
              <a:rPr lang="nb-NO" sz="1300" smtClean="0">
                <a:latin typeface="Verdana" pitchFamily="34" charset="0"/>
                <a:ea typeface="Verdana" pitchFamily="34" charset="0"/>
                <a:cs typeface="Verdana" pitchFamily="34" charset="0"/>
              </a:rPr>
              <a:t>Godkjent dato:</a:t>
            </a:r>
            <a:endParaRPr lang="nb-NO" sz="1300">
              <a:latin typeface="Verdana" pitchFamily="34" charset="0"/>
              <a:ea typeface="Verdana" pitchFamily="34" charset="0"/>
              <a:cs typeface="Verdana" pitchFamily="34" charset="0"/>
            </a:endParaRPr>
          </a:p>
        </p:txBody>
      </p:sp>
      <p:sp>
        <p:nvSpPr>
          <p:cNvPr id="16" name="Femkant 15">
            <a:hlinkClick r:id="rId10" tgtFrame="_blank" tooltip="XDF30887 - dok30887.pptx"/>
          </p:cNvPr>
          <p:cNvSpPr/>
          <p:nvPr/>
        </p:nvSpPr>
        <p:spPr>
          <a:xfrm>
            <a:off x="4788024" y="2204864"/>
            <a:ext cx="1368152"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Utredning/ diagnostikk</a:t>
            </a:r>
            <a:endParaRPr lang="nb-NO" sz="1300">
              <a:latin typeface="Verdana" pitchFamily="34" charset="0"/>
              <a:ea typeface="Verdana" pitchFamily="34" charset="0"/>
              <a:cs typeface="Verdana" pitchFamily="34" charset="0"/>
            </a:endParaRPr>
          </a:p>
        </p:txBody>
      </p:sp>
      <p:sp>
        <p:nvSpPr>
          <p:cNvPr id="17" name="Femkant 16">
            <a:hlinkClick r:id="rId11" tgtFrame="_blank" tooltip="XDF30888 - dok30888.pptx"/>
          </p:cNvPr>
          <p:cNvSpPr/>
          <p:nvPr/>
        </p:nvSpPr>
        <p:spPr>
          <a:xfrm>
            <a:off x="6228184" y="2204864"/>
            <a:ext cx="1368152"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Behandling</a:t>
            </a:r>
            <a:endParaRPr lang="nb-NO" sz="1300">
              <a:latin typeface="Verdana" pitchFamily="34" charset="0"/>
              <a:ea typeface="Verdana" pitchFamily="34" charset="0"/>
              <a:cs typeface="Verdana" pitchFamily="34" charset="0"/>
            </a:endParaRPr>
          </a:p>
        </p:txBody>
      </p:sp>
      <p:sp>
        <p:nvSpPr>
          <p:cNvPr id="18" name="Rektangel 17">
            <a:hlinkClick r:id="rId12" tgtFrame="_blank" tooltip="XDF31910 - dok31910.docx"/>
          </p:cNvPr>
          <p:cNvSpPr/>
          <p:nvPr/>
        </p:nvSpPr>
        <p:spPr>
          <a:xfrm>
            <a:off x="6444208" y="4077072"/>
            <a:ext cx="2088232" cy="360040"/>
          </a:xfrm>
          <a:prstGeom prst="rect">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r>
              <a:rPr lang="nb-NO" sz="1300" smtClean="0">
                <a:solidFill>
                  <a:schemeClr val="bg1"/>
                </a:solidFill>
                <a:latin typeface="Verdana" pitchFamily="34" charset="0"/>
                <a:ea typeface="Verdana" pitchFamily="34" charset="0"/>
                <a:cs typeface="Verdana" pitchFamily="34" charset="0"/>
              </a:rPr>
              <a:t>Dokumentasjons-oversikt og lenker</a:t>
            </a:r>
          </a:p>
        </p:txBody>
      </p:sp>
      <p:sp>
        <p:nvSpPr>
          <p:cNvPr id="19" name="Rektangel 18">
            <a:hlinkClick r:id="rId13" tgtFrame="_blank" tooltip="XDF31909 - dok31909.xlsx"/>
          </p:cNvPr>
          <p:cNvSpPr/>
          <p:nvPr/>
        </p:nvSpPr>
        <p:spPr>
          <a:xfrm>
            <a:off x="2483768" y="5229200"/>
            <a:ext cx="2304256" cy="360040"/>
          </a:xfrm>
          <a:prstGeom prst="rect">
            <a:avLst/>
          </a:prstGeom>
          <a:solidFill>
            <a:srgbClr val="66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300" smtClean="0">
                <a:latin typeface="Verdana" pitchFamily="34" charset="0"/>
                <a:ea typeface="Verdana" pitchFamily="34" charset="0"/>
                <a:cs typeface="Verdana" pitchFamily="34" charset="0"/>
              </a:rPr>
              <a:t>Målinger og tiltaksplan?</a:t>
            </a:r>
            <a:endParaRPr lang="nb-NO" sz="1300">
              <a:latin typeface="Verdana" pitchFamily="34" charset="0"/>
              <a:ea typeface="Verdana" pitchFamily="34" charset="0"/>
              <a:cs typeface="Verdana" pitchFamily="34" charset="0"/>
            </a:endParaRPr>
          </a:p>
        </p:txBody>
      </p:sp>
      <p:pic>
        <p:nvPicPr>
          <p:cNvPr id="20" name="Picture 2" descr="P:\Ikke Sensitiv\Lena M Haukom\Logo\SorlandetSykehus-1000.jpg"/>
          <p:cNvPicPr>
            <a:picLocks noChangeAspect="1" noChangeArrowheads="1"/>
          </p:cNvPicPr>
          <p:nvPr/>
        </p:nvPicPr>
        <p:blipFill>
          <a:blip r:embed="rId14"/>
          <a:stretch>
            <a:fillRect/>
          </a:stretch>
        </p:blipFill>
        <p:spPr bwMode="auto">
          <a:xfrm>
            <a:off x="251520" y="116633"/>
            <a:ext cx="2664296" cy="374956"/>
          </a:xfrm>
          <a:prstGeom prst="rect">
            <a:avLst/>
          </a:prstGeom>
          <a:noFill/>
        </p:spPr>
      </p:pic>
      <p:sp>
        <p:nvSpPr>
          <p:cNvPr id="21" name="Femkant 20">
            <a:hlinkClick r:id="rId15" tgtFrame="_blank" tooltip="XDF30889 - dok30889.pptx"/>
          </p:cNvPr>
          <p:cNvSpPr/>
          <p:nvPr/>
        </p:nvSpPr>
        <p:spPr>
          <a:xfrm>
            <a:off x="7632848" y="2204864"/>
            <a:ext cx="1475656" cy="576064"/>
          </a:xfrm>
          <a:prstGeom prst="homePlate">
            <a:avLst/>
          </a:prstGeom>
          <a:solidFill>
            <a:srgbClr val="0052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nb-NO" sz="1300" smtClean="0">
                <a:latin typeface="Verdana" pitchFamily="34" charset="0"/>
                <a:ea typeface="Verdana" pitchFamily="34" charset="0"/>
                <a:cs typeface="Verdana" pitchFamily="34" charset="0"/>
              </a:rPr>
              <a:t>Rehabilitering</a:t>
            </a:r>
            <a:endParaRPr lang="nb-NO" sz="1300">
              <a:latin typeface="Verdana" pitchFamily="34" charset="0"/>
              <a:ea typeface="Verdana" pitchFamily="34" charset="0"/>
              <a:cs typeface="Verdana" pitchFamily="34" charset="0"/>
            </a:endParaRPr>
          </a:p>
        </p:txBody>
      </p:sp>
      <p:sp>
        <p:nvSpPr>
          <p:cNvPr id="22" name="TekstSylinder 21"/>
          <p:cNvSpPr txBox="1"/>
          <p:nvPr/>
        </p:nvSpPr>
        <p:spPr>
          <a:xfrm>
            <a:off x="395536" y="1124744"/>
            <a:ext cx="2448272" cy="292388"/>
          </a:xfrm>
          <a:prstGeom prst="rect">
            <a:avLst/>
          </a:prstGeom>
          <a:noFill/>
        </p:spPr>
        <p:txBody>
          <a:bodyPr wrap="square" rtlCol="0">
            <a:spAutoFit/>
          </a:bodyPr>
          <a:lstStyle/>
          <a:p>
            <a:endParaRPr lang="nb-NO" sz="1300">
              <a:latin typeface="Verdana" pitchFamily="34" charset="0"/>
              <a:ea typeface="Verdana" pitchFamily="34" charset="0"/>
              <a:cs typeface="Verdana" pitchFamily="34" charset="0"/>
            </a:endParaRPr>
          </a:p>
        </p:txBody>
      </p:sp>
      <p:sp>
        <p:nvSpPr>
          <p:cNvPr id="23" name="TekstSylinder 22"/>
          <p:cNvSpPr txBox="1"/>
          <p:nvPr/>
        </p:nvSpPr>
        <p:spPr>
          <a:xfrm>
            <a:off x="251520" y="908720"/>
            <a:ext cx="8424936" cy="1092607"/>
          </a:xfrm>
          <a:prstGeom prst="rect">
            <a:avLst/>
          </a:prstGeom>
          <a:noFill/>
        </p:spPr>
        <p:txBody>
          <a:bodyPr wrap="square" rtlCol="0">
            <a:spAutoFit/>
          </a:bodyPr>
          <a:lstStyle/>
          <a:p>
            <a:r>
              <a:rPr lang="nb-NO" sz="1300" smtClean="0">
                <a:latin typeface="Verdana" pitchFamily="34" charset="0"/>
                <a:ea typeface="Verdana" pitchFamily="34" charset="0"/>
                <a:cs typeface="Verdana" pitchFamily="34" charset="0"/>
              </a:rPr>
              <a:t>Denne behandlingslinjen er laget for ortogeriatriske pasienter, og er gjeldende for pasienter ved Sørlandet Sykehus Arendal. Behandlingslinjen bygger på kunnskapsbasert praksis. Med ortogeriatriske pasienter mener vi pasienter med hoftebrudd som følge av lavenergitraume, som er skrøpelige og har flere tilleggsdiagnoser.</a:t>
            </a:r>
          </a:p>
          <a:p>
            <a:endParaRPr lang="nb-NO" sz="1300">
              <a:latin typeface="Verdana" pitchFamily="34" charset="0"/>
              <a:ea typeface="Verdana" pitchFamily="34" charset="0"/>
              <a:cs typeface="Verdana" pitchFamily="34" charset="0"/>
            </a:endParaRP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21</Paragraphs>
  <Slides>1</Slides>
  <Notes>0</Notes>
  <TotalTime>21</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1</vt:i4>
      </vt:variant>
    </vt:vector>
  </HeadingPairs>
  <TitlesOfParts>
    <vt:vector baseType="lpstr" size="5">
      <vt:lpstr>Arial</vt:lpstr>
      <vt:lpstr>Calibri</vt:lpstr>
      <vt:lpstr>Verdana</vt:lpstr>
      <vt:lpstr>Office-tema</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Lysbilde 1</dc:title>
  <cp:category>EK_Referanse¤1#EK_Revisjon¤1#EK_Ansvarlig¤1#EK_VerLogg¤1#</cp:category>
  <dc:creator>Per Gunnar Waldal</dc:creator>
  <dc:description>EK_Avdeling¤2#4¤2# ¤3#EK_Avsnitt¤2#4¤2# ¤3#EK_Bedriftsnavn¤2#1¤2#Sørlandet sykehus HF¤3#EK_GjelderFra¤2#0¤2#17.03.2013¤3#EK_KlGjelderFra¤2#0¤2#¤3#EK_Opprettet¤2#0¤2#17.09.2012¤3#EK_Utgitt¤2#0¤2# ¤3#EK_IBrukDato¤2#0¤2#26.08.2014¤3#EK_DokumentID¤2#0¤2#D30883¤3#EK_DokTittel¤2#0¤2#Behandlingslinje ortogeriatri side1¤3#EK_DokType¤2#0¤2#Generelt dokument¤3#EK_DocLvlShort¤2#0¤2# ¤3#EK_DocLevel¤2#0¤2# ¤3#EK_EksRef¤2#2¤2# 0	¤3#EK_Erstatter¤2#0¤2#0.02¤3#EK_ErstatterD¤2#0¤2#17.03.2013¤3#EK_Signatur¤2#0¤2#&lt;ikke styrt&gt;¤3#EK_Verifisert¤2#0¤2# ¤3#EK_Hørt¤2#0¤2# ¤3#EK_AuditReview¤2#2¤2# ¤3#EK_AuditApprove¤2#2¤2# ¤3#EK_Gradering¤2#0¤2#Åpen¤3#EK_Gradnr¤2#4¤2#0¤3#EK_Kapittel¤2#4¤2# ¤3#EK_Referanse¤2#2¤2# 14	I.4.FEL.2.1-2	Behandlingslinje ortogeriatri 2a	30884	dok30884.pptx	¤1#I.4.FEL.2.1-3	Behandlingslinje ortogeriatri 2b	30885	dok30885.pptx	¤1#I.4.FEL.2.1-4	Behandlingslinje ortogeriatri 2c	30886	dok30886.pptx	¤1#I.4.FEL.2.1-5	Behandlingslinje ortogeriatri 2d	30887	dok30887.pptx	¤1#I.4.FEL.2.1-6	Behandlingslinje ortogeriatri 2e	30888	dok30888.pptx	¤1#I.4.FEL.2.1-7	Behandlingslinje ortogeriatri 2f	30889	dok30889.pptx	¤1#I.4.FEL.2.1-10	Pasientinformasjon - boks	32068	dok32068.pptx	¤1#I.4.FEL.2.1-12	Flytskjema BHL ortogeriatri	27786	dok27786.docx	¤1#I.4.FEL.2.1-17	Målsetninger for behandlingslinje ortogeriatri	28621	dok28621.docx	¤1#I.4.FEL.2.1-18	Behandlingslinje ortogeriatriske pasienter; pasientgruppe	28622	dok28622.docx	¤1#I.4.FEL.2.1-33	Dokumentasjonsoversikt og linker	31910	dok31910.docx	¤1#I.4.FEL.2.1-35	Oppstartsdokument	31953	dok31953.doc	¤1#I.5.1.1-7	Ortogeriatri - Pasientinformasjon SSA/ SSHF	28337	dok28337.docx	¤1#II.SOK.KSK.4A.2.-3	Pasientinformasjon ved hoftebrudd - Kirurgiske senger SSK, ortopedisk post 4a	29542	dok29542.doc	¤1#¤3#EK_RefNr¤2#0¤2#I.4.FEL.2.1-1¤3#EK_Revisjon¤2#0¤2#-¤3#EK_Ansvarlig¤2#0¤2#Linda Agnes Stiansen Johansson¤3#EK_SkrevetAv¤2#0¤2#Prosjektgruppe - ortogeriatri¤3#EK_DokAnsvNavn¤2#0¤2# ¤3#EK_UText2¤2#0¤2# ¤3#EK_UText3¤2#0¤2# ¤3#EK_UText4¤2#0¤2# ¤3#EK_Status¤2#0¤2#I bruk¤3#EK_Stikkord¤2#0¤2#¤3#EK_SuperStikkord¤2#0¤2#¤3#EK_Rapport¤2#3¤2#¤3#EK_EKPrintMerke¤2#0¤2#¤3#EK_Watermark¤2#0¤2#¤3#EK_Utgave¤2#0¤2#0.03¤3#EK_Merknad¤2#7¤2#¤3#EK_VerLogg¤2#2¤2#Ver. 0.03 - 26.08.2014|¤1#Ver. 0.02 - 17.03.2013|¤1#Ver. 0.01 - 25.02.2013|¤1#Ver. 0.00 - 19.02.2013|¤3#EK_RF1¤2#4¤2# ¤3#EK_RF2¤2#4¤2# ¤3#EK_RF3¤2#4¤2# ¤3#EK_RF4¤2#4¤2# ¤3#EK_RF5¤2#4¤2# ¤3#EK_RF6¤2#4¤2# ¤3#EK_RF7¤2#4¤2# ¤3#EK_RF8¤2#4¤2# ¤3#EK_RF9¤2#4¤2# ¤3#EK_Mappe1¤2#4¤2# ¤3#EK_Mappe2¤2#4¤2# ¤3#EK_Mappe3¤2#4¤2# ¤3#EK_Mappe4¤2#4¤2# ¤3#EK_Mappe5¤2#4¤2# ¤3#EK_Mappe6¤2#4¤2# ¤3#EK_Mappe7¤2#4¤2# ¤3#EK_Mappe8¤2#4¤2# ¤3#EK_Mappe9¤2#4¤2# ¤3#EK_DL¤2#0¤2#1¤3#EK_GjelderTil¤2#0¤2#¤3#EK_Vedlegg¤2#2¤2# 0	¤3#EK_AvdelingOver¤2#4¤2# ¤3#EK_HRefNr¤2#0¤2# ¤3#EK_HbNavn¤2#0¤2# ¤3#EK_DokRefnr¤2#4¤2#000104360201¤3#EK_Dokendrdato¤2#4¤2#06.05.2022 06:34:54¤3#EK_HbType¤2#4¤2# ¤3#EK_Offisiell¤2#4¤2# ¤3#EK_VedleggRef¤2#4¤2#I.4.FEL.2.1-1¤3#EK_Strukt00¤2#5¤2#¤5#I¤5#Foretaksnivå¤5#0¤5#0¤4#.¤5#4¤5#Fagspesifikke prosedyrer¤5#0¤5#0¤4#.¤5#FEL¤5#Fellesdokumenter kirurgiske /somatiske senger¤5#0¤5#0¤4#.¤5#2¤5#Ortopedi¤5#0¤5#0¤4#.¤5#1¤5#Ortogeriatri¤5#0¤5#0¤4#\¤3#EK_Strukt01¤2#5¤2#¤3#EK_Pub¤2#6¤2#;15;¤3#EKR_DokType¤2#0¤2#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¤3#EKR_Strukt00¤2#5¤2#¤5#I¤5#Foretaksnivå¤5#0¤5#0¤4#.¤5#4¤5#Fagspesifikke prosedyrer¤5#0¤5#0¤4#.¤5#FEL¤5#Fellesdokumenter kirurgiske /somatiske senger¤5#0¤5#0¤4#.¤5#2¤5#Ortopedi¤5#0¤5#0¤4#.¤5#1¤5#Ortogeriatri¤5#0¤5#0¤4#\¤3#</dc:description>
  <cp:keywords>&lt;dok30883.pptx&gt;&lt;n&gt;ek_type&lt;/n&gt;&lt;v&gt;DOK&lt;/v&gt;&lt;n&gt;khb&lt;/n&gt;&lt;v&gt;UB&lt;/v&gt;&lt;n&gt;beskyttet&lt;/n&gt;&lt;v&gt;nei&lt;/v&gt;&lt;/dok30883.pptx&gt;</cp:keywords>
  <cp:lastModifiedBy>Lena Marie Haukom</cp:lastModifiedBy>
  <cp:revision>58</cp:revision>
  <dcterms:created xsi:type="dcterms:W3CDTF">2011-05-20T13:01:05Z</dcterms:created>
  <dcterms:modified xsi:type="dcterms:W3CDTF">2024-09-11T11:17:32Z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10</vt:lpwstr>
  </property>
</Properties>
</file>