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3.5-->
<p:presentation xmlns:r="http://schemas.openxmlformats.org/officeDocument/2006/relationships" xmlns:a="http://schemas.openxmlformats.org/drawingml/2006/main" xmlns:p="http://schemas.openxmlformats.org/presentationml/2006/main">
  <p:sldMasterIdLst>
    <p:sldMasterId id="2147483649"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5" r:id="rId20"/>
    <p:sldId id="274" r:id="rId21"/>
    <p:sldId id="276" r:id="rId22"/>
  </p:sldIdLst>
  <p:sldSz cx="9144000" cy="6858000" type="screen4x3"/>
  <p:notesSz cx="6797675" cy="9874250"/>
  <p:custDataLst>
    <p:tags r:id="rId23"/>
  </p:custDataLst>
  <p:defaultTextStyle>
    <a:defPPr>
      <a:defRPr lang="en-GB"/>
    </a:defPPr>
    <a:lvl1pPr marL="0" indent="0" algn="l" defTabSz="914400" rtl="0" eaLnBrk="0" fontAlgn="base" hangingPunct="0">
      <a:lnSpc>
        <a:spcPct val="100000"/>
      </a:lnSpc>
      <a:spcBef>
        <a:spcPct val="0"/>
      </a:spcBef>
      <a:spcAft>
        <a:spcPct val="0"/>
      </a:spcAft>
      <a:buClrTx/>
      <a:buSzTx/>
      <a:buFontTx/>
      <a:buNone/>
      <a:defRPr kumimoji="0"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sz="1600" b="0" i="0" u="none" baseline="0">
        <a:solidFill>
          <a:srgbClr val="000000"/>
        </a:solidFill>
        <a:effectLst/>
        <a:latin typeface="Arial"/>
        <a:ea typeface="Arial"/>
      </a:defRPr>
    </a:lvl5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0" y="0"/>
      </p:cViewPr>
    </p:cSldViewPr>
  </p:slideViewPr>
  <p:notesViewPr>
    <p:cSldViewPr>
      <p:cViewPr varScale="1">
        <p:scale>
          <a:sx n="10" d="100"/>
          <a:sy n="10"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tags" Target="tags/tag1.xml" /><Relationship Id="rId24" Type="http://schemas.openxmlformats.org/officeDocument/2006/relationships/presProps" Target="presProps.xml" /><Relationship Id="rId25" Type="http://schemas.openxmlformats.org/officeDocument/2006/relationships/viewProps" Target="viewProps.xml" /><Relationship Id="rId26" Type="http://schemas.openxmlformats.org/officeDocument/2006/relationships/theme" Target="theme/theme1.xml" /><Relationship Id="rId27"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Pr>
        <a:solidFill>
          <a:schemeClr val="bg1"/>
        </a:solidFill>
      </p:bgPr>
    </p:bg>
    <p:spTree>
      <p:nvGrpSpPr>
        <p:cNvPr id="1" name="" title=""/>
        <p:cNvGrpSpPr/>
        <p:nvPr/>
      </p:nvGrpSpPr>
      <p:grpSpPr/>
      <p:sp>
        <p:nvSpPr>
          <p:cNvPr id="34818" name="Plassholder for topptekst 1"/>
          <p:cNvSpPr>
            <a:spLocks noGrp="1"/>
          </p:cNvSpPr>
          <p:nvPr>
            <p:ph type="hdr" sz="quarter"/>
          </p:nvPr>
        </p:nvSpPr>
        <p:spPr>
          <a:xfrm>
            <a:off x="0" y="0"/>
            <a:ext cx="2946400" cy="493713"/>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l" eaLnBrk="1" hangingPunct="1">
              <a:buSzTx/>
              <a:defRPr sz="1200">
                <a:solidFill>
                  <a:schemeClr val="tx1"/>
                </a:solidFill>
                <a:latin typeface="Arial"/>
                <a:cs typeface="+mn-cs"/>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Arial"/>
              <a:ea typeface="+mn-ea"/>
              <a:cs typeface="+mn-cs"/>
            </a:endParaRPr>
          </a:p>
        </p:txBody>
      </p:sp>
      <p:sp>
        <p:nvSpPr>
          <p:cNvPr id="34819" name="Plassholder for dato 2"/>
          <p:cNvSpPr>
            <a:spLocks noGrp="1"/>
          </p:cNvSpPr>
          <p:nvPr>
            <p:ph type="dt" idx="2"/>
          </p:nvPr>
        </p:nvSpPr>
        <p:spPr>
          <a:xfrm>
            <a:off x="3849688" y="0"/>
            <a:ext cx="2946400" cy="493713"/>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r" eaLnBrk="1" hangingPunct="1">
              <a:buSzTx/>
              <a:defRPr sz="1200">
                <a:solidFill>
                  <a:schemeClr val="tx1"/>
                </a:solidFill>
                <a:latin typeface="Arial"/>
                <a:cs typeface="+mn-cs"/>
              </a:defRPr>
            </a:lvl1pPr>
          </a:lstStyle>
          <a:p>
            <a:pPr marL="0" marR="0" lvl="0" indent="0" algn="r" defTabSz="914400" rtl="0" eaLnBrk="1" fontAlgn="base" latinLnBrk="0" hangingPunct="1">
              <a:lnSpc>
                <a:spcPct val="100000"/>
              </a:lnSpc>
              <a:spcBef>
                <a:spcPct val="0"/>
              </a:spcBef>
              <a:spcAft>
                <a:spcPct val="0"/>
              </a:spcAft>
              <a:buClrTx/>
              <a:buSzTx/>
              <a:buFontTx/>
              <a:buNone/>
            </a:pPr>
            <a:fld id="{17DC044A-8E3B-42DA-9628-429D7A4D4A22}" type="hfDateTime">
              <a:rPr kumimoji="0" lang="nb-NO" sz="1200" b="0" i="0" u="none" strike="noStrike" kern="1200" cap="none" spc="0" normalizeH="0" baseline="0" noProof="0">
                <a:ln>
                  <a:noFill/>
                </a:ln>
                <a:solidFill>
                  <a:schemeClr val="tx1"/>
                </a:solidFill>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solidFill>
              <a:uLnTx/>
              <a:uFillTx/>
              <a:latin typeface="Arial"/>
              <a:ea typeface="+mn-ea"/>
              <a:cs typeface="+mn-cs"/>
            </a:endParaRPr>
          </a:p>
        </p:txBody>
      </p:sp>
      <p:sp>
        <p:nvSpPr>
          <p:cNvPr id="34820" name="Plassholder for lysbilde 3" title=""/>
          <p:cNvSpPr>
            <a:spLocks noGrp="1" noRot="1" noChangeAspect="1"/>
          </p:cNvSpPr>
          <p:nvPr>
            <p:ph type="sldImg" idx="5"/>
          </p:nvPr>
        </p:nvSpPr>
        <p:spPr>
          <a:xfrm>
            <a:off x="931863" y="741363"/>
            <a:ext cx="4933950" cy="3702050"/>
          </a:xfrm>
          <a:prstGeom prst="rect">
            <a:avLst/>
          </a:prstGeom>
          <a:noFill/>
          <a:ln w="12700">
            <a:solidFill>
              <a:srgbClr val="000000"/>
            </a:solidFill>
            <a:miter lim="800000"/>
          </a:ln>
        </p:spPr>
      </p:sp>
      <p:sp>
        <p:nvSpPr>
          <p:cNvPr id="34821" name="Plassholder for notater 4"/>
          <p:cNvSpPr>
            <a:spLocks noGrp="1"/>
          </p:cNvSpPr>
          <p:nvPr>
            <p:ph type="body" sz="quarter" idx="1"/>
          </p:nvPr>
        </p:nvSpPr>
        <p:spPr>
          <a:xfrm>
            <a:off x="679450" y="4691063"/>
            <a:ext cx="5438775" cy="4443412"/>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normAutofit/>
          </a:bodyPr>
          <a:lstStyle/>
          <a:p>
            <a:pPr marL="0" marR="0" lvl="0"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Klikk for å redigere tekststiler i malen</a:t>
            </a:r>
          </a:p>
          <a:p>
            <a:pPr marL="457200" marR="0" lvl="1"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Andre nivå</a:t>
            </a:r>
          </a:p>
          <a:p>
            <a:pPr marL="914400" marR="0" lvl="2"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Tredje nivå</a:t>
            </a:r>
          </a:p>
          <a:p>
            <a:pPr marL="1371600" marR="0" lvl="3"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Fjerde nivå</a:t>
            </a:r>
          </a:p>
          <a:p>
            <a:pPr marL="1828800" marR="0" lvl="4"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Femte nivå</a:t>
            </a:r>
          </a:p>
        </p:txBody>
      </p:sp>
      <p:sp>
        <p:nvSpPr>
          <p:cNvPr id="34822" name="Plassholder for bunntekst 5"/>
          <p:cNvSpPr>
            <a:spLocks noGrp="1"/>
          </p:cNvSpPr>
          <p:nvPr>
            <p:ph type="ftr" sz="quarter" idx="3"/>
          </p:nvPr>
        </p:nvSpPr>
        <p:spPr>
          <a:xfrm>
            <a:off x="0" y="9378950"/>
            <a:ext cx="2946400" cy="493713"/>
          </a:xfrm>
          <a:prstGeom prst="rect">
            <a:avLst/>
          </a:prstGeom>
          <a:noFill/>
          <a:ln w="9525" cap="flat" cmpd="sng" algn="ctr">
            <a:noFill/>
            <a:prstDash val="solid"/>
            <a:round/>
            <a:headEnd type="none" w="med" len="med"/>
            <a:tailEnd type="none" w="med" len="med"/>
          </a:ln>
        </p:spPr>
        <p:txBody>
          <a:bodyPr vert="horz" lIns="91440" tIns="45720" rIns="91440" bIns="45720" rtlCol="0" anchor="b"/>
          <a:lstStyle>
            <a:lvl1pPr algn="l" eaLnBrk="1" hangingPunct="1">
              <a:buSzTx/>
              <a:defRPr sz="1200">
                <a:solidFill>
                  <a:schemeClr val="tx1"/>
                </a:solidFill>
                <a:latin typeface="Arial"/>
                <a:cs typeface="+mn-cs"/>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Arial"/>
              <a:ea typeface="+mn-ea"/>
              <a:cs typeface="+mn-cs"/>
            </a:endParaRPr>
          </a:p>
        </p:txBody>
      </p:sp>
      <p:sp>
        <p:nvSpPr>
          <p:cNvPr id="34823" name="Plassholder for lysbildenummer 6"/>
          <p:cNvSpPr>
            <a:spLocks noGrp="1"/>
          </p:cNvSpPr>
          <p:nvPr>
            <p:ph type="sldNum" sz="quarter" idx="4"/>
          </p:nvPr>
        </p:nvSpPr>
        <p:spPr>
          <a:xfrm>
            <a:off x="3849688" y="9378950"/>
            <a:ext cx="2946400" cy="493713"/>
          </a:xfrm>
          <a:prstGeom prst="rect">
            <a:avLst/>
          </a:prstGeom>
          <a:noFill/>
          <a:ln w="9525" cap="flat" cmpd="sng" algn="ctr">
            <a:noFill/>
            <a:prstDash val="solid"/>
            <a:round/>
            <a:headEnd type="none" w="med" len="med"/>
            <a:tailEnd type="none" w="med" len="med"/>
          </a:ln>
        </p:spPr>
        <p:txBody>
          <a:bodyPr numCol="1" anchor="b" anchorCtr="0" compatLnSpc="1">
            <a:prstTxWarp prst="textNoShape">
              <a:avLst/>
            </a:prstTxWarp>
            <a:noAutofit/>
          </a:bodyPr>
          <a:lstStyle>
            <a:defPPr>
              <a:defRPr lang="en-GB"/>
            </a:defPPr>
            <a:lvl1pPr marL="0" indent="0" algn="r" defTabSz="914400" rtl="0" eaLnBrk="1" fontAlgn="base" hangingPunct="1">
              <a:lnSpc>
                <a:spcPct val="100000"/>
              </a:lnSpc>
              <a:spcBef>
                <a:spcPct val="0"/>
              </a:spcBef>
              <a:spcAft>
                <a:spcPct val="0"/>
              </a:spcAft>
              <a:buClrTx/>
              <a:buSzTx/>
              <a:buFontTx/>
              <a:buNone/>
              <a:defRPr kumimoji="0" lang="en-GB" altLang="en-US" sz="12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0C8F3E82-2ABF-4077-9711-7ACF9509A4F9}" type="slidenum">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uLnTx/>
              <a:uFillTx/>
              <a:ea typeface="Calibri" charset="0"/>
            </a:endParaRPr>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35842"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C931593F-7EB9-4E32-8F45-02282395F387}" type="slidenum">
              <a:rPr kumimoji="0" lang="en-GB" altLang="nb-NO" sz="1200" u="none" baseline="0">
                <a:solidFill>
                  <a:srgbClr val="000000"/>
                </a:solidFill>
                <a:effectLst/>
                <a:latin typeface="Arial"/>
                <a:ea typeface="Calibri" charset="0"/>
              </a:rPr>
              <a:t>1</a:t>
            </a:fld>
            <a:endParaRPr kumimoji="0" lang="en-GB" altLang="nb-NO" sz="1200" u="none" baseline="0">
              <a:solidFill>
                <a:srgbClr val="000000"/>
              </a:solidFill>
              <a:effectLst/>
              <a:latin typeface="Arial"/>
              <a:ea typeface="Calibri" charset="0"/>
            </a:endParaRPr>
          </a:p>
        </p:txBody>
      </p:sp>
      <p:sp>
        <p:nvSpPr>
          <p:cNvPr id="35843" name="Rectangle 2" title=""/>
          <p:cNvSpPr>
            <a:spLocks noGrp="1" noRot="1" noChangeAspect="1" noTextEdit="1"/>
          </p:cNvSpPr>
          <p:nvPr>
            <p:ph type="sldImg" idx="5"/>
          </p:nvPr>
        </p:nvSpPr>
        <p:spPr>
          <a:xfrm>
            <a:off x="1098550" y="862013"/>
            <a:ext cx="4600575" cy="3451225"/>
          </a:xfrm>
          <a:noFill/>
          <a:ln w="12700" cap="flat">
            <a:solidFill>
              <a:srgbClr val="000000"/>
            </a:solidFill>
            <a:prstDash val="solid"/>
            <a:miter lim="800000"/>
            <a:headEnd type="none" w="med" len="med"/>
            <a:tailEnd type="none" w="med" len="med"/>
          </a:ln>
        </p:spPr>
      </p:sp>
      <p:sp>
        <p:nvSpPr>
          <p:cNvPr id="35844" name="Rectangle 3" title=""/>
          <p:cNvSpPr>
            <a:spLocks noGrp="1"/>
          </p:cNvSpPr>
          <p:nvPr>
            <p:ph type="body" idx="1"/>
          </p:nvPr>
        </p:nvSpPr>
        <p:spPr bwMode="auto">
          <a:xfrm>
            <a:off x="679450" y="4691063"/>
            <a:ext cx="5438775" cy="4443412"/>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5058"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55771316-E269-4956-AC2D-A9EA351533F2}" type="slidenum">
              <a:rPr kumimoji="0" lang="en-GB" altLang="nb-NO" sz="1200" u="none" baseline="0">
                <a:solidFill>
                  <a:srgbClr val="000000"/>
                </a:solidFill>
                <a:effectLst/>
                <a:latin typeface="Arial"/>
                <a:ea typeface="Calibri" charset="0"/>
              </a:rPr>
              <a:t>12</a:t>
            </a:fld>
            <a:endParaRPr kumimoji="0" lang="en-GB" altLang="nb-NO" sz="1200" u="none" baseline="0">
              <a:solidFill>
                <a:srgbClr val="000000"/>
              </a:solidFill>
              <a:effectLst/>
              <a:latin typeface="Arial"/>
              <a:ea typeface="Calibri" charset="0"/>
            </a:endParaRPr>
          </a:p>
        </p:txBody>
      </p:sp>
      <p:sp>
        <p:nvSpPr>
          <p:cNvPr id="45059" name="Rectangle 7" title=""/>
          <p:cNvSpPr>
            <a:spLocks noGrp="1"/>
          </p:cNvSpPr>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8E57E203-558B-43D7-8B30-9A4CC9EFC050}" type="slidenum">
              <a:rPr kumimoji="0" lang="nb-NO" altLang="nb-NO" sz="1200" u="none" baseline="0">
                <a:solidFill>
                  <a:srgbClr val="000000"/>
                </a:solidFill>
                <a:effectLst/>
                <a:latin typeface="Arial"/>
                <a:ea typeface="Calibri" charset="0"/>
              </a:rPr>
              <a:t>12</a:t>
            </a:fld>
            <a:endParaRPr kumimoji="0" lang="nb-NO" altLang="nb-NO" sz="1200" u="none" baseline="0">
              <a:solidFill>
                <a:srgbClr val="000000"/>
              </a:solidFill>
              <a:effectLst/>
              <a:latin typeface="Arial"/>
              <a:ea typeface="Calibri" charset="0"/>
            </a:endParaRPr>
          </a:p>
        </p:txBody>
      </p:sp>
      <p:sp>
        <p:nvSpPr>
          <p:cNvPr id="45060"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45061"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6082"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6C997B33-D349-4988-9C0F-3DDE30767593}" type="slidenum">
              <a:rPr kumimoji="0" lang="en-GB" altLang="nb-NO" sz="1200" u="none" baseline="0">
                <a:solidFill>
                  <a:srgbClr val="000000"/>
                </a:solidFill>
                <a:effectLst/>
                <a:latin typeface="Arial"/>
                <a:ea typeface="Calibri" charset="0"/>
              </a:rPr>
              <a:t>13</a:t>
            </a:fld>
            <a:endParaRPr kumimoji="0" lang="en-GB" altLang="nb-NO" sz="1200" u="none" baseline="0">
              <a:solidFill>
                <a:srgbClr val="000000"/>
              </a:solidFill>
              <a:effectLst/>
              <a:latin typeface="Arial"/>
              <a:ea typeface="Calibri" charset="0"/>
            </a:endParaRPr>
          </a:p>
        </p:txBody>
      </p:sp>
      <p:sp>
        <p:nvSpPr>
          <p:cNvPr id="46083"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46084"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7106"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8DF96636-D4D5-4D6B-94BB-D8B6D0D14387}" type="slidenum">
              <a:rPr kumimoji="0" lang="en-GB" altLang="nb-NO" sz="1200" u="none" baseline="0">
                <a:solidFill>
                  <a:srgbClr val="000000"/>
                </a:solidFill>
                <a:effectLst/>
                <a:latin typeface="Arial"/>
                <a:ea typeface="Calibri" charset="0"/>
              </a:rPr>
              <a:t>14</a:t>
            </a:fld>
            <a:endParaRPr kumimoji="0" lang="en-GB" altLang="nb-NO" sz="1200" u="none" baseline="0">
              <a:solidFill>
                <a:srgbClr val="000000"/>
              </a:solidFill>
              <a:effectLst/>
              <a:latin typeface="Arial"/>
              <a:ea typeface="Calibri" charset="0"/>
            </a:endParaRPr>
          </a:p>
        </p:txBody>
      </p:sp>
      <p:sp>
        <p:nvSpPr>
          <p:cNvPr id="47107"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47108"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8130"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EF126098-E9AA-4B2C-828F-6BDE8D937ECC}" type="slidenum">
              <a:rPr kumimoji="0" lang="en-GB" altLang="nb-NO" sz="1200" u="none" baseline="0">
                <a:solidFill>
                  <a:srgbClr val="000000"/>
                </a:solidFill>
                <a:effectLst/>
                <a:latin typeface="Arial"/>
                <a:ea typeface="Calibri" charset="0"/>
              </a:rPr>
              <a:t>15</a:t>
            </a:fld>
            <a:endParaRPr kumimoji="0" lang="en-GB" altLang="nb-NO" sz="1200" u="none" baseline="0">
              <a:solidFill>
                <a:srgbClr val="000000"/>
              </a:solidFill>
              <a:effectLst/>
              <a:latin typeface="Arial"/>
              <a:ea typeface="Calibri" charset="0"/>
            </a:endParaRPr>
          </a:p>
        </p:txBody>
      </p:sp>
      <p:sp>
        <p:nvSpPr>
          <p:cNvPr id="48131"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48132"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9154"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2B52FB59-486D-4F95-B567-9C157D1B1AE9}" type="slidenum">
              <a:rPr kumimoji="0" lang="en-GB" altLang="nb-NO" sz="1200" u="none" baseline="0">
                <a:solidFill>
                  <a:srgbClr val="000000"/>
                </a:solidFill>
                <a:effectLst/>
                <a:latin typeface="Arial"/>
                <a:ea typeface="Calibri" charset="0"/>
              </a:rPr>
              <a:t>16</a:t>
            </a:fld>
            <a:endParaRPr kumimoji="0" lang="en-GB" altLang="nb-NO" sz="1200" u="none" baseline="0">
              <a:solidFill>
                <a:srgbClr val="000000"/>
              </a:solidFill>
              <a:effectLst/>
              <a:latin typeface="Arial"/>
              <a:ea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0178" name="Rectangle 5" title=""/>
          <p:cNvSpPr>
            <a:spLocks noGrp="1"/>
          </p:cNvSpPr>
          <p:nvPr/>
        </p:nvSpPr>
        <p:spPr>
          <a:xfrm>
            <a:off x="3851275" y="9401175"/>
            <a:ext cx="2947988" cy="461963"/>
          </a:xfrm>
          <a:prstGeom prst="rect">
            <a:avLst/>
          </a:prstGeom>
          <a:noFill/>
          <a:ln>
            <a:noFill/>
            <a:miter lim="800000"/>
          </a:ln>
        </p:spPr>
        <p:txBody>
          <a:bodyPr lIns="19050" tIns="0" rIns="19050" bIns="0"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762000" rtl="0" eaLnBrk="0" fontAlgn="base" hangingPunct="0">
              <a:lnSpc>
                <a:spcPct val="100000"/>
              </a:lnSpc>
              <a:spcBef>
                <a:spcPct val="0"/>
              </a:spcBef>
              <a:spcAft>
                <a:spcPct val="0"/>
              </a:spcAft>
              <a:buClrTx/>
              <a:buSzTx/>
              <a:buFontTx/>
              <a:buNone/>
            </a:pPr>
            <a:fld id="{3023B575-1381-46AC-AA10-3E060750567B}" type="slidenum">
              <a:rPr kumimoji="0" lang="en-GB" altLang="nb-NO" sz="1000" i="1" u="none" baseline="0">
                <a:solidFill>
                  <a:srgbClr val="000000"/>
                </a:solidFill>
                <a:effectLst/>
                <a:latin typeface="Arial"/>
                <a:ea typeface="Calibri" charset="0"/>
              </a:rPr>
              <a:t>18</a:t>
            </a:fld>
            <a:endParaRPr kumimoji="0" lang="en-GB" altLang="nb-NO" sz="1000" i="1" u="none" baseline="0">
              <a:solidFill>
                <a:srgbClr val="000000"/>
              </a:solidFill>
              <a:effectLst/>
              <a:latin typeface="Arial"/>
              <a:ea typeface="Calibri" charset="0"/>
            </a:endParaRPr>
          </a:p>
        </p:txBody>
      </p:sp>
      <p:sp>
        <p:nvSpPr>
          <p:cNvPr id="50179" name="Rectangle 7" title=""/>
          <p:cNvSpPr>
            <a:spLocks noGrp="1"/>
          </p:cNvSpPr>
          <p:nvPr/>
        </p:nvSpPr>
        <p:spPr>
          <a:xfrm>
            <a:off x="3849688" y="9378950"/>
            <a:ext cx="2946400" cy="493713"/>
          </a:xfrm>
          <a:prstGeom prst="rect">
            <a:avLst/>
          </a:prstGeom>
          <a:noFill/>
          <a:ln>
            <a:noFill/>
            <a:miter lim="800000"/>
          </a:ln>
        </p:spPr>
        <p:txBody>
          <a:bodyPr lIns="91425" tIns="45712" rIns="91425" bIns="45712"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FED04F54-4A05-4723-97F9-9D9CF309EEFA}" type="slidenum">
              <a:rPr kumimoji="0" lang="nb-NO" altLang="nb-NO" sz="1200" u="none" baseline="0">
                <a:solidFill>
                  <a:srgbClr val="000000"/>
                </a:solidFill>
                <a:effectLst/>
                <a:latin typeface="Arial"/>
                <a:ea typeface="Calibri" charset="0"/>
              </a:rPr>
              <a:t>18</a:t>
            </a:fld>
            <a:endParaRPr kumimoji="0" lang="nb-NO" altLang="nb-NO" sz="1200" u="none" baseline="0">
              <a:solidFill>
                <a:srgbClr val="000000"/>
              </a:solidFill>
              <a:effectLst/>
              <a:latin typeface="Arial"/>
              <a:ea typeface="Calibri" charset="0"/>
            </a:endParaRPr>
          </a:p>
        </p:txBody>
      </p:sp>
      <p:sp>
        <p:nvSpPr>
          <p:cNvPr id="50180" name="Rectangle 7" title=""/>
          <p:cNvSpPr>
            <a:spLocks noGrp="1"/>
          </p:cNvSpPr>
          <p:nvPr/>
        </p:nvSpPr>
        <p:spPr>
          <a:xfrm>
            <a:off x="3849688" y="9378950"/>
            <a:ext cx="2946400" cy="493713"/>
          </a:xfrm>
          <a:prstGeom prst="rect">
            <a:avLst/>
          </a:prstGeom>
          <a:noFill/>
          <a:ln>
            <a:noFill/>
            <a:miter lim="800000"/>
          </a:ln>
        </p:spPr>
        <p:txBody>
          <a:bodyPr lIns="91425" tIns="45712" rIns="91425" bIns="45712"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105DDE14-B6BE-481E-8EC9-1993541EB1EC}" type="slidenum">
              <a:rPr kumimoji="0" lang="nb-NO" altLang="nb-NO" sz="1200" u="none" baseline="0">
                <a:solidFill>
                  <a:srgbClr val="000000"/>
                </a:solidFill>
                <a:effectLst/>
                <a:latin typeface="Arial"/>
                <a:ea typeface="Calibri" charset="0"/>
              </a:rPr>
              <a:t>18</a:t>
            </a:fld>
            <a:endParaRPr kumimoji="0" lang="nb-NO" altLang="nb-NO" sz="1200" u="none" baseline="0">
              <a:solidFill>
                <a:srgbClr val="000000"/>
              </a:solidFill>
              <a:effectLst/>
              <a:latin typeface="Arial"/>
              <a:ea typeface="Calibri" charset="0"/>
            </a:endParaRPr>
          </a:p>
        </p:txBody>
      </p:sp>
      <p:sp>
        <p:nvSpPr>
          <p:cNvPr id="50181" name="Rectangle 2" title=""/>
          <p:cNvSpPr>
            <a:spLocks noGrp="1" noRot="1" noChangeAspect="1" noTextEdit="1"/>
          </p:cNvSpPr>
          <p:nvPr>
            <p:ph type="sldImg" idx="5"/>
          </p:nvPr>
        </p:nvSpPr>
        <p:spPr>
          <a:xfrm>
            <a:off x="931863" y="741363"/>
            <a:ext cx="4933950" cy="3702050"/>
          </a:xfrm>
          <a:noFill/>
          <a:ln w="12700" cap="flat">
            <a:solidFill>
              <a:srgbClr val="000000"/>
            </a:solidFill>
            <a:prstDash val="solid"/>
            <a:miter lim="800000"/>
            <a:headEnd type="none" w="med" len="med"/>
            <a:tailEnd type="none" w="med" len="med"/>
          </a:ln>
        </p:spPr>
      </p:sp>
      <p:sp>
        <p:nvSpPr>
          <p:cNvPr id="50182"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25" tIns="45712" rIns="91425" bIns="45712"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1202" name="Plassholder for lysbilde 1" title=""/>
          <p:cNvSpPr>
            <a:spLocks noGrp="1" noRot="1" noChangeAspect="1" noTextEdit="1"/>
          </p:cNvSpPr>
          <p:nvPr>
            <p:ph type="sldImg" idx="5"/>
          </p:nvPr>
        </p:nvSpPr>
        <p:spPr>
          <a:xfrm>
            <a:off x="931863" y="741363"/>
            <a:ext cx="4933950" cy="3702050"/>
          </a:xfrm>
          <a:noFill/>
          <a:ln w="12700" cap="flat">
            <a:solidFill>
              <a:srgbClr val="000000"/>
            </a:solidFill>
            <a:prstDash val="solid"/>
            <a:miter lim="800000"/>
            <a:headEnd type="none" w="med" len="med"/>
            <a:tailEnd type="none" w="med" len="med"/>
          </a:ln>
        </p:spPr>
      </p:sp>
      <p:sp>
        <p:nvSpPr>
          <p:cNvPr id="51203" name="Plassholder for notater 2" title=""/>
          <p:cNvSpPr>
            <a:spLocks noGrp="1"/>
          </p:cNvSpPr>
          <p:nvPr>
            <p:ph type="body" idx="1"/>
          </p:nvPr>
        </p:nvSpPr>
        <p:spPr bwMode="auto">
          <a:xfrm>
            <a:off x="679450" y="4691063"/>
            <a:ext cx="5438775" cy="4443412"/>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
        <p:nvSpPr>
          <p:cNvPr id="51204" name="Plassholder for lysbildenummer 3"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14C5EBDC-5BD0-4EBB-B4FC-9491EE95CB69}" type="slidenum">
              <a:rPr kumimoji="0" lang="nb-NO" altLang="nb-NO" sz="1200" u="none" baseline="0">
                <a:solidFill>
                  <a:srgbClr val="000000"/>
                </a:solidFill>
                <a:effectLst/>
                <a:latin typeface="Arial"/>
                <a:ea typeface="Calibri" charset="0"/>
              </a:rPr>
              <a:t>19</a:t>
            </a:fld>
            <a:endParaRPr kumimoji="0" lang="nb-NO" altLang="nb-NO" sz="1200" u="none" baseline="0">
              <a:solidFill>
                <a:srgbClr val="000000"/>
              </a:solidFill>
              <a:effectLst/>
              <a:latin typeface="Arial"/>
              <a:ea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36866"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42E4F511-6D8F-4D08-B07F-C99CE0DB395F}" type="slidenum">
              <a:rPr kumimoji="0" lang="en-GB" altLang="nb-NO" sz="1200" u="none" baseline="0">
                <a:solidFill>
                  <a:srgbClr val="000000"/>
                </a:solidFill>
                <a:effectLst/>
                <a:latin typeface="Arial"/>
                <a:ea typeface="Calibri" charset="0"/>
              </a:rPr>
              <a:t>3</a:t>
            </a:fld>
            <a:endParaRPr kumimoji="0" lang="en-GB" altLang="nb-NO" sz="1200" u="none" baseline="0">
              <a:solidFill>
                <a:srgbClr val="000000"/>
              </a:solidFill>
              <a:effectLst/>
              <a:latin typeface="Arial"/>
              <a:ea typeface="Calibri" charset="0"/>
            </a:endParaRPr>
          </a:p>
        </p:txBody>
      </p:sp>
      <p:sp>
        <p:nvSpPr>
          <p:cNvPr id="36867"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36868"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37890"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D1755F22-1BC1-49D6-BF1A-30D3983B4122}" type="slidenum">
              <a:rPr kumimoji="0" lang="en-GB" altLang="nb-NO" sz="1200" u="none" baseline="0">
                <a:solidFill>
                  <a:srgbClr val="000000"/>
                </a:solidFill>
                <a:effectLst/>
                <a:latin typeface="Arial"/>
                <a:ea typeface="Calibri" charset="0"/>
              </a:rPr>
              <a:t>4</a:t>
            </a:fld>
            <a:endParaRPr kumimoji="0" lang="en-GB" altLang="nb-NO" sz="1200" u="none" baseline="0">
              <a:solidFill>
                <a:srgbClr val="000000"/>
              </a:solidFill>
              <a:effectLst/>
              <a:latin typeface="Arial"/>
              <a:ea typeface="Calibri" charset="0"/>
            </a:endParaRPr>
          </a:p>
        </p:txBody>
      </p:sp>
      <p:sp>
        <p:nvSpPr>
          <p:cNvPr id="37891"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37892"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38914"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48E78BF8-E6AC-4B16-A1E7-398DD82A880A}" type="slidenum">
              <a:rPr kumimoji="0" lang="en-GB" altLang="nb-NO" sz="1200" u="none" baseline="0">
                <a:solidFill>
                  <a:srgbClr val="000000"/>
                </a:solidFill>
                <a:effectLst/>
                <a:latin typeface="Arial"/>
                <a:ea typeface="Calibri" charset="0"/>
              </a:rPr>
              <a:t>5</a:t>
            </a:fld>
            <a:endParaRPr kumimoji="0" lang="en-GB" altLang="nb-NO" sz="1200" u="none" baseline="0">
              <a:solidFill>
                <a:srgbClr val="000000"/>
              </a:solidFill>
              <a:effectLst/>
              <a:latin typeface="Arial"/>
              <a:ea typeface="Calibri" charset="0"/>
            </a:endParaRPr>
          </a:p>
        </p:txBody>
      </p:sp>
      <p:sp>
        <p:nvSpPr>
          <p:cNvPr id="38915"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38916"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39938"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2252387C-54F2-4084-B906-3E0ECEFB14BE}" type="slidenum">
              <a:rPr kumimoji="0" lang="en-GB" altLang="nb-NO" sz="1200" u="none" baseline="0">
                <a:solidFill>
                  <a:srgbClr val="000000"/>
                </a:solidFill>
                <a:effectLst/>
                <a:latin typeface="Arial"/>
                <a:ea typeface="Calibri" charset="0"/>
              </a:rPr>
              <a:t>6</a:t>
            </a:fld>
            <a:endParaRPr kumimoji="0" lang="en-GB" altLang="nb-NO" sz="1200" u="none" baseline="0">
              <a:solidFill>
                <a:srgbClr val="000000"/>
              </a:solidFill>
              <a:effectLst/>
              <a:latin typeface="Arial"/>
              <a:ea typeface="Calibri" charset="0"/>
            </a:endParaRPr>
          </a:p>
        </p:txBody>
      </p:sp>
      <p:sp>
        <p:nvSpPr>
          <p:cNvPr id="39939"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39940"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0962"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718FDD10-2090-4805-8EDE-F9AB3C0D45DE}" type="slidenum">
              <a:rPr kumimoji="0" lang="en-GB" altLang="nb-NO" sz="1200" u="none" baseline="0">
                <a:solidFill>
                  <a:srgbClr val="000000"/>
                </a:solidFill>
                <a:effectLst/>
                <a:latin typeface="Arial"/>
                <a:ea typeface="Calibri" charset="0"/>
              </a:rPr>
              <a:t>7</a:t>
            </a:fld>
            <a:endParaRPr kumimoji="0" lang="en-GB" altLang="nb-NO" sz="1200" u="none" baseline="0">
              <a:solidFill>
                <a:srgbClr val="000000"/>
              </a:solidFill>
              <a:effectLst/>
              <a:latin typeface="Arial"/>
              <a:ea typeface="Calibri" charset="0"/>
            </a:endParaRPr>
          </a:p>
        </p:txBody>
      </p:sp>
      <p:sp>
        <p:nvSpPr>
          <p:cNvPr id="40963"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40964"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1986"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47EAD8C4-9BA5-4BB5-93D4-41FC7FB24867}" type="slidenum">
              <a:rPr kumimoji="0" lang="en-GB" altLang="nb-NO" sz="1200" u="none" baseline="0">
                <a:solidFill>
                  <a:srgbClr val="000000"/>
                </a:solidFill>
                <a:effectLst/>
                <a:latin typeface="Arial"/>
                <a:ea typeface="Calibri" charset="0"/>
              </a:rPr>
              <a:t>9</a:t>
            </a:fld>
            <a:endParaRPr kumimoji="0" lang="en-GB" altLang="nb-NO" sz="1200" u="none" baseline="0">
              <a:solidFill>
                <a:srgbClr val="000000"/>
              </a:solidFill>
              <a:effectLst/>
              <a:latin typeface="Arial"/>
              <a:ea typeface="Calibri" charset="0"/>
            </a:endParaRPr>
          </a:p>
        </p:txBody>
      </p:sp>
      <p:sp>
        <p:nvSpPr>
          <p:cNvPr id="41987" name="Rectangle 7" title=""/>
          <p:cNvSpPr>
            <a:spLocks noGrp="1"/>
          </p:cNvSpPr>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A86CBD24-5FC6-4CC5-AFC0-74BD552322C0}" type="slidenum">
              <a:rPr kumimoji="0" lang="nb-NO" altLang="nb-NO" sz="1200" u="none" baseline="0">
                <a:solidFill>
                  <a:srgbClr val="000000"/>
                </a:solidFill>
                <a:effectLst/>
                <a:latin typeface="Arial"/>
                <a:ea typeface="Calibri" charset="0"/>
              </a:rPr>
              <a:t>9</a:t>
            </a:fld>
            <a:endParaRPr kumimoji="0" lang="nb-NO" altLang="nb-NO" sz="1200" u="none" baseline="0">
              <a:solidFill>
                <a:srgbClr val="000000"/>
              </a:solidFill>
              <a:effectLst/>
              <a:latin typeface="Arial"/>
              <a:ea typeface="Calibri" charset="0"/>
            </a:endParaRPr>
          </a:p>
        </p:txBody>
      </p:sp>
      <p:sp>
        <p:nvSpPr>
          <p:cNvPr id="41988"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41989"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3010"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9AE40A16-5371-41C7-985B-04A7A2650958}" type="slidenum">
              <a:rPr kumimoji="0" lang="en-GB" altLang="nb-NO" sz="1200" u="none" baseline="0">
                <a:solidFill>
                  <a:srgbClr val="000000"/>
                </a:solidFill>
                <a:effectLst/>
                <a:latin typeface="Arial"/>
                <a:ea typeface="Calibri" charset="0"/>
              </a:rPr>
              <a:t>10</a:t>
            </a:fld>
            <a:endParaRPr kumimoji="0" lang="en-GB" altLang="nb-NO" sz="1200" u="none" baseline="0">
              <a:solidFill>
                <a:srgbClr val="000000"/>
              </a:solidFill>
              <a:effectLst/>
              <a:latin typeface="Arial"/>
              <a:ea typeface="Calibri" charset="0"/>
            </a:endParaRPr>
          </a:p>
        </p:txBody>
      </p:sp>
      <p:sp>
        <p:nvSpPr>
          <p:cNvPr id="43011" name="Rectangle 7" title=""/>
          <p:cNvSpPr>
            <a:spLocks noGrp="1"/>
          </p:cNvSpPr>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6E50E49D-A43E-4A52-9017-393E62079D8E}" type="slidenum">
              <a:rPr kumimoji="0" lang="nb-NO" altLang="nb-NO" sz="1200" u="none" baseline="0">
                <a:solidFill>
                  <a:srgbClr val="000000"/>
                </a:solidFill>
                <a:effectLst/>
                <a:latin typeface="Arial"/>
                <a:ea typeface="Calibri" charset="0"/>
              </a:rPr>
              <a:t>10</a:t>
            </a:fld>
            <a:endParaRPr kumimoji="0" lang="nb-NO" altLang="nb-NO" sz="1200" u="none" baseline="0">
              <a:solidFill>
                <a:srgbClr val="000000"/>
              </a:solidFill>
              <a:effectLst/>
              <a:latin typeface="Arial"/>
              <a:ea typeface="Calibri" charset="0"/>
            </a:endParaRPr>
          </a:p>
        </p:txBody>
      </p:sp>
      <p:sp>
        <p:nvSpPr>
          <p:cNvPr id="43012"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43013"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4034" name="Rectangle 5" title=""/>
          <p:cNvSpPr>
            <a:spLocks noGrp="1"/>
          </p:cNvSpPr>
          <p:nvPr>
            <p:ph type="sldNum"/>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CBF324C4-E150-496A-B45D-A53B34FA2159}" type="slidenum">
              <a:rPr kumimoji="0" lang="en-GB" altLang="nb-NO" sz="1200" u="none" baseline="0">
                <a:solidFill>
                  <a:srgbClr val="000000"/>
                </a:solidFill>
                <a:effectLst/>
                <a:latin typeface="Arial"/>
                <a:ea typeface="Calibri" charset="0"/>
              </a:rPr>
              <a:t>11</a:t>
            </a:fld>
            <a:endParaRPr kumimoji="0" lang="en-GB" altLang="nb-NO" sz="1200" u="none" baseline="0">
              <a:solidFill>
                <a:srgbClr val="000000"/>
              </a:solidFill>
              <a:effectLst/>
              <a:latin typeface="Arial"/>
              <a:ea typeface="Calibri" charset="0"/>
            </a:endParaRPr>
          </a:p>
        </p:txBody>
      </p:sp>
      <p:sp>
        <p:nvSpPr>
          <p:cNvPr id="44035" name="Rectangle 7" title=""/>
          <p:cNvSpPr>
            <a:spLocks noGrp="1"/>
          </p:cNvSpPr>
          <p:nvPr/>
        </p:nvSpPr>
        <p:spPr>
          <a:xfrm>
            <a:off x="3849688" y="9378950"/>
            <a:ext cx="2946400" cy="493713"/>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r" defTabSz="914400" rtl="0" eaLnBrk="0" fontAlgn="base" hangingPunct="0">
              <a:lnSpc>
                <a:spcPct val="100000"/>
              </a:lnSpc>
              <a:spcBef>
                <a:spcPct val="0"/>
              </a:spcBef>
              <a:spcAft>
                <a:spcPct val="0"/>
              </a:spcAft>
              <a:buClrTx/>
              <a:buSzTx/>
              <a:buFontTx/>
              <a:buNone/>
            </a:pPr>
            <a:fld id="{738D4CAF-009D-4E02-BDDC-9CDA80486988}" type="slidenum">
              <a:rPr kumimoji="0" lang="nb-NO" altLang="nb-NO" sz="1200" u="none" baseline="0">
                <a:solidFill>
                  <a:srgbClr val="000000"/>
                </a:solidFill>
                <a:effectLst/>
                <a:latin typeface="Arial"/>
                <a:ea typeface="Calibri" charset="0"/>
              </a:rPr>
              <a:t>11</a:t>
            </a:fld>
            <a:endParaRPr kumimoji="0" lang="nb-NO" altLang="nb-NO" sz="1200" u="none" baseline="0">
              <a:solidFill>
                <a:srgbClr val="000000"/>
              </a:solidFill>
              <a:effectLst/>
              <a:latin typeface="Arial"/>
              <a:ea typeface="Calibri" charset="0"/>
            </a:endParaRPr>
          </a:p>
        </p:txBody>
      </p:sp>
      <p:sp>
        <p:nvSpPr>
          <p:cNvPr id="44036" name="Rectangle 2" title=""/>
          <p:cNvSpPr>
            <a:spLocks noGrp="1" noRot="1" noChangeAspect="1" noTextEdit="1"/>
          </p:cNvSpPr>
          <p:nvPr>
            <p:ph type="sldImg" idx="5"/>
          </p:nvPr>
        </p:nvSpPr>
        <p:spPr>
          <a:xfrm>
            <a:off x="931863" y="741363"/>
            <a:ext cx="4933950" cy="3700462"/>
          </a:xfrm>
          <a:noFill/>
          <a:ln w="12700" cap="flat">
            <a:solidFill>
              <a:srgbClr val="000000"/>
            </a:solidFill>
            <a:prstDash val="solid"/>
            <a:miter lim="800000"/>
            <a:headEnd type="none" w="med" len="med"/>
            <a:tailEnd type="none" w="med" len="med"/>
          </a:ln>
        </p:spPr>
      </p:sp>
      <p:sp>
        <p:nvSpPr>
          <p:cNvPr id="44037" name="Rectangle 3" title=""/>
          <p:cNvSpPr>
            <a:spLocks noGrp="1"/>
          </p:cNvSpPr>
          <p:nvPr>
            <p:ph type="body" idx="1"/>
          </p:nvPr>
        </p:nvSpPr>
        <p:spPr bwMode="auto">
          <a:xfrm>
            <a:off x="679450" y="4691063"/>
            <a:ext cx="5438775" cy="4441825"/>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1pPr>
            <a:lvl2pPr marL="4572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2pPr>
            <a:lvl3pPr marL="9144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3pPr>
            <a:lvl4pPr marL="13716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4pPr>
            <a:lvl5pPr marL="1828800" indent="0" algn="l" defTabSz="457200" rtl="0" eaLnBrk="0" fontAlgn="base" hangingPunct="0">
              <a:lnSpc>
                <a:spcPct val="100000"/>
              </a:lnSpc>
              <a:spcBef>
                <a:spcPct val="30000"/>
              </a:spcBef>
              <a:spcAft>
                <a:spcPct val="0"/>
              </a:spcAft>
              <a:buClrTx/>
              <a:buSzTx/>
              <a:buFontTx/>
              <a:buNone/>
              <a:defRPr kumimoji="0" lang="en-GB" altLang="en-US" sz="1200" b="0" i="0" u="none" baseline="0">
                <a:solidFill>
                  <a:schemeClr val="tx1"/>
                </a:solidFill>
                <a:effectLst/>
                <a:latin typeface="Calibri"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ea typeface="Calibri" charset="0"/>
            </a:endParaRPr>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Tittellysbilde">
    <p:bg>
      <p:bgPr>
        <a:solidFill>
          <a:schemeClr val="bg1"/>
        </a:solidFill>
      </p:bgPr>
    </p:bg>
    <p:spTree>
      <p:nvGrpSpPr>
        <p:cNvPr id="1" name="" title=""/>
        <p:cNvGrpSpPr/>
        <p:nvPr/>
      </p:nvGrpSpPr>
      <p:grpSpPr/>
      <p:sp>
        <p:nvSpPr>
          <p:cNvPr id="2" name="Title 1"/>
          <p:cNvSpPr>
            <a:spLocks noGrp="1"/>
          </p:cNvSpPr>
          <p:nvPr>
            <p:ph type="ctrTitle"/>
          </p:nvPr>
        </p:nvSpPr>
        <p:spPr>
          <a:xfrm>
            <a:off x="685800" y="2130425"/>
            <a:ext cx="7772400" cy="1470025"/>
          </a:xfrm>
        </p:spPr>
        <p:txBody>
          <a:bodyPr/>
          <a:lstStyle/>
          <a:p>
            <a:r>
              <a:rPr kumimoji="0" lang="nb-NO" altLang="en-US" sz="4000" b="0" i="0" u="none" strike="noStrike" kern="1200" cap="none" spc="0" normalizeH="0" baseline="0" noProof="0">
                <a:uLnTx/>
                <a:uFillTx/>
              </a:rPr>
              <a:t>Klikk for å redigere tittelstil</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kumimoji="0" lang="nb-NO" altLang="en-US" sz="2400" b="0" i="0" u="none" strike="noStrike" kern="1200" cap="none" spc="0" normalizeH="0" baseline="0" noProof="0">
                <a:uLnTx/>
                <a:uFillTx/>
              </a:rPr>
              <a:t>Klikk for å redigere undertittelstil i malen</a:t>
            </a:r>
          </a:p>
        </p:txBody>
      </p:sp>
      <p:sp>
        <p:nvSpPr>
          <p:cNvPr id="2054" name="Rectangle 8"/>
          <p:cNvSpPr>
            <a:spLocks noGrp="1" noChangeArrowheads="1"/>
          </p:cNvSpPr>
          <p:nvPr>
            <p:ph type="ftr" sz="quarter" idx="10"/>
          </p:nvPr>
        </p:nvSpPr>
        <p:spPr bwMode="auto">
          <a:xfrm>
            <a:off x="3124200" y="6245225"/>
            <a:ext cx="2895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2057" name="Rectangle 9"/>
          <p:cNvSpPr>
            <a:spLocks noGrp="1" noChangeArrowheads="1"/>
          </p:cNvSpPr>
          <p:nvPr>
            <p:ph type="sldNum" sz="quarter" idx="11"/>
          </p:nvPr>
        </p:nvSpPr>
        <p:spPr bwMode="auto">
          <a:xfrm>
            <a:off x="6553200" y="6245225"/>
            <a:ext cx="2133600" cy="476250"/>
          </a:xfrm>
          <a:prstGeom prst="rect">
            <a:avLst/>
          </a:prstGeom>
          <a:noFill/>
          <a:ln w="9525" cap="flat" cmpd="sng" algn="ctr">
            <a:noFill/>
            <a:prstDash val="solid"/>
            <a:round/>
            <a:headEnd type="none" w="med" len="med"/>
            <a:tailEnd type="none" w="med" len="med"/>
          </a:ln>
        </p:spPr>
        <p:txBody>
          <a:bodyPr numCol="1" compatLnSpc="1">
            <a:prstTxWarp prst="textNoShape">
              <a:avLst/>
            </a:prstTxWarp>
            <a:noAutofit/>
          </a:bodyPr>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4D4723A5-ACBA-4982-ABBC-F73346961D38}"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2058" name="Rectangle 7"/>
          <p:cNvSpPr>
            <a:spLocks noGrp="1" noChangeArrowheads="1"/>
          </p:cNvSpPr>
          <p:nvPr>
            <p:ph type="dt" sz="half" idx="12"/>
          </p:nvPr>
        </p:nvSpPr>
        <p:spPr bwMode="auto">
          <a:xfrm>
            <a:off x="457200" y="6245225"/>
            <a:ext cx="2133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cSld name="Loddrett tittel og tekst">
    <p:bg>
      <p:bgPr>
        <a:solidFill>
          <a:schemeClr val="bg1"/>
        </a:solidFill>
      </p:bgPr>
    </p:bg>
    <p:spTree>
      <p:nvGrpSpPr>
        <p:cNvPr id="1" name="" title=""/>
        <p:cNvGrpSpPr/>
        <p:nvPr/>
      </p:nvGrpSpPr>
      <p:grpSpPr/>
      <p:sp>
        <p:nvSpPr>
          <p:cNvPr id="2" name="Vertical Title 1"/>
          <p:cNvSpPr>
            <a:spLocks noGrp="1"/>
          </p:cNvSpPr>
          <p:nvPr>
            <p:ph type="title" orient="vert"/>
          </p:nvPr>
        </p:nvSpPr>
        <p:spPr>
          <a:xfrm>
            <a:off x="6629400" y="274638"/>
            <a:ext cx="2057400" cy="5851525"/>
          </a:xfrm>
        </p:spPr>
        <p:txBody>
          <a:bodyPr vert="eaVert"/>
          <a:lstStyle/>
          <a:p>
            <a:r>
              <a:rPr kumimoji="0" lang="nb-NO" altLang="en-US" sz="4000" b="0" i="0" u="none" strike="noStrike" kern="1200" cap="none" spc="0" normalizeH="0" baseline="0" noProof="0">
                <a:uLnTx/>
                <a:uFillTx/>
              </a:rPr>
              <a:t>Klikk for å redigere tittelstil</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kumimoji="0" lang="nb-NO" altLang="en-US" sz="24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400" b="1"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1" u="none" strike="noStrike" kern="1200" cap="none" spc="0" normalizeH="0" baseline="0" noProof="0">
                <a:uLnTx/>
                <a:uFillTx/>
              </a:rPr>
              <a:t>Femte nivå</a:t>
            </a:r>
          </a:p>
        </p:txBody>
      </p:sp>
      <p:sp>
        <p:nvSpPr>
          <p:cNvPr id="11270" name="Rectangle 8"/>
          <p:cNvSpPr>
            <a:spLocks noGrp="1" noChangeArrowheads="1"/>
          </p:cNvSpPr>
          <p:nvPr>
            <p:ph type="ftr" sz="quarter" idx="10"/>
          </p:nvPr>
        </p:nvSpPr>
        <p:spPr bwMode="auto">
          <a:xfrm>
            <a:off x="3124200" y="6245225"/>
            <a:ext cx="2895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11273" name="Rectangle 9"/>
          <p:cNvSpPr>
            <a:spLocks noGrp="1" noChangeArrowheads="1"/>
          </p:cNvSpPr>
          <p:nvPr>
            <p:ph type="sldNum" sz="quarter" idx="11"/>
          </p:nvPr>
        </p:nvSpPr>
        <p:spPr bwMode="auto">
          <a:xfrm>
            <a:off x="6553200" y="6245225"/>
            <a:ext cx="2133600" cy="476250"/>
          </a:xfrm>
          <a:prstGeom prst="rect">
            <a:avLst/>
          </a:prstGeom>
          <a:noFill/>
          <a:ln w="9525" cap="flat" cmpd="sng" algn="ctr">
            <a:noFill/>
            <a:prstDash val="solid"/>
            <a:round/>
            <a:headEnd type="none" w="med" len="med"/>
            <a:tailEnd type="none" w="med" len="med"/>
          </a:ln>
        </p:spPr>
        <p:txBody>
          <a:bodyPr numCol="1" compatLnSpc="1">
            <a:prstTxWarp prst="textNoShape">
              <a:avLst/>
            </a:prstTxWarp>
            <a:noAutofit/>
          </a:bodyPr>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3F051582-5D35-4E1D-855F-AB3ED883375A}"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11274" name="Rectangle 7"/>
          <p:cNvSpPr>
            <a:spLocks noGrp="1" noChangeArrowheads="1"/>
          </p:cNvSpPr>
          <p:nvPr>
            <p:ph type="dt" sz="half" idx="12"/>
          </p:nvPr>
        </p:nvSpPr>
        <p:spPr bwMode="auto">
          <a:xfrm>
            <a:off x="457200" y="6245225"/>
            <a:ext cx="2133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bl">
  <p:cSld name="Tittel og tabell">
    <p:bg>
      <p:bgPr>
        <a:solidFill>
          <a:schemeClr val="bg1"/>
        </a:solidFill>
      </p:bgPr>
    </p:bg>
    <p:spTree>
      <p:nvGrpSpPr>
        <p:cNvPr id="1" name="" title=""/>
        <p:cNvGrpSpPr/>
        <p:nvPr/>
      </p:nvGrpSpPr>
      <p:grpSpPr/>
      <p:sp>
        <p:nvSpPr>
          <p:cNvPr id="2" name="Title 1"/>
          <p:cNvSpPr>
            <a:spLocks noGrp="1"/>
          </p:cNvSpPr>
          <p:nvPr>
            <p:ph type="title"/>
          </p:nvPr>
        </p:nvSpPr>
        <p:spPr>
          <a:xfrm>
            <a:off x="457200" y="274638"/>
            <a:ext cx="8229600" cy="1143000"/>
          </a:xfrm>
        </p:spPr>
        <p:txBody>
          <a:bodyPr/>
          <a:lstStyle/>
          <a:p>
            <a:r>
              <a:rPr kumimoji="0" lang="nb-NO" altLang="en-US" sz="4000" b="0" i="0" u="none" strike="noStrike" kern="1200" cap="none" spc="0" normalizeH="0" baseline="0" noProof="0">
                <a:uLnTx/>
                <a:uFillTx/>
              </a:rPr>
              <a:t>Klikk for å redigere tittelstil</a:t>
            </a:r>
          </a:p>
        </p:txBody>
      </p:sp>
      <p:sp>
        <p:nvSpPr>
          <p:cNvPr id="3" name="Table Placeholder 2"/>
          <p:cNvSpPr>
            <a:spLocks noGrp="1"/>
          </p:cNvSpPr>
          <p:nvPr>
            <p:ph type="tbl" idx="1"/>
          </p:nvPr>
        </p:nvSpPr>
        <p:spPr>
          <a:xfrm>
            <a:off x="457200" y="1600200"/>
            <a:ext cx="8229600" cy="4525963"/>
          </a:xfrm>
        </p:spPr>
        <p:txBody>
          <a:bodyPr vert="horz" wrap="square" lIns="91440" tIns="45720" rIns="91440" bIns="45720" numCol="1" anchor="t" anchorCtr="0" compatLnSpc="1">
            <a:prstTxWarp prst="textNoShape">
              <a:avLst/>
            </a:prstTxWarp>
            <a:noAutofit/>
          </a:body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nb-NO" altLang="en-US" sz="2400" b="0" i="0" u="none" strike="noStrike" kern="0" cap="none" spc="0" normalizeH="0" baseline="0" noProof="0">
                <a:ln>
                  <a:noFill/>
                </a:ln>
                <a:solidFill>
                  <a:srgbClr val="000000"/>
                </a:solidFill>
                <a:uLnTx/>
                <a:uFillTx/>
                <a:latin typeface="+mn-lt"/>
                <a:ea typeface="+mn-ea"/>
                <a:cs typeface="+mn-cs"/>
              </a:rPr>
              <a:t>Klikk ikonet for å legge til en tabell</a:t>
            </a:r>
          </a:p>
        </p:txBody>
      </p:sp>
      <p:sp>
        <p:nvSpPr>
          <p:cNvPr id="12294" name="Rectangle 8"/>
          <p:cNvSpPr>
            <a:spLocks noGrp="1" noChangeArrowheads="1"/>
          </p:cNvSpPr>
          <p:nvPr>
            <p:ph type="ftr" sz="quarter" idx="10"/>
          </p:nvPr>
        </p:nvSpPr>
        <p:spPr bwMode="auto">
          <a:xfrm>
            <a:off x="3124200" y="6245225"/>
            <a:ext cx="2895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12297" name="Rectangle 9"/>
          <p:cNvSpPr>
            <a:spLocks noGrp="1" noChangeArrowheads="1"/>
          </p:cNvSpPr>
          <p:nvPr>
            <p:ph type="sldNum" sz="quarter" idx="11"/>
          </p:nvPr>
        </p:nvSpPr>
        <p:spPr bwMode="auto">
          <a:xfrm>
            <a:off x="6553200" y="6245225"/>
            <a:ext cx="2133600" cy="476250"/>
          </a:xfrm>
          <a:prstGeom prst="rect">
            <a:avLst/>
          </a:prstGeom>
          <a:noFill/>
          <a:ln w="9525" cap="flat" cmpd="sng" algn="ctr">
            <a:noFill/>
            <a:prstDash val="solid"/>
            <a:round/>
            <a:headEnd type="none" w="med" len="med"/>
            <a:tailEnd type="none" w="med" len="med"/>
          </a:ln>
        </p:spPr>
        <p:txBody>
          <a:bodyPr numCol="1" compatLnSpc="1">
            <a:prstTxWarp prst="textNoShape">
              <a:avLst/>
            </a:prstTxWarp>
            <a:noAutofit/>
          </a:bodyPr>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810B8589-C550-4E10-88B7-42EE62D62543}"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12298" name="Rectangle 7"/>
          <p:cNvSpPr>
            <a:spLocks noGrp="1" noChangeArrowheads="1"/>
          </p:cNvSpPr>
          <p:nvPr>
            <p:ph type="dt" sz="half" idx="12"/>
          </p:nvPr>
        </p:nvSpPr>
        <p:spPr bwMode="auto">
          <a:xfrm>
            <a:off x="457200" y="6245225"/>
            <a:ext cx="2133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OverObj">
  <p:cSld name="Tittel og tekst over innhold">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a:prstGeom prst="rect">
            <a:avLst/>
          </a:prstGeom>
        </p:spPr>
        <p:txBody>
          <a:bodyPr/>
          <a:lstStyle/>
          <a:p>
            <a:r>
              <a:rPr kumimoji="0" lang="nb-NO" altLang="en-US" sz="4000" b="0" i="0" u="none" strike="noStrike" kern="1200" cap="none" spc="0" normalizeH="0" baseline="0" noProof="0">
                <a:uLnTx/>
                <a:uFillTx/>
              </a:rPr>
              <a:t>Klikk for å redigere tittelstil</a:t>
            </a:r>
          </a:p>
        </p:txBody>
      </p:sp>
      <p:sp>
        <p:nvSpPr>
          <p:cNvPr id="3" name="Plassholder for tekst 2"/>
          <p:cNvSpPr>
            <a:spLocks noGrp="1"/>
          </p:cNvSpPr>
          <p:nvPr>
            <p:ph type="body" sz="half" idx="1"/>
          </p:nvPr>
        </p:nvSpPr>
        <p:spPr>
          <a:xfrm>
            <a:off x="457200" y="1600200"/>
            <a:ext cx="8229600" cy="2185988"/>
          </a:xfrm>
          <a:prstGeom prst="rect">
            <a:avLst/>
          </a:prstGeom>
        </p:spPr>
        <p:txBody>
          <a:body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400" b="1"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1" u="none" strike="noStrike" kern="1200" cap="none" spc="0" normalizeH="0" baseline="0" noProof="0">
                <a:uLnTx/>
                <a:uFillTx/>
              </a:rPr>
              <a:t>Femte nivå</a:t>
            </a:r>
          </a:p>
        </p:txBody>
      </p:sp>
      <p:sp>
        <p:nvSpPr>
          <p:cNvPr id="4" name="Plassholder for innhold 3"/>
          <p:cNvSpPr>
            <a:spLocks noGrp="1"/>
          </p:cNvSpPr>
          <p:nvPr>
            <p:ph sz="half" idx="2"/>
          </p:nvPr>
        </p:nvSpPr>
        <p:spPr>
          <a:xfrm>
            <a:off x="457200" y="3938588"/>
            <a:ext cx="8229600" cy="2187575"/>
          </a:xfrm>
          <a:prstGeom prst="rect">
            <a:avLst/>
          </a:prstGeom>
        </p:spPr>
        <p:txBody>
          <a:body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400" b="1"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1" u="none" strike="noStrike" kern="1200" cap="none" spc="0" normalizeH="0" baseline="0" noProof="0">
                <a:uLnTx/>
                <a:uFillTx/>
              </a:rPr>
              <a:t>Femte nivå</a:t>
            </a: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cSld name="Tittel og innhold">
    <p:bg>
      <p:bgPr>
        <a:solidFill>
          <a:schemeClr val="bg1"/>
        </a:solidFill>
      </p:bgPr>
    </p:bg>
    <p:spTree>
      <p:nvGrpSpPr>
        <p:cNvPr id="1" name="" title=""/>
        <p:cNvGrpSpPr/>
        <p:nvPr/>
      </p:nvGrpSpPr>
      <p:grpSpPr/>
      <p:sp>
        <p:nvSpPr>
          <p:cNvPr id="2" name="Title 1"/>
          <p:cNvSpPr>
            <a:spLocks noGrp="1"/>
          </p:cNvSpPr>
          <p:nvPr>
            <p:ph type="title"/>
          </p:nvPr>
        </p:nvSpPr>
        <p:spPr>
          <a:xfrm>
            <a:off x="457200" y="274638"/>
            <a:ext cx="8229600" cy="1143000"/>
          </a:xfrm>
        </p:spPr>
        <p:txBody>
          <a:bodyPr/>
          <a:lstStyle/>
          <a:p>
            <a:r>
              <a:rPr kumimoji="0" lang="nb-NO" altLang="en-US" sz="4000" b="0" i="0" u="none" strike="noStrike" kern="1200" cap="none" spc="0" normalizeH="0" baseline="0" noProof="0">
                <a:uLnTx/>
                <a:uFillTx/>
              </a:rPr>
              <a:t>Klikk for å redigere tittelstil</a:t>
            </a:r>
          </a:p>
        </p:txBody>
      </p:sp>
      <p:sp>
        <p:nvSpPr>
          <p:cNvPr id="3" name="Content Placeholder 2"/>
          <p:cNvSpPr>
            <a:spLocks noGrp="1"/>
          </p:cNvSpPr>
          <p:nvPr>
            <p:ph idx="1"/>
          </p:nvPr>
        </p:nvSpPr>
        <p:spPr>
          <a:xfrm>
            <a:off x="457200" y="1600200"/>
            <a:ext cx="8229600" cy="4525963"/>
          </a:xfrm>
        </p:spPr>
        <p:txBody>
          <a:body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400" b="1"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1" u="none" strike="noStrike" kern="1200" cap="none" spc="0" normalizeH="0" baseline="0" noProof="0">
                <a:uLnTx/>
                <a:uFillTx/>
              </a:rPr>
              <a:t>Femte nivå</a:t>
            </a:r>
          </a:p>
        </p:txBody>
      </p:sp>
      <p:sp>
        <p:nvSpPr>
          <p:cNvPr id="3078" name="Rectangle 8"/>
          <p:cNvSpPr>
            <a:spLocks noGrp="1" noChangeArrowheads="1"/>
          </p:cNvSpPr>
          <p:nvPr>
            <p:ph type="ftr" sz="quarter" idx="10"/>
          </p:nvPr>
        </p:nvSpPr>
        <p:spPr bwMode="auto">
          <a:xfrm>
            <a:off x="3124200" y="6245225"/>
            <a:ext cx="2895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3081" name="Rectangle 9"/>
          <p:cNvSpPr>
            <a:spLocks noGrp="1" noChangeArrowheads="1"/>
          </p:cNvSpPr>
          <p:nvPr>
            <p:ph type="sldNum" sz="quarter" idx="11"/>
          </p:nvPr>
        </p:nvSpPr>
        <p:spPr bwMode="auto">
          <a:xfrm>
            <a:off x="6553200" y="6245225"/>
            <a:ext cx="2133600" cy="476250"/>
          </a:xfrm>
          <a:prstGeom prst="rect">
            <a:avLst/>
          </a:prstGeom>
          <a:noFill/>
          <a:ln w="9525" cap="flat" cmpd="sng" algn="ctr">
            <a:noFill/>
            <a:prstDash val="solid"/>
            <a:round/>
            <a:headEnd type="none" w="med" len="med"/>
            <a:tailEnd type="none" w="med" len="med"/>
          </a:ln>
        </p:spPr>
        <p:txBody>
          <a:bodyPr numCol="1" compatLnSpc="1">
            <a:prstTxWarp prst="textNoShape">
              <a:avLst/>
            </a:prstTxWarp>
            <a:noAutofit/>
          </a:bodyPr>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32A22076-59CC-4414-A888-9296A995D7BA}"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3082" name="Rectangle 7"/>
          <p:cNvSpPr>
            <a:spLocks noGrp="1" noChangeArrowheads="1"/>
          </p:cNvSpPr>
          <p:nvPr>
            <p:ph type="dt" sz="half" idx="12"/>
          </p:nvPr>
        </p:nvSpPr>
        <p:spPr bwMode="auto">
          <a:xfrm>
            <a:off x="457200" y="6245225"/>
            <a:ext cx="2133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cSld name="Inndelingsoverskrift">
    <p:bg>
      <p:bgPr>
        <a:solidFill>
          <a:schemeClr val="bg1"/>
        </a:solidFill>
      </p:bgPr>
    </p:bg>
    <p:spTree>
      <p:nvGrpSpPr>
        <p:cNvPr id="1" name="" title=""/>
        <p:cNvGrpSpPr/>
        <p:nvPr/>
      </p:nvGrpSpPr>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kumimoji="0" lang="nb-NO" altLang="en-US" sz="4000" b="1" i="0" u="none" strike="noStrike" kern="1200" cap="all" spc="0" normalizeH="0" baseline="0" noProof="0">
                <a:uLnTx/>
                <a:uFillTx/>
              </a:rPr>
              <a:t>Klikk for å redigere tittelstil</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kumimoji="0" lang="nb-NO" altLang="en-US" sz="2000" b="0" i="0" u="none" strike="noStrike" kern="1200" cap="none" spc="0" normalizeH="0" baseline="0" noProof="0">
                <a:uLnTx/>
                <a:uFillTx/>
              </a:rPr>
              <a:t>Klikk for å redigere tekststiler i malen</a:t>
            </a:r>
          </a:p>
        </p:txBody>
      </p:sp>
      <p:sp>
        <p:nvSpPr>
          <p:cNvPr id="4102" name="Rectangle 8"/>
          <p:cNvSpPr>
            <a:spLocks noGrp="1" noChangeArrowheads="1"/>
          </p:cNvSpPr>
          <p:nvPr>
            <p:ph type="ftr" sz="quarter" idx="10"/>
          </p:nvPr>
        </p:nvSpPr>
        <p:spPr bwMode="auto">
          <a:xfrm>
            <a:off x="3124200" y="6245225"/>
            <a:ext cx="2895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4105" name="Rectangle 9"/>
          <p:cNvSpPr>
            <a:spLocks noGrp="1" noChangeArrowheads="1"/>
          </p:cNvSpPr>
          <p:nvPr>
            <p:ph type="sldNum" sz="quarter" idx="11"/>
          </p:nvPr>
        </p:nvSpPr>
        <p:spPr bwMode="auto">
          <a:xfrm>
            <a:off x="6553200" y="6245225"/>
            <a:ext cx="2133600" cy="476250"/>
          </a:xfrm>
          <a:prstGeom prst="rect">
            <a:avLst/>
          </a:prstGeom>
          <a:noFill/>
          <a:ln w="9525" cap="flat" cmpd="sng" algn="ctr">
            <a:noFill/>
            <a:prstDash val="solid"/>
            <a:round/>
            <a:headEnd type="none" w="med" len="med"/>
            <a:tailEnd type="none" w="med" len="med"/>
          </a:ln>
        </p:spPr>
        <p:txBody>
          <a:bodyPr numCol="1" compatLnSpc="1">
            <a:prstTxWarp prst="textNoShape">
              <a:avLst/>
            </a:prstTxWarp>
            <a:noAutofit/>
          </a:bodyPr>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719A459C-B2AD-4458-A895-E4C07A2AFEA4}"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4106" name="Rectangle 7"/>
          <p:cNvSpPr>
            <a:spLocks noGrp="1" noChangeArrowheads="1"/>
          </p:cNvSpPr>
          <p:nvPr>
            <p:ph type="dt" sz="half" idx="12"/>
          </p:nvPr>
        </p:nvSpPr>
        <p:spPr bwMode="auto">
          <a:xfrm>
            <a:off x="457200" y="6245225"/>
            <a:ext cx="2133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cSld name="To innholdsdeler">
    <p:bg>
      <p:bgPr>
        <a:solidFill>
          <a:schemeClr val="bg1"/>
        </a:solidFill>
      </p:bgPr>
    </p:bg>
    <p:spTree>
      <p:nvGrpSpPr>
        <p:cNvPr id="1" name="" title=""/>
        <p:cNvGrpSpPr/>
        <p:nvPr/>
      </p:nvGrpSpPr>
      <p:grpSpPr/>
      <p:sp>
        <p:nvSpPr>
          <p:cNvPr id="2" name="Title 1"/>
          <p:cNvSpPr>
            <a:spLocks noGrp="1"/>
          </p:cNvSpPr>
          <p:nvPr>
            <p:ph type="title"/>
          </p:nvPr>
        </p:nvSpPr>
        <p:spPr>
          <a:xfrm>
            <a:off x="457200" y="274638"/>
            <a:ext cx="8229600" cy="1143000"/>
          </a:xfrm>
        </p:spPr>
        <p:txBody>
          <a:bodyPr/>
          <a:lstStyle/>
          <a:p>
            <a:r>
              <a:rPr kumimoji="0" lang="nb-NO" altLang="en-US" sz="4000" b="0" i="0" u="none" strike="noStrike" kern="1200" cap="none" spc="0" normalizeH="0" baseline="0" noProof="0">
                <a:uLnTx/>
                <a:uFillTx/>
              </a:rPr>
              <a:t>Klikk for å redigere tittelstil</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1"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1" u="none" strike="noStrike" kern="1200" cap="none" spc="0" normalizeH="0" baseline="0" noProof="0">
                <a:uLnTx/>
                <a:uFillTx/>
              </a:rPr>
              <a:t>Femte nivå</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1"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1" u="none" strike="noStrike" kern="1200" cap="none" spc="0" normalizeH="0" baseline="0" noProof="0">
                <a:uLnTx/>
                <a:uFillTx/>
              </a:rPr>
              <a:t>Femte nivå</a:t>
            </a:r>
          </a:p>
        </p:txBody>
      </p:sp>
      <p:sp>
        <p:nvSpPr>
          <p:cNvPr id="5126" name="Rectangle 8"/>
          <p:cNvSpPr>
            <a:spLocks noGrp="1" noChangeArrowheads="1"/>
          </p:cNvSpPr>
          <p:nvPr>
            <p:ph type="ftr" sz="quarter" idx="10"/>
          </p:nvPr>
        </p:nvSpPr>
        <p:spPr bwMode="auto">
          <a:xfrm>
            <a:off x="3124200" y="6245225"/>
            <a:ext cx="2895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5129" name="Rectangle 9"/>
          <p:cNvSpPr>
            <a:spLocks noGrp="1" noChangeArrowheads="1"/>
          </p:cNvSpPr>
          <p:nvPr>
            <p:ph type="sldNum" sz="quarter" idx="11"/>
          </p:nvPr>
        </p:nvSpPr>
        <p:spPr bwMode="auto">
          <a:xfrm>
            <a:off x="6553200" y="6245225"/>
            <a:ext cx="2133600" cy="476250"/>
          </a:xfrm>
          <a:prstGeom prst="rect">
            <a:avLst/>
          </a:prstGeom>
          <a:noFill/>
          <a:ln w="9525" cap="flat" cmpd="sng" algn="ctr">
            <a:noFill/>
            <a:prstDash val="solid"/>
            <a:round/>
            <a:headEnd type="none" w="med" len="med"/>
            <a:tailEnd type="none" w="med" len="med"/>
          </a:ln>
        </p:spPr>
        <p:txBody>
          <a:bodyPr numCol="1" compatLnSpc="1">
            <a:prstTxWarp prst="textNoShape">
              <a:avLst/>
            </a:prstTxWarp>
            <a:noAutofit/>
          </a:bodyPr>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B658B512-31E3-45B9-82B7-76BE7D99397D}"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5130" name="Rectangle 7"/>
          <p:cNvSpPr>
            <a:spLocks noGrp="1" noChangeArrowheads="1"/>
          </p:cNvSpPr>
          <p:nvPr>
            <p:ph type="dt" sz="half" idx="12"/>
          </p:nvPr>
        </p:nvSpPr>
        <p:spPr bwMode="auto">
          <a:xfrm>
            <a:off x="457200" y="6245225"/>
            <a:ext cx="2133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cSld name="Sammenligning">
    <p:bg>
      <p:bgPr>
        <a:solidFill>
          <a:schemeClr val="bg1"/>
        </a:solidFill>
      </p:bgPr>
    </p:bg>
    <p:spTree>
      <p:nvGrpSpPr>
        <p:cNvPr id="1" name="" title=""/>
        <p:cNvGrpSpPr/>
        <p:nvPr/>
      </p:nvGrpSpPr>
      <p:grpSpPr/>
      <p:sp>
        <p:nvSpPr>
          <p:cNvPr id="2" name="Title 1"/>
          <p:cNvSpPr>
            <a:spLocks noGrp="1"/>
          </p:cNvSpPr>
          <p:nvPr>
            <p:ph type="title"/>
          </p:nvPr>
        </p:nvSpPr>
        <p:spPr>
          <a:xfrm>
            <a:off x="457200" y="274638"/>
            <a:ext cx="8229600" cy="1143000"/>
          </a:xfrm>
        </p:spPr>
        <p:txBody>
          <a:bodyPr/>
          <a:lstStyle>
            <a:lvl1pPr>
              <a:defRPr/>
            </a:lvl1pPr>
          </a:lstStyle>
          <a:p>
            <a:r>
              <a:rPr kumimoji="0" lang="nb-NO" altLang="en-US" sz="4000" b="0" i="0" u="none" strike="noStrike" kern="1200" cap="none" spc="0" normalizeH="0" baseline="0" noProof="0">
                <a:uLnTx/>
                <a:uFillTx/>
              </a:rPr>
              <a:t>Klikk for å redigere tittelstil</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1"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1" u="none" strike="noStrike" kern="1200" cap="none" spc="0" normalizeH="0" baseline="0" noProof="0">
                <a:uLnTx/>
                <a:uFillTx/>
              </a:rPr>
              <a:t>Femte nivå</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1"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1" u="none" strike="noStrike" kern="1200" cap="none" spc="0" normalizeH="0" baseline="0" noProof="0">
                <a:uLnTx/>
                <a:uFillTx/>
              </a:rPr>
              <a:t>Femte nivå</a:t>
            </a:r>
          </a:p>
        </p:txBody>
      </p:sp>
      <p:sp>
        <p:nvSpPr>
          <p:cNvPr id="6150" name="Rectangle 8"/>
          <p:cNvSpPr>
            <a:spLocks noGrp="1" noChangeArrowheads="1"/>
          </p:cNvSpPr>
          <p:nvPr>
            <p:ph type="ftr" sz="quarter" idx="10"/>
          </p:nvPr>
        </p:nvSpPr>
        <p:spPr bwMode="auto">
          <a:xfrm>
            <a:off x="3124200" y="6245225"/>
            <a:ext cx="2895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6153" name="Rectangle 9"/>
          <p:cNvSpPr>
            <a:spLocks noGrp="1" noChangeArrowheads="1"/>
          </p:cNvSpPr>
          <p:nvPr>
            <p:ph type="sldNum" sz="quarter" idx="11"/>
          </p:nvPr>
        </p:nvSpPr>
        <p:spPr bwMode="auto">
          <a:xfrm>
            <a:off x="6553200" y="6245225"/>
            <a:ext cx="2133600" cy="476250"/>
          </a:xfrm>
          <a:prstGeom prst="rect">
            <a:avLst/>
          </a:prstGeom>
          <a:noFill/>
          <a:ln w="9525" cap="flat" cmpd="sng" algn="ctr">
            <a:noFill/>
            <a:prstDash val="solid"/>
            <a:round/>
            <a:headEnd type="none" w="med" len="med"/>
            <a:tailEnd type="none" w="med" len="med"/>
          </a:ln>
        </p:spPr>
        <p:txBody>
          <a:bodyPr numCol="1" compatLnSpc="1">
            <a:prstTxWarp prst="textNoShape">
              <a:avLst/>
            </a:prstTxWarp>
            <a:noAutofit/>
          </a:bodyPr>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840EAF46-BFB7-4104-9291-86D51A5CAFE4}"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6154" name="Rectangle 7"/>
          <p:cNvSpPr>
            <a:spLocks noGrp="1" noChangeArrowheads="1"/>
          </p:cNvSpPr>
          <p:nvPr>
            <p:ph type="dt" sz="half" idx="12"/>
          </p:nvPr>
        </p:nvSpPr>
        <p:spPr bwMode="auto">
          <a:xfrm>
            <a:off x="457200" y="6245225"/>
            <a:ext cx="2133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cSld name="Tomt">
    <p:bg>
      <p:bgPr>
        <a:solidFill>
          <a:schemeClr val="bg1"/>
        </a:solidFill>
      </p:bgPr>
    </p:bg>
    <p:spTree>
      <p:nvGrpSpPr>
        <p:cNvPr id="1" name="" title=""/>
        <p:cNvGrpSpPr/>
        <p:nvPr/>
      </p:nvGrpSpPr>
      <p:grpSpPr/>
      <p:sp>
        <p:nvSpPr>
          <p:cNvPr id="7174" name="Rectangle 8"/>
          <p:cNvSpPr>
            <a:spLocks noGrp="1" noChangeArrowheads="1"/>
          </p:cNvSpPr>
          <p:nvPr>
            <p:ph type="ftr" sz="quarter" idx="10"/>
          </p:nvPr>
        </p:nvSpPr>
        <p:spPr bwMode="auto">
          <a:xfrm>
            <a:off x="3124200" y="6245225"/>
            <a:ext cx="2895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7177" name="Rectangle 9"/>
          <p:cNvSpPr>
            <a:spLocks noGrp="1" noChangeArrowheads="1"/>
          </p:cNvSpPr>
          <p:nvPr>
            <p:ph type="sldNum" sz="quarter" idx="11"/>
          </p:nvPr>
        </p:nvSpPr>
        <p:spPr bwMode="auto">
          <a:xfrm>
            <a:off x="6553200" y="6245225"/>
            <a:ext cx="2133600" cy="476250"/>
          </a:xfrm>
          <a:prstGeom prst="rect">
            <a:avLst/>
          </a:prstGeom>
          <a:noFill/>
          <a:ln w="9525" cap="flat" cmpd="sng" algn="ctr">
            <a:noFill/>
            <a:prstDash val="solid"/>
            <a:round/>
            <a:headEnd type="none" w="med" len="med"/>
            <a:tailEnd type="none" w="med" len="med"/>
          </a:ln>
        </p:spPr>
        <p:txBody>
          <a:bodyPr numCol="1" compatLnSpc="1">
            <a:prstTxWarp prst="textNoShape">
              <a:avLst/>
            </a:prstTxWarp>
            <a:noAutofit/>
          </a:bodyPr>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6E96B3B9-E618-45BC-B490-228E48D75CF0}"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7178" name="Rectangle 7"/>
          <p:cNvSpPr>
            <a:spLocks noGrp="1" noChangeArrowheads="1"/>
          </p:cNvSpPr>
          <p:nvPr>
            <p:ph type="dt" sz="half" idx="12"/>
          </p:nvPr>
        </p:nvSpPr>
        <p:spPr bwMode="auto">
          <a:xfrm>
            <a:off x="457200" y="6245225"/>
            <a:ext cx="2133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cSld name="Innhold med tekst">
    <p:bg>
      <p:bgPr>
        <a:solidFill>
          <a:schemeClr val="bg1"/>
        </a:solidFill>
      </p:bgPr>
    </p:bg>
    <p:spTree>
      <p:nvGrpSpPr>
        <p:cNvPr id="1" name="" title=""/>
        <p:cNvGrpSpPr/>
        <p:nvPr/>
      </p:nvGrpSpPr>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1"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1" u="none" strike="noStrike" kern="1200" cap="none" spc="0" normalizeH="0" baseline="0" noProof="0">
                <a:uLnTx/>
                <a:uFillTx/>
              </a:rPr>
              <a:t>Femte nivå</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8198" name="Rectangle 8"/>
          <p:cNvSpPr>
            <a:spLocks noGrp="1" noChangeArrowheads="1"/>
          </p:cNvSpPr>
          <p:nvPr>
            <p:ph type="ftr" sz="quarter" idx="10"/>
          </p:nvPr>
        </p:nvSpPr>
        <p:spPr bwMode="auto">
          <a:xfrm>
            <a:off x="3124200" y="6245225"/>
            <a:ext cx="2895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8201" name="Rectangle 9"/>
          <p:cNvSpPr>
            <a:spLocks noGrp="1" noChangeArrowheads="1"/>
          </p:cNvSpPr>
          <p:nvPr>
            <p:ph type="sldNum" sz="quarter" idx="11"/>
          </p:nvPr>
        </p:nvSpPr>
        <p:spPr bwMode="auto">
          <a:xfrm>
            <a:off x="6553200" y="6245225"/>
            <a:ext cx="2133600" cy="476250"/>
          </a:xfrm>
          <a:prstGeom prst="rect">
            <a:avLst/>
          </a:prstGeom>
          <a:noFill/>
          <a:ln w="9525" cap="flat" cmpd="sng" algn="ctr">
            <a:noFill/>
            <a:prstDash val="solid"/>
            <a:round/>
            <a:headEnd type="none" w="med" len="med"/>
            <a:tailEnd type="none" w="med" len="med"/>
          </a:ln>
        </p:spPr>
        <p:txBody>
          <a:bodyPr numCol="1" compatLnSpc="1">
            <a:prstTxWarp prst="textNoShape">
              <a:avLst/>
            </a:prstTxWarp>
            <a:noAutofit/>
          </a:bodyPr>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F8AB9ACC-7DD5-4D71-B9D2-8F93BCCE3AF5}"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8202" name="Rectangle 7"/>
          <p:cNvSpPr>
            <a:spLocks noGrp="1" noChangeArrowheads="1"/>
          </p:cNvSpPr>
          <p:nvPr>
            <p:ph type="dt" sz="half" idx="12"/>
          </p:nvPr>
        </p:nvSpPr>
        <p:spPr bwMode="auto">
          <a:xfrm>
            <a:off x="457200" y="6245225"/>
            <a:ext cx="2133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cSld name="Bilde med tekst">
    <p:bg>
      <p:bgPr>
        <a:solidFill>
          <a:schemeClr val="bg1"/>
        </a:solidFill>
      </p:bgPr>
    </p:bg>
    <p:spTree>
      <p:nvGrpSpPr>
        <p:cNvPr id="1" name="" title=""/>
        <p:cNvGrpSpPr/>
        <p:nvPr/>
      </p:nvGrpSpPr>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prstTxWarp prst="textNoShape">
              <a:avLst/>
            </a:prstTxWarp>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nb-NO" altLang="en-US" sz="3200" b="0" i="0" u="none" strike="noStrike" kern="0" cap="none" spc="0" normalizeH="0" baseline="0" noProof="0">
                <a:ln>
                  <a:noFill/>
                </a:ln>
                <a:solidFill>
                  <a:srgbClr val="000000"/>
                </a:solidFill>
                <a:uLnTx/>
                <a:uFillTx/>
                <a:latin typeface="+mn-lt"/>
                <a:ea typeface="+mn-ea"/>
                <a:cs typeface="+mn-cs"/>
              </a:rPr>
              <a:t>Klikk ikonet for å legge til et bilde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9222" name="Rectangle 8"/>
          <p:cNvSpPr>
            <a:spLocks noGrp="1" noChangeArrowheads="1"/>
          </p:cNvSpPr>
          <p:nvPr>
            <p:ph type="ftr" sz="quarter" idx="10"/>
          </p:nvPr>
        </p:nvSpPr>
        <p:spPr bwMode="auto">
          <a:xfrm>
            <a:off x="3124200" y="6245225"/>
            <a:ext cx="2895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9225" name="Rectangle 9"/>
          <p:cNvSpPr>
            <a:spLocks noGrp="1" noChangeArrowheads="1"/>
          </p:cNvSpPr>
          <p:nvPr>
            <p:ph type="sldNum" sz="quarter" idx="11"/>
          </p:nvPr>
        </p:nvSpPr>
        <p:spPr bwMode="auto">
          <a:xfrm>
            <a:off x="6553200" y="6245225"/>
            <a:ext cx="2133600" cy="476250"/>
          </a:xfrm>
          <a:prstGeom prst="rect">
            <a:avLst/>
          </a:prstGeom>
          <a:noFill/>
          <a:ln w="9525" cap="flat" cmpd="sng" algn="ctr">
            <a:noFill/>
            <a:prstDash val="solid"/>
            <a:round/>
            <a:headEnd type="none" w="med" len="med"/>
            <a:tailEnd type="none" w="med" len="med"/>
          </a:ln>
        </p:spPr>
        <p:txBody>
          <a:bodyPr numCol="1" compatLnSpc="1">
            <a:prstTxWarp prst="textNoShape">
              <a:avLst/>
            </a:prstTxWarp>
            <a:noAutofit/>
          </a:bodyPr>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AF11C558-5EB3-478D-BD29-0ADF57601F92}"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9226" name="Rectangle 7"/>
          <p:cNvSpPr>
            <a:spLocks noGrp="1" noChangeArrowheads="1"/>
          </p:cNvSpPr>
          <p:nvPr>
            <p:ph type="dt" sz="half" idx="12"/>
          </p:nvPr>
        </p:nvSpPr>
        <p:spPr bwMode="auto">
          <a:xfrm>
            <a:off x="457200" y="6245225"/>
            <a:ext cx="2133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cSld name="Loddrett tekst">
    <p:bg>
      <p:bgPr>
        <a:solidFill>
          <a:schemeClr val="bg1"/>
        </a:solidFill>
      </p:bgPr>
    </p:bg>
    <p:spTree>
      <p:nvGrpSpPr>
        <p:cNvPr id="1" name="" title=""/>
        <p:cNvGrpSpPr/>
        <p:nvPr/>
      </p:nvGrpSpPr>
      <p:grpSpPr/>
      <p:sp>
        <p:nvSpPr>
          <p:cNvPr id="2" name="Title 1"/>
          <p:cNvSpPr>
            <a:spLocks noGrp="1"/>
          </p:cNvSpPr>
          <p:nvPr>
            <p:ph type="title"/>
          </p:nvPr>
        </p:nvSpPr>
        <p:spPr>
          <a:xfrm>
            <a:off x="457200" y="274638"/>
            <a:ext cx="8229600" cy="1143000"/>
          </a:xfrm>
        </p:spPr>
        <p:txBody>
          <a:bodyPr/>
          <a:lstStyle/>
          <a:p>
            <a:r>
              <a:rPr kumimoji="0" lang="nb-NO" altLang="en-US" sz="4000" b="0" i="0" u="none" strike="noStrike" kern="1200" cap="none" spc="0" normalizeH="0" baseline="0" noProof="0">
                <a:uLnTx/>
                <a:uFillTx/>
              </a:rPr>
              <a:t>Klikk for å redigere tittelstil</a:t>
            </a:r>
          </a:p>
        </p:txBody>
      </p:sp>
      <p:sp>
        <p:nvSpPr>
          <p:cNvPr id="3" name="Vertical Text Placeholder 2"/>
          <p:cNvSpPr>
            <a:spLocks noGrp="1"/>
          </p:cNvSpPr>
          <p:nvPr>
            <p:ph type="body" orient="vert" idx="1"/>
          </p:nvPr>
        </p:nvSpPr>
        <p:spPr>
          <a:xfrm>
            <a:off x="457200" y="1600200"/>
            <a:ext cx="8229600" cy="4525963"/>
          </a:xfrm>
        </p:spPr>
        <p:txBody>
          <a:bodyPr vert="eaVert"/>
          <a:lstStyle/>
          <a:p>
            <a:pPr lvl="0"/>
            <a:r>
              <a:rPr kumimoji="0" lang="nb-NO" altLang="en-US" sz="24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400" b="1"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1" u="none" strike="noStrike" kern="1200" cap="none" spc="0" normalizeH="0" baseline="0" noProof="0">
                <a:uLnTx/>
                <a:uFillTx/>
              </a:rPr>
              <a:t>Femte nivå</a:t>
            </a:r>
          </a:p>
        </p:txBody>
      </p:sp>
      <p:sp>
        <p:nvSpPr>
          <p:cNvPr id="10246" name="Rectangle 8"/>
          <p:cNvSpPr>
            <a:spLocks noGrp="1" noChangeArrowheads="1"/>
          </p:cNvSpPr>
          <p:nvPr>
            <p:ph type="ftr" sz="quarter" idx="10"/>
          </p:nvPr>
        </p:nvSpPr>
        <p:spPr bwMode="auto">
          <a:xfrm>
            <a:off x="3124200" y="6245225"/>
            <a:ext cx="2895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10249" name="Rectangle 9"/>
          <p:cNvSpPr>
            <a:spLocks noGrp="1" noChangeArrowheads="1"/>
          </p:cNvSpPr>
          <p:nvPr>
            <p:ph type="sldNum" sz="quarter" idx="11"/>
          </p:nvPr>
        </p:nvSpPr>
        <p:spPr bwMode="auto">
          <a:xfrm>
            <a:off x="6553200" y="6245225"/>
            <a:ext cx="2133600" cy="476250"/>
          </a:xfrm>
          <a:prstGeom prst="rect">
            <a:avLst/>
          </a:prstGeom>
          <a:noFill/>
          <a:ln w="9525" cap="flat" cmpd="sng" algn="ctr">
            <a:noFill/>
            <a:prstDash val="solid"/>
            <a:round/>
            <a:headEnd type="none" w="med" len="med"/>
            <a:tailEnd type="none" w="med" len="med"/>
          </a:ln>
        </p:spPr>
        <p:txBody>
          <a:bodyPr numCol="1" compatLnSpc="1">
            <a:prstTxWarp prst="textNoShape">
              <a:avLst/>
            </a:prstTxWarp>
            <a:noAutofit/>
          </a:bodyPr>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096C5C26-130C-47C1-8BDD-541B8DE0201E}"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10250" name="Rectangle 7"/>
          <p:cNvSpPr>
            <a:spLocks noGrp="1" noChangeArrowheads="1"/>
          </p:cNvSpPr>
          <p:nvPr>
            <p:ph type="dt" sz="half" idx="12"/>
          </p:nvPr>
        </p:nvSpPr>
        <p:spPr bwMode="auto">
          <a:xfrm>
            <a:off x="457200" y="6245225"/>
            <a:ext cx="2133600" cy="4762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image" Target="../media/image1.png" /><Relationship Id="rId14"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p:bgPr>
    </p:bg>
    <p:spTree>
      <p:nvGrpSpPr>
        <p:cNvPr id="1" name="" title=""/>
        <p:cNvGrpSpPr/>
        <p:nvPr/>
      </p:nvGrpSpPr>
      <p:grpSpPr/>
      <p:pic>
        <p:nvPicPr>
          <p:cNvPr id="1026" name="Picture 2" descr="helse-sor-ost-cmyk" title=""/>
          <p:cNvPicPr>
            <a:picLocks noChangeAspect="1"/>
          </p:cNvPicPr>
          <p:nvPr/>
        </p:nvPicPr>
        <p:blipFill>
          <a:blip r:embed="rId13"/>
          <a:stretch>
            <a:fillRect/>
          </a:stretch>
        </p:blipFill>
        <p:spPr>
          <a:xfrm>
            <a:off x="6084888" y="5949950"/>
            <a:ext cx="2619375" cy="536575"/>
          </a:xfrm>
          <a:prstGeom prst="rect">
            <a:avLst/>
          </a:prstGeom>
          <a:noFill/>
          <a:ln>
            <a:noFill/>
            <a:miter lim="800000"/>
          </a:ln>
        </p:spPr>
      </p:pic>
      <p:sp>
        <p:nvSpPr>
          <p:cNvPr id="1027" name="Oval 3"/>
          <p:cNvSpPr>
            <a:spLocks noChangeArrowheads="1"/>
          </p:cNvSpPr>
          <p:nvPr/>
        </p:nvSpPr>
        <p:spPr bwMode="auto">
          <a:xfrm>
            <a:off x="-2052638" y="2492375"/>
            <a:ext cx="3889376" cy="3889375"/>
          </a:xfrm>
          <a:prstGeom prst="ellipse">
            <a:avLst/>
          </a:prstGeom>
          <a:solidFill>
            <a:srgbClr val="DBE8ED"/>
          </a:solidFill>
          <a:ln>
            <a:noFill/>
          </a:ln>
        </p:spPr>
        <p:txBody>
          <a:bodyPr wrap="none" anchor="ctr"/>
          <a:lstStyle>
            <a:lvl1pPr eaLnBrk="0" hangingPunct="0">
              <a:defRPr sz="1600">
                <a:solidFill>
                  <a:schemeClr val="tx1"/>
                </a:solidFill>
                <a:latin typeface="Arial"/>
                <a:cs typeface="Arial"/>
              </a:defRPr>
            </a:lvl1pPr>
            <a:lvl2pPr marL="742950" indent="-285750" eaLnBrk="0" hangingPunct="0">
              <a:defRPr sz="1600">
                <a:solidFill>
                  <a:schemeClr val="tx1"/>
                </a:solidFill>
                <a:latin typeface="Arial"/>
                <a:cs typeface="Arial"/>
              </a:defRPr>
            </a:lvl2pPr>
            <a:lvl3pPr marL="1143000" indent="-228600" eaLnBrk="0" hangingPunct="0">
              <a:defRPr sz="1600">
                <a:solidFill>
                  <a:schemeClr val="tx1"/>
                </a:solidFill>
                <a:latin typeface="Arial"/>
                <a:cs typeface="Arial"/>
              </a:defRPr>
            </a:lvl3pPr>
            <a:lvl4pPr marL="1600200" indent="-228600" eaLnBrk="0" hangingPunct="0">
              <a:defRPr sz="1600">
                <a:solidFill>
                  <a:schemeClr val="tx1"/>
                </a:solidFill>
                <a:latin typeface="Arial"/>
                <a:cs typeface="Arial"/>
              </a:defRPr>
            </a:lvl4pPr>
            <a:lvl5pPr marL="2057400" indent="-228600" eaLnBrk="0" hangingPunct="0">
              <a:defRPr sz="1600">
                <a:solidFill>
                  <a:schemeClr val="tx1"/>
                </a:solidFill>
                <a:latin typeface="Arial"/>
                <a:cs typeface="Arial"/>
              </a:defRPr>
            </a:lvl5pPr>
            <a:lvl6pPr marL="2514600" indent="-228600" eaLnBrk="0" fontAlgn="base" hangingPunct="0">
              <a:spcBef>
                <a:spcPct val="0"/>
              </a:spcBef>
              <a:spcAft>
                <a:spcPct val="0"/>
              </a:spcAft>
              <a:defRPr sz="1600">
                <a:solidFill>
                  <a:schemeClr val="tx1"/>
                </a:solidFill>
                <a:latin typeface="Arial"/>
                <a:cs typeface="Arial"/>
              </a:defRPr>
            </a:lvl6pPr>
            <a:lvl7pPr marL="2971800" indent="-228600" eaLnBrk="0" fontAlgn="base" hangingPunct="0">
              <a:spcBef>
                <a:spcPct val="0"/>
              </a:spcBef>
              <a:spcAft>
                <a:spcPct val="0"/>
              </a:spcAft>
              <a:defRPr sz="1600">
                <a:solidFill>
                  <a:schemeClr val="tx1"/>
                </a:solidFill>
                <a:latin typeface="Arial"/>
                <a:cs typeface="Arial"/>
              </a:defRPr>
            </a:lvl7pPr>
            <a:lvl8pPr marL="3429000" indent="-228600" eaLnBrk="0" fontAlgn="base" hangingPunct="0">
              <a:spcBef>
                <a:spcPct val="0"/>
              </a:spcBef>
              <a:spcAft>
                <a:spcPct val="0"/>
              </a:spcAft>
              <a:defRPr sz="1600">
                <a:solidFill>
                  <a:schemeClr val="tx1"/>
                </a:solidFill>
                <a:latin typeface="Arial"/>
                <a:cs typeface="Arial"/>
              </a:defRPr>
            </a:lvl8pPr>
            <a:lvl9pPr marL="3886200" indent="-228600" eaLnBrk="0" fontAlgn="base" hangingPunct="0">
              <a:spcBef>
                <a:spcPct val="0"/>
              </a:spcBef>
              <a:spcAft>
                <a:spcPct val="0"/>
              </a:spcAft>
              <a:defRPr sz="1600">
                <a:solidFill>
                  <a:schemeClr val="tx1"/>
                </a:solidFill>
                <a:latin typeface="Arial"/>
                <a:cs typeface="Arial"/>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0" i="0" u="none" strike="noStrike" kern="1200" cap="none" spc="0" normalizeH="0" baseline="0" noProof="0">
              <a:ln>
                <a:noFill/>
              </a:ln>
              <a:solidFill>
                <a:schemeClr val="tx1"/>
              </a:solidFill>
              <a:uLnTx/>
              <a:uFillTx/>
              <a:latin typeface="Arial"/>
              <a:ea typeface="+mn-ea"/>
              <a:cs typeface="Arial"/>
            </a:endParaRPr>
          </a:p>
        </p:txBody>
      </p:sp>
      <p:sp>
        <p:nvSpPr>
          <p:cNvPr id="1028" name="Oval 4"/>
          <p:cNvSpPr>
            <a:spLocks noChangeArrowheads="1"/>
          </p:cNvSpPr>
          <p:nvPr/>
        </p:nvSpPr>
        <p:spPr bwMode="auto">
          <a:xfrm>
            <a:off x="3635375" y="-1944688"/>
            <a:ext cx="3889375" cy="3889376"/>
          </a:xfrm>
          <a:prstGeom prst="ellipse">
            <a:avLst/>
          </a:prstGeom>
          <a:solidFill>
            <a:srgbClr val="DBE8ED"/>
          </a:solidFill>
          <a:ln>
            <a:noFill/>
          </a:ln>
        </p:spPr>
        <p:txBody>
          <a:bodyPr wrap="none" anchor="ctr"/>
          <a:lstStyle>
            <a:lvl1pPr eaLnBrk="0" hangingPunct="0">
              <a:defRPr sz="1600">
                <a:solidFill>
                  <a:schemeClr val="tx1"/>
                </a:solidFill>
                <a:latin typeface="Arial"/>
                <a:cs typeface="Arial"/>
              </a:defRPr>
            </a:lvl1pPr>
            <a:lvl2pPr marL="742950" indent="-285750" eaLnBrk="0" hangingPunct="0">
              <a:defRPr sz="1600">
                <a:solidFill>
                  <a:schemeClr val="tx1"/>
                </a:solidFill>
                <a:latin typeface="Arial"/>
                <a:cs typeface="Arial"/>
              </a:defRPr>
            </a:lvl2pPr>
            <a:lvl3pPr marL="1143000" indent="-228600" eaLnBrk="0" hangingPunct="0">
              <a:defRPr sz="1600">
                <a:solidFill>
                  <a:schemeClr val="tx1"/>
                </a:solidFill>
                <a:latin typeface="Arial"/>
                <a:cs typeface="Arial"/>
              </a:defRPr>
            </a:lvl3pPr>
            <a:lvl4pPr marL="1600200" indent="-228600" eaLnBrk="0" hangingPunct="0">
              <a:defRPr sz="1600">
                <a:solidFill>
                  <a:schemeClr val="tx1"/>
                </a:solidFill>
                <a:latin typeface="Arial"/>
                <a:cs typeface="Arial"/>
              </a:defRPr>
            </a:lvl4pPr>
            <a:lvl5pPr marL="2057400" indent="-228600" eaLnBrk="0" hangingPunct="0">
              <a:defRPr sz="1600">
                <a:solidFill>
                  <a:schemeClr val="tx1"/>
                </a:solidFill>
                <a:latin typeface="Arial"/>
                <a:cs typeface="Arial"/>
              </a:defRPr>
            </a:lvl5pPr>
            <a:lvl6pPr marL="2514600" indent="-228600" eaLnBrk="0" fontAlgn="base" hangingPunct="0">
              <a:spcBef>
                <a:spcPct val="0"/>
              </a:spcBef>
              <a:spcAft>
                <a:spcPct val="0"/>
              </a:spcAft>
              <a:defRPr sz="1600">
                <a:solidFill>
                  <a:schemeClr val="tx1"/>
                </a:solidFill>
                <a:latin typeface="Arial"/>
                <a:cs typeface="Arial"/>
              </a:defRPr>
            </a:lvl6pPr>
            <a:lvl7pPr marL="2971800" indent="-228600" eaLnBrk="0" fontAlgn="base" hangingPunct="0">
              <a:spcBef>
                <a:spcPct val="0"/>
              </a:spcBef>
              <a:spcAft>
                <a:spcPct val="0"/>
              </a:spcAft>
              <a:defRPr sz="1600">
                <a:solidFill>
                  <a:schemeClr val="tx1"/>
                </a:solidFill>
                <a:latin typeface="Arial"/>
                <a:cs typeface="Arial"/>
              </a:defRPr>
            </a:lvl7pPr>
            <a:lvl8pPr marL="3429000" indent="-228600" eaLnBrk="0" fontAlgn="base" hangingPunct="0">
              <a:spcBef>
                <a:spcPct val="0"/>
              </a:spcBef>
              <a:spcAft>
                <a:spcPct val="0"/>
              </a:spcAft>
              <a:defRPr sz="1600">
                <a:solidFill>
                  <a:schemeClr val="tx1"/>
                </a:solidFill>
                <a:latin typeface="Arial"/>
                <a:cs typeface="Arial"/>
              </a:defRPr>
            </a:lvl8pPr>
            <a:lvl9pPr marL="3886200" indent="-228600" eaLnBrk="0" fontAlgn="base" hangingPunct="0">
              <a:spcBef>
                <a:spcPct val="0"/>
              </a:spcBef>
              <a:spcAft>
                <a:spcPct val="0"/>
              </a:spcAft>
              <a:defRPr sz="1600">
                <a:solidFill>
                  <a:schemeClr val="tx1"/>
                </a:solidFill>
                <a:latin typeface="Arial"/>
                <a:cs typeface="Arial"/>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0" i="0" u="none" strike="noStrike" kern="1200" cap="none" spc="0" normalizeH="0" baseline="0" noProof="0">
              <a:ln>
                <a:noFill/>
              </a:ln>
              <a:solidFill>
                <a:schemeClr val="tx1"/>
              </a:solidFill>
              <a:uLnTx/>
              <a:uFillTx/>
              <a:latin typeface="Arial"/>
              <a:ea typeface="+mn-ea"/>
              <a:cs typeface="Arial"/>
            </a:endParaRPr>
          </a:p>
        </p:txBody>
      </p:sp>
      <p:sp>
        <p:nvSpPr>
          <p:cNvPr id="1029" name="Rectangle 5" title=""/>
          <p:cNvSpPr>
            <a:spLocks noGrp="1"/>
          </p:cNvSpPr>
          <p:nvPr>
            <p:ph type="title"/>
          </p:nvPr>
        </p:nvSpPr>
        <p:spPr>
          <a:xfrm>
            <a:off x="457200" y="274638"/>
            <a:ext cx="8229600" cy="1143000"/>
          </a:xfrm>
          <a:prstGeom prst="rect">
            <a:avLst/>
          </a:prstGeom>
          <a:noFill/>
          <a:ln>
            <a:noFill/>
            <a:miter lim="800000"/>
          </a:ln>
        </p:spPr>
        <p:txBody>
          <a:bodyPr anchor="ctr" anchorCtr="0">
            <a:noAutofit/>
          </a:bodyPr>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rgbClr val="CCCCFF"/>
                </a:solidFill>
                <a:latin typeface="Arial"/>
                <a:ea typeface="Arial"/>
                <a:cs typeface="+mj-cs"/>
              </a:defRPr>
            </a:lvl1pPr>
          </a:lstStyle>
          <a:p>
            <a:pPr marL="0" marR="0" lvl="0" indent="0" algn="l" defTabSz="914400" rtl="0" eaLnBrk="0" fontAlgn="base" latinLnBrk="0" hangingPunct="0">
              <a:lnSpc>
                <a:spcPct val="100000"/>
              </a:lnSpc>
              <a:spcBef>
                <a:spcPct val="0"/>
              </a:spcBef>
              <a:spcAft>
                <a:spcPct val="0"/>
              </a:spcAft>
              <a:buClrTx/>
              <a:buSzTx/>
              <a:buFontTx/>
              <a:buNone/>
            </a:pPr>
            <a:r>
              <a:rPr kumimoji="0" lang="en-GB" altLang="en-US" sz="4000" b="0" i="0" u="none" strike="noStrike" kern="1200" cap="none" spc="0" normalizeH="0" baseline="0" noProof="0">
                <a:ln w="9525" cap="flat" cmpd="sng" algn="ctr">
                  <a:noFill/>
                  <a:prstDash val="solid"/>
                  <a:round/>
                  <a:headEnd type="none" w="med" len="med"/>
                  <a:tailEnd type="none" w="med" len="med"/>
                </a:ln>
                <a:solidFill>
                  <a:srgbClr val="CCCCFF"/>
                </a:solidFill>
                <a:uLnTx/>
                <a:uFillTx/>
                <a:latin typeface="Arial"/>
                <a:ea typeface="Arial"/>
                <a:cs typeface="Arial"/>
                <a:sym typeface="Wingdings" charset="2"/>
              </a:rPr>
              <a:t>Klikk for å redigere tittelstil</a:t>
            </a:r>
            <a:endParaRPr kumimoji="0" lang="en-GB" altLang="en-US" sz="4000" b="0" i="0" u="none" strike="noStrike" kern="1200" cap="none" spc="0" normalizeH="0" baseline="0" noProof="0">
              <a:ln w="9525" cap="flat" cmpd="sng" algn="ctr">
                <a:noFill/>
                <a:prstDash val="solid"/>
                <a:round/>
                <a:headEnd type="none" w="med" len="med"/>
                <a:tailEnd type="none" w="med" len="med"/>
              </a:ln>
              <a:solidFill>
                <a:srgbClr val="CCCCFF"/>
              </a:solidFill>
              <a:uLnTx/>
              <a:uFillTx/>
              <a:latin typeface="Arial"/>
              <a:ea typeface="Arial"/>
              <a:cs typeface="Arial"/>
              <a:sym typeface="Wingdings" charset="2"/>
            </a:endParaRPr>
          </a:p>
        </p:txBody>
      </p:sp>
      <p:sp>
        <p:nvSpPr>
          <p:cNvPr id="1030" name="Rectangle 6" title=""/>
          <p:cNvSpPr>
            <a:spLocks noGrp="1"/>
          </p:cNvSpPr>
          <p:nvPr>
            <p:ph type="body" idx="1"/>
          </p:nvPr>
        </p:nvSpPr>
        <p:spPr>
          <a:xfrm>
            <a:off x="457200" y="1600200"/>
            <a:ext cx="8229600" cy="4525963"/>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pPr>
            <a:r>
              <a:rPr kumimoji="0" lang="en-GB"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t>Klikk for å redigere tekststiler i malen</a:t>
            </a:r>
            <a:endParaRPr kumimoji="0" lang="en-GB"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endParaRPr>
          </a:p>
          <a:p>
            <a:pPr marL="742950" marR="0" lvl="1" indent="-285750" algn="l" defTabSz="914400" rtl="0" eaLnBrk="0" fontAlgn="base" latinLnBrk="0" hangingPunct="0">
              <a:lnSpc>
                <a:spcPct val="100000"/>
              </a:lnSpc>
              <a:spcBef>
                <a:spcPct val="20000"/>
              </a:spcBef>
              <a:spcAft>
                <a:spcPct val="0"/>
              </a:spcAft>
              <a:buClrTx/>
              <a:buSzTx/>
              <a:buFontTx/>
              <a:buChar char="–"/>
            </a:pPr>
            <a:r>
              <a:rPr kumimoji="0" lang="en-GB"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panose="020b0604020202020204" pitchFamily="34" charset="0"/>
                <a:sym typeface="Wingdings" charset="2"/>
              </a:rPr>
              <a:t>Andre nivå</a:t>
            </a:r>
            <a:endParaRPr kumimoji="0" lang="en-GB"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panose="020b0604020202020204" pitchFamily="34" charset="0"/>
              <a:sym typeface="Wingdings" charset="2"/>
            </a:endParaRPr>
          </a:p>
          <a:p>
            <a:pPr marL="1143000" marR="0" lvl="2" indent="-228600" algn="l" defTabSz="914400" rtl="0" eaLnBrk="0" fontAlgn="base" latinLnBrk="0" hangingPunct="0">
              <a:lnSpc>
                <a:spcPct val="100000"/>
              </a:lnSpc>
              <a:spcBef>
                <a:spcPct val="20000"/>
              </a:spcBef>
              <a:spcAft>
                <a:spcPct val="0"/>
              </a:spcAft>
              <a:buClrTx/>
              <a:buSzTx/>
              <a:buFontTx/>
              <a:buChar char="•"/>
            </a:pPr>
            <a:r>
              <a:rPr kumimoji="0" lang="en-GB" altLang="en-US" sz="2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panose="020b0604020202020204" pitchFamily="34" charset="0"/>
                <a:sym typeface="Wingdings" charset="2"/>
              </a:rPr>
              <a:t>Tredje nivå</a:t>
            </a:r>
            <a:endParaRPr kumimoji="0" lang="en-GB" altLang="en-US" sz="2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panose="020b0604020202020204" pitchFamily="34" charset="0"/>
              <a:sym typeface="Wingdings" charset="2"/>
            </a:endParaRPr>
          </a:p>
          <a:p>
            <a:pPr marL="1600200" marR="0" lvl="3" indent="-228600" algn="l" defTabSz="914400" rtl="0" eaLnBrk="0" fontAlgn="base" latinLnBrk="0" hangingPunct="0">
              <a:lnSpc>
                <a:spcPct val="100000"/>
              </a:lnSpc>
              <a:spcBef>
                <a:spcPct val="20000"/>
              </a:spcBef>
              <a:spcAft>
                <a:spcPct val="0"/>
              </a:spcAft>
              <a:buClrTx/>
              <a:buSzTx/>
              <a:buFontTx/>
              <a:buChar char="–"/>
            </a:pPr>
            <a:r>
              <a:rPr kumimoji="0" lang="en-GB"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panose="020b0604020202020204" pitchFamily="34" charset="0"/>
                <a:sym typeface="Wingdings" charset="2"/>
              </a:rPr>
              <a:t>Fjerde nivå</a:t>
            </a:r>
            <a:endParaRPr kumimoji="0" lang="en-GB"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panose="020b0604020202020204" pitchFamily="34" charset="0"/>
              <a:sym typeface="Wingdings" charset="2"/>
            </a:endParaRPr>
          </a:p>
          <a:p>
            <a:pPr marL="2057400" marR="0" lvl="4" indent="-228600" algn="l" defTabSz="914400" rtl="0" eaLnBrk="0" fontAlgn="base" latinLnBrk="0" hangingPunct="0">
              <a:lnSpc>
                <a:spcPct val="100000"/>
              </a:lnSpc>
              <a:spcBef>
                <a:spcPct val="20000"/>
              </a:spcBef>
              <a:spcAft>
                <a:spcPct val="0"/>
              </a:spcAft>
              <a:buClrTx/>
              <a:buSzTx/>
              <a:buFontTx/>
              <a:buChar char="»"/>
            </a:pPr>
            <a:r>
              <a:rPr kumimoji="0" lang="en-GB" altLang="en-US" sz="2000" b="0" i="1"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panose="020b0604020202020204" pitchFamily="34" charset="0"/>
                <a:sym typeface="Wingdings" charset="2"/>
              </a:rPr>
              <a:t>Femte nivå</a:t>
            </a:r>
            <a:endParaRPr kumimoji="0" lang="en-GB" altLang="en-US" sz="2000" b="0" i="1"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panose="020b0604020202020204" pitchFamily="34" charset="0"/>
              <a:sym typeface="Wingdings" charset="2"/>
            </a:endParaRPr>
          </a:p>
        </p:txBody>
      </p:sp>
      <p:sp>
        <p:nvSpPr>
          <p:cNvPr id="1031" name="Rectangle 7"/>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buSzTx/>
              <a:defRPr sz="1400">
                <a:solidFill>
                  <a:schemeClr val="tx1"/>
                </a:solidFill>
                <a:latin typeface="Arial"/>
                <a:cs typeface="+mn-cs"/>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1032" name="Rectangle 8"/>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buSzTx/>
              <a:defRPr sz="1400">
                <a:solidFill>
                  <a:schemeClr val="tx1"/>
                </a:solidFill>
                <a:latin typeface="Arial"/>
                <a:cs typeface="+mn-cs"/>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Arial"/>
              <a:ea typeface="+mn-ea"/>
              <a:cs typeface="+mn-cs"/>
            </a:endParaRPr>
          </a:p>
        </p:txBody>
      </p:sp>
      <p:sp>
        <p:nvSpPr>
          <p:cNvPr id="1033" name="Rectangle 9"/>
          <p:cNvSpPr>
            <a:spLocks noGrp="1" noChangeArrowheads="1"/>
          </p:cNvSpPr>
          <p:nvPr>
            <p:ph type="sldNum" sz="quarter" idx="4"/>
          </p:nvPr>
        </p:nvSpPr>
        <p:spPr bwMode="auto">
          <a:xfrm>
            <a:off x="6553200" y="6245225"/>
            <a:ext cx="2133600" cy="476250"/>
          </a:xfrm>
          <a:prstGeom prst="rect">
            <a:avLst/>
          </a:prstGeom>
          <a:noFill/>
          <a:ln>
            <a:noFill/>
          </a:ln>
          <a:effectLst/>
        </p:spPr>
        <p:txBody>
          <a:bodyPr numCol="1" compatLnSpc="1">
            <a:prstTxWarp prst="textNoShape">
              <a:avLst/>
            </a:prstTxWarp>
            <a:noAutofit/>
          </a:bodyPr>
          <a:lstStyle>
            <a:defPPr>
              <a:defRPr lang="en-GB"/>
            </a:defPPr>
            <a:lvl1pPr marL="0" indent="0" algn="r" defTabSz="914400" rtl="0" eaLnBrk="1" fontAlgn="base" hangingPunct="1">
              <a:lnSpc>
                <a:spcPct val="100000"/>
              </a:lnSpc>
              <a:spcBef>
                <a:spcPct val="0"/>
              </a:spcBef>
              <a:spcAft>
                <a:spcPct val="0"/>
              </a:spcAft>
              <a:buClrTx/>
              <a:buSzTx/>
              <a:buFontTx/>
              <a:buNone/>
              <a:defRPr kumimoji="0" lang="en-GB" altLang="en-US" sz="14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0" marR="0" lvl="0" indent="0" algn="r" defTabSz="914400" rtl="0" eaLnBrk="1" fontAlgn="base" latinLnBrk="0" hangingPunct="1">
              <a:lnSpc>
                <a:spcPct val="100000"/>
              </a:lnSpc>
              <a:spcBef>
                <a:spcPct val="0"/>
              </a:spcBef>
              <a:spcAft>
                <a:spcPct val="0"/>
              </a:spcAft>
              <a:buClrTx/>
              <a:buSzTx/>
              <a:buFontTx/>
              <a:buNone/>
            </a:pPr>
            <a:fld id="{71707B31-BBD8-4A78-A049-1CA0F3DC90BC}" type="slidenum">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Arial"/>
                <a:cs typeface="Arial"/>
                <a:sym typeface="Wingdings" charset="2"/>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400" b="0" i="0" u="none" strike="noStrike" kern="1200" cap="none" spc="0" normalizeH="0" baseline="0" noProof="0">
              <a:uLnTx/>
              <a:uFillTx/>
            </a:endParaRPr>
          </a:p>
        </p:txBody>
      </p:sp>
      <p:sp>
        <p:nvSpPr>
          <p:cNvPr id="1034" name="AutoShape 10" title=""/>
          <p:cNvSpPr>
            <a:spLocks noChangeAspect="1" noTextEdit="1"/>
          </p:cNvSpPr>
          <p:nvPr/>
        </p:nvSpPr>
        <p:spPr>
          <a:xfrm>
            <a:off x="8382000" y="6019800"/>
            <a:ext cx="374650" cy="374650"/>
          </a:xfrm>
          <a:prstGeom prst="rect">
            <a:avLst/>
          </a:prstGeom>
          <a:noFill/>
          <a:ln>
            <a:noFill/>
            <a:miter lim="800000"/>
          </a:ln>
        </p:spPr>
      </p:sp>
    </p:spTree>
  </p:cSld>
  <p:clrMap bg1="lt1" tx1="dk1" bg2="lt2" tx2="dk2" accent1="accent1" accent2="accent2" accent3="accent3" accent4="accent4" accent5="accent5" accent6="accent6" hlink="hlink" folHlink="folHlink"/>
  <p:sldLayoutIdLst>
    <p:sldLayoutId id="2147485648" r:id="rId1"/>
    <p:sldLayoutId id="2147485650" r:id="rId2"/>
    <p:sldLayoutId id="2147485652" r:id="rId3"/>
    <p:sldLayoutId id="2147485654" r:id="rId4"/>
    <p:sldLayoutId id="2147485656" r:id="rId5"/>
    <p:sldLayoutId id="2147485658" r:id="rId6"/>
    <p:sldLayoutId id="2147485660" r:id="rId7"/>
    <p:sldLayoutId id="2147485662" r:id="rId8"/>
    <p:sldLayoutId id="2147485664" r:id="rId9"/>
    <p:sldLayoutId id="2147485666" r:id="rId10"/>
    <p:sldLayoutId id="2147485668" r:id="rId11"/>
    <p:sldLayoutId id="2147485670" r:id="rId12"/>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4000" b="0" i="0" u="none" baseline="0">
          <a:solidFill>
            <a:srgbClr val="CCCCFF"/>
          </a:solidFill>
          <a:effectLst/>
          <a:latin typeface="Arial"/>
          <a:ea typeface="Arial"/>
          <a:cs typeface="+mj-cs"/>
        </a:defRPr>
      </a:lvl1pPr>
    </p:titleStyle>
    <p:bodyStyle>
      <a:lvl1pPr marL="342900" indent="-342900" algn="l" defTabSz="914400" rtl="0" eaLnBrk="0" fontAlgn="base" hangingPunct="0">
        <a:lnSpc>
          <a:spcPct val="100000"/>
        </a:lnSpc>
        <a:spcBef>
          <a:spcPct val="20000"/>
        </a:spcBef>
        <a:spcAft>
          <a:spcPct val="0"/>
        </a:spcAft>
        <a:buClrTx/>
        <a:buSzTx/>
        <a:buFontTx/>
        <a:buChar char="•"/>
        <a:defRPr kumimoji="0"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sz="2000" i="1">
          <a:solidFill>
            <a:schemeClr val="tx1"/>
          </a:solidFill>
          <a:latin typeface="+mn-lt"/>
        </a:defRPr>
      </a:lvl6pPr>
      <a:lvl7pPr marL="2971800" indent="-228600" algn="l" rtl="0" eaLnBrk="1" fontAlgn="base" hangingPunct="1">
        <a:spcBef>
          <a:spcPct val="20000"/>
        </a:spcBef>
        <a:spcAft>
          <a:spcPct val="0"/>
        </a:spcAft>
        <a:buChar char="»"/>
        <a:defRPr sz="2000" i="1">
          <a:solidFill>
            <a:schemeClr val="tx1"/>
          </a:solidFill>
          <a:latin typeface="+mn-lt"/>
        </a:defRPr>
      </a:lvl7pPr>
      <a:lvl8pPr marL="3429000" indent="-228600" algn="l" rtl="0" eaLnBrk="1" fontAlgn="base" hangingPunct="1">
        <a:spcBef>
          <a:spcPct val="20000"/>
        </a:spcBef>
        <a:spcAft>
          <a:spcPct val="0"/>
        </a:spcAft>
        <a:buChar char="»"/>
        <a:defRPr sz="2000" i="1">
          <a:solidFill>
            <a:schemeClr val="tx1"/>
          </a:solidFill>
          <a:latin typeface="+mn-lt"/>
        </a:defRPr>
      </a:lvl8pPr>
      <a:lvl9pPr marL="3886200" indent="-228600" algn="l" rtl="0" eaLnBrk="1" fontAlgn="base" hangingPunct="1">
        <a:spcBef>
          <a:spcPct val="20000"/>
        </a:spcBef>
        <a:spcAft>
          <a:spcPct val="0"/>
        </a:spcAft>
        <a:buChar char="»"/>
        <a:defRPr sz="2000" i="1">
          <a:solidFill>
            <a:schemeClr val="tx1"/>
          </a:solidFill>
          <a:latin typeface="+mn-lt"/>
        </a:defRPr>
      </a:lvl9pPr>
    </p:bodyStyle>
    <p:otherStyle>
      <a:defPPr>
        <a:defRPr lang="nb-NO"/>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xml" /><Relationship Id="rId3" Type="http://schemas.openxmlformats.org/officeDocument/2006/relationships/slide" Target="slide5.xml" TargetMode="Internal" /><Relationship Id="rId4" Type="http://schemas.openxmlformats.org/officeDocument/2006/relationships/slide" Target="slide4.xml" TargetMode="Internal" /><Relationship Id="rId5" Type="http://schemas.openxmlformats.org/officeDocument/2006/relationships/slide" Target="slide6.xml" TargetMode="Internal" /><Relationship Id="rId6" Type="http://schemas.openxmlformats.org/officeDocument/2006/relationships/hyperlink" Target="dok33336.docx " TargetMode="External" /><Relationship Id="rId7" Type="http://schemas.openxmlformats.org/officeDocument/2006/relationships/slide" Target="slide3.xml" TargetMode="Internal" /><Relationship Id="rId8" Type="http://schemas.openxmlformats.org/officeDocument/2006/relationships/slide" Target="slide7.xml" TargetMode="Interna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12.xml" TargetMode="Internal" /><Relationship Id="rId11" Type="http://schemas.openxmlformats.org/officeDocument/2006/relationships/slide" Target="slide11.xml" TargetMode="Internal" /><Relationship Id="rId12" Type="http://schemas.openxmlformats.org/officeDocument/2006/relationships/slide" Target="slide9.xml" TargetMode="Internal" /><Relationship Id="rId13" Type="http://schemas.openxmlformats.org/officeDocument/2006/relationships/slide" Target="slide10.xml" TargetMode="Internal" /><Relationship Id="rId2" Type="http://schemas.openxmlformats.org/officeDocument/2006/relationships/notesSlide" Target="../notesSlides/notesSlide8.xml" /><Relationship Id="rId3" Type="http://schemas.openxmlformats.org/officeDocument/2006/relationships/slide" Target="slide2.xml" TargetMode="Internal" /><Relationship Id="rId4" Type="http://schemas.openxmlformats.org/officeDocument/2006/relationships/slide" Target="slide1.xml" TargetMode="Internal" /><Relationship Id="rId5" Type="http://schemas.openxmlformats.org/officeDocument/2006/relationships/slide" Target="slide7.xml" TargetMode="Internal" /><Relationship Id="rId6" Type="http://schemas.openxmlformats.org/officeDocument/2006/relationships/image" Target="../media/image2.png" /><Relationship Id="rId7" Type="http://schemas.openxmlformats.org/officeDocument/2006/relationships/slide" Target="slide15.xml" TargetMode="Internal" /><Relationship Id="rId8" Type="http://schemas.openxmlformats.org/officeDocument/2006/relationships/slide" Target="slide14.xml" TargetMode="Internal" /><Relationship Id="rId9" Type="http://schemas.openxmlformats.org/officeDocument/2006/relationships/slide" Target="slide13.xml" TargetMode="Interna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14.xml" TargetMode="Internal" /><Relationship Id="rId11" Type="http://schemas.openxmlformats.org/officeDocument/2006/relationships/slide" Target="slide13.xml" TargetMode="Internal" /><Relationship Id="rId12" Type="http://schemas.openxmlformats.org/officeDocument/2006/relationships/slide" Target="slide12.xml" TargetMode="Internal" /><Relationship Id="rId13" Type="http://schemas.openxmlformats.org/officeDocument/2006/relationships/slide" Target="slide10.xml" TargetMode="Internal" /><Relationship Id="rId14" Type="http://schemas.openxmlformats.org/officeDocument/2006/relationships/slide" Target="slide11.xml" TargetMode="Internal" /><Relationship Id="rId2" Type="http://schemas.openxmlformats.org/officeDocument/2006/relationships/notesSlide" Target="../notesSlides/notesSlide9.xml" /><Relationship Id="rId3" Type="http://schemas.openxmlformats.org/officeDocument/2006/relationships/slide" Target="slide9.xml" TargetMode="Internal" /><Relationship Id="rId4" Type="http://schemas.openxmlformats.org/officeDocument/2006/relationships/slide" Target="slide8.xml" TargetMode="Internal" /><Relationship Id="rId5" Type="http://schemas.openxmlformats.org/officeDocument/2006/relationships/slide" Target="slide2.xml" TargetMode="Internal" /><Relationship Id="rId6" Type="http://schemas.openxmlformats.org/officeDocument/2006/relationships/slide" Target="slide1.xml" TargetMode="Internal" /><Relationship Id="rId7" Type="http://schemas.openxmlformats.org/officeDocument/2006/relationships/image" Target="../media/image2.png" /><Relationship Id="rId8" Type="http://schemas.openxmlformats.org/officeDocument/2006/relationships/slide" Target="slide7.xml" TargetMode="Internal" /><Relationship Id="rId9" Type="http://schemas.openxmlformats.org/officeDocument/2006/relationships/slide" Target="slide15.xml" TargetMode="Interna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14.xml" TargetMode="Internal" /><Relationship Id="rId11" Type="http://schemas.openxmlformats.org/officeDocument/2006/relationships/slide" Target="slide13.xml" TargetMode="Internal" /><Relationship Id="rId12" Type="http://schemas.openxmlformats.org/officeDocument/2006/relationships/slide" Target="slide10.xml" TargetMode="Internal" /><Relationship Id="rId13" Type="http://schemas.openxmlformats.org/officeDocument/2006/relationships/slide" Target="slide11.xml" TargetMode="Internal" /><Relationship Id="rId2" Type="http://schemas.openxmlformats.org/officeDocument/2006/relationships/notesSlide" Target="../notesSlides/notesSlide10.xml" /><Relationship Id="rId3" Type="http://schemas.openxmlformats.org/officeDocument/2006/relationships/slide" Target="slide9.xml" TargetMode="Internal" /><Relationship Id="rId4" Type="http://schemas.openxmlformats.org/officeDocument/2006/relationships/slide" Target="slide8.xml" TargetMode="Internal" /><Relationship Id="rId5" Type="http://schemas.openxmlformats.org/officeDocument/2006/relationships/slide" Target="slide2.xml" TargetMode="Internal" /><Relationship Id="rId6" Type="http://schemas.openxmlformats.org/officeDocument/2006/relationships/slide" Target="slide1.xml" TargetMode="Internal" /><Relationship Id="rId7" Type="http://schemas.openxmlformats.org/officeDocument/2006/relationships/image" Target="../media/image2.png" /><Relationship Id="rId8" Type="http://schemas.openxmlformats.org/officeDocument/2006/relationships/slide" Target="slide7.xml" TargetMode="Internal" /><Relationship Id="rId9" Type="http://schemas.openxmlformats.org/officeDocument/2006/relationships/slide" Target="slide15.xml" TargetMode="Interna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slide" Target="slide14.xml" TargetMode="Internal" /><Relationship Id="rId11" Type="http://schemas.openxmlformats.org/officeDocument/2006/relationships/slide" Target="slide10.xml" TargetMode="Internal" /><Relationship Id="rId12" Type="http://schemas.openxmlformats.org/officeDocument/2006/relationships/slide" Target="slide11.xml" TargetMode="Internal" /><Relationship Id="rId13" Type="http://schemas.openxmlformats.org/officeDocument/2006/relationships/slide" Target="slide13.xml" TargetMode="Internal" /><Relationship Id="rId2" Type="http://schemas.openxmlformats.org/officeDocument/2006/relationships/notesSlide" Target="../notesSlides/notesSlide11.xml" /><Relationship Id="rId3" Type="http://schemas.openxmlformats.org/officeDocument/2006/relationships/slide" Target="slide9.xml" TargetMode="Internal" /><Relationship Id="rId4" Type="http://schemas.openxmlformats.org/officeDocument/2006/relationships/hyperlink" Target="https://www.helsedirektoratet.no/retningslinjer/elektrokonvulsiv-behandling-ect/Elektrokonvulsiv behandling (ECT) %E2%80%93 Nasjonal faglig retningslinje.pdf/_/attachment/inline/a0817fd2-8503-4ee6-93e3-9e6bd5fb14f7:e3b568bdee57d0a6124f3f34556e2d02aa36cf6c/Elektrokonvulsiv behandling (ECT) %E2%80%93 Nasjonal faglig retningslinje.pdf" TargetMode="External" /><Relationship Id="rId5" Type="http://schemas.openxmlformats.org/officeDocument/2006/relationships/slide" Target="slide2.xml" TargetMode="Internal" /><Relationship Id="rId6" Type="http://schemas.openxmlformats.org/officeDocument/2006/relationships/slide" Target="slide1.xml" TargetMode="Internal" /><Relationship Id="rId7" Type="http://schemas.openxmlformats.org/officeDocument/2006/relationships/image" Target="../media/image2.png" /><Relationship Id="rId8" Type="http://schemas.openxmlformats.org/officeDocument/2006/relationships/slide" Target="slide7.xml" TargetMode="Internal" /><Relationship Id="rId9" Type="http://schemas.openxmlformats.org/officeDocument/2006/relationships/slide" Target="slide15.xml" TargetMode="Interna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slide" Target="slide11.xml" TargetMode="Internal" /><Relationship Id="rId11" Type="http://schemas.openxmlformats.org/officeDocument/2006/relationships/slide" Target="slide12.xml" TargetMode="Internal" /><Relationship Id="rId12" Type="http://schemas.openxmlformats.org/officeDocument/2006/relationships/slide" Target="slide13.xml" TargetMode="Internal" /><Relationship Id="rId13" Type="http://schemas.openxmlformats.org/officeDocument/2006/relationships/slide" Target="slide14.xml" TargetMode="Internal" /><Relationship Id="rId2" Type="http://schemas.openxmlformats.org/officeDocument/2006/relationships/notesSlide" Target="../notesSlides/notesSlide12.xml" /><Relationship Id="rId3" Type="http://schemas.openxmlformats.org/officeDocument/2006/relationships/slide" Target="slide9.xml" TargetMode="Internal" /><Relationship Id="rId4" Type="http://schemas.openxmlformats.org/officeDocument/2006/relationships/slide" Target="slide2.xml" TargetMode="Internal" /><Relationship Id="rId5" Type="http://schemas.openxmlformats.org/officeDocument/2006/relationships/slide" Target="slide1.xml" TargetMode="Internal" /><Relationship Id="rId6" Type="http://schemas.openxmlformats.org/officeDocument/2006/relationships/image" Target="../media/image2.png" /><Relationship Id="rId7" Type="http://schemas.openxmlformats.org/officeDocument/2006/relationships/slide" Target="slide7.xml" TargetMode="Internal" /><Relationship Id="rId8" Type="http://schemas.openxmlformats.org/officeDocument/2006/relationships/slide" Target="slide15.xml" TargetMode="Internal" /><Relationship Id="rId9" Type="http://schemas.openxmlformats.org/officeDocument/2006/relationships/slide" Target="slide10.xml" TargetMode="Interna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4.xml" /><Relationship Id="rId10" Type="http://schemas.openxmlformats.org/officeDocument/2006/relationships/slide" Target="slide11.xml" TargetMode="Internal" /><Relationship Id="rId11" Type="http://schemas.openxmlformats.org/officeDocument/2006/relationships/slide" Target="slide12.xml" TargetMode="Internal" /><Relationship Id="rId12" Type="http://schemas.openxmlformats.org/officeDocument/2006/relationships/slide" Target="slide13.xml" TargetMode="Internal" /><Relationship Id="rId13" Type="http://schemas.openxmlformats.org/officeDocument/2006/relationships/slide" Target="slide14.xml" TargetMode="Internal" /><Relationship Id="rId14" Type="http://schemas.openxmlformats.org/officeDocument/2006/relationships/slide" Target="slide15.xml" TargetMode="Internal" /><Relationship Id="rId2" Type="http://schemas.openxmlformats.org/officeDocument/2006/relationships/notesSlide" Target="../notesSlides/notesSlide13.xml" /><Relationship Id="rId3" Type="http://schemas.openxmlformats.org/officeDocument/2006/relationships/slide" Target="slide9.xml" TargetMode="Internal" /><Relationship Id="rId4" Type="http://schemas.openxmlformats.org/officeDocument/2006/relationships/hyperlink" Target="http://kvalitet2.sshf.no/docs/pub/dok31520.pdf" TargetMode="External" /><Relationship Id="rId5" Type="http://schemas.openxmlformats.org/officeDocument/2006/relationships/slide" Target="slide2.xml" TargetMode="Internal" /><Relationship Id="rId6" Type="http://schemas.openxmlformats.org/officeDocument/2006/relationships/slide" Target="slide1.xml" TargetMode="Internal" /><Relationship Id="rId7" Type="http://schemas.openxmlformats.org/officeDocument/2006/relationships/image" Target="../media/image2.png" /><Relationship Id="rId8" Type="http://schemas.openxmlformats.org/officeDocument/2006/relationships/slide" Target="slide7.xml" TargetMode="Internal" /><Relationship Id="rId9" Type="http://schemas.openxmlformats.org/officeDocument/2006/relationships/slide" Target="slide10.xml" TargetMode="Interna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4.xml" /><Relationship Id="rId3" Type="http://schemas.openxmlformats.org/officeDocument/2006/relationships/hyperlink" Target="dok33862.docx" TargetMode="External" /><Relationship Id="rId4" Type="http://schemas.openxmlformats.org/officeDocument/2006/relationships/hyperlink" Target="https://ek-sshf.sikt.sykehuspartner.no/docs/pub/DOK33862.pdf" TargetMode="External" /><Relationship Id="rId5" Type="http://schemas.openxmlformats.org/officeDocument/2006/relationships/slide" Target="slide2.xml" TargetMode="Internal" /><Relationship Id="rId6" Type="http://schemas.openxmlformats.org/officeDocument/2006/relationships/slide" Target="slide1.xml" TargetMode="Internal" /><Relationship Id="rId7" Type="http://schemas.openxmlformats.org/officeDocument/2006/relationships/image" Target="../media/image3.png" /><Relationship Id="rId8" Type="http://schemas.openxmlformats.org/officeDocument/2006/relationships/image" Target="../media/image2.png" /><Relationship Id="rId9" Type="http://schemas.openxmlformats.org/officeDocument/2006/relationships/slide" Target="slide7.xml" TargetMode="Interna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xml" TargetMode="Internal" /><Relationship Id="rId4" Type="http://schemas.openxmlformats.org/officeDocument/2006/relationships/image" Target="../media/image2.png" /><Relationship Id="rId5" Type="http://schemas.openxmlformats.org/officeDocument/2006/relationships/slide" Target="slide7.xml" TargetMode="Interna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5.xml" /><Relationship Id="rId3" Type="http://schemas.openxmlformats.org/officeDocument/2006/relationships/hyperlink" Target="https://sites.google.com/site/fagressurs/Helsehndboka/litteratursoek/psykisk-helse/ect" TargetMode="External" /><Relationship Id="rId4" Type="http://schemas.openxmlformats.org/officeDocument/2006/relationships/image" Target="../media/image2.png" /><Relationship Id="rId5" Type="http://schemas.openxmlformats.org/officeDocument/2006/relationships/slide" Target="slide2.xml" TargetMode="Internal" /><Relationship Id="rId6" Type="http://schemas.openxmlformats.org/officeDocument/2006/relationships/slide" Target="slide7.xml" TargetMode="Interna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2.xml" TargetMode="Internal" /><Relationship Id="rId11" Type="http://schemas.openxmlformats.org/officeDocument/2006/relationships/slide" Target="slide1.xml" TargetMode="Internal" /><Relationship Id="rId12" Type="http://schemas.openxmlformats.org/officeDocument/2006/relationships/hyperlink" Target="https://ek-sshf.sikt.sykehuspartner.no/docs/pub/dok31516.pdf" TargetMode="External" /><Relationship Id="rId13" Type="http://schemas.openxmlformats.org/officeDocument/2006/relationships/hyperlink" Target="dok31517.docx" TargetMode="External" /><Relationship Id="rId14" Type="http://schemas.openxmlformats.org/officeDocument/2006/relationships/hyperlink" Target="https://ek-sshf.sikt.sykehuspartner.no/docs/pub/dok31518.pdf" TargetMode="External" /><Relationship Id="rId15" Type="http://schemas.openxmlformats.org/officeDocument/2006/relationships/hyperlink" Target="https://ek-sshf.sikt.sykehuspartner.no/docs/pub/dok31521.pdf" TargetMode="External" /><Relationship Id="rId16" Type="http://schemas.openxmlformats.org/officeDocument/2006/relationships/image" Target="../media/image2.png" /><Relationship Id="rId17" Type="http://schemas.openxmlformats.org/officeDocument/2006/relationships/slide" Target="slide7.xml" TargetMode="Internal" /><Relationship Id="rId2" Type="http://schemas.openxmlformats.org/officeDocument/2006/relationships/notesSlide" Target="../notesSlides/notesSlide16.xml" /><Relationship Id="rId3" Type="http://schemas.openxmlformats.org/officeDocument/2006/relationships/hyperlink" Target="https://ek-sshf.sikt.sykehuspartner.no/docs/pub/dok31441.pdf" TargetMode="External" /><Relationship Id="rId4" Type="http://schemas.openxmlformats.org/officeDocument/2006/relationships/hyperlink" Target="https://ek-sshf.sikt.sykehuspartner.no/docs/pub/dok30707.pdf" TargetMode="External" /><Relationship Id="rId5" Type="http://schemas.openxmlformats.org/officeDocument/2006/relationships/hyperlink" Target="https://ek-sshf.sikt.sykehuspartner.no/docs/pub/dok31442.pdf" TargetMode="External" /><Relationship Id="rId6" Type="http://schemas.openxmlformats.org/officeDocument/2006/relationships/hyperlink" Target="https://ek-sshf.sikt.sykehuspartner.no/docs/pub/dok31443.pdf" TargetMode="External" /><Relationship Id="rId7" Type="http://schemas.openxmlformats.org/officeDocument/2006/relationships/hyperlink" Target="https://ek-sshf.sikt.sykehuspartner.no/docs/pub/dok31506.pdf" TargetMode="External" /><Relationship Id="rId8" Type="http://schemas.openxmlformats.org/officeDocument/2006/relationships/hyperlink" Target="https://ek-sshf.sikt.sykehuspartner.no/docs/pub/dok31511.pdf" TargetMode="External" /><Relationship Id="rId9" Type="http://schemas.openxmlformats.org/officeDocument/2006/relationships/hyperlink" Target="https://ek-sshf.sikt.sykehuspartner.no/docs/pub/dok31513.pdf" TargetMode="Externa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hyperlink" Target="http://lovdata.no/cgi-wift/wiftldles?doc=/usr/www/lovdata/all/nl-19990702-062.html&amp;emne=psykisk*&amp;&amp;" TargetMode="External" /><Relationship Id="rId11" Type="http://schemas.openxmlformats.org/officeDocument/2006/relationships/hyperlink" Target="http://www.lovdata.no/all/hl-20110624-030.html" TargetMode="External" /><Relationship Id="rId12" Type="http://schemas.openxmlformats.org/officeDocument/2006/relationships/hyperlink" Target="https://www.helsedirektoratet.no/tema/kontrollkommisjonen-i-psykisk-helsevern" TargetMode="External" /><Relationship Id="rId13" Type="http://schemas.openxmlformats.org/officeDocument/2006/relationships/hyperlink" Target="http://www.helsedirektoratet.no/psykisk-helse-og-rus/kontrollkommisjonen-og-tvang/Sider/default.aspx" TargetMode="External" /><Relationship Id="rId14" Type="http://schemas.openxmlformats.org/officeDocument/2006/relationships/hyperlink" Target="https://sshf.no/dine-rettigheter" TargetMode="External" /><Relationship Id="rId15" Type="http://schemas.openxmlformats.org/officeDocument/2006/relationships/hyperlink" Target="http://www.frittsykehusvalg.no/start/" TargetMode="External" /><Relationship Id="rId16" Type="http://schemas.openxmlformats.org/officeDocument/2006/relationships/hyperlink" Target="http://www.helsetilsynet.no/no/Rettigheter-klagemuligheter/" TargetMode="External" /><Relationship Id="rId17" Type="http://schemas.openxmlformats.org/officeDocument/2006/relationships/hyperlink" Target="http://www.sivilombudsmannen.no/" TargetMode="External" /><Relationship Id="rId18" Type="http://schemas.openxmlformats.org/officeDocument/2006/relationships/hyperlink" Target="http://www.npe.no/" TargetMode="External" /><Relationship Id="rId19" Type="http://schemas.openxmlformats.org/officeDocument/2006/relationships/hyperlink" Target="http://www.pasient.no/" TargetMode="External" /><Relationship Id="rId2" Type="http://schemas.openxmlformats.org/officeDocument/2006/relationships/hyperlink" Target="dok31441.docx	" TargetMode="External" /><Relationship Id="rId20" Type="http://schemas.openxmlformats.org/officeDocument/2006/relationships/slide" Target="slide5.xml" TargetMode="Internal" /><Relationship Id="rId21" Type="http://schemas.openxmlformats.org/officeDocument/2006/relationships/slide" Target="slide4.xml" TargetMode="Internal" /><Relationship Id="rId22" Type="http://schemas.openxmlformats.org/officeDocument/2006/relationships/slide" Target="slide6.xml" TargetMode="Internal" /><Relationship Id="rId23" Type="http://schemas.openxmlformats.org/officeDocument/2006/relationships/slide" Target="slide3.xml" TargetMode="Internal" /><Relationship Id="rId24" Type="http://schemas.openxmlformats.org/officeDocument/2006/relationships/slide" Target="slide7.xml" TargetMode="Internal" /><Relationship Id="rId25" Type="http://schemas.openxmlformats.org/officeDocument/2006/relationships/image" Target="../media/image2.png" /><Relationship Id="rId3" Type="http://schemas.openxmlformats.org/officeDocument/2006/relationships/hyperlink" Target="http://www.uptodate.com/online/content/topic.do?topicKey=mentl_h/5627" TargetMode="External" /><Relationship Id="rId4" Type="http://schemas.openxmlformats.org/officeDocument/2006/relationships/hyperlink" Target="https://www.helsedirektoratet.no/retningslinjer/elektrokonvulsiv-behandling-ect/Elektrokonvulsiv behandling (ECT) %E2%80%93 Nasjonal faglig retningslinje.pdf/_/attachment/inline/a0817fd2-8503-4ee6-93e3-9e6bd5fb14f7:e3b568bdee57d0a6124f3f34556e2d02aa36cf6c/Elektrokonvulsiv behandling (ECT) %E2%80%93 Nasjonal faglig retningslinje.pdf" TargetMode="External" /><Relationship Id="rId5" Type="http://schemas.openxmlformats.org/officeDocument/2006/relationships/hyperlink" Target="https://ek-sshf.sikt.sykehuspartner.no/docs/pub/dok30707.pdf" TargetMode="External" /><Relationship Id="rId6" Type="http://schemas.openxmlformats.org/officeDocument/2006/relationships/hyperlink" Target="http://www.lovdata.no/all/tl-19990702-063-004.html" TargetMode="External" /><Relationship Id="rId7" Type="http://schemas.openxmlformats.org/officeDocument/2006/relationships/hyperlink" Target="https://mentalhelse.no/content/uploads/2023/08/2016_Horingssvar-ECT.pdf" TargetMode="External" /><Relationship Id="rId8" Type="http://schemas.openxmlformats.org/officeDocument/2006/relationships/hyperlink" Target="http://www.ect.org/" TargetMode="External" /><Relationship Id="rId9" Type="http://schemas.openxmlformats.org/officeDocument/2006/relationships/hyperlink" Target="http://lovdata.no/cgi-wift/wiftldles?doc=/usr/www/lovdata/all/nl-19990702-063.html&amp;emne=pasientrettighet*&amp;&amp;" TargetMode="Ex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mailto:mtassa@sshf.no" TargetMode="External" /><Relationship Id="rId3" Type="http://schemas.openxmlformats.org/officeDocument/2006/relationships/hyperlink" Target="https://sshf.no/dine-rettigheter" TargetMode="External" /><Relationship Id="rId4" Type="http://schemas.openxmlformats.org/officeDocument/2006/relationships/slide" Target="slide2.xml" TargetMode="Internal" /><Relationship Id="rId5" Type="http://schemas.openxmlformats.org/officeDocument/2006/relationships/image" Target="../media/image2.png" /><Relationship Id="rId6" Type="http://schemas.openxmlformats.org/officeDocument/2006/relationships/slide" Target="slide7.xml" TargetMode="In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1.xml" /><Relationship Id="rId10" Type="http://schemas.openxmlformats.org/officeDocument/2006/relationships/slide" Target="slide13.xml" TargetMode="Internal" /><Relationship Id="rId11" Type="http://schemas.openxmlformats.org/officeDocument/2006/relationships/slide" Target="slide8.xml" TargetMode="Internal" /><Relationship Id="rId12" Type="http://schemas.openxmlformats.org/officeDocument/2006/relationships/slide" Target="slide5.xml" TargetMode="Internal" /><Relationship Id="rId13" Type="http://schemas.openxmlformats.org/officeDocument/2006/relationships/slide" Target="slide4.xml" TargetMode="Internal" /><Relationship Id="rId14" Type="http://schemas.openxmlformats.org/officeDocument/2006/relationships/slide" Target="slide6.xml" TargetMode="Internal" /><Relationship Id="rId15" Type="http://schemas.openxmlformats.org/officeDocument/2006/relationships/slide" Target="slide7.xml" TargetMode="Internal" /><Relationship Id="rId16" Type="http://schemas.openxmlformats.org/officeDocument/2006/relationships/slide" Target="slide1.xml" TargetMode="Internal" /><Relationship Id="rId17" Type="http://schemas.openxmlformats.org/officeDocument/2006/relationships/image" Target="../media/image2.png" /><Relationship Id="rId2" Type="http://schemas.openxmlformats.org/officeDocument/2006/relationships/notesSlide" Target="../notesSlides/notesSlide2.xml" /><Relationship Id="rId3" Type="http://schemas.openxmlformats.org/officeDocument/2006/relationships/hyperlink" Target="dok31441.docx	" TargetMode="External" /><Relationship Id="rId4" Type="http://schemas.openxmlformats.org/officeDocument/2006/relationships/hyperlink" Target="http://www.uptodate.com/online/content/topic.do?topicKey=mentl_h/5627" TargetMode="External" /><Relationship Id="rId5" Type="http://schemas.openxmlformats.org/officeDocument/2006/relationships/hyperlink" Target="http://kvalitet2.sshf.no/docs/pub/dok30707.pdf" TargetMode="External" /><Relationship Id="rId6" Type="http://schemas.openxmlformats.org/officeDocument/2006/relationships/hyperlink" Target="http://www.lovdata.no/all/tl-19990702-063-004.html" TargetMode="External" /><Relationship Id="rId7" Type="http://schemas.openxmlformats.org/officeDocument/2006/relationships/slide" Target="slide10.xml" TargetMode="Internal" /><Relationship Id="rId8" Type="http://schemas.openxmlformats.org/officeDocument/2006/relationships/slide" Target="slide11.xml" TargetMode="Internal" /><Relationship Id="rId9" Type="http://schemas.openxmlformats.org/officeDocument/2006/relationships/slide" Target="slide12.xml" TargetMode="Interna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1.xml" /><Relationship Id="rId10" Type="http://schemas.openxmlformats.org/officeDocument/2006/relationships/hyperlink" Target="https://ek-sshf.sikt.sykehuspartner.no/docs/pub/DOK31443.pdf" TargetMode="External" /><Relationship Id="rId11" Type="http://schemas.openxmlformats.org/officeDocument/2006/relationships/slide" Target="slide1.xml" TargetMode="Internal" /><Relationship Id="rId12" Type="http://schemas.openxmlformats.org/officeDocument/2006/relationships/slide" Target="slide5.xml" TargetMode="Internal" /><Relationship Id="rId13" Type="http://schemas.openxmlformats.org/officeDocument/2006/relationships/slide" Target="slide6.xml" TargetMode="Internal" /><Relationship Id="rId14" Type="http://schemas.openxmlformats.org/officeDocument/2006/relationships/slide" Target="slide7.xml" TargetMode="Internal" /><Relationship Id="rId15" Type="http://schemas.openxmlformats.org/officeDocument/2006/relationships/slide" Target="slide3.xml" TargetMode="Internal" /><Relationship Id="rId16" Type="http://schemas.openxmlformats.org/officeDocument/2006/relationships/image" Target="../media/image2.png" /><Relationship Id="rId2" Type="http://schemas.openxmlformats.org/officeDocument/2006/relationships/notesSlide" Target="../notesSlides/notesSlide3.xml" /><Relationship Id="rId3" Type="http://schemas.openxmlformats.org/officeDocument/2006/relationships/hyperlink" Target="https://ek-sshf.sikt.sykehuspartner.no/docs/pub/dok31442.pdf" TargetMode="External" /><Relationship Id="rId4" Type="http://schemas.openxmlformats.org/officeDocument/2006/relationships/hyperlink" Target="https://www.helsedirektoratet.no/retningslinjer/elektrokonvulsiv-behandling-ect/Elektrokonvulsiv behandling (ECT) %E2%80%93 Nasjonal faglig retningslinje.pdf/_/attachment/inline/a0817fd2-8503-4ee6-93e3-9e6bd5fb14f7:e3b568bdee57d0a6124f3f34556e2d02aa36cf6c/Elektrokonvulsiv behandling (ECT) %E2%80%93 Nasjonal faglig retningslinje.pdf" TargetMode="External" /><Relationship Id="rId5" Type="http://schemas.openxmlformats.org/officeDocument/2006/relationships/slide" Target="slide11.xml" TargetMode="Internal" /><Relationship Id="rId6" Type="http://schemas.openxmlformats.org/officeDocument/2006/relationships/slide" Target="slide12.xml" TargetMode="Internal" /><Relationship Id="rId7" Type="http://schemas.openxmlformats.org/officeDocument/2006/relationships/slide" Target="slide15.xml" TargetMode="Internal" /><Relationship Id="rId8" Type="http://schemas.openxmlformats.org/officeDocument/2006/relationships/slide" Target="slide14.xml" TargetMode="Internal" /><Relationship Id="rId9" Type="http://schemas.openxmlformats.org/officeDocument/2006/relationships/slide" Target="slide13.xml" TargetMode="Interna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1.xml" /><Relationship Id="rId10" Type="http://schemas.openxmlformats.org/officeDocument/2006/relationships/slide" Target="slide4.xml" TargetMode="Internal" /><Relationship Id="rId11" Type="http://schemas.openxmlformats.org/officeDocument/2006/relationships/slide" Target="slide6.xml" TargetMode="Internal" /><Relationship Id="rId12" Type="http://schemas.openxmlformats.org/officeDocument/2006/relationships/slide" Target="slide7.xml" TargetMode="Internal" /><Relationship Id="rId13" Type="http://schemas.openxmlformats.org/officeDocument/2006/relationships/slide" Target="slide3.xml" TargetMode="Internal" /><Relationship Id="rId14" Type="http://schemas.openxmlformats.org/officeDocument/2006/relationships/slide" Target="slide1.xml" TargetMode="Internal" /><Relationship Id="rId15" Type="http://schemas.openxmlformats.org/officeDocument/2006/relationships/image" Target="../media/image2.png" /><Relationship Id="rId2" Type="http://schemas.openxmlformats.org/officeDocument/2006/relationships/notesSlide" Target="../notesSlides/notesSlide4.xml" /><Relationship Id="rId3" Type="http://schemas.openxmlformats.org/officeDocument/2006/relationships/hyperlink" Target="http://kvalitet2.sshf.no/docs/pub/dok31442.pdf" TargetMode="External" /><Relationship Id="rId4" Type="http://schemas.openxmlformats.org/officeDocument/2006/relationships/hyperlink" Target="dok31443.docx	" TargetMode="External" /><Relationship Id="rId5" Type="http://schemas.openxmlformats.org/officeDocument/2006/relationships/hyperlink" Target="https://sshf.no/avdelinger/klinikk-for-psykisk-helse/dps-stromme" TargetMode="External" /><Relationship Id="rId6" Type="http://schemas.openxmlformats.org/officeDocument/2006/relationships/hyperlink" Target="https://sshf.no/avdelinger/klinikk-for-psykisk-helse/dps-ostre-agder" TargetMode="External" /><Relationship Id="rId7" Type="http://schemas.openxmlformats.org/officeDocument/2006/relationships/hyperlink" Target="https://sshf.no/avdelinger/klinikk-for-psykisk-helse/dps-lister" TargetMode="External" /><Relationship Id="rId8" Type="http://schemas.openxmlformats.org/officeDocument/2006/relationships/hyperlink" Target="https://sshf.no/avdelinger/klinikk-for-psykisk-helse/dps-solvang" TargetMode="External" /><Relationship Id="rId9" Type="http://schemas.openxmlformats.org/officeDocument/2006/relationships/slide" Target="slide10.xml" TargetMode="Interna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1.xml" /><Relationship Id="rId10" Type="http://schemas.openxmlformats.org/officeDocument/2006/relationships/hyperlink" Target="http://kvalitet2.sshf.no/docs/pub/dok31513.pdf" TargetMode="External" /><Relationship Id="rId11" Type="http://schemas.openxmlformats.org/officeDocument/2006/relationships/hyperlink" Target="http://kvalitet2.sshf.no/docs/pub/dok31518.pdf" TargetMode="External" /><Relationship Id="rId12" Type="http://schemas.openxmlformats.org/officeDocument/2006/relationships/hyperlink" Target="http://www.lovdata.no/all/tl-19990702-063-004.html" TargetMode="External" /><Relationship Id="rId13" Type="http://schemas.openxmlformats.org/officeDocument/2006/relationships/slide" Target="slide3.xml" TargetMode="Internal" /><Relationship Id="rId14" Type="http://schemas.openxmlformats.org/officeDocument/2006/relationships/slide" Target="slide5.xml" TargetMode="Internal" /><Relationship Id="rId15" Type="http://schemas.openxmlformats.org/officeDocument/2006/relationships/slide" Target="slide7.xml" TargetMode="Internal" /><Relationship Id="rId16" Type="http://schemas.openxmlformats.org/officeDocument/2006/relationships/slide" Target="slide4.xml" TargetMode="Internal" /><Relationship Id="rId17" Type="http://schemas.openxmlformats.org/officeDocument/2006/relationships/slide" Target="slide1.xml" TargetMode="Internal" /><Relationship Id="rId18" Type="http://schemas.openxmlformats.org/officeDocument/2006/relationships/image" Target="../media/image2.png" /><Relationship Id="rId2" Type="http://schemas.openxmlformats.org/officeDocument/2006/relationships/notesSlide" Target="../notesSlides/notesSlide5.xml" /><Relationship Id="rId3" Type="http://schemas.openxmlformats.org/officeDocument/2006/relationships/hyperlink" Target="http://kvalitet2.sshf.no/docs/pub/dok30707.pdf" TargetMode="External" /><Relationship Id="rId4" Type="http://schemas.openxmlformats.org/officeDocument/2006/relationships/hyperlink" Target="https://sshf.no/behandlinger/elektrokonvulsiv-terapi-elektrostimulering-ect" TargetMode="External" /><Relationship Id="rId5" Type="http://schemas.openxmlformats.org/officeDocument/2006/relationships/hyperlink" Target="http://kvalitet2.sshf.no/docs/pub/dok31506.pdf" TargetMode="External" /><Relationship Id="rId6" Type="http://schemas.openxmlformats.org/officeDocument/2006/relationships/hyperlink" Target="http://www.uptodate.com/online/content/topic.do?topicKey=med_cons/7978&amp;selectedTitle=1~75&amp;source=search_result" TargetMode="External" /><Relationship Id="rId7" Type="http://schemas.openxmlformats.org/officeDocument/2006/relationships/hyperlink" Target="http://kvalitet2.sshf.no/docs/pub/dok27591.pdf" TargetMode="External" /><Relationship Id="rId8" Type="http://schemas.openxmlformats.org/officeDocument/2006/relationships/hyperlink" Target="dok25000.doc" TargetMode="External" /><Relationship Id="rId9" Type="http://schemas.openxmlformats.org/officeDocument/2006/relationships/hyperlink" Target="http://kvalitet2.sshf.no/docs/pub/dok31511.pdf" TargetMode="Externa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1.xml" /><Relationship Id="rId10" Type="http://schemas.openxmlformats.org/officeDocument/2006/relationships/slide" Target="slide6.xml" TargetMode="Internal" /><Relationship Id="rId11" Type="http://schemas.openxmlformats.org/officeDocument/2006/relationships/slide" Target="slide3.xml" TargetMode="Internal" /><Relationship Id="rId12" Type="http://schemas.openxmlformats.org/officeDocument/2006/relationships/slide" Target="slide1.xml" TargetMode="Internal" /><Relationship Id="rId13" Type="http://schemas.openxmlformats.org/officeDocument/2006/relationships/image" Target="../media/image2.png" /><Relationship Id="rId14" Type="http://schemas.openxmlformats.org/officeDocument/2006/relationships/slide" Target="slide7.xml" TargetMode="Internal" /><Relationship Id="rId2" Type="http://schemas.openxmlformats.org/officeDocument/2006/relationships/notesSlide" Target="../notesSlides/notesSlide6.xml" /><Relationship Id="rId3" Type="http://schemas.openxmlformats.org/officeDocument/2006/relationships/hyperlink" Target="http://kvalitet2.sshf.no/docs/pub/dok31518.pdf" TargetMode="External" /><Relationship Id="rId4" Type="http://schemas.openxmlformats.org/officeDocument/2006/relationships/hyperlink" Target="http://www.helsedirektoratet.no/helse-og-omsorgstjenester/habilitering-rehabilitering/individuell-plan/Sider/default.aspx" TargetMode="External" /><Relationship Id="rId5" Type="http://schemas.openxmlformats.org/officeDocument/2006/relationships/hyperlink" Target="http://lovdata.no/cgi-wift/wiftldles?doc=/usr/www/lovdata/all/nl-19990702-063.html&amp;emne=pasientrettighet*&amp;&amp;" TargetMode="External" /><Relationship Id="rId6" Type="http://schemas.openxmlformats.org/officeDocument/2006/relationships/hyperlink" Target="http://lovdata.no/cgi-wift/wiftldles?doc=/usr/www/lovdata/all/nl-19990702-062.html&amp;emne=psykisk*&amp;&amp;" TargetMode="External" /><Relationship Id="rId7" Type="http://schemas.openxmlformats.org/officeDocument/2006/relationships/hyperlink" Target="https://www.helsedirektoratet.no/tema/helse-og-omsorgstjenesteloven" TargetMode="External" /><Relationship Id="rId8" Type="http://schemas.openxmlformats.org/officeDocument/2006/relationships/slide" Target="slide5.xml" TargetMode="Internal" /><Relationship Id="rId9" Type="http://schemas.openxmlformats.org/officeDocument/2006/relationships/slide" Target="slide4.xml" TargetMode="Interna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slide" Target="slide1.xml" TargetMode="Internal" /><Relationship Id="rId3" Type="http://schemas.openxmlformats.org/officeDocument/2006/relationships/image" Target="../media/image2.png" /><Relationship Id="rId4" Type="http://schemas.openxmlformats.org/officeDocument/2006/relationships/slide" Target="slide7.xml" TargetMode="Interna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9.xml" TargetMode="Internal" /><Relationship Id="rId11" Type="http://schemas.openxmlformats.org/officeDocument/2006/relationships/slide" Target="slide2.xml" TargetMode="Internal" /><Relationship Id="rId12" Type="http://schemas.openxmlformats.org/officeDocument/2006/relationships/slide" Target="slide1.xml" TargetMode="Internal" /><Relationship Id="rId13" Type="http://schemas.openxmlformats.org/officeDocument/2006/relationships/slide" Target="slide7.xml" TargetMode="Internal" /><Relationship Id="rId14" Type="http://schemas.openxmlformats.org/officeDocument/2006/relationships/image" Target="../media/image2.png" /><Relationship Id="rId2" Type="http://schemas.openxmlformats.org/officeDocument/2006/relationships/notesSlide" Target="../notesSlides/notesSlide7.xml" /><Relationship Id="rId3" Type="http://schemas.openxmlformats.org/officeDocument/2006/relationships/slide" Target="slide15.xml" TargetMode="Internal" /><Relationship Id="rId4" Type="http://schemas.openxmlformats.org/officeDocument/2006/relationships/slide" Target="slide14.xml" TargetMode="Internal" /><Relationship Id="rId5" Type="http://schemas.openxmlformats.org/officeDocument/2006/relationships/slide" Target="slide13.xml" TargetMode="Internal" /><Relationship Id="rId6" Type="http://schemas.openxmlformats.org/officeDocument/2006/relationships/slide" Target="slide12.xml" TargetMode="Internal" /><Relationship Id="rId7" Type="http://schemas.openxmlformats.org/officeDocument/2006/relationships/slide" Target="slide11.xml" TargetMode="Internal" /><Relationship Id="rId8" Type="http://schemas.openxmlformats.org/officeDocument/2006/relationships/slide" Target="slide10.xml" TargetMode="Internal" /><Relationship Id="rId9" Type="http://schemas.openxmlformats.org/officeDocument/2006/relationships/slide" Target="slide8.xml" TargetMode="Interna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4338" name="Text Box 56"/>
          <p:cNvSpPr>
            <a:spLocks noChangeArrowheads="1"/>
          </p:cNvSpPr>
          <p:nvPr/>
        </p:nvSpPr>
        <p:spPr bwMode="auto">
          <a:xfrm>
            <a:off x="395288" y="404813"/>
            <a:ext cx="8329612" cy="1549400"/>
          </a:xfrm>
          <a:prstGeom prst="rect">
            <a:avLst/>
          </a:prstGeom>
          <a:noFill/>
          <a:ln>
            <a:noFill/>
          </a:ln>
        </p:spPr>
        <p:txBody>
          <a:bodyPr/>
          <a:lstStyle>
            <a:lvl1pPr>
              <a:spcBef>
                <a:spcPct val="20000"/>
              </a:spcBef>
              <a:buSzTx/>
              <a:buChar char="•"/>
              <a:defRPr sz="2400">
                <a:solidFill>
                  <a:srgbClr val="000000"/>
                </a:solidFill>
                <a:latin typeface="Arial" panose="020b0604020202020204" pitchFamily="34" charset="0"/>
                <a:cs typeface="Arial" panose="020b0604020202020204" pitchFamily="34" charset="0"/>
              </a:defRPr>
            </a:lvl1pPr>
            <a:lvl2pPr marL="742950" indent="-285750">
              <a:spcBef>
                <a:spcPct val="20000"/>
              </a:spcBef>
              <a:buSzTx/>
              <a:buChar char="–"/>
              <a:defRPr sz="2400">
                <a:solidFill>
                  <a:srgbClr val="000000"/>
                </a:solidFill>
                <a:latin typeface="Arial" panose="020b0604020202020204" pitchFamily="34" charset="0"/>
                <a:cs typeface="Arial" panose="020b0604020202020204" pitchFamily="34" charset="0"/>
              </a:defRPr>
            </a:lvl2pPr>
            <a:lvl3pPr marL="1143000" indent="-228600">
              <a:spcBef>
                <a:spcPct val="20000"/>
              </a:spcBef>
              <a:buSzTx/>
              <a:buChar char="•"/>
              <a:defRPr sz="2400" b="1">
                <a:solidFill>
                  <a:srgbClr val="000000"/>
                </a:solidFill>
                <a:latin typeface="Arial" panose="020b0604020202020204" pitchFamily="34" charset="0"/>
                <a:cs typeface="Arial" panose="020b0604020202020204" pitchFamily="34" charset="0"/>
              </a:defRPr>
            </a:lvl3pPr>
            <a:lvl4pPr marL="1600200" indent="-228600">
              <a:spcBef>
                <a:spcPct val="20000"/>
              </a:spcBef>
              <a:buSzTx/>
              <a:buChar char="–"/>
              <a:defRPr sz="2000">
                <a:solidFill>
                  <a:srgbClr val="000000"/>
                </a:solidFill>
                <a:latin typeface="Arial" panose="020b0604020202020204" pitchFamily="34" charset="0"/>
                <a:cs typeface="Arial" panose="020b0604020202020204" pitchFamily="34" charset="0"/>
              </a:defRPr>
            </a:lvl4pPr>
            <a:lvl5pPr marL="2057400" indent="-228600">
              <a:spcBef>
                <a:spcPct val="20000"/>
              </a:spcBef>
              <a:buSzTx/>
              <a:buChar char="»"/>
              <a:defRPr sz="2000" i="1">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2400" b="1" i="0" u="sng"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sym typeface="Wingdings" pitchFamily="2" charset="2"/>
              </a:rPr>
              <a:t>Behandlingslinje Elektrokonvulsiv terapi (ECT) </a:t>
            </a: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a:noFill/>
                </a:ln>
                <a:solidFill>
                  <a:srgbClr val="000000"/>
                </a:solidFill>
                <a:uLnTx/>
                <a:uFillTx/>
                <a:latin typeface="+mn-lt"/>
                <a:ea typeface="+mn-ea"/>
                <a:cs typeface="Times New Roman" panose="02020603050405020304" pitchFamily="18" charset="0"/>
                <a:sym typeface="Wingdings" pitchFamily="2" charset="2"/>
              </a:rPr>
              <a:t>ECT er en meget effektiv behandlingsmetode ved visse psykiske lidelser hvor annen behandling har vist seg å være utilstrekkelig. ECT virker raskt og har for de aller fleste lite bivirkninger. ECT kan i noen tilfeller være livreddende.  Behandlingslinjen viser hvordan ECT praksis gjennomføres i Sørlandet sykehus. Målet med behandlingslinjen er å få til en kvalitetsmessig god og forutsigbar ECT-praksis i tråd med nasjonale og internasjonale anbefalinger. På denne måten skal pasienter og deres pårørende være trygge på at denne behandlingen blir gitt under optimale betingelser av høyt kvalifisert helsepersonell.</a:t>
            </a:r>
            <a:endParaRPr kumimoji="0" lang="nb-NO" altLang="nb-NO" sz="1200" b="0" i="0" u="none" strike="noStrike" kern="1200" cap="none" spc="0" normalizeH="0" baseline="0" noProof="0">
              <a:ln>
                <a:noFill/>
              </a:ln>
              <a:solidFill>
                <a:schemeClr val="tx1"/>
              </a:solidFill>
              <a:uLnTx/>
              <a:uFillTx/>
              <a:latin typeface="+mn-lt"/>
              <a:ea typeface="+mn-ea"/>
              <a:cs typeface="Times New Roman" panose="02020603050405020304" pitchFamily="18" charset="0"/>
            </a:endParaRPr>
          </a:p>
        </p:txBody>
      </p:sp>
      <p:sp>
        <p:nvSpPr>
          <p:cNvPr id="14339" name="Text Box 70" title=""/>
          <p:cNvSpPr/>
          <p:nvPr/>
        </p:nvSpPr>
        <p:spPr>
          <a:xfrm>
            <a:off x="539750" y="6092825"/>
            <a:ext cx="8064500" cy="1123950"/>
          </a:xfrm>
          <a:prstGeom prst="rect">
            <a:avLst/>
          </a:prstGeom>
          <a:noFill/>
          <a:ln>
            <a:noFill/>
            <a:miter lim="800000"/>
          </a:ln>
        </p:spPr>
        <p:txBody>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1200">
                <a:latin typeface="Times New Roman" pitchFamily="18" charset="0"/>
                <a:ea typeface="Times New Roman" pitchFamily="18" charset="0"/>
                <a:sym typeface="Wingdings" charset="2"/>
              </a:rPr>
              <a:t>Fagansvarlig: Arbeidsgruppe ECT</a:t>
            </a:r>
            <a:endParaRPr lang="nb-NO" altLang="nb-NO" sz="1200">
              <a:solidFill>
                <a:srgbClr val="FF0000"/>
              </a:solidFill>
              <a:latin typeface="Times New Roman" pitchFamily="18" charset="0"/>
              <a:ea typeface="Times New Roman" pitchFamily="18" charset="0"/>
              <a:sym typeface="Wingdings" charset="2"/>
            </a:endParaRPr>
          </a:p>
          <a:p>
            <a:pPr marL="0" lvl="0" indent="0" eaLnBrk="1" hangingPunct="1">
              <a:spcBef>
                <a:spcPct val="0"/>
              </a:spcBef>
              <a:buNone/>
            </a:pPr>
            <a:r>
              <a:rPr lang="nb-NO" altLang="nb-NO" sz="1200">
                <a:latin typeface="Times New Roman" pitchFamily="18" charset="0"/>
                <a:ea typeface="Times New Roman" pitchFamily="18" charset="0"/>
                <a:sym typeface="Wingdings" charset="2"/>
              </a:rPr>
              <a:t>Kontaktpersoner: Nina Frigstad Johansen</a:t>
            </a:r>
            <a:endParaRPr lang="nb-NO" altLang="nb-NO" sz="1200">
              <a:solidFill>
                <a:srgbClr val="FF0000"/>
              </a:solidFill>
              <a:latin typeface="Times New Roman" pitchFamily="18" charset="0"/>
              <a:ea typeface="Times New Roman" pitchFamily="18" charset="0"/>
              <a:sym typeface="Wingdings" charset="2"/>
            </a:endParaRPr>
          </a:p>
          <a:p>
            <a:pPr marL="0" lvl="0" indent="0" eaLnBrk="1" hangingPunct="1">
              <a:spcBef>
                <a:spcPct val="0"/>
              </a:spcBef>
              <a:buNone/>
            </a:pPr>
            <a:endParaRPr lang="nb-NO" altLang="nb-NO" sz="1200"/>
          </a:p>
        </p:txBody>
      </p:sp>
      <p:sp>
        <p:nvSpPr>
          <p:cNvPr id="14340" name="Text Box 72" title=""/>
          <p:cNvSpPr/>
          <p:nvPr/>
        </p:nvSpPr>
        <p:spPr>
          <a:xfrm>
            <a:off x="3419475" y="1700213"/>
            <a:ext cx="7258050" cy="2143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sp>
        <p:nvSpPr>
          <p:cNvPr id="14341" name="Text Box 88" title=""/>
          <p:cNvSpPr/>
          <p:nvPr/>
        </p:nvSpPr>
        <p:spPr>
          <a:xfrm>
            <a:off x="465138" y="4217988"/>
            <a:ext cx="3408362" cy="360362"/>
          </a:xfrm>
          <a:prstGeom prst="rect">
            <a:avLst/>
          </a:prstGeom>
          <a:noFill/>
          <a:ln>
            <a:noFill/>
            <a:miter lim="800000"/>
          </a:ln>
        </p:spPr>
        <p:txBody>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1800" b="1">
                <a:latin typeface="Times New Roman" pitchFamily="18" charset="0"/>
                <a:ea typeface="Times New Roman" pitchFamily="18" charset="0"/>
              </a:rPr>
              <a:t>Dokumentasjon</a:t>
            </a:r>
            <a:endParaRPr lang="nb-NO" altLang="nb-NO" sz="1800" b="1">
              <a:latin typeface="Times New Roman" pitchFamily="18" charset="0"/>
              <a:ea typeface="Times New Roman" pitchFamily="18" charset="0"/>
            </a:endParaRPr>
          </a:p>
        </p:txBody>
      </p:sp>
      <p:sp>
        <p:nvSpPr>
          <p:cNvPr id="14342" name="Text Box 89" title=""/>
          <p:cNvSpPr/>
          <p:nvPr/>
        </p:nvSpPr>
        <p:spPr>
          <a:xfrm>
            <a:off x="468313" y="5229225"/>
            <a:ext cx="3408362" cy="24447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8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Evaluering</a:t>
            </a:r>
            <a:r>
              <a:rPr kumimoji="0" lang="nb-NO" altLang="nb-NO" sz="1800" b="1" i="0" u="none" strike="noStrike" kern="1200" cap="none" spc="0" normalizeH="0" baseline="0" noProof="0">
                <a:ln w="9525" cap="flat" cmpd="sng" algn="ctr">
                  <a:noFill/>
                  <a:prstDash val="solid"/>
                  <a:round/>
                  <a:headEnd type="none" w="med" len="med"/>
                  <a:tailEnd type="none" w="med" len="med"/>
                </a:ln>
                <a:solidFill>
                  <a:schemeClr val="bg1"/>
                </a:solidFill>
                <a:uLnTx/>
                <a:uFillTx/>
                <a:latin typeface="Times New Roman" pitchFamily="18" charset="0"/>
                <a:ea typeface="Times New Roman" pitchFamily="18" charset="0"/>
                <a:sym typeface="Wingdings" charset="2"/>
              </a:rPr>
              <a:t>e</a:t>
            </a:r>
            <a:r>
              <a:rPr kumimoji="0" lang="nb-NO" altLang="nb-NO" sz="1800" b="1" i="0" u="none" strike="noStrike" kern="1200" cap="none" spc="0" normalizeH="0" baseline="0" noProof="0">
                <a:ln w="9525" cap="flat" cmpd="sng" algn="ctr">
                  <a:noFill/>
                  <a:prstDash val="solid"/>
                  <a:round/>
                  <a:headEnd type="none" w="med" len="med"/>
                  <a:tailEnd type="none" w="med" len="med"/>
                </a:ln>
                <a:solidFill>
                  <a:schemeClr val="bg1"/>
                </a:solidFill>
                <a:uLnTx/>
                <a:uFillTx/>
                <a:sym typeface="Wingdings" charset="2"/>
              </a:rPr>
              <a:t> målinger</a:t>
            </a:r>
            <a:endParaRPr kumimoji="0" lang="nb-NO" altLang="nb-NO" sz="1800" b="1" i="0" u="none" strike="noStrike" kern="1200" cap="none" spc="0" normalizeH="0" baseline="0" noProof="0">
              <a:solidFill>
                <a:schemeClr val="bg1"/>
              </a:solidFill>
              <a:uLnTx/>
              <a:uFillTx/>
            </a:endParaRPr>
          </a:p>
        </p:txBody>
      </p:sp>
      <p:sp>
        <p:nvSpPr>
          <p:cNvPr id="14343" name="AutoShape 90" title="">
            <a:hlinkClick r:id="rId3" action="ppaction://hlinksldjump"/>
          </p:cNvPr>
          <p:cNvSpPr/>
          <p:nvPr/>
        </p:nvSpPr>
        <p:spPr>
          <a:xfrm>
            <a:off x="3489325" y="3429000"/>
            <a:ext cx="1366838" cy="792163"/>
          </a:xfrm>
          <a:prstGeom prst="homePlate">
            <a:avLst>
              <a:gd name="adj" fmla="val 43136"/>
            </a:avLst>
          </a:prstGeom>
          <a:gradFill rotWithShape="1">
            <a:gsLst>
              <a:gs pos="0">
                <a:schemeClr val="bg1"/>
              </a:gs>
              <a:gs pos="100000">
                <a:srgbClr val="FFFF66"/>
              </a:gs>
            </a:gsLst>
            <a:lin ang="5400000" scaled="1"/>
          </a:gradFill>
          <a:ln>
            <a:solidFill>
              <a:schemeClr val="tx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Henvisninger</a:t>
            </a:r>
            <a:endParaRPr lang="nb-NO" altLang="nb-NO" sz="1200">
              <a:latin typeface="Times New Roman" pitchFamily="18" charset="0"/>
              <a:ea typeface="Times New Roman" pitchFamily="18" charset="0"/>
            </a:endParaRPr>
          </a:p>
        </p:txBody>
      </p:sp>
      <p:sp>
        <p:nvSpPr>
          <p:cNvPr id="14344" name="AutoShape 91" title="">
            <a:hlinkClick r:id="rId4" action="ppaction://hlinksldjump"/>
          </p:cNvPr>
          <p:cNvSpPr/>
          <p:nvPr/>
        </p:nvSpPr>
        <p:spPr>
          <a:xfrm>
            <a:off x="1908175" y="3429000"/>
            <a:ext cx="1508125" cy="792163"/>
          </a:xfrm>
          <a:prstGeom prst="homePlate">
            <a:avLst>
              <a:gd name="adj" fmla="val 47595"/>
            </a:avLst>
          </a:prstGeom>
          <a:gradFill rotWithShape="1">
            <a:gsLst>
              <a:gs pos="0">
                <a:schemeClr val="bg1"/>
              </a:gs>
              <a:gs pos="100000">
                <a:srgbClr val="FFFF66"/>
              </a:gs>
            </a:gsLst>
            <a:lin ang="5400000" scaled="1"/>
          </a:gradFill>
          <a:ln>
            <a:solidFill>
              <a:schemeClr val="tx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Indikasjoner</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Kontraindikasjoner</a:t>
            </a:r>
            <a:endParaRPr lang="nb-NO" altLang="nb-NO" sz="1200">
              <a:latin typeface="Times New Roman" pitchFamily="18" charset="0"/>
              <a:ea typeface="Times New Roman" pitchFamily="18" charset="0"/>
            </a:endParaRPr>
          </a:p>
        </p:txBody>
      </p:sp>
      <p:sp>
        <p:nvSpPr>
          <p:cNvPr id="14345" name="AutoShape 92" title="">
            <a:hlinkClick r:id="rId5" action="ppaction://hlinksldjump"/>
          </p:cNvPr>
          <p:cNvSpPr/>
          <p:nvPr/>
        </p:nvSpPr>
        <p:spPr>
          <a:xfrm>
            <a:off x="4929188" y="3429000"/>
            <a:ext cx="1366837" cy="792163"/>
          </a:xfrm>
          <a:prstGeom prst="homePlate">
            <a:avLst>
              <a:gd name="adj" fmla="val 43136"/>
            </a:avLst>
          </a:prstGeom>
          <a:gradFill rotWithShape="1">
            <a:gsLst>
              <a:gs pos="0">
                <a:schemeClr val="bg1"/>
              </a:gs>
              <a:gs pos="100000">
                <a:srgbClr val="FFFF66"/>
              </a:gs>
            </a:gsLst>
            <a:lin ang="5400000" scaled="1"/>
          </a:gradFill>
          <a:ln>
            <a:solidFill>
              <a:schemeClr val="tx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Behandling</a:t>
            </a:r>
            <a:br>
              <a:rPr lang="nb-NO" altLang="nb-NO" sz="1200"/>
            </a:br>
            <a:br>
              <a:rPr lang="nb-NO" altLang="nb-NO" sz="1200"/>
            </a:br>
            <a:endParaRPr lang="nb-NO" altLang="nb-NO" sz="1200"/>
          </a:p>
        </p:txBody>
      </p:sp>
      <p:sp>
        <p:nvSpPr>
          <p:cNvPr id="14346" name="Rectangle 93" title=""/>
          <p:cNvSpPr/>
          <p:nvPr/>
        </p:nvSpPr>
        <p:spPr>
          <a:xfrm>
            <a:off x="2986088" y="4579938"/>
            <a:ext cx="1152525" cy="576262"/>
          </a:xfrm>
          <a:prstGeom prst="rect">
            <a:avLst/>
          </a:prstGeom>
          <a:gradFill rotWithShape="1">
            <a:gsLst>
              <a:gs pos="0">
                <a:schemeClr val="bg1"/>
              </a:gs>
              <a:gs pos="100000">
                <a:schemeClr val="accent1">
                  <a:alpha val="98000"/>
                </a:schemeClr>
              </a:gs>
            </a:gsLst>
            <a:lin ang="5400000" scaled="1"/>
          </a:gradFill>
          <a:ln>
            <a:solidFill>
              <a:prstClr val="black"/>
            </a:solid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Team og målsettinger</a:t>
            </a:r>
            <a:endParaRPr kumimoji="0" lang="nb-NO" altLang="nb-NO" sz="1000" b="0" i="0" u="none" strike="noStrike" kern="1200" cap="none" spc="0" normalizeH="0" baseline="0" noProof="0">
              <a:uLnTx/>
              <a:uFillTx/>
              <a:latin typeface="Times New Roman" pitchFamily="18" charset="0"/>
              <a:ea typeface="Times New Roman" pitchFamily="18" charset="0"/>
            </a:endParaRPr>
          </a:p>
        </p:txBody>
      </p:sp>
      <p:sp>
        <p:nvSpPr>
          <p:cNvPr id="14347" name="Rectangle 94" title="">
            <a:hlinkClick r:id="rId6" tgtFrame="_blank"/>
          </p:cNvPr>
          <p:cNvSpPr/>
          <p:nvPr/>
        </p:nvSpPr>
        <p:spPr>
          <a:xfrm>
            <a:off x="5437188" y="4579938"/>
            <a:ext cx="1152525" cy="576262"/>
          </a:xfrm>
          <a:prstGeom prst="rect">
            <a:avLst/>
          </a:prstGeom>
          <a:gradFill rotWithShape="1">
            <a:gsLst>
              <a:gs pos="0">
                <a:schemeClr val="bg1"/>
              </a:gs>
              <a:gs pos="100000">
                <a:schemeClr val="accent1">
                  <a:alpha val="98000"/>
                </a:schemeClr>
              </a:gs>
            </a:gsLst>
            <a:lin ang="5400000" scaled="1"/>
          </a:gradFill>
          <a:ln>
            <a:solidFill>
              <a:prstClr val="black"/>
            </a:solid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Metoderapport</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rgbClr val="FF0000"/>
              </a:solidFill>
              <a:uLnTx/>
              <a:uFillTx/>
            </a:endParaRPr>
          </a:p>
        </p:txBody>
      </p:sp>
      <p:sp>
        <p:nvSpPr>
          <p:cNvPr id="14348" name="Rectangle 95" title=""/>
          <p:cNvSpPr/>
          <p:nvPr/>
        </p:nvSpPr>
        <p:spPr>
          <a:xfrm>
            <a:off x="4210050" y="4579938"/>
            <a:ext cx="1155700" cy="576262"/>
          </a:xfrm>
          <a:prstGeom prst="rect">
            <a:avLst/>
          </a:prstGeom>
          <a:gradFill rotWithShape="1">
            <a:gsLst>
              <a:gs pos="0">
                <a:schemeClr val="bg1"/>
              </a:gs>
              <a:gs pos="100000">
                <a:schemeClr val="accent1">
                  <a:alpha val="98000"/>
                </a:schemeClr>
              </a:gs>
            </a:gsLst>
            <a:lin ang="5400000" scaled="1"/>
          </a:gradFill>
          <a:ln>
            <a:solidFill>
              <a:prstClr val="black"/>
            </a:solid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Kunnskaps-grunnlaget og linker</a:t>
            </a:r>
            <a:endParaRPr kumimoji="0" lang="nb-NO" altLang="nb-NO" sz="1000" b="0" i="0" u="none" strike="noStrike" kern="1200" cap="none" spc="0" normalizeH="0" baseline="0" noProof="0">
              <a:uLnTx/>
              <a:uFillTx/>
              <a:latin typeface="Times New Roman" pitchFamily="18" charset="0"/>
              <a:ea typeface="Times New Roman" pitchFamily="18" charset="0"/>
            </a:endParaRPr>
          </a:p>
        </p:txBody>
      </p:sp>
      <p:sp>
        <p:nvSpPr>
          <p:cNvPr id="14349" name="Rectangle 96" title=""/>
          <p:cNvSpPr/>
          <p:nvPr/>
        </p:nvSpPr>
        <p:spPr>
          <a:xfrm>
            <a:off x="536575" y="5580063"/>
            <a:ext cx="1150938" cy="504825"/>
          </a:xfrm>
          <a:prstGeom prst="rect">
            <a:avLst/>
          </a:prstGeom>
          <a:gradFill rotWithShape="1">
            <a:gsLst>
              <a:gs pos="0">
                <a:srgbClr val="FFFFFF"/>
              </a:gs>
              <a:gs pos="100000">
                <a:srgbClr val="FFFF99"/>
              </a:gs>
            </a:gsLst>
            <a:lin ang="5400000" scaled="1"/>
          </a:gradFill>
          <a:ln>
            <a:solidFill>
              <a:prstClr val="black"/>
            </a:solid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Verdikompasset</a:t>
            </a:r>
            <a:endParaRPr kumimoji="0" lang="nb-NO" altLang="nb-NO" sz="1000" b="0" i="0" u="none" strike="noStrike" kern="1200" cap="none" spc="0" normalizeH="0" baseline="0" noProof="0">
              <a:uLnTx/>
              <a:uFillTx/>
              <a:latin typeface="Times New Roman" pitchFamily="18" charset="0"/>
              <a:ea typeface="Times New Roman" pitchFamily="18" charset="0"/>
            </a:endParaRPr>
          </a:p>
        </p:txBody>
      </p:sp>
      <p:sp>
        <p:nvSpPr>
          <p:cNvPr id="14350" name="Rectangle 97" title=""/>
          <p:cNvSpPr/>
          <p:nvPr/>
        </p:nvSpPr>
        <p:spPr>
          <a:xfrm>
            <a:off x="1760538" y="5580063"/>
            <a:ext cx="1150937" cy="504825"/>
          </a:xfrm>
          <a:prstGeom prst="rect">
            <a:avLst/>
          </a:prstGeom>
          <a:gradFill rotWithShape="1">
            <a:gsLst>
              <a:gs pos="0">
                <a:srgbClr val="FFFFFF"/>
              </a:gs>
              <a:gs pos="100000">
                <a:srgbClr val="FFFF99"/>
              </a:gs>
            </a:gsLst>
            <a:lin ang="5400000" scaled="1"/>
          </a:gradFill>
          <a:ln>
            <a:solidFill>
              <a:prstClr val="black"/>
            </a:solid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Strukturelle forhold</a:t>
            </a:r>
            <a:endParaRPr kumimoji="0" lang="nb-NO" altLang="nb-NO" sz="1000" b="0" i="0" u="none" strike="noStrike" kern="1200" cap="none" spc="0" normalizeH="0" baseline="0" noProof="0">
              <a:uLnTx/>
              <a:uFillTx/>
              <a:latin typeface="Times New Roman" pitchFamily="18" charset="0"/>
              <a:ea typeface="Times New Roman" pitchFamily="18" charset="0"/>
            </a:endParaRPr>
          </a:p>
        </p:txBody>
      </p:sp>
      <p:sp>
        <p:nvSpPr>
          <p:cNvPr id="14351" name="AutoShape 99" title="">
            <a:hlinkClick r:id="rId7" action="ppaction://hlinksldjump"/>
          </p:cNvPr>
          <p:cNvSpPr/>
          <p:nvPr/>
        </p:nvSpPr>
        <p:spPr>
          <a:xfrm>
            <a:off x="536575" y="3429000"/>
            <a:ext cx="1370013" cy="792163"/>
          </a:xfrm>
          <a:prstGeom prst="homePlate">
            <a:avLst>
              <a:gd name="adj" fmla="val 43236"/>
            </a:avLst>
          </a:prstGeom>
          <a:gradFill rotWithShape="1">
            <a:gsLst>
              <a:gs pos="0">
                <a:schemeClr val="bg1"/>
              </a:gs>
              <a:gs pos="100000">
                <a:srgbClr val="FFFF66"/>
              </a:gs>
            </a:gsLst>
            <a:lin ang="5400000" scaled="1"/>
          </a:gradFill>
          <a:ln>
            <a:solidFill>
              <a:schemeClr val="tx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Informasjon</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om ECT</a:t>
            </a:r>
            <a:endParaRPr lang="nb-NO" altLang="nb-NO" sz="1200">
              <a:latin typeface="Times New Roman" pitchFamily="18" charset="0"/>
              <a:ea typeface="Times New Roman" pitchFamily="18" charset="0"/>
            </a:endParaRPr>
          </a:p>
        </p:txBody>
      </p:sp>
      <p:sp>
        <p:nvSpPr>
          <p:cNvPr id="14352" name="Rectangle 100" title=""/>
          <p:cNvSpPr/>
          <p:nvPr/>
        </p:nvSpPr>
        <p:spPr>
          <a:xfrm>
            <a:off x="1751013" y="4579938"/>
            <a:ext cx="1152525" cy="576262"/>
          </a:xfrm>
          <a:prstGeom prst="rect">
            <a:avLst/>
          </a:prstGeom>
          <a:gradFill rotWithShape="1">
            <a:gsLst>
              <a:gs pos="0">
                <a:schemeClr val="bg1"/>
              </a:gs>
              <a:gs pos="100000">
                <a:schemeClr val="accent1">
                  <a:alpha val="98000"/>
                </a:schemeClr>
              </a:gs>
            </a:gsLst>
            <a:lin ang="5400000" scaled="1"/>
          </a:gradFill>
          <a:ln>
            <a:solidFill>
              <a:prstClr val="black"/>
            </a:solid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Ordliste</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uLnTx/>
              <a:uFillTx/>
            </a:endParaRPr>
          </a:p>
        </p:txBody>
      </p:sp>
      <p:sp>
        <p:nvSpPr>
          <p:cNvPr id="14353" name="Rectangle 144" title=""/>
          <p:cNvSpPr/>
          <p:nvPr/>
        </p:nvSpPr>
        <p:spPr>
          <a:xfrm>
            <a:off x="539750" y="3119438"/>
            <a:ext cx="2808288" cy="312737"/>
          </a:xfrm>
          <a:prstGeom prst="rect">
            <a:avLst/>
          </a:prstGeom>
          <a:noFill/>
          <a:ln w="12700">
            <a:noFill/>
            <a:miter lim="800000"/>
          </a:ln>
        </p:spPr>
        <p:txBody>
          <a:bodyPr lIns="18000" tIns="18000" rIns="18000" b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8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Behandlingsforløp</a:t>
            </a:r>
            <a:endParaRPr kumimoji="0" lang="nb-NO" altLang="nb-NO" sz="1800" b="1" i="0" u="none" strike="noStrike" kern="1200" cap="none" spc="0" normalizeH="0" baseline="0" noProof="0">
              <a:solidFill>
                <a:schemeClr val="tx1"/>
              </a:solidFill>
              <a:uLnTx/>
              <a:uFillTx/>
              <a:latin typeface="Times New Roman" pitchFamily="18" charset="0"/>
              <a:ea typeface="Times New Roman" pitchFamily="18" charset="0"/>
            </a:endParaRPr>
          </a:p>
        </p:txBody>
      </p:sp>
      <p:sp>
        <p:nvSpPr>
          <p:cNvPr id="14354" name="AutoShape 29" title="">
            <a:hlinkClick r:id="rId8" action="ppaction://hlinksldjump"/>
          </p:cNvPr>
          <p:cNvSpPr/>
          <p:nvPr/>
        </p:nvSpPr>
        <p:spPr>
          <a:xfrm>
            <a:off x="6373813" y="3429000"/>
            <a:ext cx="1366837" cy="792163"/>
          </a:xfrm>
          <a:prstGeom prst="homePlate">
            <a:avLst>
              <a:gd name="adj" fmla="val 43136"/>
            </a:avLst>
          </a:prstGeom>
          <a:gradFill rotWithShape="1">
            <a:gsLst>
              <a:gs pos="0">
                <a:schemeClr val="bg1"/>
              </a:gs>
              <a:gs pos="100000">
                <a:srgbClr val="FFFF66"/>
              </a:gs>
            </a:gsLst>
            <a:lin ang="5400000" scaled="1"/>
          </a:gradFill>
          <a:ln>
            <a:solidFill>
              <a:schemeClr val="tx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Oppfølging/</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Samhandling</a:t>
            </a:r>
            <a:endParaRPr lang="nb-NO" altLang="nb-NO" sz="1200">
              <a:latin typeface="Times New Roman" pitchFamily="18" charset="0"/>
              <a:ea typeface="Times New Roman" pitchFamily="18" charset="0"/>
            </a:endParaRPr>
          </a:p>
        </p:txBody>
      </p:sp>
      <p:sp>
        <p:nvSpPr>
          <p:cNvPr id="14355" name="Text Box 34" title=""/>
          <p:cNvSpPr/>
          <p:nvPr/>
        </p:nvSpPr>
        <p:spPr>
          <a:xfrm>
            <a:off x="539750" y="2781300"/>
            <a:ext cx="7272338" cy="284163"/>
          </a:xfrm>
          <a:prstGeom prst="rect">
            <a:avLst/>
          </a:prstGeom>
          <a:solidFill>
            <a:schemeClr val="accent1"/>
          </a:solidFill>
          <a:ln>
            <a:solidFill>
              <a:schemeClr val="tx1"/>
            </a:solid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Informasjon til pasienter og pårørende</a:t>
            </a:r>
            <a:endParaRPr kumimoji="0" lang="nb-NO" altLang="nb-NO" sz="1200" b="1" i="0" u="none" strike="noStrike" kern="1200" cap="none" spc="0" normalizeH="0" baseline="0" noProof="0">
              <a:uLnTx/>
              <a:uFillTx/>
              <a:latin typeface="Times New Roman" pitchFamily="18" charset="0"/>
              <a:ea typeface="Times New Roman" pitchFamily="18" charset="0"/>
            </a:endParaRPr>
          </a:p>
        </p:txBody>
      </p:sp>
      <p:sp>
        <p:nvSpPr>
          <p:cNvPr id="14356" name="Rectangle 100" title=""/>
          <p:cNvSpPr/>
          <p:nvPr/>
        </p:nvSpPr>
        <p:spPr>
          <a:xfrm>
            <a:off x="539750" y="4581525"/>
            <a:ext cx="1152525" cy="576263"/>
          </a:xfrm>
          <a:prstGeom prst="rect">
            <a:avLst/>
          </a:prstGeom>
          <a:gradFill rotWithShape="1">
            <a:gsLst>
              <a:gs pos="0">
                <a:schemeClr val="bg1"/>
              </a:gs>
              <a:gs pos="100000">
                <a:schemeClr val="accent1">
                  <a:alpha val="98000"/>
                </a:schemeClr>
              </a:gs>
            </a:gsLst>
            <a:lin ang="5400000" scaled="1"/>
          </a:gradFill>
          <a:ln>
            <a:solidFill>
              <a:prstClr val="black"/>
            </a:solid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Prosedyrer</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uLnTx/>
              <a:uFillTx/>
            </a:endParaRPr>
          </a:p>
        </p:txBody>
      </p:sp>
      <p:sp>
        <p:nvSpPr>
          <p:cNvPr id="14357" name="TekstSylinder 21" title=""/>
          <p:cNvSpPr/>
          <p:nvPr/>
        </p:nvSpPr>
        <p:spPr>
          <a:xfrm>
            <a:off x="539750" y="2060575"/>
            <a:ext cx="7632700" cy="523875"/>
          </a:xfrm>
          <a:prstGeom prst="rect">
            <a:avLst/>
          </a:prstGeom>
          <a:solidFill>
            <a:srgbClr val="FFFFFF"/>
          </a:solidFill>
          <a:ln w="25400">
            <a:solidFill>
              <a:srgbClr val="99CCFF"/>
            </a:solidFill>
            <a:round/>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Innholdet i denne behandlingslinjen er rettet mot ulike målgrupper. Noen sider er rettet mot involverte personer i helsevesenet, mens andre er rettet mot pasienter og pårørende.</a:t>
            </a:r>
            <a:endParaRPr kumimoji="0" lang="nb-NO" altLang="nb-NO" sz="1400" b="0" i="0" u="none" strike="noStrike" kern="1200" cap="none" spc="0" normalizeH="0" baseline="0" noProof="0">
              <a:solidFill>
                <a:schemeClr val="tx1"/>
              </a:solidFill>
              <a:uLnTx/>
              <a:uFillTx/>
              <a:latin typeface="Times New Roman" pitchFamily="18" charset="0"/>
              <a:ea typeface="Times New Roman" pitchFamily="18" charset="0"/>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3554" name="Text Box 34" title=""/>
          <p:cNvSpPr/>
          <p:nvPr/>
        </p:nvSpPr>
        <p:spPr>
          <a:xfrm>
            <a:off x="179388" y="620713"/>
            <a:ext cx="6553200" cy="336550"/>
          </a:xfrm>
          <a:prstGeom prst="rect">
            <a:avLst/>
          </a:prstGeom>
          <a:noFill/>
          <a:ln w="12700">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EKSEMPLER PÅ ULIKE FAGLIGE RETNINGSLINJER</a:t>
            </a:r>
            <a:endParaRPr kumimoji="0" lang="nb-NO" altLang="nb-NO" sz="1600" b="1" i="0" u="none" strike="noStrike" kern="1200" cap="none" spc="0" normalizeH="0" baseline="0" noProof="0">
              <a:uLnTx/>
              <a:uFillTx/>
              <a:latin typeface="Times New Roman" pitchFamily="18" charset="0"/>
              <a:ea typeface="Times New Roman" pitchFamily="18" charset="0"/>
            </a:endParaRPr>
          </a:p>
        </p:txBody>
      </p:sp>
      <p:sp>
        <p:nvSpPr>
          <p:cNvPr id="23555" name="Text Box 49" title="">
            <a:hlinkClick r:id="rId3" action="ppaction://hlinksldjump"/>
          </p:cNvPr>
          <p:cNvSpPr/>
          <p:nvPr/>
        </p:nvSpPr>
        <p:spPr>
          <a:xfrm>
            <a:off x="84597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23556" name="AutoShape 50" title="">
            <a:hlinkClick r:id="rId4" action="ppaction://hlinksldjump"/>
          </p:cNvPr>
          <p:cNvSpPr/>
          <p:nvPr/>
        </p:nvSpPr>
        <p:spPr>
          <a:xfrm>
            <a:off x="8609013" y="522288"/>
            <a:ext cx="420687" cy="23177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sp>
        <p:nvSpPr>
          <p:cNvPr id="23557" name="Text Box 52" title="">
            <a:hlinkClick r:id="rId5" action="ppaction://hlinksldjump"/>
          </p:cNvPr>
          <p:cNvSpPr/>
          <p:nvPr/>
        </p:nvSpPr>
        <p:spPr>
          <a:xfrm>
            <a:off x="78120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graphicFrame>
        <p:nvGraphicFramePr>
          <p:cNvPr id="23558" name="Group 82" title=""/>
          <p:cNvGraphicFramePr/>
          <p:nvPr/>
        </p:nvGraphicFramePr>
        <p:xfrm>
          <a:off x="84138" y="1125538"/>
          <a:ext cx="8964612" cy="4535488"/>
        </p:xfrm>
        <a:graphic>
          <a:graphicData uri="http://schemas.openxmlformats.org/drawingml/2006/table">
            <a:tbl>
              <a:tblPr/>
              <a:tblGrid>
                <a:gridCol w="1535112"/>
                <a:gridCol w="7429500"/>
              </a:tblGrid>
              <a:tr h="950912">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Canadian Nerwork for Mood and Anxiety Treatment (CANMAT) (2009) </a:t>
                      </a:r>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28575">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rPr>
                        <a:t>ECT er førstevalg ved akutte suicidaltilstander, alvorlig depresjon med psykotiske symptomer, behandlingsresistent depresjon, katatoni, tidligere gunstig effekt av ECT, gjentatt manglende toleranse for medikamentell behandling, rask forverring i fysisk helsetilstand, under graviditet ved alle tilstander nevnt over og, til slutt, dersom pasienten ønsker det. </a:t>
                      </a:r>
                      <a:endParaRPr lang="nb-NO" altLang="en-US" sz="1200">
                        <a:latin typeface="Times New Roman" pitchFamily="18" charset="0"/>
                      </a:endParaRPr>
                    </a:p>
                  </a:txBody>
                  <a:tcPr marL="68580" marR="68580" marT="0" marB="0">
                    <a:lnL w="12700">
                      <a:solidFill>
                        <a:schemeClr val="tx1"/>
                      </a:solidFill>
                      <a:miter lim="800000"/>
                    </a:lnL>
                    <a:lnR w="28575">
                      <a:solidFill>
                        <a:schemeClr val="tx1"/>
                      </a:solidFill>
                      <a:miter lim="800000"/>
                    </a:lnR>
                    <a:lnT w="28575">
                      <a:solidFill>
                        <a:schemeClr val="tx1"/>
                      </a:solidFill>
                      <a:miter lim="800000"/>
                    </a:lnT>
                    <a:lnB w="12700">
                      <a:solidFill>
                        <a:schemeClr val="tx1"/>
                      </a:solidFill>
                      <a:miter lim="800000"/>
                    </a:lnB>
                    <a:solidFill>
                      <a:schemeClr val="bg1"/>
                    </a:solidFill>
                  </a:tcPr>
                </a:tc>
              </a:tr>
              <a:tr h="706438">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b="1">
                          <a:latin typeface="Times New Roman" pitchFamily="18" charset="0"/>
                          <a:ea typeface="Times New Roman" pitchFamily="18" charset="0"/>
                        </a:rPr>
                        <a:t>Norsk Elektronisk legehåndbok (NEL-</a:t>
                      </a:r>
                      <a:r>
                        <a:rPr lang="en-GB" altLang="nb-NO" sz="900" b="1">
                          <a:latin typeface="Times New Roman" pitchFamily="18" charset="0"/>
                          <a:ea typeface="Times New Roman" pitchFamily="18" charset="0"/>
                        </a:rPr>
                        <a:t>.2011)</a:t>
                      </a:r>
                      <a:endParaRPr lang="nb-NO" altLang="en-US" sz="9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Behandlingsresistens. Tidligere effekt. Behov for rask og endelig respons. Pasient preferanse. : unipolare og bipolare lidelser,  depresjon hos pasienter som ikke responderer på eller ikke tåler antidepressiva, pasienter som tidligere har hatt effekt av ECT, pasienter som trenger rask og endelig respons f.eks pga. psykose eller selvmordsrisiko.</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1338262">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a:spcBef>
                          <a:spcPct val="20000"/>
                        </a:spcBef>
                      </a:pPr>
                      <a:r>
                        <a:rPr lang="en-GB" altLang="nb-NO" sz="1200" b="1">
                          <a:latin typeface="Times New Roman" pitchFamily="18" charset="0"/>
                          <a:ea typeface="Times New Roman" pitchFamily="18" charset="0"/>
                        </a:rPr>
                        <a:t>American Psychiatric Association (APA) ECT Taskforce practice guidelines (2002) </a:t>
                      </a:r>
                      <a:endParaRPr lang="en-GB" altLang="nb-NO" sz="1200" b="1">
                        <a:latin typeface="Times New Roman" pitchFamily="18" charset="0"/>
                        <a:ea typeface="Times New Roman" pitchFamily="18" charset="0"/>
                      </a:endParaRPr>
                    </a:p>
                    <a:p>
                      <a:pPr lvl="0">
                        <a:spcBef>
                          <a:spcPct val="20000"/>
                        </a:spcBef>
                      </a:pPr>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a:spcBef>
                          <a:spcPct val="20000"/>
                        </a:spcBef>
                        <a:buFont typeface="Symbol" pitchFamily="18" charset="2"/>
                      </a:pPr>
                      <a:r>
                        <a:rPr lang="nb-NO" altLang="en-US" sz="1200">
                          <a:latin typeface="Times New Roman" pitchFamily="18" charset="0"/>
                          <a:ea typeface="Times New Roman" pitchFamily="18" charset="0"/>
                        </a:rPr>
                        <a:t>Førstevalg: Når behovet for rask effekt er av stor betydning, når det er behov for høy effektsannsynlighet, når ECT er tryggere enn andre behandlinger eller når ECT er åpenbart første valg </a:t>
                      </a:r>
                      <a:endParaRPr lang="nb-NO" altLang="en-US" sz="1200">
                        <a:latin typeface="Times New Roman" pitchFamily="18" charset="0"/>
                        <a:ea typeface="Times New Roman" pitchFamily="18" charset="0"/>
                      </a:endParaRPr>
                    </a:p>
                    <a:p>
                      <a:pPr lvl="0">
                        <a:spcBef>
                          <a:spcPct val="20000"/>
                        </a:spcBef>
                      </a:pPr>
                      <a:r>
                        <a:rPr lang="nb-NO" altLang="en-US" sz="1200">
                          <a:latin typeface="Times New Roman" pitchFamily="18" charset="0"/>
                          <a:ea typeface="Times New Roman" pitchFamily="18" charset="0"/>
                        </a:rPr>
                        <a:t>Andrevalg: Når bivirkninger av andre behandlinger er intolerable ,når tilstander kjent for å respondere på ECT, har ikke hatt effekt av annen behandling, når pasientens tilstand forverrer seg eller når selvmordsfare oppstår i et behandlingsforløp </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1539875">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a:spcBef>
                          <a:spcPct val="20000"/>
                        </a:spcBef>
                      </a:pPr>
                      <a:r>
                        <a:rPr lang="en-GB" altLang="nb-NO" sz="1200" b="1">
                          <a:latin typeface="Times New Roman" pitchFamily="18" charset="0"/>
                          <a:ea typeface="Times New Roman" pitchFamily="18" charset="0"/>
                        </a:rPr>
                        <a:t>American Psychiatric Association (APA) Treatment of patient with major depressive disorder, practice guideline 3. edition </a:t>
                      </a:r>
                      <a:r>
                        <a:rPr lang="nb-NO" altLang="en-US" sz="1200" b="1">
                          <a:latin typeface="Times New Roman" pitchFamily="18" charset="0"/>
                          <a:ea typeface="Times New Roman" pitchFamily="18" charset="0"/>
                        </a:rPr>
                        <a:t>(2010)</a:t>
                      </a:r>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rPr>
                        <a:t>ECT anbefales for pasienter med alvorlig depresjon med eller uten psykose, som ikke har respondert på psykoterapeutiske eller medikamentelle tiltak. ECT kan være et førstevalg ved alvorlig depresjon med psykose, katatoni, selvmordsrisiko eller nærinsvegring som kan lede til ernæringsproblemer, eller andre situasjoner der spesielt rask respons er ønskelig. ECT kan være indisert som førstevalg for pasienter som tidligere har hatt positiv effekt av ECT eller når pasienten ønsker det, selv ved mindre alvorlige tilstander.</a:t>
                      </a:r>
                      <a:endParaRPr lang="nb-NO" altLang="en-US" sz="1200">
                        <a:latin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28575">
                      <a:solidFill>
                        <a:schemeClr val="tx1"/>
                      </a:solidFill>
                      <a:miter lim="800000"/>
                    </a:lnB>
                    <a:solidFill>
                      <a:schemeClr val="bg1"/>
                    </a:solidFill>
                  </a:tcPr>
                </a:tc>
              </a:tr>
            </a:tbl>
          </a:graphicData>
        </a:graphic>
      </p:graphicFrame>
      <p:pic>
        <p:nvPicPr>
          <p:cNvPr id="23575" name="Picture 2" title=""/>
          <p:cNvPicPr>
            <a:picLocks noChangeAspect="1"/>
          </p:cNvPicPr>
          <p:nvPr/>
        </p:nvPicPr>
        <p:blipFill>
          <a:blip r:embed="rId6"/>
          <a:stretch>
            <a:fillRect/>
          </a:stretch>
        </p:blipFill>
        <p:spPr>
          <a:xfrm>
            <a:off x="8667750" y="0"/>
            <a:ext cx="476250" cy="482600"/>
          </a:xfrm>
          <a:prstGeom prst="rect">
            <a:avLst/>
          </a:prstGeom>
          <a:noFill/>
          <a:ln>
            <a:noFill/>
            <a:miter lim="800000"/>
          </a:ln>
        </p:spPr>
      </p:pic>
      <p:sp>
        <p:nvSpPr>
          <p:cNvPr id="23576" name="AutoShape 44" title=""/>
          <p:cNvSpPr/>
          <p:nvPr/>
        </p:nvSpPr>
        <p:spPr>
          <a:xfrm>
            <a:off x="7885113" y="47625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
        <p:nvSpPr>
          <p:cNvPr id="23577" name="AutoShape 54" title="">
            <a:hlinkClick r:id="rId7" action="ppaction://hlinksldjump"/>
          </p:cNvPr>
          <p:cNvSpPr/>
          <p:nvPr/>
        </p:nvSpPr>
        <p:spPr>
          <a:xfrm>
            <a:off x="6978650" y="134938"/>
            <a:ext cx="1728788"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Eldre</a:t>
            </a:r>
            <a:endParaRPr lang="nb-NO" altLang="nb-NO" sz="800" b="1">
              <a:latin typeface="Times New Roman" pitchFamily="18" charset="0"/>
              <a:ea typeface="Times New Roman" pitchFamily="18" charset="0"/>
            </a:endParaRPr>
          </a:p>
        </p:txBody>
      </p:sp>
      <p:sp>
        <p:nvSpPr>
          <p:cNvPr id="23578" name="AutoShape 95" title="">
            <a:hlinkClick r:id="rId8" action="ppaction://hlinksldjump"/>
          </p:cNvPr>
          <p:cNvSpPr/>
          <p:nvPr/>
        </p:nvSpPr>
        <p:spPr>
          <a:xfrm>
            <a:off x="6061075" y="141288"/>
            <a:ext cx="1404938"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Graviditet</a:t>
            </a:r>
            <a:endParaRPr lang="nb-NO" altLang="nb-NO" sz="800" b="1">
              <a:latin typeface="Times New Roman" pitchFamily="18" charset="0"/>
              <a:ea typeface="Times New Roman" pitchFamily="18" charset="0"/>
            </a:endParaRPr>
          </a:p>
        </p:txBody>
      </p:sp>
      <p:sp>
        <p:nvSpPr>
          <p:cNvPr id="23579" name="AutoShape 95" title="">
            <a:hlinkClick r:id="rId9" action="ppaction://hlinksldjump"/>
          </p:cNvPr>
          <p:cNvSpPr/>
          <p:nvPr/>
        </p:nvSpPr>
        <p:spPr>
          <a:xfrm>
            <a:off x="4964113" y="141288"/>
            <a:ext cx="1584325"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Barn og ungdom</a:t>
            </a:r>
            <a:endParaRPr lang="nb-NO" altLang="nb-NO" sz="800" b="1">
              <a:latin typeface="Times New Roman" pitchFamily="18" charset="0"/>
              <a:ea typeface="Times New Roman" pitchFamily="18" charset="0"/>
            </a:endParaRPr>
          </a:p>
        </p:txBody>
      </p:sp>
      <p:sp>
        <p:nvSpPr>
          <p:cNvPr id="23580" name="AutoShape 58" title="">
            <a:hlinkClick r:id="rId10" action="ppaction://hlinksldjump"/>
          </p:cNvPr>
          <p:cNvSpPr/>
          <p:nvPr/>
        </p:nvSpPr>
        <p:spPr>
          <a:xfrm>
            <a:off x="3846513" y="141288"/>
            <a:ext cx="1404937"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Kliniske Indikasjoner</a:t>
            </a:r>
            <a:endParaRPr lang="nb-NO" altLang="nb-NO" sz="800" b="1">
              <a:latin typeface="Times New Roman" pitchFamily="18" charset="0"/>
              <a:ea typeface="Times New Roman" pitchFamily="18" charset="0"/>
            </a:endParaRPr>
          </a:p>
        </p:txBody>
      </p:sp>
      <p:sp>
        <p:nvSpPr>
          <p:cNvPr id="23581" name="AutoShape 59" title="">
            <a:hlinkClick r:id="rId11" action="ppaction://hlinksldjump"/>
          </p:cNvPr>
          <p:cNvSpPr/>
          <p:nvPr/>
        </p:nvSpPr>
        <p:spPr>
          <a:xfrm>
            <a:off x="2643188" y="141288"/>
            <a:ext cx="1404937" cy="369887"/>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900" b="1">
                <a:latin typeface="Times New Roman" pitchFamily="18" charset="0"/>
                <a:ea typeface="Times New Roman" pitchFamily="18" charset="0"/>
              </a:rPr>
              <a:t>Oppsummert Indikasjoner </a:t>
            </a:r>
            <a:endParaRPr lang="nb-NO" altLang="nb-NO" sz="900" b="1">
              <a:latin typeface="Times New Roman" pitchFamily="18" charset="0"/>
              <a:ea typeface="Times New Roman" pitchFamily="18" charset="0"/>
            </a:endParaRPr>
          </a:p>
        </p:txBody>
      </p:sp>
      <p:sp>
        <p:nvSpPr>
          <p:cNvPr id="23582" name="AutoShape 60" title="">
            <a:hlinkClick r:id="rId12" action="ppaction://hlinksldjump"/>
          </p:cNvPr>
          <p:cNvSpPr/>
          <p:nvPr/>
        </p:nvSpPr>
        <p:spPr>
          <a:xfrm>
            <a:off x="-82550" y="141288"/>
            <a:ext cx="1874838" cy="339725"/>
          </a:xfrm>
          <a:custGeom>
            <a:rect l="l" t="t" r="r" b="b"/>
            <a:pathLst>
              <a:path w="21600" h="21600">
                <a:moveTo>
                  <a:pt x="0" y="0"/>
                </a:moveTo>
                <a:lnTo>
                  <a:pt x="5400" y="21600"/>
                </a:lnTo>
                <a:lnTo>
                  <a:pt x="16200" y="21600"/>
                </a:lnTo>
                <a:lnTo>
                  <a:pt x="21600" y="0"/>
                </a:lnTo>
                <a:lnTo>
                  <a:pt x="0" y="0"/>
                </a:lnTo>
                <a:close/>
              </a:path>
            </a:pathLst>
          </a:custGeom>
          <a:solidFill>
            <a:schemeClr val="bg1"/>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Nasjonale</a:t>
            </a:r>
            <a:endParaRPr lang="nb-NO" altLang="nb-NO" sz="800" b="1">
              <a:latin typeface="Times New Roman" pitchFamily="18" charset="0"/>
              <a:ea typeface="Times New Roman" pitchFamily="18" charset="0"/>
            </a:endParaRPr>
          </a:p>
          <a:p>
            <a:pPr marL="0" lvl="0" indent="0" algn="ctr" eaLnBrk="1" hangingPunct="1">
              <a:spcBef>
                <a:spcPct val="0"/>
              </a:spcBef>
              <a:buNone/>
            </a:pPr>
            <a:r>
              <a:rPr lang="nb-NO" altLang="nb-NO" sz="800" b="1">
                <a:latin typeface="Times New Roman" pitchFamily="18" charset="0"/>
                <a:ea typeface="Times New Roman" pitchFamily="18" charset="0"/>
              </a:rPr>
              <a:t>retningslinjer</a:t>
            </a:r>
            <a:endParaRPr lang="nb-NO" altLang="nb-NO" sz="800" b="1">
              <a:latin typeface="Times New Roman" pitchFamily="18" charset="0"/>
              <a:ea typeface="Times New Roman" pitchFamily="18" charset="0"/>
            </a:endParaRPr>
          </a:p>
        </p:txBody>
      </p:sp>
      <p:sp>
        <p:nvSpPr>
          <p:cNvPr id="23583" name="AutoShape 60" title="">
            <a:hlinkClick r:id="rId13" action="ppaction://hlinksldjump"/>
          </p:cNvPr>
          <p:cNvSpPr/>
          <p:nvPr/>
        </p:nvSpPr>
        <p:spPr>
          <a:xfrm>
            <a:off x="1284288" y="141288"/>
            <a:ext cx="1657350" cy="215900"/>
          </a:xfrm>
          <a:custGeom>
            <a:rect l="l" t="t" r="r" b="b"/>
            <a:pathLst>
              <a:path w="21600" h="21600">
                <a:moveTo>
                  <a:pt x="0" y="0"/>
                </a:moveTo>
                <a:lnTo>
                  <a:pt x="5400" y="21600"/>
                </a:lnTo>
                <a:lnTo>
                  <a:pt x="16200" y="21600"/>
                </a:lnTo>
                <a:lnTo>
                  <a:pt x="21600" y="0"/>
                </a:lnTo>
                <a:lnTo>
                  <a:pt x="0" y="0"/>
                </a:lnTo>
                <a:close/>
              </a:path>
            </a:pathLst>
          </a:custGeom>
          <a:solidFill>
            <a:srgbClr val="FFFF00"/>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Faglige retningslinjer</a:t>
            </a:r>
            <a:endParaRPr lang="nb-NO" altLang="nb-NO" sz="800" b="1">
              <a:latin typeface="Times New Roman" pitchFamily="18" charset="0"/>
              <a:ea typeface="Times New Roman" pitchFamily="18" charset="0"/>
            </a:endParaRPr>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4578" name="AutoShape 60" title="">
            <a:hlinkClick r:id="rId3" action="ppaction://hlinksldjump"/>
          </p:cNvPr>
          <p:cNvSpPr/>
          <p:nvPr/>
        </p:nvSpPr>
        <p:spPr>
          <a:xfrm>
            <a:off x="0" y="149225"/>
            <a:ext cx="1874838" cy="338138"/>
          </a:xfrm>
          <a:custGeom>
            <a:rect l="l" t="t" r="r" b="b"/>
            <a:pathLst>
              <a:path w="21600" h="21600">
                <a:moveTo>
                  <a:pt x="0" y="0"/>
                </a:moveTo>
                <a:lnTo>
                  <a:pt x="5400" y="21600"/>
                </a:lnTo>
                <a:lnTo>
                  <a:pt x="16200" y="21600"/>
                </a:lnTo>
                <a:lnTo>
                  <a:pt x="21600" y="0"/>
                </a:lnTo>
                <a:lnTo>
                  <a:pt x="0" y="0"/>
                </a:lnTo>
                <a:close/>
              </a:path>
            </a:pathLst>
          </a:custGeom>
          <a:solidFill>
            <a:schemeClr val="bg1"/>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Nasjonale</a:t>
            </a:r>
            <a:endParaRPr lang="nb-NO" altLang="nb-NO" sz="800" b="1">
              <a:latin typeface="Times New Roman" pitchFamily="18" charset="0"/>
              <a:ea typeface="Times New Roman" pitchFamily="18" charset="0"/>
            </a:endParaRPr>
          </a:p>
          <a:p>
            <a:pPr marL="0" lvl="0" indent="0" algn="ctr" eaLnBrk="1" hangingPunct="1">
              <a:spcBef>
                <a:spcPct val="0"/>
              </a:spcBef>
              <a:buNone/>
            </a:pPr>
            <a:r>
              <a:rPr lang="nb-NO" altLang="nb-NO" sz="800" b="1">
                <a:latin typeface="Times New Roman" pitchFamily="18" charset="0"/>
                <a:ea typeface="Times New Roman" pitchFamily="18" charset="0"/>
              </a:rPr>
              <a:t>retningslinjer</a:t>
            </a:r>
            <a:endParaRPr lang="nb-NO" altLang="nb-NO" sz="800" b="1">
              <a:latin typeface="Times New Roman" pitchFamily="18" charset="0"/>
              <a:ea typeface="Times New Roman" pitchFamily="18" charset="0"/>
            </a:endParaRPr>
          </a:p>
        </p:txBody>
      </p:sp>
      <p:graphicFrame>
        <p:nvGraphicFramePr>
          <p:cNvPr id="24579" name="Group 109" title=""/>
          <p:cNvGraphicFramePr/>
          <p:nvPr/>
        </p:nvGraphicFramePr>
        <p:xfrm>
          <a:off x="0" y="1052512"/>
          <a:ext cx="9144000" cy="3875088"/>
        </p:xfrm>
        <a:graphic>
          <a:graphicData uri="http://schemas.openxmlformats.org/drawingml/2006/table">
            <a:tbl>
              <a:tblPr/>
              <a:tblGrid>
                <a:gridCol w="2854325"/>
                <a:gridCol w="2454275"/>
                <a:gridCol w="977900"/>
                <a:gridCol w="1592262"/>
                <a:gridCol w="1265238"/>
              </a:tblGrid>
              <a:tr h="731838">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DIAGNOSE MED EVT. TILLEGGSSYMPTOMER</a:t>
                      </a:r>
                      <a:endParaRPr lang="nb-NO" altLang="en-US" sz="1200">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28575">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NIVÅ AV EMPIRISK</a:t>
                      </a:r>
                      <a:endParaRPr lang="nb-NO" altLang="en-US" sz="1200">
                        <a:latin typeface="Times New Roman" pitchFamily="18" charset="0"/>
                        <a:ea typeface="Times New Roman" pitchFamily="18" charset="0"/>
                      </a:endParaRPr>
                    </a:p>
                    <a:p>
                      <a:pPr lvl="0" eaLnBrk="1" hangingPunct="1"/>
                      <a:r>
                        <a:rPr lang="nb-NO" altLang="en-US" sz="1200">
                          <a:latin typeface="Times New Roman" pitchFamily="18" charset="0"/>
                          <a:ea typeface="Times New Roman" pitchFamily="18" charset="0"/>
                        </a:rPr>
                        <a:t>GRUNNLAG FOR EFFEKTIVITET</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28575">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MULIG</a:t>
                      </a:r>
                      <a:endParaRPr lang="nb-NO" altLang="en-US" sz="1200">
                        <a:latin typeface="Times New Roman" pitchFamily="18" charset="0"/>
                        <a:ea typeface="Times New Roman" pitchFamily="18" charset="0"/>
                      </a:endParaRPr>
                    </a:p>
                    <a:p>
                      <a:pPr lvl="0" eaLnBrk="1" hangingPunct="1"/>
                      <a:r>
                        <a:rPr lang="nb-NO" altLang="en-US" sz="1200">
                          <a:latin typeface="Times New Roman" pitchFamily="18" charset="0"/>
                          <a:ea typeface="Times New Roman" pitchFamily="18" charset="0"/>
                        </a:rPr>
                        <a:t>FØRSTE-VALG?</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28575">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SKAL MEDIKAMEN-TELL BEH. ALLTID VÆRE PRØVD FØR ECT?</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28575">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TILSTANDEN PREDIKERER  ECT RESPONS?</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28575">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r>
              <a:tr h="549275">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Alvorlig depresjon med psykotiske symptomer</a:t>
                      </a:r>
                      <a:endParaRPr lang="nb-NO" altLang="en-US" sz="1200" b="1">
                        <a:latin typeface="Times New Roman" pitchFamily="18" charset="0"/>
                        <a:ea typeface="Times New Roman" pitchFamily="18" charset="0"/>
                      </a:endParaRPr>
                    </a:p>
                    <a:p>
                      <a:pPr lvl="0" eaLnBrk="1" hangingPunct="1"/>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Dokumentert effekt. Kan være mer effektiv enn antidepressiva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398462">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Alvorlig depresjon uten psykotiske symptomer</a:t>
                      </a:r>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Dokumentert effekt</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549275">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Alvorlig depresjon med/uten psykotiske symptomer med dehydrering/ næringsvegring</a:t>
                      </a:r>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Dokumentert effekt</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369888">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Stupor Depressiv / Katatoni / (inkl. kataton schizofreni)</a:t>
                      </a:r>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Ekspertkonsensus. Ingen randomisert studier for katatoni.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 </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395288">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Mani</a:t>
                      </a:r>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Noen prospektive studier. Ingen placebo studie.</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457200">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Blandet affektiv tilstand </a:t>
                      </a:r>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Ekspertkonsensus. Ingen dobbelblind studier</a:t>
                      </a:r>
                      <a:r>
                        <a:rPr lang="nb-NO" altLang="en-US" sz="1200">
                          <a:solidFill>
                            <a:srgbClr val="CC3300"/>
                          </a:solidFill>
                          <a:latin typeface="Times New Roman" pitchFamily="18" charset="0"/>
                          <a:ea typeface="Times New Roman" pitchFamily="18" charset="0"/>
                        </a:rPr>
                        <a:t>.</a:t>
                      </a:r>
                      <a:endParaRPr lang="nb-NO" altLang="en-US" sz="1200">
                        <a:solidFill>
                          <a:srgbClr val="CC3300"/>
                        </a:solidFill>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Usikker</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423862">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Bipolar depresjon</a:t>
                      </a:r>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Ekspertkonsensus. Ingen dobbelblind studier. </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Sannsynligvis</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28575">
                      <a:solidFill>
                        <a:schemeClr val="tx1"/>
                      </a:solidFill>
                      <a:miter lim="800000"/>
                    </a:lnB>
                    <a:solidFill>
                      <a:schemeClr val="bg1"/>
                    </a:solidFill>
                  </a:tcPr>
                </a:tc>
              </a:tr>
            </a:tbl>
          </a:graphicData>
        </a:graphic>
      </p:graphicFrame>
      <p:sp>
        <p:nvSpPr>
          <p:cNvPr id="24635" name="Text Box 34" title="">
            <a:hlinkClick r:id="rId4" action="ppaction://hlinksldjump"/>
          </p:cNvPr>
          <p:cNvSpPr/>
          <p:nvPr/>
        </p:nvSpPr>
        <p:spPr>
          <a:xfrm>
            <a:off x="250825" y="549275"/>
            <a:ext cx="4537075" cy="401638"/>
          </a:xfrm>
          <a:prstGeom prst="rect">
            <a:avLst/>
          </a:prstGeom>
          <a:noFill/>
          <a:ln w="12700">
            <a:noFill/>
            <a:miter lim="800000"/>
          </a:ln>
        </p:spPr>
        <p:txBody>
          <a:bodyPr lIns="72000" tIns="108000" rIns="10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50000"/>
              </a:spcBef>
              <a:buNone/>
            </a:pPr>
            <a:r>
              <a:rPr lang="nb-NO" altLang="nb-NO" sz="1600" b="1">
                <a:latin typeface="Times New Roman" pitchFamily="18" charset="0"/>
                <a:ea typeface="Times New Roman" pitchFamily="18" charset="0"/>
              </a:rPr>
              <a:t>OPPSUMMERING- INDIKASJONER FOR ECT</a:t>
            </a:r>
            <a:endParaRPr lang="nb-NO" altLang="nb-NO" sz="900" b="1">
              <a:latin typeface="Times New Roman" pitchFamily="18" charset="0"/>
              <a:ea typeface="Times New Roman" pitchFamily="18" charset="0"/>
            </a:endParaRPr>
          </a:p>
        </p:txBody>
      </p:sp>
      <p:sp>
        <p:nvSpPr>
          <p:cNvPr id="24636" name="Text Box 82" title="">
            <a:hlinkClick r:id="rId5" action="ppaction://hlinksldjump"/>
          </p:cNvPr>
          <p:cNvSpPr/>
          <p:nvPr/>
        </p:nvSpPr>
        <p:spPr>
          <a:xfrm>
            <a:off x="84597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24637" name="AutoShape 83" title="">
            <a:hlinkClick r:id="rId6" action="ppaction://hlinksldjump"/>
          </p:cNvPr>
          <p:cNvSpPr/>
          <p:nvPr/>
        </p:nvSpPr>
        <p:spPr>
          <a:xfrm>
            <a:off x="8604250" y="476250"/>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pic>
        <p:nvPicPr>
          <p:cNvPr id="24638" name="Picture 2" title=""/>
          <p:cNvPicPr>
            <a:picLocks noChangeAspect="1"/>
          </p:cNvPicPr>
          <p:nvPr/>
        </p:nvPicPr>
        <p:blipFill>
          <a:blip r:embed="rId7"/>
          <a:stretch>
            <a:fillRect/>
          </a:stretch>
        </p:blipFill>
        <p:spPr>
          <a:xfrm>
            <a:off x="8667750" y="0"/>
            <a:ext cx="476250" cy="482600"/>
          </a:xfrm>
          <a:prstGeom prst="rect">
            <a:avLst/>
          </a:prstGeom>
          <a:noFill/>
          <a:ln>
            <a:noFill/>
            <a:miter lim="800000"/>
          </a:ln>
        </p:spPr>
      </p:pic>
      <p:sp>
        <p:nvSpPr>
          <p:cNvPr id="24639" name="Text Box 52" title="">
            <a:hlinkClick r:id="rId8" action="ppaction://hlinksldjump"/>
          </p:cNvPr>
          <p:cNvSpPr/>
          <p:nvPr/>
        </p:nvSpPr>
        <p:spPr>
          <a:xfrm>
            <a:off x="78120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24640" name="AutoShape 44" title=""/>
          <p:cNvSpPr/>
          <p:nvPr/>
        </p:nvSpPr>
        <p:spPr>
          <a:xfrm>
            <a:off x="7885113" y="47625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
        <p:nvSpPr>
          <p:cNvPr id="24641" name="AutoShape 54" title="">
            <a:hlinkClick r:id="rId9" action="ppaction://hlinksldjump"/>
          </p:cNvPr>
          <p:cNvSpPr/>
          <p:nvPr/>
        </p:nvSpPr>
        <p:spPr>
          <a:xfrm>
            <a:off x="7011988" y="147638"/>
            <a:ext cx="1728787"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Eldre</a:t>
            </a:r>
            <a:endParaRPr lang="nb-NO" altLang="nb-NO" sz="800" b="1">
              <a:latin typeface="Times New Roman" pitchFamily="18" charset="0"/>
              <a:ea typeface="Times New Roman" pitchFamily="18" charset="0"/>
            </a:endParaRPr>
          </a:p>
        </p:txBody>
      </p:sp>
      <p:sp>
        <p:nvSpPr>
          <p:cNvPr id="24642" name="AutoShape 95" title="">
            <a:hlinkClick r:id="rId10" action="ppaction://hlinksldjump"/>
          </p:cNvPr>
          <p:cNvSpPr/>
          <p:nvPr/>
        </p:nvSpPr>
        <p:spPr>
          <a:xfrm>
            <a:off x="6146800" y="149225"/>
            <a:ext cx="1404938"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Graviditet</a:t>
            </a:r>
            <a:endParaRPr lang="nb-NO" altLang="nb-NO" sz="800" b="1">
              <a:latin typeface="Times New Roman" pitchFamily="18" charset="0"/>
              <a:ea typeface="Times New Roman" pitchFamily="18" charset="0"/>
            </a:endParaRPr>
          </a:p>
        </p:txBody>
      </p:sp>
      <p:sp>
        <p:nvSpPr>
          <p:cNvPr id="24643" name="AutoShape 95" title="">
            <a:hlinkClick r:id="rId11" action="ppaction://hlinksldjump"/>
          </p:cNvPr>
          <p:cNvSpPr/>
          <p:nvPr/>
        </p:nvSpPr>
        <p:spPr>
          <a:xfrm>
            <a:off x="4957763" y="155575"/>
            <a:ext cx="1584325" cy="214313"/>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Barn og ungdom</a:t>
            </a:r>
            <a:endParaRPr lang="nb-NO" altLang="nb-NO" sz="800" b="1">
              <a:latin typeface="Times New Roman" pitchFamily="18" charset="0"/>
              <a:ea typeface="Times New Roman" pitchFamily="18" charset="0"/>
            </a:endParaRPr>
          </a:p>
        </p:txBody>
      </p:sp>
      <p:sp>
        <p:nvSpPr>
          <p:cNvPr id="24644" name="AutoShape 58" title="">
            <a:hlinkClick r:id="rId12" action="ppaction://hlinksldjump"/>
          </p:cNvPr>
          <p:cNvSpPr/>
          <p:nvPr/>
        </p:nvSpPr>
        <p:spPr>
          <a:xfrm>
            <a:off x="3924300" y="155575"/>
            <a:ext cx="1404938" cy="214313"/>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Kliniske Indikasjoner</a:t>
            </a:r>
            <a:endParaRPr lang="nb-NO" altLang="nb-NO" sz="800" b="1">
              <a:latin typeface="Times New Roman" pitchFamily="18" charset="0"/>
              <a:ea typeface="Times New Roman" pitchFamily="18" charset="0"/>
            </a:endParaRPr>
          </a:p>
        </p:txBody>
      </p:sp>
      <p:sp>
        <p:nvSpPr>
          <p:cNvPr id="24645" name="AutoShape 60" title="">
            <a:hlinkClick r:id="rId13" action="ppaction://hlinksldjump"/>
          </p:cNvPr>
          <p:cNvSpPr/>
          <p:nvPr/>
        </p:nvSpPr>
        <p:spPr>
          <a:xfrm>
            <a:off x="1403350" y="149225"/>
            <a:ext cx="1657350"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Faglige retningslinjer</a:t>
            </a:r>
            <a:endParaRPr lang="nb-NO" altLang="nb-NO" sz="800" b="1">
              <a:latin typeface="Times New Roman" pitchFamily="18" charset="0"/>
              <a:ea typeface="Times New Roman" pitchFamily="18" charset="0"/>
            </a:endParaRPr>
          </a:p>
        </p:txBody>
      </p:sp>
      <p:sp>
        <p:nvSpPr>
          <p:cNvPr id="24646" name="AutoShape 59" title="">
            <a:hlinkClick r:id="rId14" action="ppaction://hlinksldjump"/>
          </p:cNvPr>
          <p:cNvSpPr/>
          <p:nvPr/>
        </p:nvSpPr>
        <p:spPr>
          <a:xfrm>
            <a:off x="2771775" y="155575"/>
            <a:ext cx="1404938" cy="368300"/>
          </a:xfrm>
          <a:custGeom>
            <a:rect l="l" t="t" r="r" b="b"/>
            <a:pathLst>
              <a:path w="21600" h="21600">
                <a:moveTo>
                  <a:pt x="0" y="0"/>
                </a:moveTo>
                <a:lnTo>
                  <a:pt x="5400" y="21600"/>
                </a:lnTo>
                <a:lnTo>
                  <a:pt x="16200" y="21600"/>
                </a:lnTo>
                <a:lnTo>
                  <a:pt x="21600" y="0"/>
                </a:lnTo>
                <a:lnTo>
                  <a:pt x="0" y="0"/>
                </a:lnTo>
                <a:close/>
              </a:path>
            </a:pathLst>
          </a:custGeom>
          <a:solidFill>
            <a:srgbClr val="FFFF00"/>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900" b="1">
                <a:latin typeface="Times New Roman" pitchFamily="18" charset="0"/>
                <a:ea typeface="Times New Roman" pitchFamily="18" charset="0"/>
              </a:rPr>
              <a:t>Oppsummert Indikasjoner </a:t>
            </a:r>
            <a:endParaRPr lang="nb-NO" altLang="nb-NO" sz="900" b="1">
              <a:latin typeface="Times New Roman" pitchFamily="18" charset="0"/>
              <a:ea typeface="Times New Roman" pitchFamily="18" charset="0"/>
            </a:endParaRPr>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5602" name="AutoShape 60" title="">
            <a:hlinkClick r:id="rId3" action="ppaction://hlinksldjump"/>
          </p:cNvPr>
          <p:cNvSpPr/>
          <p:nvPr/>
        </p:nvSpPr>
        <p:spPr>
          <a:xfrm>
            <a:off x="-30162" y="150813"/>
            <a:ext cx="1874837" cy="338137"/>
          </a:xfrm>
          <a:custGeom>
            <a:rect l="l" t="t" r="r" b="b"/>
            <a:pathLst>
              <a:path w="21600" h="21600">
                <a:moveTo>
                  <a:pt x="0" y="0"/>
                </a:moveTo>
                <a:lnTo>
                  <a:pt x="5400" y="21600"/>
                </a:lnTo>
                <a:lnTo>
                  <a:pt x="16200" y="21600"/>
                </a:lnTo>
                <a:lnTo>
                  <a:pt x="21600" y="0"/>
                </a:lnTo>
                <a:lnTo>
                  <a:pt x="0" y="0"/>
                </a:lnTo>
                <a:close/>
              </a:path>
            </a:pathLst>
          </a:custGeom>
          <a:solidFill>
            <a:schemeClr val="bg1"/>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Nasjonale</a:t>
            </a:r>
            <a:endParaRPr lang="nb-NO" altLang="nb-NO" sz="800" b="1">
              <a:latin typeface="Times New Roman" pitchFamily="18" charset="0"/>
              <a:ea typeface="Times New Roman" pitchFamily="18" charset="0"/>
            </a:endParaRPr>
          </a:p>
          <a:p>
            <a:pPr marL="0" lvl="0" indent="0" algn="ctr" eaLnBrk="1" hangingPunct="1">
              <a:spcBef>
                <a:spcPct val="0"/>
              </a:spcBef>
              <a:buNone/>
            </a:pPr>
            <a:r>
              <a:rPr lang="nb-NO" altLang="nb-NO" sz="800" b="1">
                <a:latin typeface="Times New Roman" pitchFamily="18" charset="0"/>
                <a:ea typeface="Times New Roman" pitchFamily="18" charset="0"/>
              </a:rPr>
              <a:t>retningslinjer</a:t>
            </a:r>
            <a:endParaRPr lang="nb-NO" altLang="nb-NO" sz="800" b="1">
              <a:latin typeface="Times New Roman" pitchFamily="18" charset="0"/>
              <a:ea typeface="Times New Roman" pitchFamily="18" charset="0"/>
            </a:endParaRPr>
          </a:p>
        </p:txBody>
      </p:sp>
      <p:graphicFrame>
        <p:nvGraphicFramePr>
          <p:cNvPr id="25603" name="Group 81" title=""/>
          <p:cNvGraphicFramePr/>
          <p:nvPr/>
        </p:nvGraphicFramePr>
        <p:xfrm>
          <a:off x="0" y="1223962"/>
          <a:ext cx="9144000" cy="3638550"/>
        </p:xfrm>
        <a:graphic>
          <a:graphicData uri="http://schemas.openxmlformats.org/drawingml/2006/table">
            <a:tbl>
              <a:tblPr/>
              <a:tblGrid>
                <a:gridCol w="2727325"/>
                <a:gridCol w="1774825"/>
                <a:gridCol w="1044575"/>
                <a:gridCol w="1562100"/>
                <a:gridCol w="2035175"/>
              </a:tblGrid>
              <a:tr h="1038225">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300" b="1">
                          <a:latin typeface="Times New Roman" pitchFamily="18" charset="0"/>
                          <a:ea typeface="Times New Roman" pitchFamily="18" charset="0"/>
                        </a:rPr>
                        <a:t>TILSTANDER / SYMPTOMER</a:t>
                      </a:r>
                      <a:endParaRPr lang="nb-NO" altLang="en-US" sz="13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300" b="1">
                          <a:latin typeface="Times New Roman" pitchFamily="18" charset="0"/>
                          <a:ea typeface="Times New Roman" pitchFamily="18" charset="0"/>
                        </a:rPr>
                        <a:t>NIVÅ AV EMPIRISK</a:t>
                      </a:r>
                      <a:endParaRPr lang="nb-NO" altLang="en-US" sz="1300" b="1">
                        <a:latin typeface="Times New Roman" pitchFamily="18" charset="0"/>
                        <a:ea typeface="Times New Roman" pitchFamily="18" charset="0"/>
                      </a:endParaRPr>
                    </a:p>
                    <a:p>
                      <a:pPr lvl="0" eaLnBrk="1" hangingPunct="1"/>
                      <a:r>
                        <a:rPr lang="nb-NO" altLang="en-US" sz="1300" b="1">
                          <a:latin typeface="Times New Roman" pitchFamily="18" charset="0"/>
                          <a:ea typeface="Times New Roman" pitchFamily="18" charset="0"/>
                        </a:rPr>
                        <a:t>GRUNNLAG FOR EFFEKTIVITET</a:t>
                      </a:r>
                      <a:endParaRPr lang="nb-NO" altLang="en-US" sz="1300" b="1">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300" b="1">
                          <a:latin typeface="Times New Roman" pitchFamily="18" charset="0"/>
                          <a:ea typeface="Times New Roman" pitchFamily="18" charset="0"/>
                        </a:rPr>
                        <a:t>MULIG</a:t>
                      </a:r>
                      <a:endParaRPr lang="nb-NO" altLang="en-US" sz="1300" b="1">
                        <a:latin typeface="Times New Roman" pitchFamily="18" charset="0"/>
                        <a:ea typeface="Times New Roman" pitchFamily="18" charset="0"/>
                      </a:endParaRPr>
                    </a:p>
                    <a:p>
                      <a:pPr lvl="0" eaLnBrk="1" hangingPunct="1"/>
                      <a:r>
                        <a:rPr lang="nb-NO" altLang="en-US" sz="1300" b="1">
                          <a:latin typeface="Times New Roman" pitchFamily="18" charset="0"/>
                          <a:ea typeface="Times New Roman" pitchFamily="18" charset="0"/>
                        </a:rPr>
                        <a:t>FØRSTE-VALG?</a:t>
                      </a:r>
                      <a:endParaRPr lang="nb-NO" altLang="en-US" sz="1300" b="1">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SKAL MEDIKAMEN-TELL BEH. ALLTID VÆRE PRØVD FØR ECT?</a:t>
                      </a:r>
                      <a:endParaRPr lang="nb-NO" altLang="en-US" sz="1300" b="1">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300" b="1">
                          <a:latin typeface="Times New Roman" pitchFamily="18" charset="0"/>
                          <a:ea typeface="Times New Roman" pitchFamily="18" charset="0"/>
                        </a:rPr>
                        <a:t>TILSTANDEN PREDIKERER  ECT RESPONS?</a:t>
                      </a:r>
                      <a:endParaRPr lang="nb-NO" altLang="en-US" sz="1300" b="1">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r>
              <a:tr h="501650">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de-DE" altLang="en-US" sz="1300" b="1">
                          <a:latin typeface="Times New Roman" pitchFamily="18" charset="0"/>
                          <a:ea typeface="Times New Roman" pitchFamily="18" charset="0"/>
                        </a:rPr>
                        <a:t>Schizofreni</a:t>
                      </a:r>
                      <a:endParaRPr lang="nb-NO" altLang="en-US" sz="1300">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300">
                          <a:latin typeface="Times New Roman" pitchFamily="18" charset="0"/>
                          <a:ea typeface="Times New Roman" pitchFamily="18" charset="0"/>
                        </a:rPr>
                        <a:t>Usikker dokumentasjon. </a:t>
                      </a:r>
                      <a:endParaRPr lang="nb-NO" altLang="en-US" sz="13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300">
                          <a:latin typeface="Times New Roman" pitchFamily="18" charset="0"/>
                          <a:ea typeface="Times New Roman" pitchFamily="18" charset="0"/>
                        </a:rPr>
                        <a:t>Nei</a:t>
                      </a:r>
                      <a:endParaRPr lang="nb-NO" altLang="en-US" sz="13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300">
                          <a:latin typeface="Times New Roman" pitchFamily="18" charset="0"/>
                          <a:ea typeface="Times New Roman" pitchFamily="18" charset="0"/>
                        </a:rPr>
                        <a:t>Ja</a:t>
                      </a:r>
                      <a:endParaRPr lang="nb-NO" altLang="en-US" sz="13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300">
                          <a:latin typeface="Times New Roman" pitchFamily="18" charset="0"/>
                          <a:ea typeface="Times New Roman" pitchFamily="18" charset="0"/>
                        </a:rPr>
                        <a:t>Usikker</a:t>
                      </a:r>
                      <a:endParaRPr lang="nb-NO" altLang="en-US" sz="13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720725">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300" b="1">
                          <a:latin typeface="Times New Roman" pitchFamily="18" charset="0"/>
                          <a:ea typeface="Times New Roman" pitchFamily="18" charset="0"/>
                        </a:rPr>
                        <a:t>S</a:t>
                      </a:r>
                      <a:r>
                        <a:rPr lang="de-DE" altLang="en-US" sz="1300" b="1">
                          <a:latin typeface="Times New Roman" pitchFamily="18" charset="0"/>
                          <a:ea typeface="Times New Roman" pitchFamily="18" charset="0"/>
                        </a:rPr>
                        <a:t>chizoaffektiv lidelse</a:t>
                      </a:r>
                      <a:endParaRPr lang="nb-NO" altLang="en-US" sz="13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300">
                          <a:latin typeface="Times New Roman" pitchFamily="18" charset="0"/>
                          <a:ea typeface="Times New Roman" pitchFamily="18" charset="0"/>
                        </a:rPr>
                        <a:t>Usikker dokumentasjon.</a:t>
                      </a:r>
                      <a:endParaRPr lang="nb-NO" altLang="en-US" sz="13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300">
                          <a:latin typeface="Times New Roman" pitchFamily="18" charset="0"/>
                          <a:ea typeface="Times New Roman" pitchFamily="18" charset="0"/>
                        </a:rPr>
                        <a:t>Nei</a:t>
                      </a:r>
                      <a:endParaRPr lang="nb-NO" altLang="en-US" sz="13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300">
                          <a:latin typeface="Times New Roman" pitchFamily="18" charset="0"/>
                          <a:ea typeface="Times New Roman" pitchFamily="18" charset="0"/>
                        </a:rPr>
                        <a:t>Ja </a:t>
                      </a:r>
                      <a:endParaRPr lang="nb-NO" altLang="en-US" sz="13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300">
                          <a:latin typeface="Times New Roman" pitchFamily="18" charset="0"/>
                          <a:ea typeface="Times New Roman" pitchFamily="18" charset="0"/>
                        </a:rPr>
                        <a:t>Usikker</a:t>
                      </a:r>
                      <a:endParaRPr lang="nb-NO" altLang="en-US" sz="13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436562">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Angst-/ panikk lidelse uten depresjon</a:t>
                      </a:r>
                      <a:endParaRPr lang="nb-NO" altLang="en-US" sz="1200">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Ineffektiv</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584200">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OCD uten depresjon</a:t>
                      </a:r>
                      <a:endParaRPr lang="nb-NO" altLang="en-US" sz="1200">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Ineffektiv</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357188">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Personlighetsforstyrrelse </a:t>
                      </a:r>
                      <a:endParaRPr lang="nb-NO" altLang="en-US" sz="1200">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Ikke dokumentert effekt</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bl>
          </a:graphicData>
        </a:graphic>
      </p:graphicFrame>
      <p:sp>
        <p:nvSpPr>
          <p:cNvPr id="25647" name="Text Box 34" title="">
            <a:hlinkClick r:id="rId4" action="ppaction://hlinksldjump"/>
          </p:cNvPr>
          <p:cNvSpPr/>
          <p:nvPr/>
        </p:nvSpPr>
        <p:spPr>
          <a:xfrm>
            <a:off x="179388" y="549275"/>
            <a:ext cx="3214687" cy="474663"/>
          </a:xfrm>
          <a:prstGeom prst="rect">
            <a:avLst/>
          </a:prstGeom>
          <a:noFill/>
          <a:ln w="12700">
            <a:noFill/>
            <a:miter lim="800000"/>
          </a:ln>
        </p:spPr>
        <p:txBody>
          <a:bodyPr lIns="108000" tIns="180000" rIns="10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50000"/>
              </a:spcBef>
              <a:buNone/>
            </a:pPr>
            <a:r>
              <a:rPr lang="nb-NO" altLang="nb-NO" sz="1600" b="1">
                <a:ea typeface="Times New Roman" pitchFamily="18" charset="0"/>
              </a:rPr>
              <a:t>KLINISKE INDIKASJONER </a:t>
            </a:r>
            <a:endParaRPr lang="nb-NO" altLang="nb-NO" sz="1600" b="1"/>
          </a:p>
        </p:txBody>
      </p:sp>
      <p:sp>
        <p:nvSpPr>
          <p:cNvPr id="25648" name="Text Box 74" title="">
            <a:hlinkClick r:id="rId5" action="ppaction://hlinksldjump"/>
          </p:cNvPr>
          <p:cNvSpPr/>
          <p:nvPr/>
        </p:nvSpPr>
        <p:spPr>
          <a:xfrm>
            <a:off x="84597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25649" name="AutoShape 76" title="">
            <a:hlinkClick r:id="rId6" action="ppaction://hlinksldjump"/>
          </p:cNvPr>
          <p:cNvSpPr/>
          <p:nvPr/>
        </p:nvSpPr>
        <p:spPr>
          <a:xfrm>
            <a:off x="8604250" y="476250"/>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pic>
        <p:nvPicPr>
          <p:cNvPr id="25650" name="Picture 2" title=""/>
          <p:cNvPicPr>
            <a:picLocks noChangeAspect="1"/>
          </p:cNvPicPr>
          <p:nvPr/>
        </p:nvPicPr>
        <p:blipFill>
          <a:blip r:embed="rId7"/>
          <a:stretch>
            <a:fillRect/>
          </a:stretch>
        </p:blipFill>
        <p:spPr>
          <a:xfrm>
            <a:off x="8667750" y="0"/>
            <a:ext cx="476250" cy="482600"/>
          </a:xfrm>
          <a:prstGeom prst="rect">
            <a:avLst/>
          </a:prstGeom>
          <a:noFill/>
          <a:ln>
            <a:noFill/>
            <a:miter lim="800000"/>
          </a:ln>
        </p:spPr>
      </p:pic>
      <p:sp>
        <p:nvSpPr>
          <p:cNvPr id="25651" name="Text Box 52" title="">
            <a:hlinkClick r:id="rId8" action="ppaction://hlinksldjump"/>
          </p:cNvPr>
          <p:cNvSpPr/>
          <p:nvPr/>
        </p:nvSpPr>
        <p:spPr>
          <a:xfrm>
            <a:off x="78120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25652" name="AutoShape 44" title=""/>
          <p:cNvSpPr/>
          <p:nvPr/>
        </p:nvSpPr>
        <p:spPr>
          <a:xfrm>
            <a:off x="7885113" y="47625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
        <p:nvSpPr>
          <p:cNvPr id="25653" name="AutoShape 54" title="">
            <a:hlinkClick r:id="rId9" action="ppaction://hlinksldjump"/>
          </p:cNvPr>
          <p:cNvSpPr/>
          <p:nvPr/>
        </p:nvSpPr>
        <p:spPr>
          <a:xfrm>
            <a:off x="7021513" y="157163"/>
            <a:ext cx="1728787"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Eldre</a:t>
            </a:r>
            <a:endParaRPr lang="nb-NO" altLang="nb-NO" sz="800" b="1">
              <a:latin typeface="Times New Roman" pitchFamily="18" charset="0"/>
              <a:ea typeface="Times New Roman" pitchFamily="18" charset="0"/>
            </a:endParaRPr>
          </a:p>
        </p:txBody>
      </p:sp>
      <p:sp>
        <p:nvSpPr>
          <p:cNvPr id="25654" name="AutoShape 95" title="">
            <a:hlinkClick r:id="rId10" action="ppaction://hlinksldjump"/>
          </p:cNvPr>
          <p:cNvSpPr/>
          <p:nvPr/>
        </p:nvSpPr>
        <p:spPr>
          <a:xfrm>
            <a:off x="6156325" y="157163"/>
            <a:ext cx="1404938"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Graviditet</a:t>
            </a:r>
            <a:endParaRPr lang="nb-NO" altLang="nb-NO" sz="800" b="1">
              <a:latin typeface="Times New Roman" pitchFamily="18" charset="0"/>
              <a:ea typeface="Times New Roman" pitchFamily="18" charset="0"/>
            </a:endParaRPr>
          </a:p>
        </p:txBody>
      </p:sp>
      <p:sp>
        <p:nvSpPr>
          <p:cNvPr id="25655" name="AutoShape 95" title="">
            <a:hlinkClick r:id="rId11" action="ppaction://hlinksldjump"/>
          </p:cNvPr>
          <p:cNvSpPr/>
          <p:nvPr/>
        </p:nvSpPr>
        <p:spPr>
          <a:xfrm>
            <a:off x="5005388" y="150813"/>
            <a:ext cx="1584325"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Barn og ungdom</a:t>
            </a:r>
            <a:endParaRPr lang="nb-NO" altLang="nb-NO" sz="800" b="1">
              <a:latin typeface="Times New Roman" pitchFamily="18" charset="0"/>
              <a:ea typeface="Times New Roman" pitchFamily="18" charset="0"/>
            </a:endParaRPr>
          </a:p>
        </p:txBody>
      </p:sp>
      <p:sp>
        <p:nvSpPr>
          <p:cNvPr id="25656" name="AutoShape 60" title="">
            <a:hlinkClick r:id="rId12" action="ppaction://hlinksldjump"/>
          </p:cNvPr>
          <p:cNvSpPr/>
          <p:nvPr/>
        </p:nvSpPr>
        <p:spPr>
          <a:xfrm>
            <a:off x="1403350" y="149225"/>
            <a:ext cx="1657350"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Faglige retningslinjer</a:t>
            </a:r>
            <a:endParaRPr lang="nb-NO" altLang="nb-NO" sz="800" b="1">
              <a:latin typeface="Times New Roman" pitchFamily="18" charset="0"/>
              <a:ea typeface="Times New Roman" pitchFamily="18" charset="0"/>
            </a:endParaRPr>
          </a:p>
        </p:txBody>
      </p:sp>
      <p:sp>
        <p:nvSpPr>
          <p:cNvPr id="25657" name="AutoShape 59" title="">
            <a:hlinkClick r:id="rId13" action="ppaction://hlinksldjump"/>
          </p:cNvPr>
          <p:cNvSpPr/>
          <p:nvPr/>
        </p:nvSpPr>
        <p:spPr>
          <a:xfrm>
            <a:off x="2773363" y="149225"/>
            <a:ext cx="1404937" cy="369888"/>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900" b="1">
                <a:latin typeface="Times New Roman" pitchFamily="18" charset="0"/>
                <a:ea typeface="Times New Roman" pitchFamily="18" charset="0"/>
              </a:rPr>
              <a:t>Oppsummert Indikasjoner </a:t>
            </a:r>
            <a:endParaRPr lang="nb-NO" altLang="nb-NO" sz="900" b="1">
              <a:latin typeface="Times New Roman" pitchFamily="18" charset="0"/>
              <a:ea typeface="Times New Roman" pitchFamily="18" charset="0"/>
            </a:endParaRPr>
          </a:p>
        </p:txBody>
      </p:sp>
      <p:sp>
        <p:nvSpPr>
          <p:cNvPr id="25658" name="AutoShape 58"/>
          <p:cNvSpPr/>
          <p:nvPr/>
        </p:nvSpPr>
        <p:spPr bwMode="auto">
          <a:xfrm>
            <a:off x="3922713" y="158750"/>
            <a:ext cx="1404937" cy="415925"/>
          </a:xfrm>
          <a:custGeom>
            <a:gdLst>
              <a:gd name="T0" fmla="*/ 0 w 21600"/>
              <a:gd name="T1" fmla="*/ 0 h 21600"/>
              <a:gd name="T2" fmla="*/ 2147483646 w 21600"/>
              <a:gd name="T3" fmla="*/ 2147483646 h 21600"/>
              <a:gd name="T4" fmla="*/ 2147483646 w 21600"/>
              <a:gd name="T5" fmla="*/ 2147483646 h 21600"/>
              <a:gd name="T6" fmla="*/ 2147483646 w 21600"/>
              <a:gd name="T7" fmla="*/ 0 h 21600"/>
              <a:gd name="T8" fmla="*/ 0 w 21600"/>
              <a:gd name="T9" fmla="*/ 0 h 21600"/>
              <a:gd name="T10" fmla="*/ 0 60000 65536"/>
              <a:gd name="T11" fmla="*/ 0 60000 65536"/>
              <a:gd name="T12" fmla="*/ 0 60000 65536"/>
              <a:gd name="T13" fmla="*/ 0 60000 65536"/>
              <a:gd name="T14" fmla="*/ 0 60000 65536"/>
              <a:gd name="T15" fmla="*/ 0 w 21600"/>
              <a:gd name="T16" fmla="*/ 0 h 21600"/>
              <a:gd name="T17" fmla="*/ 21600 w 21600"/>
              <a:gd name="T18" fmla="*/ 21600 h 21600"/>
            </a:gd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FFFF00"/>
          </a:solidFill>
          <a:ln w="6350" algn="ctr">
            <a:solidFill>
              <a:schemeClr val="tx1"/>
            </a:solidFill>
            <a:round/>
          </a:ln>
        </p:spPr>
        <p:txBody>
          <a:bodyPr anchor="ctr">
            <a:spAutoFit/>
          </a:bodyPr>
          <a:lstStyle>
            <a:lvl1pPr>
              <a:spcBef>
                <a:spcPct val="20000"/>
              </a:spcBef>
              <a:buSzTx/>
              <a:buChar char="•"/>
              <a:defRPr sz="2400">
                <a:solidFill>
                  <a:srgbClr val="000000"/>
                </a:solidFill>
                <a:latin typeface="Arial" panose="020b0604020202020204" pitchFamily="34" charset="0"/>
                <a:cs typeface="Arial" panose="020b0604020202020204" pitchFamily="34" charset="0"/>
              </a:defRPr>
            </a:lvl1pPr>
            <a:lvl2pPr marL="742950" indent="-285750">
              <a:spcBef>
                <a:spcPct val="20000"/>
              </a:spcBef>
              <a:buSzTx/>
              <a:buChar char="–"/>
              <a:defRPr sz="2400">
                <a:solidFill>
                  <a:srgbClr val="000000"/>
                </a:solidFill>
                <a:latin typeface="Arial" panose="020b0604020202020204" pitchFamily="34" charset="0"/>
                <a:cs typeface="Arial" panose="020b0604020202020204" pitchFamily="34" charset="0"/>
              </a:defRPr>
            </a:lvl2pPr>
            <a:lvl3pPr marL="1143000" indent="-228600">
              <a:spcBef>
                <a:spcPct val="20000"/>
              </a:spcBef>
              <a:buSzTx/>
              <a:buChar char="•"/>
              <a:defRPr sz="2400" b="1">
                <a:solidFill>
                  <a:srgbClr val="000000"/>
                </a:solidFill>
                <a:latin typeface="Arial" panose="020b0604020202020204" pitchFamily="34" charset="0"/>
                <a:cs typeface="Arial" panose="020b0604020202020204" pitchFamily="34" charset="0"/>
              </a:defRPr>
            </a:lvl3pPr>
            <a:lvl4pPr marL="1600200" indent="-228600">
              <a:spcBef>
                <a:spcPct val="20000"/>
              </a:spcBef>
              <a:buSzTx/>
              <a:buChar char="–"/>
              <a:defRPr sz="2000">
                <a:solidFill>
                  <a:srgbClr val="000000"/>
                </a:solidFill>
                <a:latin typeface="Arial" panose="020b0604020202020204" pitchFamily="34" charset="0"/>
                <a:cs typeface="Arial" panose="020b0604020202020204" pitchFamily="34" charset="0"/>
              </a:defRPr>
            </a:lvl4pPr>
            <a:lvl5pPr marL="2057400" indent="-228600">
              <a:spcBef>
                <a:spcPct val="20000"/>
              </a:spcBef>
              <a:buSzTx/>
              <a:buChar char="»"/>
              <a:defRPr sz="2000" i="1">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50" b="1" i="0" u="none"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rPr>
              <a:t>Kliniske Indikasjoner</a:t>
            </a:r>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6626" name="AutoShape 60" title="">
            <a:hlinkClick r:id="rId3" action="ppaction://hlinksldjump"/>
          </p:cNvPr>
          <p:cNvSpPr/>
          <p:nvPr/>
        </p:nvSpPr>
        <p:spPr>
          <a:xfrm>
            <a:off x="-22225" y="247650"/>
            <a:ext cx="1874838" cy="339725"/>
          </a:xfrm>
          <a:custGeom>
            <a:rect l="l" t="t" r="r" b="b"/>
            <a:pathLst>
              <a:path w="21600" h="21600">
                <a:moveTo>
                  <a:pt x="0" y="0"/>
                </a:moveTo>
                <a:lnTo>
                  <a:pt x="5400" y="21600"/>
                </a:lnTo>
                <a:lnTo>
                  <a:pt x="16200" y="21600"/>
                </a:lnTo>
                <a:lnTo>
                  <a:pt x="21600" y="0"/>
                </a:lnTo>
                <a:lnTo>
                  <a:pt x="0" y="0"/>
                </a:lnTo>
                <a:close/>
              </a:path>
            </a:pathLst>
          </a:custGeom>
          <a:solidFill>
            <a:schemeClr val="bg1"/>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Nasjonale</a:t>
            </a:r>
            <a:endParaRPr lang="nb-NO" altLang="nb-NO" sz="800" b="1">
              <a:latin typeface="Times New Roman" pitchFamily="18" charset="0"/>
              <a:ea typeface="Times New Roman" pitchFamily="18" charset="0"/>
            </a:endParaRPr>
          </a:p>
          <a:p>
            <a:pPr marL="0" lvl="0" indent="0" algn="ctr" eaLnBrk="1" hangingPunct="1">
              <a:spcBef>
                <a:spcPct val="0"/>
              </a:spcBef>
              <a:buNone/>
            </a:pPr>
            <a:r>
              <a:rPr lang="nb-NO" altLang="nb-NO" sz="800" b="1">
                <a:latin typeface="Times New Roman" pitchFamily="18" charset="0"/>
                <a:ea typeface="Times New Roman" pitchFamily="18" charset="0"/>
              </a:rPr>
              <a:t>retningslinjer</a:t>
            </a:r>
            <a:endParaRPr lang="nb-NO" altLang="nb-NO" sz="800" b="1">
              <a:latin typeface="Times New Roman" pitchFamily="18" charset="0"/>
              <a:ea typeface="Times New Roman" pitchFamily="18" charset="0"/>
            </a:endParaRPr>
          </a:p>
        </p:txBody>
      </p:sp>
      <p:sp>
        <p:nvSpPr>
          <p:cNvPr id="26627" name="Rectangle 8" title=""/>
          <p:cNvSpPr>
            <a:spLocks noGrp="1"/>
          </p:cNvSpPr>
          <p:nvPr>
            <p:ph type="title"/>
          </p:nvPr>
        </p:nvSpPr>
        <p:spPr>
          <a:xfrm>
            <a:off x="107950" y="981075"/>
            <a:ext cx="3600450" cy="282575"/>
          </a:xfrm>
          <a:noFill/>
          <a:ln cap="flat">
            <a:noFill/>
            <a:prstDash val="solid"/>
            <a:miter lim="800000"/>
            <a:headEnd type="none" w="med" len="med"/>
            <a:tailEnd type="none" w="med" len="med"/>
          </a:ln>
        </p:spPr>
        <p:txBody>
          <a:bodyPr wrap="square" lIns="72000" tIns="0" rIns="72000" bIns="36000" anchor="t" anchorCtr="0">
            <a:spAutoFit/>
          </a:bodyPr>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rgbClr val="CCCCFF"/>
                </a:solidFill>
                <a:effectLst/>
                <a:latin typeface="Arial"/>
                <a:ea typeface="Arial"/>
                <a:cs typeface="+mj-cs"/>
              </a:defRPr>
            </a:lvl1pPr>
          </a:lstStyle>
          <a:p>
            <a:pPr lvl="0" eaLnBrk="1" hangingPunct="1">
              <a:spcBef>
                <a:spcPct val="50000"/>
              </a:spcBef>
            </a:pPr>
            <a:r>
              <a:rPr lang="nb-NO" altLang="nb-NO" sz="1600" b="1">
                <a:solidFill>
                  <a:srgbClr val="000000"/>
                </a:solidFill>
                <a:ea typeface="Times New Roman" pitchFamily="18" charset="0"/>
              </a:rPr>
              <a:t>Barn og ungdom</a:t>
            </a:r>
            <a:endParaRPr lang="nb-NO" altLang="nb-NO" sz="1600" b="1">
              <a:solidFill>
                <a:srgbClr val="000000"/>
              </a:solidFill>
              <a:ea typeface="Times New Roman" pitchFamily="18" charset="0"/>
            </a:endParaRPr>
          </a:p>
        </p:txBody>
      </p:sp>
      <p:graphicFrame>
        <p:nvGraphicFramePr>
          <p:cNvPr id="26628" name="Group 36" title=""/>
          <p:cNvGraphicFramePr/>
          <p:nvPr/>
        </p:nvGraphicFramePr>
        <p:xfrm>
          <a:off x="288925" y="1412875"/>
          <a:ext cx="8604250" cy="1798638"/>
        </p:xfrm>
        <a:graphic>
          <a:graphicData uri="http://schemas.openxmlformats.org/drawingml/2006/table">
            <a:tbl>
              <a:tblPr/>
              <a:tblGrid>
                <a:gridCol w="8604250"/>
              </a:tblGrid>
              <a:tr h="1798638">
                <a:tc>
                  <a:txBody>
                    <a:bodyPr lIns="91440" tIns="45733" rIns="91440" bIns="45733"/>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endParaRPr lang="nb-NO" altLang="en-US"/>
                    </a:p>
                    <a:p>
                      <a:pPr lvl="0" eaLnBrk="1" hangingPunct="1"/>
                      <a:r>
                        <a:rPr lang="nb-NO" altLang="en-US" sz="1200"/>
                        <a:t>Behandling av barn og ungdommer med ECT er uvanlig og kontroversielt. Behandlingen har vært brukt sporadisk i mange tiår, men ikke i Norge. Det finnes ingen systematiserte oversikter, men noen få, og små, retrospektive studier i løpet av 1990-årene. Studier antyder at effekt og bivirkningsprofil er lik den for voksne. </a:t>
                      </a:r>
                      <a:endParaRPr lang="nb-NO" altLang="en-US" sz="1200"/>
                    </a:p>
                    <a:p>
                      <a:pPr lvl="0" eaLnBrk="1" hangingPunct="1"/>
                      <a:endParaRPr lang="nb-NO" altLang="en-US" sz="1200"/>
                    </a:p>
                    <a:p>
                      <a:pPr lvl="0" eaLnBrk="1" hangingPunct="1"/>
                      <a:r>
                        <a:rPr lang="nb-NO" altLang="en-US" sz="1200">
                          <a:hlinkClick r:id="rId4"/>
                        </a:rPr>
                        <a:t>Nasjonal faglig retningslinje om bruk av elektrokonvulsiv behandling ‐ ECT </a:t>
                      </a:r>
                      <a:endParaRPr lang="nb-NO" altLang="en-US" sz="1200"/>
                    </a:p>
                    <a:p>
                      <a:pPr lvl="0" eaLnBrk="1" hangingPunct="1"/>
                      <a:endParaRPr lang="nb-NO" altLang="en-US" sz="1200"/>
                    </a:p>
                    <a:p>
                      <a:pPr lvl="0" eaLnBrk="1" hangingPunct="1"/>
                      <a:endParaRPr lang="nb-NO" altLang="en-US" sz="1200"/>
                    </a:p>
                    <a:p>
                      <a:pPr lvl="0" eaLnBrk="1" hangingPunct="1"/>
                      <a:endParaRPr lang="nb-NO" altLang="en-US" sz="1200"/>
                    </a:p>
                  </a:txBody>
                  <a:tcPr marT="45733" marB="45733">
                    <a:lnL w="28575">
                      <a:solidFill>
                        <a:schemeClr val="tx1"/>
                      </a:solidFill>
                      <a:miter lim="800000"/>
                    </a:lnL>
                    <a:lnR w="28575">
                      <a:solidFill>
                        <a:schemeClr val="tx1"/>
                      </a:solidFill>
                      <a:miter lim="800000"/>
                    </a:lnR>
                    <a:lnT w="28575">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r>
            </a:tbl>
          </a:graphicData>
        </a:graphic>
      </p:graphicFrame>
      <p:sp>
        <p:nvSpPr>
          <p:cNvPr id="26634" name="Text Box 64" title="">
            <a:hlinkClick r:id="rId5" action="ppaction://hlinksldjump"/>
          </p:cNvPr>
          <p:cNvSpPr/>
          <p:nvPr/>
        </p:nvSpPr>
        <p:spPr>
          <a:xfrm>
            <a:off x="84597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26635" name="AutoShape 65" title="">
            <a:hlinkClick r:id="rId6" action="ppaction://hlinksldjump"/>
          </p:cNvPr>
          <p:cNvSpPr/>
          <p:nvPr/>
        </p:nvSpPr>
        <p:spPr>
          <a:xfrm>
            <a:off x="8604250" y="476250"/>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pic>
        <p:nvPicPr>
          <p:cNvPr id="26636" name="Picture 2" title=""/>
          <p:cNvPicPr>
            <a:picLocks noChangeAspect="1"/>
          </p:cNvPicPr>
          <p:nvPr/>
        </p:nvPicPr>
        <p:blipFill>
          <a:blip r:embed="rId7"/>
          <a:stretch>
            <a:fillRect/>
          </a:stretch>
        </p:blipFill>
        <p:spPr>
          <a:xfrm>
            <a:off x="8667750" y="0"/>
            <a:ext cx="476250" cy="482600"/>
          </a:xfrm>
          <a:prstGeom prst="rect">
            <a:avLst/>
          </a:prstGeom>
          <a:noFill/>
          <a:ln>
            <a:noFill/>
            <a:miter lim="800000"/>
          </a:ln>
        </p:spPr>
      </p:pic>
      <p:sp>
        <p:nvSpPr>
          <p:cNvPr id="26637" name="Text Box 52" title="">
            <a:hlinkClick r:id="rId8" action="ppaction://hlinksldjump"/>
          </p:cNvPr>
          <p:cNvSpPr/>
          <p:nvPr/>
        </p:nvSpPr>
        <p:spPr>
          <a:xfrm>
            <a:off x="78120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26638" name="AutoShape 44" title=""/>
          <p:cNvSpPr/>
          <p:nvPr/>
        </p:nvSpPr>
        <p:spPr>
          <a:xfrm>
            <a:off x="7885113" y="47625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
        <p:nvSpPr>
          <p:cNvPr id="26639" name="AutoShape 54" title="">
            <a:hlinkClick r:id="rId9" action="ppaction://hlinksldjump"/>
          </p:cNvPr>
          <p:cNvSpPr/>
          <p:nvPr/>
        </p:nvSpPr>
        <p:spPr>
          <a:xfrm>
            <a:off x="6913563" y="247650"/>
            <a:ext cx="1728787"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Eldre</a:t>
            </a:r>
            <a:endParaRPr lang="nb-NO" altLang="nb-NO" sz="800" b="1">
              <a:latin typeface="Times New Roman" pitchFamily="18" charset="0"/>
              <a:ea typeface="Times New Roman" pitchFamily="18" charset="0"/>
            </a:endParaRPr>
          </a:p>
        </p:txBody>
      </p:sp>
      <p:sp>
        <p:nvSpPr>
          <p:cNvPr id="26640" name="AutoShape 95" title="">
            <a:hlinkClick r:id="rId10" action="ppaction://hlinksldjump"/>
          </p:cNvPr>
          <p:cNvSpPr/>
          <p:nvPr/>
        </p:nvSpPr>
        <p:spPr>
          <a:xfrm>
            <a:off x="6134100" y="246063"/>
            <a:ext cx="1404938"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Graviditet</a:t>
            </a:r>
            <a:endParaRPr lang="nb-NO" altLang="nb-NO" sz="800" b="1">
              <a:latin typeface="Times New Roman" pitchFamily="18" charset="0"/>
              <a:ea typeface="Times New Roman" pitchFamily="18" charset="0"/>
            </a:endParaRPr>
          </a:p>
        </p:txBody>
      </p:sp>
      <p:sp>
        <p:nvSpPr>
          <p:cNvPr id="26641" name="AutoShape 60" title="">
            <a:hlinkClick r:id="rId11" action="ppaction://hlinksldjump"/>
          </p:cNvPr>
          <p:cNvSpPr/>
          <p:nvPr/>
        </p:nvSpPr>
        <p:spPr>
          <a:xfrm>
            <a:off x="1408113" y="239713"/>
            <a:ext cx="1657350"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Faglige retningslinjer</a:t>
            </a:r>
            <a:endParaRPr lang="nb-NO" altLang="nb-NO" sz="800" b="1">
              <a:latin typeface="Times New Roman" pitchFamily="18" charset="0"/>
              <a:ea typeface="Times New Roman" pitchFamily="18" charset="0"/>
            </a:endParaRPr>
          </a:p>
        </p:txBody>
      </p:sp>
      <p:sp>
        <p:nvSpPr>
          <p:cNvPr id="26642" name="AutoShape 59" title="">
            <a:hlinkClick r:id="rId12" action="ppaction://hlinksldjump"/>
          </p:cNvPr>
          <p:cNvSpPr/>
          <p:nvPr/>
        </p:nvSpPr>
        <p:spPr>
          <a:xfrm>
            <a:off x="2841625" y="246063"/>
            <a:ext cx="1404938" cy="369887"/>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900" b="1">
                <a:latin typeface="Times New Roman" pitchFamily="18" charset="0"/>
                <a:ea typeface="Times New Roman" pitchFamily="18" charset="0"/>
              </a:rPr>
              <a:t>Oppsummert Indikasjoner </a:t>
            </a:r>
            <a:endParaRPr lang="nb-NO" altLang="nb-NO" sz="900" b="1">
              <a:latin typeface="Times New Roman" pitchFamily="18" charset="0"/>
              <a:ea typeface="Times New Roman" pitchFamily="18" charset="0"/>
            </a:endParaRPr>
          </a:p>
        </p:txBody>
      </p:sp>
      <p:sp>
        <p:nvSpPr>
          <p:cNvPr id="26643" name="AutoShape 58"/>
          <p:cNvSpPr/>
          <p:nvPr/>
        </p:nvSpPr>
        <p:spPr bwMode="auto">
          <a:xfrm>
            <a:off x="4003675" y="247650"/>
            <a:ext cx="1404938" cy="415925"/>
          </a:xfrm>
          <a:custGeom>
            <a:gdLst>
              <a:gd name="T0" fmla="*/ 0 w 21600"/>
              <a:gd name="T1" fmla="*/ 0 h 21600"/>
              <a:gd name="T2" fmla="*/ 2147483646 w 21600"/>
              <a:gd name="T3" fmla="*/ 2147483646 h 21600"/>
              <a:gd name="T4" fmla="*/ 2147483646 w 21600"/>
              <a:gd name="T5" fmla="*/ 2147483646 h 21600"/>
              <a:gd name="T6" fmla="*/ 2147483646 w 21600"/>
              <a:gd name="T7" fmla="*/ 0 h 21600"/>
              <a:gd name="T8" fmla="*/ 0 w 21600"/>
              <a:gd name="T9" fmla="*/ 0 h 21600"/>
              <a:gd name="T10" fmla="*/ 0 60000 65536"/>
              <a:gd name="T11" fmla="*/ 0 60000 65536"/>
              <a:gd name="T12" fmla="*/ 0 60000 65536"/>
              <a:gd name="T13" fmla="*/ 0 60000 65536"/>
              <a:gd name="T14" fmla="*/ 0 60000 65536"/>
              <a:gd name="T15" fmla="*/ 0 w 21600"/>
              <a:gd name="T16" fmla="*/ 0 h 21600"/>
              <a:gd name="T17" fmla="*/ 21600 w 21600"/>
              <a:gd name="T18" fmla="*/ 21600 h 21600"/>
            </a:gd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FFFFFF"/>
          </a:solidFill>
          <a:ln w="6350" algn="ctr">
            <a:solidFill>
              <a:schemeClr val="tx1"/>
            </a:solidFill>
            <a:round/>
          </a:ln>
        </p:spPr>
        <p:txBody>
          <a:bodyPr anchor="ctr">
            <a:spAutoFit/>
          </a:bodyPr>
          <a:lstStyle>
            <a:lvl1pPr>
              <a:spcBef>
                <a:spcPct val="20000"/>
              </a:spcBef>
              <a:buSzTx/>
              <a:buChar char="•"/>
              <a:defRPr sz="2400">
                <a:solidFill>
                  <a:srgbClr val="000000"/>
                </a:solidFill>
                <a:latin typeface="Arial" panose="020b0604020202020204" pitchFamily="34" charset="0"/>
                <a:cs typeface="Arial" panose="020b0604020202020204" pitchFamily="34" charset="0"/>
              </a:defRPr>
            </a:lvl1pPr>
            <a:lvl2pPr marL="742950" indent="-285750">
              <a:spcBef>
                <a:spcPct val="20000"/>
              </a:spcBef>
              <a:buSzTx/>
              <a:buChar char="–"/>
              <a:defRPr sz="2400">
                <a:solidFill>
                  <a:srgbClr val="000000"/>
                </a:solidFill>
                <a:latin typeface="Arial" panose="020b0604020202020204" pitchFamily="34" charset="0"/>
                <a:cs typeface="Arial" panose="020b0604020202020204" pitchFamily="34" charset="0"/>
              </a:defRPr>
            </a:lvl2pPr>
            <a:lvl3pPr marL="1143000" indent="-228600">
              <a:spcBef>
                <a:spcPct val="20000"/>
              </a:spcBef>
              <a:buSzTx/>
              <a:buChar char="•"/>
              <a:defRPr sz="2400" b="1">
                <a:solidFill>
                  <a:srgbClr val="000000"/>
                </a:solidFill>
                <a:latin typeface="Arial" panose="020b0604020202020204" pitchFamily="34" charset="0"/>
                <a:cs typeface="Arial" panose="020b0604020202020204" pitchFamily="34" charset="0"/>
              </a:defRPr>
            </a:lvl3pPr>
            <a:lvl4pPr marL="1600200" indent="-228600">
              <a:spcBef>
                <a:spcPct val="20000"/>
              </a:spcBef>
              <a:buSzTx/>
              <a:buChar char="–"/>
              <a:defRPr sz="2000">
                <a:solidFill>
                  <a:srgbClr val="000000"/>
                </a:solidFill>
                <a:latin typeface="Arial" panose="020b0604020202020204" pitchFamily="34" charset="0"/>
                <a:cs typeface="Arial" panose="020b0604020202020204" pitchFamily="34" charset="0"/>
              </a:defRPr>
            </a:lvl4pPr>
            <a:lvl5pPr marL="2057400" indent="-228600">
              <a:spcBef>
                <a:spcPct val="20000"/>
              </a:spcBef>
              <a:buSzTx/>
              <a:buChar char="»"/>
              <a:defRPr sz="2000" i="1">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50" b="1" i="0" u="none"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rPr>
              <a:t>Kliniske Indikasjoner</a:t>
            </a:r>
          </a:p>
        </p:txBody>
      </p:sp>
      <p:sp>
        <p:nvSpPr>
          <p:cNvPr id="26644" name="AutoShape 95" title="">
            <a:hlinkClick r:id="rId13" action="ppaction://hlinksldjump"/>
          </p:cNvPr>
          <p:cNvSpPr/>
          <p:nvPr/>
        </p:nvSpPr>
        <p:spPr>
          <a:xfrm>
            <a:off x="4953000" y="241300"/>
            <a:ext cx="1584325" cy="214313"/>
          </a:xfrm>
          <a:custGeom>
            <a:rect l="l" t="t" r="r" b="b"/>
            <a:pathLst>
              <a:path w="21600" h="21600">
                <a:moveTo>
                  <a:pt x="0" y="0"/>
                </a:moveTo>
                <a:lnTo>
                  <a:pt x="5400" y="21600"/>
                </a:lnTo>
                <a:lnTo>
                  <a:pt x="16200" y="21600"/>
                </a:lnTo>
                <a:lnTo>
                  <a:pt x="21600" y="0"/>
                </a:lnTo>
                <a:lnTo>
                  <a:pt x="0" y="0"/>
                </a:lnTo>
                <a:close/>
              </a:path>
            </a:pathLst>
          </a:custGeom>
          <a:solidFill>
            <a:srgbClr val="FFFF00"/>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Barn og ungdom</a:t>
            </a:r>
            <a:endParaRPr lang="nb-NO" altLang="nb-NO" sz="800" b="1">
              <a:latin typeface="Times New Roman" pitchFamily="18" charset="0"/>
              <a:ea typeface="Times New Roman" pitchFamily="18" charset="0"/>
            </a:endParaRPr>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7650" name="AutoShape 60" title="">
            <a:hlinkClick r:id="rId3" action="ppaction://hlinksldjump"/>
          </p:cNvPr>
          <p:cNvSpPr/>
          <p:nvPr/>
        </p:nvSpPr>
        <p:spPr>
          <a:xfrm>
            <a:off x="-53975" y="149225"/>
            <a:ext cx="1874838" cy="338138"/>
          </a:xfrm>
          <a:custGeom>
            <a:rect l="l" t="t" r="r" b="b"/>
            <a:pathLst>
              <a:path w="21600" h="21600">
                <a:moveTo>
                  <a:pt x="0" y="0"/>
                </a:moveTo>
                <a:lnTo>
                  <a:pt x="5400" y="21600"/>
                </a:lnTo>
                <a:lnTo>
                  <a:pt x="16200" y="21600"/>
                </a:lnTo>
                <a:lnTo>
                  <a:pt x="21600" y="0"/>
                </a:lnTo>
                <a:lnTo>
                  <a:pt x="0" y="0"/>
                </a:lnTo>
                <a:close/>
              </a:path>
            </a:pathLst>
          </a:custGeom>
          <a:solidFill>
            <a:schemeClr val="bg1"/>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Nasjonale</a:t>
            </a:r>
            <a:endParaRPr lang="nb-NO" altLang="nb-NO" sz="800" b="1">
              <a:latin typeface="Times New Roman" pitchFamily="18" charset="0"/>
              <a:ea typeface="Times New Roman" pitchFamily="18" charset="0"/>
            </a:endParaRPr>
          </a:p>
          <a:p>
            <a:pPr marL="0" lvl="0" indent="0" algn="ctr" eaLnBrk="1" hangingPunct="1">
              <a:spcBef>
                <a:spcPct val="0"/>
              </a:spcBef>
              <a:buNone/>
            </a:pPr>
            <a:r>
              <a:rPr lang="nb-NO" altLang="nb-NO" sz="800" b="1">
                <a:latin typeface="Times New Roman" pitchFamily="18" charset="0"/>
                <a:ea typeface="Times New Roman" pitchFamily="18" charset="0"/>
              </a:rPr>
              <a:t>retningslinjer</a:t>
            </a:r>
            <a:endParaRPr lang="nb-NO" altLang="nb-NO" sz="800" b="1">
              <a:latin typeface="Times New Roman" pitchFamily="18" charset="0"/>
              <a:ea typeface="Times New Roman" pitchFamily="18" charset="0"/>
            </a:endParaRPr>
          </a:p>
        </p:txBody>
      </p:sp>
      <p:sp>
        <p:nvSpPr>
          <p:cNvPr id="27651" name="Rectangle 8" title=""/>
          <p:cNvSpPr>
            <a:spLocks noGrp="1"/>
          </p:cNvSpPr>
          <p:nvPr>
            <p:ph type="title"/>
          </p:nvPr>
        </p:nvSpPr>
        <p:spPr>
          <a:xfrm>
            <a:off x="107950" y="692150"/>
            <a:ext cx="2592388" cy="336550"/>
          </a:xfrm>
          <a:noFill/>
          <a:ln cap="flat">
            <a:noFill/>
            <a:prstDash val="solid"/>
            <a:miter lim="800000"/>
            <a:headEnd type="none" w="med" len="med"/>
            <a:tailEnd type="none" w="med" len="med"/>
          </a:ln>
        </p:spPr>
        <p:txBody>
          <a:bodyPr wrap="square" lIns="91440" tIns="45720" rIns="91440" bIns="45720" anchor="t" anchorCtr="0">
            <a:spAutoFit/>
          </a:bodyPr>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rgbClr val="CCCCFF"/>
                </a:solidFill>
                <a:effectLst/>
                <a:latin typeface="Arial"/>
                <a:ea typeface="Arial"/>
                <a:cs typeface="+mj-cs"/>
              </a:defRPr>
            </a:lvl1pPr>
          </a:lstStyle>
          <a:p>
            <a:pPr lvl="0" eaLnBrk="1" hangingPunct="1">
              <a:spcBef>
                <a:spcPct val="50000"/>
              </a:spcBef>
            </a:pPr>
            <a:r>
              <a:rPr lang="nb-NO" altLang="nb-NO" sz="1600" b="1">
                <a:solidFill>
                  <a:srgbClr val="000000"/>
                </a:solidFill>
                <a:ea typeface="Times New Roman" pitchFamily="18" charset="0"/>
              </a:rPr>
              <a:t>Graviditet/ post partum</a:t>
            </a:r>
            <a:endParaRPr lang="nb-NO" altLang="nb-NO" b="1">
              <a:solidFill>
                <a:srgbClr val="000000"/>
              </a:solidFill>
            </a:endParaRPr>
          </a:p>
        </p:txBody>
      </p:sp>
      <p:graphicFrame>
        <p:nvGraphicFramePr>
          <p:cNvPr id="27652" name="Group 23" title=""/>
          <p:cNvGraphicFramePr/>
          <p:nvPr/>
        </p:nvGraphicFramePr>
        <p:xfrm>
          <a:off x="142875" y="1341438"/>
          <a:ext cx="8893175" cy="3959225"/>
        </p:xfrm>
        <a:graphic>
          <a:graphicData uri="http://schemas.openxmlformats.org/drawingml/2006/table">
            <a:tbl>
              <a:tblPr/>
              <a:tblGrid>
                <a:gridCol w="8893175"/>
              </a:tblGrid>
              <a:tr h="3959225">
                <a:tc>
                  <a:txBody>
                    <a:bodyPr lIns="91440" tIns="45679" rIns="91440" bIns="45679"/>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Det er ingen kontrollerte studier men klinisk konsensus om effektivitet.</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For kvinner med svære depresjoner, mani eller psykose må risiko oppveies mot psykofarmaka.</a:t>
                      </a:r>
                      <a:endParaRPr lang="nb-NO" altLang="en-US" sz="1200">
                        <a:latin typeface="Times New Roman" pitchFamily="18" charset="0"/>
                        <a:ea typeface="Times New Roman" pitchFamily="18" charset="0"/>
                      </a:endParaRPr>
                    </a:p>
                    <a:p>
                      <a:pPr lvl="0" eaLnBrk="1" hangingPunct="1">
                        <a:spcBef>
                          <a:spcPct val="20000"/>
                        </a:spcBef>
                      </a:pPr>
                      <a:endParaRPr lang="nb-NO" altLang="en-US" sz="1200" b="1">
                        <a:latin typeface="Times New Roman" pitchFamily="18" charset="0"/>
                        <a:ea typeface="Times New Roman" pitchFamily="18" charset="0"/>
                      </a:endParaRPr>
                    </a:p>
                    <a:p>
                      <a:pPr lvl="0" eaLnBrk="1" hangingPunct="1">
                        <a:spcBef>
                          <a:spcPct val="20000"/>
                        </a:spcBef>
                      </a:pPr>
                      <a:r>
                        <a:rPr lang="nb-NO" altLang="en-US" sz="1200" b="1">
                          <a:latin typeface="Times New Roman" pitchFamily="18" charset="0"/>
                          <a:ea typeface="Times New Roman" pitchFamily="18" charset="0"/>
                        </a:rPr>
                        <a:t>ECT kan foreskrives til gravide når:</a:t>
                      </a:r>
                      <a:endParaRPr lang="nb-NO" altLang="en-US" sz="1200" b="1">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1) pasienten har symptomer som predikerer god respons av ECT</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2) det er nødvendig med hurtig respons</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3) medikamenter vil innebære en risiko for foster og mor.</a:t>
                      </a:r>
                      <a:endParaRPr lang="nb-NO" altLang="en-US" sz="1200">
                        <a:latin typeface="Times New Roman" pitchFamily="18" charset="0"/>
                        <a:ea typeface="Times New Roman" pitchFamily="18" charset="0"/>
                      </a:endParaRPr>
                    </a:p>
                    <a:p>
                      <a:pPr lvl="0" eaLnBrk="1" hangingPunct="1">
                        <a:spcBef>
                          <a:spcPct val="20000"/>
                        </a:spcBef>
                      </a:pP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Behandlingen bør drøftes med gynekolog. Høy-risiko-graviditet er ingen absolutt kontraindikasjon mot ECT, men må vurderes og følges av psykiater og gynekolog og det må finnes obstetrisk kompetanse tilgjengelig. </a:t>
                      </a:r>
                      <a:endParaRPr lang="nb-NO" altLang="en-US" sz="1200">
                        <a:latin typeface="Times New Roman" pitchFamily="18" charset="0"/>
                        <a:ea typeface="Times New Roman" pitchFamily="18" charset="0"/>
                      </a:endParaRPr>
                    </a:p>
                    <a:p>
                      <a:pPr lvl="0" eaLnBrk="1" hangingPunct="1">
                        <a:spcBef>
                          <a:spcPct val="20000"/>
                        </a:spcBef>
                      </a:pPr>
                      <a:endParaRPr lang="nb-NO" altLang="en-US" sz="1200">
                        <a:latin typeface="Times New Roman" pitchFamily="18" charset="0"/>
                        <a:ea typeface="Times New Roman" pitchFamily="18" charset="0"/>
                      </a:endParaRPr>
                    </a:p>
                    <a:p>
                      <a:pPr lvl="0" eaLnBrk="1" hangingPunct="1">
                        <a:spcBef>
                          <a:spcPct val="20000"/>
                        </a:spcBef>
                      </a:pPr>
                      <a:r>
                        <a:rPr lang="nb-NO" altLang="en-US" sz="1200" b="1">
                          <a:latin typeface="Times New Roman" pitchFamily="18" charset="0"/>
                          <a:ea typeface="Times New Roman" pitchFamily="18" charset="0"/>
                        </a:rPr>
                        <a:t>ECT post partum:</a:t>
                      </a:r>
                      <a:endParaRPr lang="nb-NO" altLang="en-US" sz="1200" b="1">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Når det gjelder </a:t>
                      </a:r>
                      <a:r>
                        <a:rPr lang="nb-NO" altLang="en-US" sz="1200" b="1">
                          <a:latin typeface="Times New Roman" pitchFamily="18" charset="0"/>
                          <a:ea typeface="Times New Roman" pitchFamily="18" charset="0"/>
                        </a:rPr>
                        <a:t>postpartumpsykoser</a:t>
                      </a:r>
                      <a:r>
                        <a:rPr lang="nb-NO" altLang="en-US" sz="1200">
                          <a:latin typeface="Times New Roman" pitchFamily="18" charset="0"/>
                          <a:ea typeface="Times New Roman" pitchFamily="18" charset="0"/>
                        </a:rPr>
                        <a:t> anbefales det å gi ECT dersom medikamentell behandling ikke har gitt god respons  etter 4 ukers behandling. Muligens er ECT et førstevalg ved affektive postpartumpsykoser, og det er anført at depressive vrangforestillinger indikerer god prognose ved ECT.</a:t>
                      </a:r>
                      <a:endParaRPr lang="nb-NO" altLang="en-US" sz="1200">
                        <a:latin typeface="Times New Roman" pitchFamily="18" charset="0"/>
                        <a:ea typeface="Times New Roman" pitchFamily="18" charset="0"/>
                      </a:endParaRPr>
                    </a:p>
                    <a:p>
                      <a:pPr lvl="0" eaLnBrk="1" hangingPunct="1">
                        <a:spcBef>
                          <a:spcPct val="20000"/>
                        </a:spcBef>
                      </a:pPr>
                      <a:endParaRPr lang="nb-NO" altLang="en-US" sz="1200">
                        <a:latin typeface="Times New Roman" pitchFamily="18" charset="0"/>
                        <a:ea typeface="Times New Roman" pitchFamily="18" charset="0"/>
                      </a:endParaRPr>
                    </a:p>
                    <a:p>
                      <a:pPr lvl="0" eaLnBrk="1" hangingPunct="1">
                        <a:spcBef>
                          <a:spcPct val="20000"/>
                        </a:spcBef>
                      </a:pPr>
                      <a:endParaRPr lang="nb-NO" altLang="en-US" sz="1400"/>
                    </a:p>
                  </a:txBody>
                  <a:tcPr marT="45679" marB="45679">
                    <a:lnL w="28575">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r>
            </a:tbl>
          </a:graphicData>
        </a:graphic>
      </p:graphicFrame>
      <p:sp>
        <p:nvSpPr>
          <p:cNvPr id="27658" name="Text Box 57" title="">
            <a:hlinkClick r:id="rId4" action="ppaction://hlinksldjump"/>
          </p:cNvPr>
          <p:cNvSpPr/>
          <p:nvPr/>
        </p:nvSpPr>
        <p:spPr>
          <a:xfrm>
            <a:off x="84597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27659" name="AutoShape 58" title="">
            <a:hlinkClick r:id="rId5" action="ppaction://hlinksldjump"/>
          </p:cNvPr>
          <p:cNvSpPr/>
          <p:nvPr/>
        </p:nvSpPr>
        <p:spPr>
          <a:xfrm>
            <a:off x="8604250" y="476250"/>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pic>
        <p:nvPicPr>
          <p:cNvPr id="27660" name="Picture 2" title=""/>
          <p:cNvPicPr>
            <a:picLocks noChangeAspect="1"/>
          </p:cNvPicPr>
          <p:nvPr/>
        </p:nvPicPr>
        <p:blipFill>
          <a:blip r:embed="rId6"/>
          <a:stretch>
            <a:fillRect/>
          </a:stretch>
        </p:blipFill>
        <p:spPr>
          <a:xfrm>
            <a:off x="8667750" y="0"/>
            <a:ext cx="476250" cy="482600"/>
          </a:xfrm>
          <a:prstGeom prst="rect">
            <a:avLst/>
          </a:prstGeom>
          <a:noFill/>
          <a:ln>
            <a:noFill/>
            <a:miter lim="800000"/>
          </a:ln>
        </p:spPr>
      </p:pic>
      <p:sp>
        <p:nvSpPr>
          <p:cNvPr id="27661" name="Text Box 52" title="">
            <a:hlinkClick r:id="rId7" action="ppaction://hlinksldjump"/>
          </p:cNvPr>
          <p:cNvSpPr/>
          <p:nvPr/>
        </p:nvSpPr>
        <p:spPr>
          <a:xfrm>
            <a:off x="78120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27662" name="AutoShape 44" title=""/>
          <p:cNvSpPr/>
          <p:nvPr/>
        </p:nvSpPr>
        <p:spPr>
          <a:xfrm>
            <a:off x="7885113" y="47625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
        <p:nvSpPr>
          <p:cNvPr id="27663" name="AutoShape 54" title="">
            <a:hlinkClick r:id="rId8" action="ppaction://hlinksldjump"/>
          </p:cNvPr>
          <p:cNvSpPr/>
          <p:nvPr/>
        </p:nvSpPr>
        <p:spPr>
          <a:xfrm>
            <a:off x="7045325" y="157163"/>
            <a:ext cx="1728788" cy="214312"/>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Eldre</a:t>
            </a:r>
            <a:endParaRPr lang="nb-NO" altLang="nb-NO" sz="800" b="1">
              <a:latin typeface="Times New Roman" pitchFamily="18" charset="0"/>
              <a:ea typeface="Times New Roman" pitchFamily="18" charset="0"/>
            </a:endParaRPr>
          </a:p>
        </p:txBody>
      </p:sp>
      <p:sp>
        <p:nvSpPr>
          <p:cNvPr id="27664" name="AutoShape 60" title="">
            <a:hlinkClick r:id="rId9" action="ppaction://hlinksldjump"/>
          </p:cNvPr>
          <p:cNvSpPr/>
          <p:nvPr/>
        </p:nvSpPr>
        <p:spPr>
          <a:xfrm>
            <a:off x="1403350" y="149225"/>
            <a:ext cx="1657350"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t>Faglige retningslinjer</a:t>
            </a:r>
            <a:endParaRPr lang="nb-NO" altLang="nb-NO" sz="800" b="1"/>
          </a:p>
        </p:txBody>
      </p:sp>
      <p:sp>
        <p:nvSpPr>
          <p:cNvPr id="27665" name="AutoShape 59" title="">
            <a:hlinkClick r:id="rId10" action="ppaction://hlinksldjump"/>
          </p:cNvPr>
          <p:cNvSpPr/>
          <p:nvPr/>
        </p:nvSpPr>
        <p:spPr>
          <a:xfrm>
            <a:off x="2789238" y="149225"/>
            <a:ext cx="1406525" cy="369888"/>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900" b="1">
                <a:latin typeface="Times New Roman" pitchFamily="18" charset="0"/>
                <a:ea typeface="Times New Roman" pitchFamily="18" charset="0"/>
              </a:rPr>
              <a:t>Oppsummert Indikasjoner </a:t>
            </a:r>
            <a:endParaRPr lang="nb-NO" altLang="nb-NO" sz="900" b="1">
              <a:latin typeface="Times New Roman" pitchFamily="18" charset="0"/>
              <a:ea typeface="Times New Roman" pitchFamily="18" charset="0"/>
            </a:endParaRPr>
          </a:p>
        </p:txBody>
      </p:sp>
      <p:sp>
        <p:nvSpPr>
          <p:cNvPr id="27666" name="AutoShape 58" title="">
            <a:hlinkClick r:id="rId11" action="ppaction://hlinksldjump"/>
          </p:cNvPr>
          <p:cNvSpPr/>
          <p:nvPr/>
        </p:nvSpPr>
        <p:spPr>
          <a:xfrm>
            <a:off x="3924300" y="155575"/>
            <a:ext cx="1404938" cy="214313"/>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Kliniske Indikasjoner</a:t>
            </a:r>
            <a:endParaRPr lang="nb-NO" altLang="nb-NO" sz="800" b="1">
              <a:latin typeface="Times New Roman" pitchFamily="18" charset="0"/>
              <a:ea typeface="Times New Roman" pitchFamily="18" charset="0"/>
            </a:endParaRPr>
          </a:p>
        </p:txBody>
      </p:sp>
      <p:sp>
        <p:nvSpPr>
          <p:cNvPr id="27667" name="AutoShape 95" title="">
            <a:hlinkClick r:id="rId12" action="ppaction://hlinksldjump"/>
          </p:cNvPr>
          <p:cNvSpPr/>
          <p:nvPr/>
        </p:nvSpPr>
        <p:spPr>
          <a:xfrm>
            <a:off x="5067300" y="149225"/>
            <a:ext cx="1584325"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Barn og ungdom</a:t>
            </a:r>
            <a:endParaRPr lang="nb-NO" altLang="nb-NO" sz="800" b="1">
              <a:latin typeface="Times New Roman" pitchFamily="18" charset="0"/>
              <a:ea typeface="Times New Roman" pitchFamily="18" charset="0"/>
            </a:endParaRPr>
          </a:p>
        </p:txBody>
      </p:sp>
      <p:sp>
        <p:nvSpPr>
          <p:cNvPr id="27668" name="AutoShape 95" title="">
            <a:hlinkClick r:id="rId13" action="ppaction://hlinksldjump"/>
          </p:cNvPr>
          <p:cNvSpPr/>
          <p:nvPr/>
        </p:nvSpPr>
        <p:spPr>
          <a:xfrm>
            <a:off x="6180138" y="155575"/>
            <a:ext cx="1404937" cy="214313"/>
          </a:xfrm>
          <a:custGeom>
            <a:rect l="l" t="t" r="r" b="b"/>
            <a:pathLst>
              <a:path w="21600" h="21600">
                <a:moveTo>
                  <a:pt x="0" y="0"/>
                </a:moveTo>
                <a:lnTo>
                  <a:pt x="5400" y="21600"/>
                </a:lnTo>
                <a:lnTo>
                  <a:pt x="16200" y="21600"/>
                </a:lnTo>
                <a:lnTo>
                  <a:pt x="21600" y="0"/>
                </a:lnTo>
                <a:lnTo>
                  <a:pt x="0" y="0"/>
                </a:lnTo>
                <a:close/>
              </a:path>
            </a:pathLst>
          </a:custGeom>
          <a:solidFill>
            <a:srgbClr val="FFFF00"/>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Graviditet</a:t>
            </a:r>
            <a:endParaRPr lang="nb-NO" altLang="nb-NO" sz="800" b="1">
              <a:latin typeface="Times New Roman" pitchFamily="18" charset="0"/>
              <a:ea typeface="Times New Roman" pitchFamily="18" charset="0"/>
            </a:endParaRPr>
          </a:p>
        </p:txBody>
      </p:sp>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8674" name="AutoShape 60" title="">
            <a:hlinkClick r:id="rId3" action="ppaction://hlinksldjump"/>
          </p:cNvPr>
          <p:cNvSpPr/>
          <p:nvPr/>
        </p:nvSpPr>
        <p:spPr>
          <a:xfrm>
            <a:off x="-76200" y="249238"/>
            <a:ext cx="1874838" cy="338137"/>
          </a:xfrm>
          <a:custGeom>
            <a:rect l="l" t="t" r="r" b="b"/>
            <a:pathLst>
              <a:path w="21600" h="21600">
                <a:moveTo>
                  <a:pt x="0" y="0"/>
                </a:moveTo>
                <a:lnTo>
                  <a:pt x="5400" y="21600"/>
                </a:lnTo>
                <a:lnTo>
                  <a:pt x="16200" y="21600"/>
                </a:lnTo>
                <a:lnTo>
                  <a:pt x="21600" y="0"/>
                </a:lnTo>
                <a:lnTo>
                  <a:pt x="0" y="0"/>
                </a:lnTo>
                <a:close/>
              </a:path>
            </a:pathLst>
          </a:custGeom>
          <a:solidFill>
            <a:schemeClr val="bg1"/>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Nasjonale</a:t>
            </a:r>
            <a:endParaRPr lang="nb-NO" altLang="nb-NO" sz="800" b="1">
              <a:latin typeface="Times New Roman" pitchFamily="18" charset="0"/>
              <a:ea typeface="Times New Roman" pitchFamily="18" charset="0"/>
            </a:endParaRPr>
          </a:p>
          <a:p>
            <a:pPr marL="0" lvl="0" indent="0" algn="ctr" eaLnBrk="1" hangingPunct="1">
              <a:spcBef>
                <a:spcPct val="0"/>
              </a:spcBef>
              <a:buNone/>
            </a:pPr>
            <a:r>
              <a:rPr lang="nb-NO" altLang="nb-NO" sz="800" b="1">
                <a:latin typeface="Times New Roman" pitchFamily="18" charset="0"/>
                <a:ea typeface="Times New Roman" pitchFamily="18" charset="0"/>
              </a:rPr>
              <a:t>retningslinjer</a:t>
            </a:r>
            <a:endParaRPr lang="nb-NO" altLang="nb-NO" sz="800" b="1">
              <a:latin typeface="Times New Roman" pitchFamily="18" charset="0"/>
              <a:ea typeface="Times New Roman" pitchFamily="18" charset="0"/>
            </a:endParaRPr>
          </a:p>
        </p:txBody>
      </p:sp>
      <p:sp>
        <p:nvSpPr>
          <p:cNvPr id="28675" name="Rectangle 2" title=""/>
          <p:cNvSpPr>
            <a:spLocks noGrp="1"/>
          </p:cNvSpPr>
          <p:nvPr>
            <p:ph type="title"/>
          </p:nvPr>
        </p:nvSpPr>
        <p:spPr>
          <a:xfrm>
            <a:off x="179388" y="692150"/>
            <a:ext cx="4105275" cy="246063"/>
          </a:xfrm>
          <a:noFill/>
          <a:ln cap="flat">
            <a:noFill/>
            <a:prstDash val="solid"/>
            <a:miter lim="800000"/>
            <a:headEnd type="none" w="med" len="med"/>
            <a:tailEnd type="none" w="med" len="med"/>
          </a:ln>
        </p:spPr>
        <p:txBody>
          <a:bodyPr wrap="square" lIns="72000" tIns="0" rIns="72000" bIns="0" anchor="t" anchorCtr="0">
            <a:spAutoFit/>
          </a:bodyPr>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rgbClr val="CCCCFF"/>
                </a:solidFill>
                <a:effectLst/>
                <a:latin typeface="Arial"/>
                <a:ea typeface="Arial"/>
                <a:cs typeface="+mj-cs"/>
              </a:defRPr>
            </a:lvl1pPr>
          </a:lstStyle>
          <a:p>
            <a:pPr lvl="0" eaLnBrk="1" hangingPunct="1">
              <a:spcBef>
                <a:spcPct val="50000"/>
              </a:spcBef>
            </a:pPr>
            <a:r>
              <a:rPr lang="nb-NO" altLang="nb-NO" sz="1600" b="1">
                <a:solidFill>
                  <a:srgbClr val="000000"/>
                </a:solidFill>
                <a:ea typeface="Times New Roman" pitchFamily="18" charset="0"/>
              </a:rPr>
              <a:t>Eldre</a:t>
            </a:r>
            <a:endParaRPr lang="nb-NO" altLang="nb-NO" sz="1600" b="1">
              <a:solidFill>
                <a:srgbClr val="000000"/>
              </a:solidFill>
              <a:ea typeface="Times New Roman" pitchFamily="18" charset="0"/>
            </a:endParaRPr>
          </a:p>
        </p:txBody>
      </p:sp>
      <p:sp>
        <p:nvSpPr>
          <p:cNvPr id="28676" name="Text Box 9" title=""/>
          <p:cNvSpPr/>
          <p:nvPr/>
        </p:nvSpPr>
        <p:spPr>
          <a:xfrm>
            <a:off x="179388" y="4365625"/>
            <a:ext cx="8713787" cy="274638"/>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50000"/>
              </a:spcBef>
              <a:buNone/>
            </a:pPr>
            <a:endParaRPr lang="nb-NO" altLang="nb-NO" sz="1200" b="1"/>
          </a:p>
        </p:txBody>
      </p:sp>
      <p:graphicFrame>
        <p:nvGraphicFramePr>
          <p:cNvPr id="28677" name="Group 63" title=""/>
          <p:cNvGraphicFramePr/>
          <p:nvPr/>
        </p:nvGraphicFramePr>
        <p:xfrm>
          <a:off x="28575" y="1031875"/>
          <a:ext cx="9036050" cy="5588064"/>
        </p:xfrm>
        <a:graphic>
          <a:graphicData uri="http://schemas.openxmlformats.org/drawingml/2006/table">
            <a:tbl>
              <a:tblPr/>
              <a:tblGrid>
                <a:gridCol w="1619250"/>
                <a:gridCol w="2470150"/>
                <a:gridCol w="1098550"/>
                <a:gridCol w="2270125"/>
                <a:gridCol w="1577975"/>
              </a:tblGrid>
              <a:tr h="2230438">
                <a:tc gridSpan="5">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ECT hos eldre pasienter: ECT er en trygg og effektiv behandlingsform hos eldre. Noen ganger vil man hos eldre oppnå bedre resultater enn hos yngre pasienter. Utviklingen av moderne anestesi og ECT teknikker, har medført at selv ganske ”skjøre” eldre kan gjennomføre ECT. Behandlingen er nyttig der hvor eldre ikke tåler den medikamentelle antidepressive behandlingen, eller der hvor man er bekymret for medikamentinteraksjoner. </a:t>
                      </a:r>
                      <a:endParaRPr lang="nb-NO" altLang="en-US" sz="1200">
                        <a:latin typeface="Times New Roman" pitchFamily="18" charset="0"/>
                        <a:ea typeface="Times New Roman" pitchFamily="18" charset="0"/>
                      </a:endParaRPr>
                    </a:p>
                    <a:p>
                      <a:pPr lvl="0" eaLnBrk="1" hangingPunct="1">
                        <a:spcBef>
                          <a:spcPct val="20000"/>
                        </a:spcBef>
                        <a:buChar char="•"/>
                      </a:pPr>
                      <a:r>
                        <a:rPr lang="nb-NO" altLang="en-US" sz="1200">
                          <a:latin typeface="Times New Roman" pitchFamily="18" charset="0"/>
                          <a:ea typeface="Times New Roman" pitchFamily="18" charset="0"/>
                        </a:rPr>
                        <a:t>Eldre kan trenge lengre behandlingsserier, deres krampeterskel er vanligvis høyere og anfallets varighet kan være kortere enn hos yngre pasienter. </a:t>
                      </a:r>
                      <a:endParaRPr lang="nb-NO" altLang="en-US" sz="1200">
                        <a:latin typeface="Times New Roman" pitchFamily="18" charset="0"/>
                        <a:ea typeface="Times New Roman" pitchFamily="18" charset="0"/>
                      </a:endParaRPr>
                    </a:p>
                    <a:p>
                      <a:pPr lvl="0" eaLnBrk="1" hangingPunct="1">
                        <a:spcBef>
                          <a:spcPct val="20000"/>
                        </a:spcBef>
                        <a:buChar char="•"/>
                      </a:pPr>
                      <a:r>
                        <a:rPr lang="nb-NO" altLang="en-US" sz="1200">
                          <a:latin typeface="Times New Roman" pitchFamily="18" charset="0"/>
                          <a:ea typeface="Times New Roman" pitchFamily="18" charset="0"/>
                        </a:rPr>
                        <a:t>Eldre er mer utsatt for kognitive bivirkninger og hukommelsesproblemer under ECT.    </a:t>
                      </a:r>
                      <a:endParaRPr lang="nb-NO" altLang="en-US" sz="1200">
                        <a:latin typeface="Times New Roman" pitchFamily="18" charset="0"/>
                        <a:ea typeface="Times New Roman" pitchFamily="18" charset="0"/>
                      </a:endParaRPr>
                    </a:p>
                    <a:p>
                      <a:pPr lvl="0" eaLnBrk="1" hangingPunct="1">
                        <a:spcBef>
                          <a:spcPct val="20000"/>
                        </a:spcBef>
                        <a:buChar char="•"/>
                      </a:pPr>
                      <a:r>
                        <a:rPr lang="nb-NO" altLang="en-US" sz="1200">
                          <a:latin typeface="Times New Roman" pitchFamily="18" charset="0"/>
                          <a:ea typeface="Times New Roman" pitchFamily="18" charset="0"/>
                        </a:rPr>
                        <a:t>Indikasjoner for ECT hos eldre, er som for ECT i andre aldersgrupper.</a:t>
                      </a:r>
                      <a:endParaRPr lang="nb-NO" altLang="en-US" sz="1200">
                        <a:latin typeface="Times New Roman" pitchFamily="18" charset="0"/>
                        <a:ea typeface="Times New Roman" pitchFamily="18" charset="0"/>
                      </a:endParaRPr>
                    </a:p>
                    <a:p>
                      <a:pPr lvl="0" eaLnBrk="1" hangingPunct="1">
                        <a:spcBef>
                          <a:spcPct val="20000"/>
                        </a:spcBef>
                      </a:pP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Kilde: Tiller JWG, Lyndon RW. Electroconvulsive Therapy An Australian Guide. Australian Postgraduate Medicine 2003. Victoria. Australia</a:t>
                      </a:r>
                      <a:endParaRPr lang="nb-NO" altLang="en-US" sz="1200">
                        <a:latin typeface="Times New Roman" pitchFamily="18" charset="0"/>
                        <a:ea typeface="Times New Roman" pitchFamily="18" charset="0"/>
                      </a:endParaRPr>
                    </a:p>
                    <a:p>
                      <a:pPr lvl="0" eaLnBrk="1" hangingPunct="1">
                        <a:spcBef>
                          <a:spcPct val="20000"/>
                        </a:spcBef>
                      </a:pPr>
                      <a:endParaRPr lang="nb-NO" altLang="en-US" sz="1200">
                        <a:latin typeface="Times New Roman" pitchFamily="18" charset="0"/>
                        <a:ea typeface="Times New Roman" pitchFamily="18" charset="0"/>
                      </a:endParaRPr>
                    </a:p>
                  </a:txBody>
                  <a:tcPr marL="68580" marR="68580" marT="0" marB="0">
                    <a:lnL w="28575">
                      <a:solidFill>
                        <a:schemeClr val="tx1"/>
                      </a:solidFill>
                      <a:miter lim="800000"/>
                    </a:lnL>
                    <a:lnR w="28575">
                      <a:solidFill>
                        <a:schemeClr val="tx1"/>
                      </a:solidFill>
                      <a:miter lim="800000"/>
                    </a:lnR>
                    <a:lnT w="28575">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hMerge="1">
                  <a:txBody>
                    <a:bodyPr/>
                    <a:lstStyle/>
                    <a:p/>
                  </a:txBody>
                  <a:tcPr>
                    <a:lnT w="28575">
                      <a:solidFill>
                        <a:schemeClr val="tx1"/>
                      </a:solidFill>
                      <a:miter lim="800000"/>
                    </a:lnT>
                    <a:lnB w="12700">
                      <a:solidFill>
                        <a:schemeClr val="tx1"/>
                      </a:solidFill>
                      <a:miter lim="800000"/>
                    </a:lnB>
                  </a:tcPr>
                </a:tc>
                <a:tc hMerge="1">
                  <a:txBody>
                    <a:bodyPr/>
                    <a:lstStyle/>
                    <a:p/>
                  </a:txBody>
                  <a:tcPr>
                    <a:lnT w="28575">
                      <a:solidFill>
                        <a:schemeClr val="tx1"/>
                      </a:solidFill>
                      <a:miter lim="800000"/>
                    </a:lnT>
                    <a:lnB w="12700">
                      <a:solidFill>
                        <a:schemeClr val="tx1"/>
                      </a:solidFill>
                      <a:miter lim="800000"/>
                    </a:lnB>
                  </a:tcPr>
                </a:tc>
                <a:tc hMerge="1">
                  <a:txBody>
                    <a:bodyPr/>
                    <a:lstStyle/>
                    <a:p/>
                  </a:txBody>
                  <a:tcPr>
                    <a:lnT w="28575">
                      <a:solidFill>
                        <a:schemeClr val="tx1"/>
                      </a:solidFill>
                      <a:miter lim="800000"/>
                    </a:lnT>
                    <a:lnB w="12700">
                      <a:solidFill>
                        <a:schemeClr val="tx1"/>
                      </a:solidFill>
                      <a:miter lim="800000"/>
                    </a:lnB>
                  </a:tcPr>
                </a:tc>
                <a:tc hMerge="1">
                  <a:txBody>
                    <a:bodyPr/>
                    <a:lstStyle/>
                    <a:p/>
                  </a:txBody>
                  <a:tcPr>
                    <a:lnR w="28575">
                      <a:miter lim="800000"/>
                    </a:lnR>
                    <a:lnT w="28575">
                      <a:solidFill>
                        <a:schemeClr val="tx1"/>
                      </a:solidFill>
                      <a:miter lim="800000"/>
                    </a:lnT>
                    <a:lnB w="12700">
                      <a:solidFill>
                        <a:schemeClr val="tx1"/>
                      </a:solidFill>
                      <a:miter lim="800000"/>
                    </a:lnB>
                  </a:tcPr>
                </a:tc>
              </a:tr>
              <a:tr h="622300">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Diagnose med evt. tilleggssymptomer</a:t>
                      </a:r>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Nivå av empirisk</a:t>
                      </a:r>
                      <a:endParaRPr lang="nb-NO" altLang="en-US" sz="1200">
                        <a:latin typeface="Times New Roman" pitchFamily="18" charset="0"/>
                        <a:ea typeface="Times New Roman" pitchFamily="18" charset="0"/>
                      </a:endParaRPr>
                    </a:p>
                    <a:p>
                      <a:pPr lvl="0" eaLnBrk="1" hangingPunct="1"/>
                      <a:r>
                        <a:rPr lang="nb-NO" altLang="en-US" sz="1200" b="1">
                          <a:latin typeface="Times New Roman" pitchFamily="18" charset="0"/>
                          <a:ea typeface="Times New Roman" pitchFamily="18" charset="0"/>
                        </a:rPr>
                        <a:t>grunnlag for effektivitet</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Mulig</a:t>
                      </a:r>
                      <a:endParaRPr lang="nb-NO" altLang="en-US" sz="1200">
                        <a:latin typeface="Times New Roman" pitchFamily="18" charset="0"/>
                        <a:ea typeface="Times New Roman" pitchFamily="18" charset="0"/>
                      </a:endParaRPr>
                    </a:p>
                    <a:p>
                      <a:pPr lvl="0" eaLnBrk="1" hangingPunct="1"/>
                      <a:r>
                        <a:rPr lang="nb-NO" altLang="en-US" sz="1200" b="1">
                          <a:latin typeface="Times New Roman" pitchFamily="18" charset="0"/>
                          <a:ea typeface="Times New Roman" pitchFamily="18" charset="0"/>
                        </a:rPr>
                        <a:t>førstevalg?</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Skal medikamentell behandling alltid være prøvd før ECT?</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Tilstanden predikerer  ECT respons?</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r>
              <a:tr h="790575">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b="1">
                          <a:latin typeface="Times New Roman" pitchFamily="18" charset="0"/>
                          <a:ea typeface="Times New Roman" pitchFamily="18" charset="0"/>
                        </a:rPr>
                        <a:t>Alvorlig depresjon hos eldre</a:t>
                      </a:r>
                      <a:endParaRPr lang="nb-NO" altLang="en-US" sz="1200">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a:latin typeface="Times New Roman" pitchFamily="18" charset="0"/>
                          <a:ea typeface="Times New Roman" pitchFamily="18" charset="0"/>
                        </a:rPr>
                        <a:t>Dokumentert effekt. Kan være mer skånsom enn antidepressiva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 med mindre somatiske forhold sansynliggjør alvorlige medikamentelle bivirkninger.</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Usikkert</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365125">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hlinkClick r:id="rId4" tooltip="XDF28423 - dok28423.doc"/>
                        </a:rPr>
                        <a:t>Agitert depresjon ved demens</a:t>
                      </a:r>
                      <a:endParaRPr lang="nb-NO" altLang="en-US" sz="1200">
                        <a:latin typeface="Times New Roman" pitchFamily="18" charset="0"/>
                        <a:ea typeface="Times New Roman" pitchFamily="18" charset="0"/>
                        <a:hlinkClick r:id="rId4" tooltip="XDF28423 - dok28423.doc"/>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a:latin typeface="Times New Roman" pitchFamily="18" charset="0"/>
                          <a:ea typeface="Times New Roman" pitchFamily="18" charset="0"/>
                        </a:rPr>
                        <a:t>Kasuistikker</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1096962">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b="1">
                          <a:latin typeface="Times New Roman" pitchFamily="18" charset="0"/>
                          <a:ea typeface="Times New Roman" pitchFamily="18" charset="0"/>
                        </a:rPr>
                        <a:t>Parkinsonisme</a:t>
                      </a:r>
                      <a:endParaRPr lang="nb-NO" altLang="en-US" sz="1200">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a:latin typeface="Times New Roman" pitchFamily="18" charset="0"/>
                          <a:ea typeface="Times New Roman" pitchFamily="18" charset="0"/>
                        </a:rPr>
                        <a:t>Dokumentert effekt. Kan være effektiv også uten depressive symptomer. Vedlikeholds-ECT har vært forsøkt ved medikamentresistens.</a:t>
                      </a:r>
                      <a:endParaRPr lang="en-GB" altLang="nb-NO" sz="1200">
                        <a:latin typeface="Times New Roman" pitchFamily="18" charset="0"/>
                        <a:ea typeface="Times New Roman" pitchFamily="18" charset="0"/>
                      </a:endParaRPr>
                    </a:p>
                    <a:p>
                      <a:pPr lvl="0" eaLnBrk="1" hangingPunct="1"/>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Ja</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481012">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b="1">
                          <a:latin typeface="Times New Roman" pitchFamily="18" charset="0"/>
                          <a:ea typeface="Times New Roman" pitchFamily="18" charset="0"/>
                        </a:rPr>
                        <a:t>Delirium</a:t>
                      </a:r>
                      <a:endParaRPr lang="nb-NO" altLang="en-US" sz="1200">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Kasuistikker. Sjeldent indisert. </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a:latin typeface="Times New Roman" pitchFamily="18" charset="0"/>
                          <a:ea typeface="Times New Roman" pitchFamily="18" charset="0"/>
                        </a:rPr>
                        <a:t>Ja, i tillegg til andre tiltak</a:t>
                      </a:r>
                      <a:endParaRPr lang="nb-NO" altLang="en-US" sz="1200">
                        <a:solidFill>
                          <a:srgbClr val="FF0000"/>
                        </a:solidFill>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a:latin typeface="Times New Roman" pitchFamily="18" charset="0"/>
                          <a:ea typeface="Times New Roman" pitchFamily="18" charset="0"/>
                        </a:rPr>
                        <a:t>Nei</a:t>
                      </a:r>
                      <a:endParaRPr lang="nb-NO" altLang="en-US" sz="12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bl>
          </a:graphicData>
        </a:graphic>
      </p:graphicFrame>
      <p:sp>
        <p:nvSpPr>
          <p:cNvPr id="28717" name="Text Box 64" title="">
            <a:hlinkClick r:id="rId5" action="ppaction://hlinksldjump"/>
          </p:cNvPr>
          <p:cNvSpPr/>
          <p:nvPr/>
        </p:nvSpPr>
        <p:spPr>
          <a:xfrm>
            <a:off x="84597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28718" name="AutoShape 65" title="">
            <a:hlinkClick r:id="rId6" action="ppaction://hlinksldjump"/>
          </p:cNvPr>
          <p:cNvSpPr/>
          <p:nvPr/>
        </p:nvSpPr>
        <p:spPr>
          <a:xfrm>
            <a:off x="8604250" y="539750"/>
            <a:ext cx="431800" cy="200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700"/>
          </a:p>
        </p:txBody>
      </p:sp>
      <p:pic>
        <p:nvPicPr>
          <p:cNvPr id="28719" name="Picture 2" title=""/>
          <p:cNvPicPr>
            <a:picLocks noChangeAspect="1"/>
          </p:cNvPicPr>
          <p:nvPr/>
        </p:nvPicPr>
        <p:blipFill>
          <a:blip r:embed="rId7"/>
          <a:stretch>
            <a:fillRect/>
          </a:stretch>
        </p:blipFill>
        <p:spPr>
          <a:xfrm>
            <a:off x="8667750" y="0"/>
            <a:ext cx="476250" cy="482600"/>
          </a:xfrm>
          <a:prstGeom prst="rect">
            <a:avLst/>
          </a:prstGeom>
          <a:noFill/>
          <a:ln>
            <a:noFill/>
            <a:miter lim="800000"/>
          </a:ln>
        </p:spPr>
      </p:pic>
      <p:sp>
        <p:nvSpPr>
          <p:cNvPr id="28720" name="Text Box 52" title="">
            <a:hlinkClick r:id="rId8" action="ppaction://hlinksldjump"/>
          </p:cNvPr>
          <p:cNvSpPr/>
          <p:nvPr/>
        </p:nvSpPr>
        <p:spPr>
          <a:xfrm>
            <a:off x="78120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28721" name="AutoShape 44" title=""/>
          <p:cNvSpPr/>
          <p:nvPr/>
        </p:nvSpPr>
        <p:spPr>
          <a:xfrm>
            <a:off x="7885113" y="47625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
        <p:nvSpPr>
          <p:cNvPr id="28722" name="AutoShape 60" title="">
            <a:hlinkClick r:id="rId9" action="ppaction://hlinksldjump"/>
          </p:cNvPr>
          <p:cNvSpPr/>
          <p:nvPr/>
        </p:nvSpPr>
        <p:spPr>
          <a:xfrm>
            <a:off x="1425575" y="254000"/>
            <a:ext cx="1657350"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Faglige retningslinjer</a:t>
            </a:r>
            <a:endParaRPr lang="nb-NO" altLang="nb-NO" sz="800" b="1">
              <a:latin typeface="Times New Roman" pitchFamily="18" charset="0"/>
              <a:ea typeface="Times New Roman" pitchFamily="18" charset="0"/>
            </a:endParaRPr>
          </a:p>
        </p:txBody>
      </p:sp>
      <p:sp>
        <p:nvSpPr>
          <p:cNvPr id="28723" name="AutoShape 59" title="">
            <a:hlinkClick r:id="rId10" action="ppaction://hlinksldjump"/>
          </p:cNvPr>
          <p:cNvSpPr/>
          <p:nvPr/>
        </p:nvSpPr>
        <p:spPr>
          <a:xfrm>
            <a:off x="2827338" y="254000"/>
            <a:ext cx="1404937" cy="3683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900" b="1">
                <a:latin typeface="Times New Roman" pitchFamily="18" charset="0"/>
                <a:ea typeface="Times New Roman" pitchFamily="18" charset="0"/>
              </a:rPr>
              <a:t>Oppsummert Indikasjoner </a:t>
            </a:r>
            <a:endParaRPr lang="nb-NO" altLang="nb-NO" sz="900" b="1">
              <a:latin typeface="Times New Roman" pitchFamily="18" charset="0"/>
              <a:ea typeface="Times New Roman" pitchFamily="18" charset="0"/>
            </a:endParaRPr>
          </a:p>
        </p:txBody>
      </p:sp>
      <p:sp>
        <p:nvSpPr>
          <p:cNvPr id="28724" name="AutoShape 58" title="">
            <a:hlinkClick r:id="rId11" action="ppaction://hlinksldjump"/>
          </p:cNvPr>
          <p:cNvSpPr/>
          <p:nvPr/>
        </p:nvSpPr>
        <p:spPr>
          <a:xfrm>
            <a:off x="4003675" y="254000"/>
            <a:ext cx="1404938"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Kliniske Indikasjoner</a:t>
            </a:r>
            <a:endParaRPr lang="nb-NO" altLang="nb-NO" sz="800" b="1">
              <a:latin typeface="Times New Roman" pitchFamily="18" charset="0"/>
              <a:ea typeface="Times New Roman" pitchFamily="18" charset="0"/>
            </a:endParaRPr>
          </a:p>
        </p:txBody>
      </p:sp>
      <p:sp>
        <p:nvSpPr>
          <p:cNvPr id="28725" name="AutoShape 95" title="">
            <a:hlinkClick r:id="rId12" action="ppaction://hlinksldjump"/>
          </p:cNvPr>
          <p:cNvSpPr/>
          <p:nvPr/>
        </p:nvSpPr>
        <p:spPr>
          <a:xfrm>
            <a:off x="5099050" y="258763"/>
            <a:ext cx="1584325" cy="214312"/>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Barn og ungdom</a:t>
            </a:r>
            <a:endParaRPr lang="nb-NO" altLang="nb-NO" sz="800" b="1">
              <a:latin typeface="Times New Roman" pitchFamily="18" charset="0"/>
              <a:ea typeface="Times New Roman" pitchFamily="18" charset="0"/>
            </a:endParaRPr>
          </a:p>
        </p:txBody>
      </p:sp>
      <p:sp>
        <p:nvSpPr>
          <p:cNvPr id="28726" name="AutoShape 95" title="">
            <a:hlinkClick r:id="rId13" action="ppaction://hlinksldjump"/>
          </p:cNvPr>
          <p:cNvSpPr/>
          <p:nvPr/>
        </p:nvSpPr>
        <p:spPr>
          <a:xfrm>
            <a:off x="6245225" y="260350"/>
            <a:ext cx="1404938"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Graviditet</a:t>
            </a:r>
            <a:endParaRPr lang="nb-NO" altLang="nb-NO" sz="800" b="1">
              <a:latin typeface="Times New Roman" pitchFamily="18" charset="0"/>
              <a:ea typeface="Times New Roman" pitchFamily="18" charset="0"/>
            </a:endParaRPr>
          </a:p>
        </p:txBody>
      </p:sp>
      <p:sp>
        <p:nvSpPr>
          <p:cNvPr id="28727" name="AutoShape 54" title="">
            <a:hlinkClick r:id="rId14" action="ppaction://hlinksldjump"/>
          </p:cNvPr>
          <p:cNvSpPr/>
          <p:nvPr/>
        </p:nvSpPr>
        <p:spPr>
          <a:xfrm>
            <a:off x="7091363" y="261938"/>
            <a:ext cx="1728787" cy="215900"/>
          </a:xfrm>
          <a:custGeom>
            <a:rect l="l" t="t" r="r" b="b"/>
            <a:pathLst>
              <a:path w="21600" h="21600">
                <a:moveTo>
                  <a:pt x="0" y="0"/>
                </a:moveTo>
                <a:lnTo>
                  <a:pt x="5400" y="21600"/>
                </a:lnTo>
                <a:lnTo>
                  <a:pt x="16200" y="21600"/>
                </a:lnTo>
                <a:lnTo>
                  <a:pt x="21600" y="0"/>
                </a:lnTo>
                <a:lnTo>
                  <a:pt x="0" y="0"/>
                </a:lnTo>
                <a:close/>
              </a:path>
            </a:pathLst>
          </a:custGeom>
          <a:solidFill>
            <a:srgbClr val="FFFF00"/>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Eldre</a:t>
            </a:r>
            <a:endParaRPr lang="nb-NO" altLang="nb-NO" sz="800" b="1">
              <a:latin typeface="Times New Roman" pitchFamily="18" charset="0"/>
              <a:ea typeface="Times New Roman" pitchFamily="18" charset="0"/>
            </a:endParaRPr>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9698" name="Text Box 2" title=""/>
          <p:cNvSpPr/>
          <p:nvPr/>
        </p:nvSpPr>
        <p:spPr>
          <a:xfrm>
            <a:off x="3059113" y="981075"/>
            <a:ext cx="3097212" cy="1416050"/>
          </a:xfrm>
          <a:prstGeom prst="rect">
            <a:avLst/>
          </a:prstGeom>
          <a:solidFill>
            <a:srgbClr val="33CCCC"/>
          </a:solidFill>
          <a:ln>
            <a:solidFill>
              <a:schemeClr val="tx1"/>
            </a:solid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50000"/>
              </a:spcBef>
              <a:spcAft>
                <a:spcPct val="0"/>
              </a:spcAft>
              <a:buClrTx/>
              <a:buSzTx/>
              <a:buFontTx/>
              <a:buNone/>
            </a:pPr>
            <a:r>
              <a:rPr kumimoji="0" lang="nb-NO" altLang="nb-NO" sz="1400" b="1" i="0" u="sng"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ORGANISASJON</a:t>
            </a:r>
            <a:b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b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Kultur, struktur og ledelse</a:t>
            </a:r>
            <a:b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b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Hvordan bør vi organisere oss?</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endParaRPr>
          </a:p>
          <a:p>
            <a:pPr marL="0" marR="0" lvl="0" indent="0" algn="l" defTabSz="914400" rtl="0" eaLnBrk="1" fontAlgn="base" latinLnBrk="0" hangingPunct="1">
              <a:lnSpc>
                <a:spcPct val="100000"/>
              </a:lnSpc>
              <a:spcBef>
                <a:spcPct val="5000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Like prosedyrer på alle behandlingssteder. Kun nødvendige tilleggsrutiner.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endParaRPr>
          </a:p>
          <a:p>
            <a:pPr marL="0" marR="0" lvl="0" indent="0" algn="l" defTabSz="914400" rtl="0" eaLnBrk="1" fontAlgn="base" latinLnBrk="0" hangingPunct="1">
              <a:lnSpc>
                <a:spcPct val="100000"/>
              </a:lnSpc>
              <a:spcBef>
                <a:spcPct val="5000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Opplæring av helsepersonell</a:t>
            </a:r>
            <a:endParaRPr kumimoji="0" lang="nb-NO" altLang="nb-NO" sz="1200" b="0" i="0" u="none" strike="noStrike" kern="1200" cap="none" spc="0" normalizeH="0" baseline="0" noProof="0">
              <a:solidFill>
                <a:schemeClr val="tx1"/>
              </a:solidFill>
              <a:uLnTx/>
              <a:uFillTx/>
              <a:latin typeface="Times New Roman" pitchFamily="18" charset="0"/>
              <a:ea typeface="Times New Roman" pitchFamily="18" charset="0"/>
            </a:endParaRPr>
          </a:p>
        </p:txBody>
      </p:sp>
      <p:sp>
        <p:nvSpPr>
          <p:cNvPr id="29699" name="Text Box 3" title=""/>
          <p:cNvSpPr/>
          <p:nvPr/>
        </p:nvSpPr>
        <p:spPr>
          <a:xfrm>
            <a:off x="3059113" y="5480050"/>
            <a:ext cx="2881312" cy="1262063"/>
          </a:xfrm>
          <a:prstGeom prst="rect">
            <a:avLst/>
          </a:prstGeom>
          <a:solidFill>
            <a:srgbClr val="00CCFF"/>
          </a:solidFill>
          <a:ln>
            <a:solidFill>
              <a:schemeClr val="tx1"/>
            </a:solid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5000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GEVINSTREALISERING OG</a:t>
            </a:r>
            <a:b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b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RESULTATOPPFØLGING</a:t>
            </a:r>
            <a:b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b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 Kvalitet og sikkerhet</a:t>
            </a:r>
            <a:b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b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 Effektivitet</a:t>
            </a:r>
            <a:b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b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 Kostnader</a:t>
            </a:r>
            <a:b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b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 Arbeidsmiljø</a:t>
            </a:r>
            <a:endParaRPr kumimoji="0" lang="nb-NO" altLang="nb-NO" sz="1200" b="0" i="0" u="none" strike="noStrike" kern="1200" cap="none" spc="0" normalizeH="0" baseline="0" noProof="0">
              <a:solidFill>
                <a:schemeClr val="tx1"/>
              </a:solidFill>
              <a:uLnTx/>
              <a:uFillTx/>
              <a:latin typeface="Times New Roman" pitchFamily="18" charset="0"/>
              <a:ea typeface="Times New Roman" pitchFamily="18" charset="0"/>
            </a:endParaRPr>
          </a:p>
        </p:txBody>
      </p:sp>
      <p:sp>
        <p:nvSpPr>
          <p:cNvPr id="29700" name="Text Box 4" title=""/>
          <p:cNvSpPr/>
          <p:nvPr/>
        </p:nvSpPr>
        <p:spPr>
          <a:xfrm>
            <a:off x="0" y="2808288"/>
            <a:ext cx="2725738" cy="1446212"/>
          </a:xfrm>
          <a:prstGeom prst="rect">
            <a:avLst/>
          </a:prstGeom>
          <a:solidFill>
            <a:srgbClr val="CCFFCC"/>
          </a:solidFill>
          <a:ln>
            <a:solidFill>
              <a:schemeClr val="tx1"/>
            </a:solid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5000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TEKNOLOGI</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endParaRPr>
          </a:p>
          <a:p>
            <a:pPr marL="0" marR="0" lvl="0" indent="0" algn="l" defTabSz="914400" rtl="0" eaLnBrk="1" fontAlgn="base" latinLnBrk="0" hangingPunct="1">
              <a:lnSpc>
                <a:spcPct val="100000"/>
              </a:lnSpc>
              <a:spcBef>
                <a:spcPct val="5000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Hvilke muligheter og utfordringer ligger i teknologien?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endParaRPr>
          </a:p>
          <a:p>
            <a:pPr marL="0" marR="0" lvl="0" indent="0" algn="l" defTabSz="914400" rtl="0" eaLnBrk="1" fontAlgn="base" latinLnBrk="0" hangingPunct="1">
              <a:lnSpc>
                <a:spcPct val="100000"/>
              </a:lnSpc>
              <a:spcBef>
                <a:spcPct val="5000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hlinkClick r:id="rId3"/>
              </a:rPr>
              <a:t>Registrering i fastlagt skjema i DIPS</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hlinkClick r:id="rId4" tgtFrame="_blank" tooltip="XDF33862 - dok33862.docx"/>
            </a:endParaRPr>
          </a:p>
          <a:p>
            <a:pPr marL="0" marR="0" lvl="0" indent="0" algn="l" defTabSz="914400" rtl="0" eaLnBrk="1" fontAlgn="base" latinLnBrk="0" hangingPunct="1">
              <a:lnSpc>
                <a:spcPct val="100000"/>
              </a:lnSpc>
              <a:spcBef>
                <a:spcPct val="5000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E-læring med kompetanse dokumentasjon i GAT.</a:t>
            </a:r>
            <a:endParaRPr kumimoji="0" lang="nb-NO" altLang="nb-NO" sz="1100" b="0" i="0" u="none" strike="noStrike" kern="1200" cap="none" spc="0" normalizeH="0" baseline="0" noProof="0">
              <a:solidFill>
                <a:schemeClr val="tx1"/>
              </a:solidFill>
              <a:uLnTx/>
              <a:uFillTx/>
              <a:latin typeface="Times New Roman" pitchFamily="18" charset="0"/>
              <a:ea typeface="Times New Roman" pitchFamily="18" charset="0"/>
            </a:endParaRPr>
          </a:p>
        </p:txBody>
      </p:sp>
      <p:sp>
        <p:nvSpPr>
          <p:cNvPr id="29701" name="Text Box 5" title=""/>
          <p:cNvSpPr/>
          <p:nvPr/>
        </p:nvSpPr>
        <p:spPr>
          <a:xfrm>
            <a:off x="6418263" y="3068638"/>
            <a:ext cx="2725737" cy="862012"/>
          </a:xfrm>
          <a:prstGeom prst="rect">
            <a:avLst/>
          </a:prstGeom>
          <a:solidFill>
            <a:srgbClr val="CCFFFF"/>
          </a:solidFill>
          <a:ln>
            <a:solidFill>
              <a:schemeClr val="tx1"/>
            </a:solid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5000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KOMPETANSE</a:t>
            </a:r>
            <a:b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b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Hvilken kompetanse trenger vi mer av?</a:t>
            </a:r>
            <a:b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b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Opplæring av miljøpersonell og behandlere.</a:t>
            </a:r>
            <a:endParaRPr kumimoji="0" lang="nb-NO" altLang="nb-NO" sz="1200" b="0" i="0" u="none" strike="noStrike" kern="1200" cap="none" spc="0" normalizeH="0" baseline="0" noProof="0">
              <a:solidFill>
                <a:schemeClr val="tx1"/>
              </a:solidFill>
              <a:uLnTx/>
              <a:uFillTx/>
              <a:latin typeface="Times New Roman" pitchFamily="18" charset="0"/>
              <a:ea typeface="Times New Roman" pitchFamily="18" charset="0"/>
            </a:endParaRPr>
          </a:p>
        </p:txBody>
      </p:sp>
      <p:sp>
        <p:nvSpPr>
          <p:cNvPr id="29702" name="Rectangle 6" title=""/>
          <p:cNvSpPr/>
          <p:nvPr/>
        </p:nvSpPr>
        <p:spPr>
          <a:xfrm>
            <a:off x="250825" y="333375"/>
            <a:ext cx="7705725" cy="647700"/>
          </a:xfrm>
          <a:prstGeom prst="rect">
            <a:avLst/>
          </a:prstGeom>
          <a:noFill/>
          <a:ln>
            <a:noFill/>
            <a:miter lim="800000"/>
          </a:ln>
        </p:spPr>
        <p:txBody>
          <a:bodyPr lIns="104287" tIns="52144" rIns="104287" bIns="52144"/>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en-GB" altLang="nb-NO" sz="3200">
                <a:latin typeface="Arial Rounded MT Bold" pitchFamily="34" charset="0"/>
              </a:rPr>
              <a:t>Strukturelle forhold</a:t>
            </a:r>
            <a:endParaRPr lang="en-GB" altLang="nb-NO" sz="3600">
              <a:latin typeface="Arial Rounded MT Bold" pitchFamily="34" charset="0"/>
            </a:endParaRPr>
          </a:p>
        </p:txBody>
      </p:sp>
      <p:sp>
        <p:nvSpPr>
          <p:cNvPr id="29703" name="Rectangle 7" title=""/>
          <p:cNvSpPr/>
          <p:nvPr/>
        </p:nvSpPr>
        <p:spPr>
          <a:xfrm>
            <a:off x="0" y="2657475"/>
            <a:ext cx="9144000" cy="0"/>
          </a:xfrm>
          <a:prstGeom prst="rect">
            <a:avLst/>
          </a:prstGeom>
          <a:noFill/>
          <a:ln>
            <a:noFill/>
            <a:miter lim="800000"/>
          </a:ln>
        </p:spPr>
        <p:txBody>
          <a:bodyPr wrap="none"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sp>
        <p:nvSpPr>
          <p:cNvPr id="29704" name="Text Box 9" title="">
            <a:hlinkClick r:id="rId5" action="ppaction://hlinksldjump"/>
          </p:cNvPr>
          <p:cNvSpPr/>
          <p:nvPr/>
        </p:nvSpPr>
        <p:spPr>
          <a:xfrm>
            <a:off x="7956550" y="620713"/>
            <a:ext cx="576263"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29705" name="AutoShape 11" title="">
            <a:hlinkClick r:id="rId6" action="ppaction://hlinksldjump"/>
          </p:cNvPr>
          <p:cNvSpPr/>
          <p:nvPr/>
        </p:nvSpPr>
        <p:spPr>
          <a:xfrm>
            <a:off x="8604250" y="549275"/>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cxnSp>
        <p:nvCxnSpPr>
          <p:cNvPr id="29706" name="AutoShape 12" title=""/>
          <p:cNvCxnSpPr>
            <a:stCxn id="29700" idx="0"/>
            <a:endCxn id="29698" idx="1"/>
          </p:cNvCxnSpPr>
          <p:nvPr/>
        </p:nvCxnSpPr>
        <p:spPr>
          <a:xfrm flipV="1">
            <a:off x="1363663" y="1689100"/>
            <a:ext cx="1695450" cy="1119188"/>
          </a:xfrm>
          <a:prstGeom prst="line">
            <a:avLst/>
          </a:prstGeom>
          <a:noFill/>
          <a:ln>
            <a:noFill/>
            <a:miter lim="800000"/>
            <a:headEnd type="triangle"/>
            <a:tailEnd type="triangle"/>
          </a:ln>
        </p:spPr>
      </p:cxnSp>
      <p:cxnSp>
        <p:nvCxnSpPr>
          <p:cNvPr id="29707" name="AutoShape 13" title=""/>
          <p:cNvCxnSpPr>
            <a:stCxn id="29700" idx="0"/>
            <a:endCxn id="29698" idx="1"/>
          </p:cNvCxnSpPr>
          <p:nvPr/>
        </p:nvCxnSpPr>
        <p:spPr>
          <a:xfrm flipV="1">
            <a:off x="1363663" y="1689100"/>
            <a:ext cx="1695450" cy="1119188"/>
          </a:xfrm>
          <a:prstGeom prst="line">
            <a:avLst/>
          </a:prstGeom>
          <a:noFill/>
          <a:ln>
            <a:noFill/>
            <a:miter lim="800000"/>
            <a:headEnd type="triangle"/>
            <a:tailEnd type="triangle"/>
          </a:ln>
        </p:spPr>
      </p:cxnSp>
      <p:cxnSp>
        <p:nvCxnSpPr>
          <p:cNvPr id="29708" name="AutoShape 14" title=""/>
          <p:cNvCxnSpPr>
            <a:endCxn id="29698" idx="1"/>
          </p:cNvCxnSpPr>
          <p:nvPr/>
        </p:nvCxnSpPr>
        <p:spPr>
          <a:xfrm flipV="1">
            <a:off x="1476375" y="1689100"/>
            <a:ext cx="1582738" cy="1019175"/>
          </a:xfrm>
          <a:prstGeom prst="line">
            <a:avLst/>
          </a:prstGeom>
          <a:noFill/>
          <a:ln>
            <a:solidFill>
              <a:schemeClr val="tx1"/>
            </a:solidFill>
            <a:miter lim="800000"/>
            <a:headEnd type="triangle"/>
            <a:tailEnd type="triangle"/>
          </a:ln>
        </p:spPr>
      </p:cxnSp>
      <p:cxnSp>
        <p:nvCxnSpPr>
          <p:cNvPr id="29709" name="AutoShape 15" title=""/>
          <p:cNvCxnSpPr>
            <a:stCxn id="29698" idx="3"/>
            <a:endCxn id="29701" idx="0"/>
          </p:cNvCxnSpPr>
          <p:nvPr/>
        </p:nvCxnSpPr>
        <p:spPr>
          <a:xfrm>
            <a:off x="6156325" y="1689100"/>
            <a:ext cx="1625600" cy="1379538"/>
          </a:xfrm>
          <a:prstGeom prst="line">
            <a:avLst/>
          </a:prstGeom>
          <a:noFill/>
          <a:ln>
            <a:solidFill>
              <a:schemeClr val="tx1"/>
            </a:solidFill>
            <a:miter lim="800000"/>
            <a:headEnd type="triangle"/>
            <a:tailEnd type="triangle"/>
          </a:ln>
        </p:spPr>
      </p:cxnSp>
      <p:cxnSp>
        <p:nvCxnSpPr>
          <p:cNvPr id="29710" name="AutoShape 16" title=""/>
          <p:cNvCxnSpPr>
            <a:stCxn id="29700" idx="2"/>
            <a:endCxn id="29699" idx="1"/>
          </p:cNvCxnSpPr>
          <p:nvPr/>
        </p:nvCxnSpPr>
        <p:spPr>
          <a:xfrm>
            <a:off x="1363663" y="4254500"/>
            <a:ext cx="1695450" cy="1855788"/>
          </a:xfrm>
          <a:prstGeom prst="line">
            <a:avLst/>
          </a:prstGeom>
          <a:noFill/>
          <a:ln>
            <a:solidFill>
              <a:schemeClr val="tx1"/>
            </a:solidFill>
            <a:miter lim="800000"/>
            <a:headEnd type="triangle"/>
            <a:tailEnd type="triangle"/>
          </a:ln>
        </p:spPr>
      </p:cxnSp>
      <p:cxnSp>
        <p:nvCxnSpPr>
          <p:cNvPr id="29711" name="AutoShape 17" title=""/>
          <p:cNvCxnSpPr>
            <a:stCxn id="29699" idx="3"/>
            <a:endCxn id="29701" idx="2"/>
          </p:cNvCxnSpPr>
          <p:nvPr/>
        </p:nvCxnSpPr>
        <p:spPr>
          <a:xfrm flipV="1">
            <a:off x="5940425" y="3930650"/>
            <a:ext cx="1841500" cy="2179638"/>
          </a:xfrm>
          <a:prstGeom prst="line">
            <a:avLst/>
          </a:prstGeom>
          <a:noFill/>
          <a:ln>
            <a:solidFill>
              <a:schemeClr val="tx1"/>
            </a:solidFill>
            <a:miter lim="800000"/>
            <a:headEnd type="triangle"/>
            <a:tailEnd type="triangle"/>
          </a:ln>
        </p:spPr>
      </p:cxnSp>
      <p:cxnSp>
        <p:nvCxnSpPr>
          <p:cNvPr id="29712" name="AutoShape 18" title=""/>
          <p:cNvCxnSpPr>
            <a:stCxn id="29700" idx="3"/>
          </p:cNvCxnSpPr>
          <p:nvPr/>
        </p:nvCxnSpPr>
        <p:spPr>
          <a:xfrm>
            <a:off x="2725738" y="3532188"/>
            <a:ext cx="868362" cy="277812"/>
          </a:xfrm>
          <a:prstGeom prst="line">
            <a:avLst/>
          </a:prstGeom>
          <a:noFill/>
          <a:ln>
            <a:solidFill>
              <a:schemeClr val="tx1"/>
            </a:solidFill>
            <a:miter lim="800000"/>
            <a:headEnd type="triangle"/>
            <a:tailEnd type="triangle"/>
          </a:ln>
        </p:spPr>
      </p:cxnSp>
      <p:cxnSp>
        <p:nvCxnSpPr>
          <p:cNvPr id="29713" name="AutoShape 19" title=""/>
          <p:cNvCxnSpPr>
            <a:endCxn id="29701" idx="1"/>
          </p:cNvCxnSpPr>
          <p:nvPr/>
        </p:nvCxnSpPr>
        <p:spPr>
          <a:xfrm flipV="1">
            <a:off x="5651500" y="3498850"/>
            <a:ext cx="766763" cy="311150"/>
          </a:xfrm>
          <a:prstGeom prst="line">
            <a:avLst/>
          </a:prstGeom>
          <a:noFill/>
          <a:ln>
            <a:solidFill>
              <a:schemeClr val="tx1"/>
            </a:solidFill>
            <a:miter lim="800000"/>
            <a:headEnd type="triangle"/>
            <a:tailEnd type="triangle"/>
          </a:ln>
        </p:spPr>
      </p:cxnSp>
      <p:pic>
        <p:nvPicPr>
          <p:cNvPr id="29714" name="Picture 5" title="">
            <a:hlinkClick r:id="rId6" action="ppaction://hlinksldjump"/>
          </p:cNvPr>
          <p:cNvPicPr>
            <a:picLocks noChangeAspect="1"/>
          </p:cNvPicPr>
          <p:nvPr/>
        </p:nvPicPr>
        <p:blipFill>
          <a:blip r:embed="rId7"/>
          <a:stretch>
            <a:fillRect/>
          </a:stretch>
        </p:blipFill>
        <p:spPr>
          <a:xfrm>
            <a:off x="3635375" y="3213100"/>
            <a:ext cx="2030413" cy="1381125"/>
          </a:xfrm>
          <a:prstGeom prst="rect">
            <a:avLst/>
          </a:prstGeom>
          <a:noFill/>
          <a:ln>
            <a:noFill/>
            <a:miter lim="800000"/>
          </a:ln>
        </p:spPr>
      </p:pic>
      <p:pic>
        <p:nvPicPr>
          <p:cNvPr id="29715" name="Picture 2" title=""/>
          <p:cNvPicPr>
            <a:picLocks noChangeAspect="1"/>
          </p:cNvPicPr>
          <p:nvPr/>
        </p:nvPicPr>
        <p:blipFill>
          <a:blip r:embed="rId8"/>
          <a:stretch>
            <a:fillRect/>
          </a:stretch>
        </p:blipFill>
        <p:spPr>
          <a:xfrm>
            <a:off x="8667750" y="0"/>
            <a:ext cx="476250" cy="482600"/>
          </a:xfrm>
          <a:prstGeom prst="rect">
            <a:avLst/>
          </a:prstGeom>
          <a:noFill/>
          <a:ln>
            <a:noFill/>
            <a:miter lim="800000"/>
          </a:ln>
        </p:spPr>
      </p:pic>
      <p:sp>
        <p:nvSpPr>
          <p:cNvPr id="29716" name="Text Box 52" title="">
            <a:hlinkClick r:id="rId9"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29717"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0722" name="Rectangle 2" title=""/>
          <p:cNvSpPr>
            <a:spLocks noGrp="1"/>
          </p:cNvSpPr>
          <p:nvPr>
            <p:ph type="title"/>
          </p:nvPr>
        </p:nvSpPr>
        <p:spPr>
          <a:xfrm>
            <a:off x="384175" y="260350"/>
            <a:ext cx="8229600" cy="647700"/>
          </a:xfrm>
          <a:noFill/>
          <a:ln cap="flat">
            <a:noFill/>
            <a:prstDash val="solid"/>
            <a:miter lim="800000"/>
            <a:headEnd type="none" w="med" len="med"/>
            <a:tailEnd type="none" w="med" len="med"/>
          </a:ln>
        </p:spPr>
        <p:txBody>
          <a:bodyPr wrap="square" lIns="91440" tIns="45720" rIns="91440" bIns="45720" anchor="t" anchorCtr="0"/>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rgbClr val="CCCCFF"/>
                </a:solidFill>
                <a:effectLst/>
                <a:latin typeface="Arial"/>
                <a:ea typeface="Arial"/>
                <a:cs typeface="+mj-cs"/>
              </a:defRPr>
            </a:lvl1pPr>
          </a:lstStyle>
          <a:p>
            <a:pPr lvl="0" eaLnBrk="1" hangingPunct="1"/>
            <a:r>
              <a:rPr lang="nb-NO" altLang="nb-NO" sz="2800">
                <a:solidFill>
                  <a:srgbClr val="000000"/>
                </a:solidFill>
              </a:rPr>
              <a:t>Ordliste til prosedyrene</a:t>
            </a:r>
            <a:endParaRPr lang="nb-NO" altLang="nb-NO" sz="2800">
              <a:solidFill>
                <a:srgbClr val="000000"/>
              </a:solidFill>
            </a:endParaRPr>
          </a:p>
        </p:txBody>
      </p:sp>
      <p:sp>
        <p:nvSpPr>
          <p:cNvPr id="30723" name="Rectangle 3"/>
          <p:cNvSpPr>
            <a:spLocks noGrp="1"/>
          </p:cNvSpPr>
          <p:nvPr>
            <p:ph type="body" idx="1"/>
          </p:nvPr>
        </p:nvSpPr>
        <p:spPr>
          <a:xfrm>
            <a:off x="250825" y="1052513"/>
            <a:ext cx="2914650" cy="5400675"/>
          </a:xfrm>
          <a:prstGeom prst="rect">
            <a:avLst/>
          </a:prstGeom>
          <a:solidFill>
            <a:schemeClr val="bg1"/>
          </a:solidFill>
          <a:ln>
            <a:solidFill>
              <a:srgbClr val="000000"/>
            </a:solidFill>
          </a:ln>
        </p:spPr>
        <p:txBody>
          <a:bodyPr vert="horz" wrap="square" lIns="91440" tIns="45720" rIns="91440" bIns="45720" numCol="1" anchor="t" anchorCtr="0" compatLnSpc="1">
            <a:prstTxWarp prst="textNoShape">
              <a:avLst/>
            </a:prstTxWarp>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chemeClr val="tx1"/>
                </a:solidFill>
                <a:effectLst/>
                <a:latin typeface="+mn-lt"/>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chemeClr val="tx1"/>
                </a:solidFill>
                <a:effectLst/>
                <a:latin typeface="+mn-lt"/>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chemeClr val="tx1"/>
                </a:solidFill>
                <a:effectLst/>
                <a:latin typeface="+mn-lt"/>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chemeClr val="tx1"/>
                </a:solidFill>
                <a:effectLst/>
                <a:latin typeface="+mn-lt"/>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342900" marR="0" lvl="0" indent="-342900" algn="l" defTabSz="914400" rtl="0" eaLnBrk="1" fontAlgn="base" latinLnBrk="0" hangingPunct="1">
              <a:lnSpc>
                <a:spcPct val="80000"/>
              </a:lnSpc>
              <a:spcBef>
                <a:spcPct val="2000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Ordforklaringer:</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Bipolar disorder:</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Bipolar lidelse  el. Manisk depressiv sinnslidelse.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Major depressive disorder: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betegnelse på depresjon av alvorlig type (DSM-klasifikasjon)</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Neonatal: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første tid etter fødsel</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Obstetrisk:</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det som har med fødsel å gjøre</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Placenta:</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morkake</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Post partum:</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etter fødsel</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Predikere:</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forutsi</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Psykotrop: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virkning på psyken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Puerperium</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barselseng/ tiden i barsel</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Teratogen:</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skadelig virkning på fostret</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Toxisk:</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giftig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Trimester</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inndeling av svangerskapstiden, en tredjedel av denne.</a:t>
            </a:r>
          </a:p>
          <a:p>
            <a:pPr marL="342900" marR="0" lvl="0" indent="-342900" algn="l" defTabSz="914400" rtl="0" eaLnBrk="0" fontAlgn="base" latinLnBrk="0" hangingPunct="0">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Intracerebrale aneurysmer</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utposning på hjernearterier</a:t>
            </a:r>
          </a:p>
          <a:p>
            <a:pPr marL="342900" marR="0" lvl="0" indent="-342900" algn="l" defTabSz="914400" rtl="0" eaLnBrk="0" fontAlgn="base" latinLnBrk="0" hangingPunct="0">
              <a:lnSpc>
                <a:spcPct val="100000"/>
              </a:lnSpc>
              <a:spcBef>
                <a:spcPct val="20000"/>
              </a:spcBef>
              <a:spcAft>
                <a:spcPct val="0"/>
              </a:spcAft>
              <a:buClrTx/>
              <a:buSzTx/>
              <a:buFontTx/>
              <a:buChar char="•"/>
            </a:pPr>
            <a:r>
              <a:rPr kumimoji="0" lang="da-DK"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Intracerebrale tumores med masse-effekt: </a:t>
            </a:r>
            <a:r>
              <a:rPr kumimoji="0" lang="da-DK"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svulst i hjernen</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 </a:t>
            </a:r>
          </a:p>
          <a:p>
            <a:pPr marL="342900" marR="0" lvl="0" indent="-342900" algn="l" defTabSz="914400" rtl="0" eaLnBrk="0" fontAlgn="base" latinLnBrk="0" hangingPunct="0">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Postiktal konfusjon: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forvirring etter et epileptisk anfall</a:t>
            </a:r>
          </a:p>
          <a:p>
            <a:pPr marL="342900" marR="0" lvl="0" indent="-342900" algn="l" defTabSz="914400" rtl="0" eaLnBrk="1" fontAlgn="base" latinLnBrk="0" hangingPunct="1">
              <a:lnSpc>
                <a:spcPct val="80000"/>
              </a:lnSpc>
              <a:spcBef>
                <a:spcPct val="20000"/>
              </a:spcBef>
              <a:spcAft>
                <a:spcPct val="0"/>
              </a:spcAft>
              <a:buClrTx/>
              <a:buSzTx/>
              <a:buFontTx/>
              <a:buChar char="•"/>
            </a:pPr>
            <a:endParaRPr kumimoji="0" lang="nb-NO" altLang="nb-NO" sz="1200" b="1" i="0" u="none" strike="noStrike" kern="0" cap="none" spc="0" normalizeH="0" baseline="0" noProof="0">
              <a:ln>
                <a:noFill/>
              </a:ln>
              <a:solidFill>
                <a:schemeClr val="tx1"/>
              </a:solidFill>
              <a:uLnTx/>
              <a:uFillTx/>
              <a:latin typeface="Times New Roman" pitchFamily="18" charset="0"/>
              <a:ea typeface="+mn-ea"/>
              <a:cs typeface="+mn-cs"/>
            </a:endParaRPr>
          </a:p>
        </p:txBody>
      </p:sp>
      <p:sp>
        <p:nvSpPr>
          <p:cNvPr id="30724" name="Rectangle 4" title=""/>
          <p:cNvSpPr/>
          <p:nvPr/>
        </p:nvSpPr>
        <p:spPr>
          <a:xfrm>
            <a:off x="6188075" y="1052513"/>
            <a:ext cx="2736850" cy="4392612"/>
          </a:xfrm>
          <a:prstGeom prst="rect">
            <a:avLst/>
          </a:prstGeom>
          <a:solidFill>
            <a:schemeClr val="bg1"/>
          </a:solid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342900" marR="0" lvl="0" indent="-342900" algn="l" defTabSz="914400" rtl="0" eaLnBrk="1" fontAlgn="base" latinLnBrk="0" hangingPunct="1">
              <a:lnSpc>
                <a:spcPct val="80000"/>
              </a:lnSpc>
              <a:spcBef>
                <a:spcPct val="2000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t>Forkortelser: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endParaRPr>
          </a:p>
          <a:p>
            <a:pPr marL="342900" marR="0" lvl="0" indent="-342900" algn="l" defTabSz="914400" rtl="0" eaLnBrk="1" fontAlgn="base" latinLnBrk="0" hangingPunct="1">
              <a:lnSpc>
                <a:spcPct val="80000"/>
              </a:lnSpc>
              <a:spcBef>
                <a:spcPct val="20000"/>
              </a:spcBef>
              <a:spcAft>
                <a:spcPct val="0"/>
              </a:spcAft>
              <a:buClrTx/>
              <a:buSzTx/>
              <a:buFontTx/>
              <a:buNone/>
            </a:pP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endParaRP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EKG - Elektrokardiografi</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 er registrering av hjertets elektriske aktivitet. Det brukes til å diagnostisere blant annet hjerteinfarkt og arytmier (rytmeforstyrrelser i hjertet).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INR -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International normalized ratio, verdi for angivelse av koagulasjon. Brukes hovedsakelig ved bruk av blodfortynnede medisiner som Marevan.</a:t>
            </a:r>
            <a:endParaRPr kumimoji="0" lang="nb-NO" altLang="nb-NO" sz="1200" b="1" i="0" u="none" strike="noStrike" kern="1200" cap="none" spc="0" normalizeH="0" baseline="0" noProof="0">
              <a:solidFill>
                <a:schemeClr val="tx1"/>
              </a:solidFill>
              <a:uLnTx/>
              <a:uFillTx/>
              <a:latin typeface="Times New Roman" pitchFamily="18" charset="0"/>
              <a:ea typeface="Times New Roman" pitchFamily="18" charset="0"/>
            </a:endParaRPr>
          </a:p>
        </p:txBody>
      </p:sp>
      <p:sp>
        <p:nvSpPr>
          <p:cNvPr id="30725" name="Text Box 5" title="">
            <a:hlinkClick r:id="rId2" action="ppaction://hlinksldjump"/>
          </p:cNvPr>
          <p:cNvSpPr/>
          <p:nvPr/>
        </p:nvSpPr>
        <p:spPr>
          <a:xfrm>
            <a:off x="7956550" y="620713"/>
            <a:ext cx="576263"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30726" name="AutoShape 7" title="">
            <a:hlinkClick r:id="rId3" action="ppaction://hlinksldjump"/>
          </p:cNvPr>
          <p:cNvSpPr/>
          <p:nvPr/>
        </p:nvSpPr>
        <p:spPr>
          <a:xfrm>
            <a:off x="8604250" y="549275"/>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pic>
        <p:nvPicPr>
          <p:cNvPr id="30727" name="Picture 2" title=""/>
          <p:cNvPicPr>
            <a:picLocks noChangeAspect="1"/>
          </p:cNvPicPr>
          <p:nvPr/>
        </p:nvPicPr>
        <p:blipFill>
          <a:blip r:embed="rId4"/>
          <a:stretch>
            <a:fillRect/>
          </a:stretch>
        </p:blipFill>
        <p:spPr>
          <a:xfrm>
            <a:off x="8667750" y="0"/>
            <a:ext cx="476250" cy="482600"/>
          </a:xfrm>
          <a:prstGeom prst="rect">
            <a:avLst/>
          </a:prstGeom>
          <a:noFill/>
          <a:ln>
            <a:noFill/>
            <a:miter lim="800000"/>
          </a:ln>
        </p:spPr>
      </p:pic>
      <p:sp>
        <p:nvSpPr>
          <p:cNvPr id="30728" name="Text Box 52" title="">
            <a:hlinkClick r:id="rId5"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30729"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aphicFrame>
        <p:nvGraphicFramePr>
          <p:cNvPr id="31746" name="Group 74" title=""/>
          <p:cNvGraphicFramePr/>
          <p:nvPr/>
        </p:nvGraphicFramePr>
        <p:xfrm>
          <a:off x="76200" y="1214438"/>
          <a:ext cx="8888412" cy="2646362"/>
        </p:xfrm>
        <a:graphic>
          <a:graphicData uri="http://schemas.openxmlformats.org/drawingml/2006/table">
            <a:tbl>
              <a:tblPr/>
              <a:tblGrid>
                <a:gridCol w="8888412"/>
              </a:tblGrid>
              <a:tr h="2646362">
                <a:tc>
                  <a:txBody>
                    <a:bodyPr vert="vert"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endParaRPr lang="nb-NO" altLang="nb-NO" sz="1200"/>
                    </a:p>
                  </a:txBody>
                  <a:tcPr marL="68580" marR="68580" marT="0" marB="0" vert="vert">
                    <a:lnL w="28575">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r>
            </a:tbl>
          </a:graphicData>
        </a:graphic>
      </p:graphicFrame>
      <p:sp>
        <p:nvSpPr>
          <p:cNvPr id="31752" name="Tittel 43" title=""/>
          <p:cNvSpPr>
            <a:spLocks noGrp="1"/>
          </p:cNvSpPr>
          <p:nvPr>
            <p:ph type="title"/>
          </p:nvPr>
        </p:nvSpPr>
        <p:spPr>
          <a:xfrm>
            <a:off x="104775" y="739775"/>
            <a:ext cx="5643563" cy="488950"/>
          </a:xfrm>
          <a:noFill/>
          <a:ln cap="flat">
            <a:noFill/>
            <a:prstDash val="solid"/>
            <a:miter lim="800000"/>
            <a:headEnd type="none" w="med" len="med"/>
            <a:tailEnd type="none" w="med" len="med"/>
          </a:ln>
        </p:spPr>
        <p:txBody>
          <a:bodyPr wrap="square" lIns="91440" tIns="45720" rIns="91440" bIns="45720" anchor="ctr" anchorCtr="0"/>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rgbClr val="CCCCFF"/>
                </a:solidFill>
                <a:effectLst/>
                <a:latin typeface="Arial"/>
                <a:ea typeface="Arial"/>
                <a:cs typeface="+mj-cs"/>
              </a:defRPr>
            </a:lvl1pPr>
          </a:lstStyle>
          <a:p>
            <a:pPr lvl="0" eaLnBrk="1" hangingPunct="1"/>
            <a:r>
              <a:rPr lang="nb-NO" altLang="nb-NO" sz="2400">
                <a:solidFill>
                  <a:srgbClr val="000000"/>
                </a:solidFill>
              </a:rPr>
              <a:t>Litteratur og kunnskapsgrunnlag</a:t>
            </a:r>
            <a:endParaRPr lang="nb-NO" altLang="nb-NO" sz="2400">
              <a:solidFill>
                <a:srgbClr val="000000"/>
              </a:solidFill>
            </a:endParaRPr>
          </a:p>
        </p:txBody>
      </p:sp>
      <p:sp>
        <p:nvSpPr>
          <p:cNvPr id="31753" name="Text Box 5" title=""/>
          <p:cNvSpPr/>
          <p:nvPr/>
        </p:nvSpPr>
        <p:spPr>
          <a:xfrm>
            <a:off x="179388" y="1333500"/>
            <a:ext cx="4440237" cy="1446213"/>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t>Bibliotektjenesten Sykehuset Innlandets litteratursøk: </a:t>
            </a: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hlinkClick r:id="rId3"/>
              </a:rPr>
              <a:t>Febuar 2012</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FF0000"/>
              </a:solidFill>
              <a:uLnTx/>
              <a:uFillTx/>
              <a:sym typeface="Wingdings" charset="2"/>
              <a:hlinkClick r:id="rId3" tgtFrame="_blank"/>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sng"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t>Referanser:</a:t>
            </a:r>
            <a:endParaRPr kumimoji="0" lang="nb-NO" altLang="nb-NO" sz="1600" b="1" i="0" u="sng"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I hver enkelt prosedyre finner du referansene til det gjeldende dokument. </a:t>
            </a:r>
            <a:endParaRPr kumimoji="0" lang="nb-NO" altLang="nb-NO" sz="1200" b="0" i="0" u="none" strike="noStrike" kern="1200" cap="none" spc="0" normalizeH="0" baseline="0" noProof="0">
              <a:solidFill>
                <a:schemeClr val="tx1"/>
              </a:solidFill>
              <a:uLnTx/>
              <a:uFillTx/>
              <a:latin typeface="Times New Roman" pitchFamily="18" charset="0"/>
              <a:ea typeface="Times New Roman" pitchFamily="18" charset="0"/>
            </a:endParaRPr>
          </a:p>
        </p:txBody>
      </p:sp>
      <p:sp>
        <p:nvSpPr>
          <p:cNvPr id="31754" name="Text Box 6" title=""/>
          <p:cNvSpPr/>
          <p:nvPr/>
        </p:nvSpPr>
        <p:spPr>
          <a:xfrm>
            <a:off x="4868863" y="1484313"/>
            <a:ext cx="4032250" cy="8302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b="1">
              <a:sym typeface="Wingdings" charset="2"/>
            </a:endParaRPr>
          </a:p>
          <a:p>
            <a:pPr marL="0" lvl="0" indent="0" eaLnBrk="1" hangingPunct="1">
              <a:spcBef>
                <a:spcPct val="0"/>
              </a:spcBef>
              <a:buNone/>
            </a:pPr>
            <a:endParaRPr lang="nb-NO" altLang="nb-NO" sz="1600" b="1">
              <a:sym typeface="Wingdings" charset="2"/>
            </a:endParaRPr>
          </a:p>
          <a:p>
            <a:pPr marL="0" lvl="0" indent="0" eaLnBrk="1" hangingPunct="1">
              <a:spcBef>
                <a:spcPct val="0"/>
              </a:spcBef>
              <a:buNone/>
            </a:pPr>
            <a:endParaRPr lang="nb-NO" altLang="nb-NO" sz="1600" b="1"/>
          </a:p>
        </p:txBody>
      </p:sp>
      <p:sp>
        <p:nvSpPr>
          <p:cNvPr id="31755" name="AutoShape 24" title="">
            <a:hlinkClick action="ppaction://hlinkshowjump?jump=firstslide"/>
          </p:cNvPr>
          <p:cNvSpPr/>
          <p:nvPr/>
        </p:nvSpPr>
        <p:spPr>
          <a:xfrm>
            <a:off x="8712200" y="476250"/>
            <a:ext cx="431800" cy="431800"/>
          </a:xfrm>
          <a:prstGeom prst="actionButtonHome">
            <a:avLst/>
          </a:prstGeom>
          <a:gradFill rotWithShape="1">
            <a:gsLst>
              <a:gs pos="0">
                <a:schemeClr val="bg1"/>
              </a:gs>
              <a:gs pos="100000">
                <a:srgbClr val="B2B2B2"/>
              </a:gs>
            </a:gsLst>
            <a:lin ang="5400000" scaled="1"/>
          </a:gra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endParaRPr lang="nb-NO" altLang="en-US" sz="1200" b="1"/>
          </a:p>
        </p:txBody>
      </p:sp>
      <p:sp>
        <p:nvSpPr>
          <p:cNvPr id="31756" name="Rectangle 15" title=""/>
          <p:cNvSpPr/>
          <p:nvPr/>
        </p:nvSpPr>
        <p:spPr>
          <a:xfrm>
            <a:off x="7164388" y="836613"/>
            <a:ext cx="1444625" cy="322262"/>
          </a:xfrm>
          <a:prstGeom prst="rect">
            <a:avLst/>
          </a:prstGeom>
          <a:gradFill rotWithShape="1">
            <a:gsLst>
              <a:gs pos="0">
                <a:schemeClr val="bg1"/>
              </a:gs>
              <a:gs pos="100000">
                <a:srgbClr val="FFFF66"/>
              </a:gs>
            </a:gsLst>
            <a:lin ang="5400000" scaled="1"/>
          </a:grad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9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t>Informasjon til pasient </a:t>
            </a:r>
            <a:br>
              <a:rPr kumimoji="0" lang="nb-NO" altLang="nb-NO" sz="9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br>
            <a:r>
              <a:rPr kumimoji="0" lang="nb-NO" altLang="nb-NO" sz="9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t>og pårørende</a:t>
            </a:r>
            <a:endParaRPr kumimoji="0" lang="nb-NO" altLang="nb-NO" sz="900" b="1" i="0" u="none" strike="noStrike" kern="1200" cap="none" spc="0" normalizeH="0" baseline="0" noProof="0">
              <a:uLnTx/>
              <a:uFillTx/>
            </a:endParaRPr>
          </a:p>
        </p:txBody>
      </p:sp>
      <p:sp>
        <p:nvSpPr>
          <p:cNvPr id="31757" name="TekstSylinder 9" title=""/>
          <p:cNvSpPr/>
          <p:nvPr/>
        </p:nvSpPr>
        <p:spPr>
          <a:xfrm>
            <a:off x="188913" y="2860675"/>
            <a:ext cx="4679950" cy="461963"/>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Denne behandlingslinjen er et produkt som hovedsakelig baserer seg på behandlingslinje utarbeidet av Sykehuset Innlandet.</a:t>
            </a:r>
            <a:endParaRPr kumimoji="0" lang="nb-NO" altLang="nb-NO" sz="1200" b="0" i="0" u="none" strike="noStrike" kern="1200" cap="none" spc="0" normalizeH="0" baseline="0" noProof="0">
              <a:solidFill>
                <a:schemeClr val="tx1"/>
              </a:solidFill>
              <a:uLnTx/>
              <a:uFillTx/>
              <a:latin typeface="Times New Roman" pitchFamily="18" charset="0"/>
              <a:ea typeface="Times New Roman" pitchFamily="18" charset="0"/>
            </a:endParaRPr>
          </a:p>
        </p:txBody>
      </p:sp>
      <p:pic>
        <p:nvPicPr>
          <p:cNvPr id="31758" name="Picture 2" title=""/>
          <p:cNvPicPr>
            <a:picLocks noChangeAspect="1"/>
          </p:cNvPicPr>
          <p:nvPr/>
        </p:nvPicPr>
        <p:blipFill>
          <a:blip r:embed="rId4"/>
          <a:stretch>
            <a:fillRect/>
          </a:stretch>
        </p:blipFill>
        <p:spPr>
          <a:xfrm>
            <a:off x="8667750" y="0"/>
            <a:ext cx="476250" cy="482600"/>
          </a:xfrm>
          <a:prstGeom prst="rect">
            <a:avLst/>
          </a:prstGeom>
          <a:noFill/>
          <a:ln>
            <a:noFill/>
            <a:miter lim="800000"/>
          </a:ln>
        </p:spPr>
      </p:pic>
      <p:sp>
        <p:nvSpPr>
          <p:cNvPr id="31759" name="Text Box 5" title="">
            <a:hlinkClick r:id="rId5" action="ppaction://hlinksldjump"/>
          </p:cNvPr>
          <p:cNvSpPr/>
          <p:nvPr/>
        </p:nvSpPr>
        <p:spPr>
          <a:xfrm>
            <a:off x="8027988" y="549275"/>
            <a:ext cx="674687" cy="230188"/>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a:p>
        </p:txBody>
      </p:sp>
      <p:sp>
        <p:nvSpPr>
          <p:cNvPr id="31760" name="Text Box 52" title="">
            <a:hlinkClick r:id="rId6"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31761"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Tree>
  </p:cSld>
  <p:clrMapOvr>
    <a:masterClrMapping/>
  </p:clrMapOvr>
  <p:transition advClick="0">
    <p:wipe dir="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2770" name="Rectangle 2" title=""/>
          <p:cNvSpPr>
            <a:spLocks noGrp="1"/>
          </p:cNvSpPr>
          <p:nvPr>
            <p:ph type="title"/>
          </p:nvPr>
        </p:nvSpPr>
        <p:spPr>
          <a:xfrm>
            <a:off x="384175" y="260350"/>
            <a:ext cx="8229600" cy="647700"/>
          </a:xfrm>
          <a:noFill/>
          <a:ln cap="flat">
            <a:noFill/>
            <a:prstDash val="solid"/>
            <a:miter lim="800000"/>
            <a:headEnd type="none" w="med" len="med"/>
            <a:tailEnd type="none" w="med" len="med"/>
          </a:ln>
        </p:spPr>
        <p:txBody>
          <a:bodyPr wrap="square" lIns="91440" tIns="45720" rIns="91440" bIns="45720" anchor="ctr" anchorCtr="0"/>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rgbClr val="CCCCFF"/>
                </a:solidFill>
                <a:effectLst/>
                <a:latin typeface="Arial"/>
                <a:ea typeface="Arial"/>
                <a:cs typeface="+mj-cs"/>
              </a:defRPr>
            </a:lvl1pPr>
          </a:lstStyle>
          <a:p>
            <a:pPr lvl="0" eaLnBrk="1" hangingPunct="1"/>
            <a:r>
              <a:rPr lang="nb-NO" altLang="nb-NO" sz="2800">
                <a:solidFill>
                  <a:srgbClr val="000000"/>
                </a:solidFill>
              </a:rPr>
              <a:t>Prosedyrer / interne refererte dokumenter ved ECT</a:t>
            </a:r>
            <a:endParaRPr lang="nb-NO" altLang="nb-NO" sz="2800">
              <a:solidFill>
                <a:srgbClr val="000000"/>
              </a:solidFill>
            </a:endParaRPr>
          </a:p>
        </p:txBody>
      </p:sp>
      <p:sp>
        <p:nvSpPr>
          <p:cNvPr id="32771" name="Rectangle 3"/>
          <p:cNvSpPr>
            <a:spLocks noGrp="1"/>
          </p:cNvSpPr>
          <p:nvPr>
            <p:ph type="body" idx="1"/>
          </p:nvPr>
        </p:nvSpPr>
        <p:spPr>
          <a:xfrm>
            <a:off x="179388" y="908050"/>
            <a:ext cx="4321175" cy="5184775"/>
          </a:xfrm>
          <a:prstGeom prst="rect">
            <a:avLst/>
          </a:prstGeom>
          <a:solidFill>
            <a:schemeClr val="bg1"/>
          </a:solidFill>
          <a:ln>
            <a:solidFill>
              <a:srgbClr val="000000"/>
            </a:solidFill>
          </a:ln>
        </p:spPr>
        <p:txBody>
          <a:bodyPr vert="horz" wrap="square" lIns="91440" tIns="45720" rIns="91440" bIns="45720" numCol="1" anchor="t" anchorCtr="0" compatLnSpc="1">
            <a:prstTxWarp prst="textNoShape">
              <a:avLst/>
            </a:prstTxWarp>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pPr>
            <a:r>
              <a:rPr kumimoji="0" lang="nb-NO" altLang="en-US"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charset="2"/>
              </a:rPr>
              <a:t>Samling av relevante rutiner som finnes i behandlingslinjen,</a:t>
            </a:r>
            <a:endParaRPr kumimoji="0" lang="nb-NO" altLang="en-US"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charset="2"/>
            </a:endParaRPr>
          </a:p>
          <a:p>
            <a:pPr marL="0" marR="0" lvl="0" indent="0" algn="l" defTabSz="914400" rtl="0" eaLnBrk="0" fontAlgn="base" latinLnBrk="0" hangingPunct="0">
              <a:lnSpc>
                <a:spcPct val="100000"/>
              </a:lnSpc>
              <a:spcBef>
                <a:spcPct val="20000"/>
              </a:spcBef>
              <a:spcAft>
                <a:spcPct val="0"/>
              </a:spcAft>
              <a:buClrTx/>
              <a:buSzTx/>
              <a:buFontTx/>
              <a:buNone/>
            </a:pPr>
            <a:r>
              <a:rPr kumimoji="0" lang="nb-NO" altLang="en-US"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charset="2"/>
              </a:rPr>
              <a:t>sortert etter forløpet:</a:t>
            </a:r>
          </a:p>
          <a:p>
            <a:pPr marL="0" marR="0" lvl="0" indent="0" algn="l" defTabSz="914400" rtl="0" eaLnBrk="0" fontAlgn="base" latinLnBrk="0" hangingPunct="0">
              <a:lnSpc>
                <a:spcPct val="100000"/>
              </a:lnSpc>
              <a:spcBef>
                <a:spcPct val="20000"/>
              </a:spcBef>
              <a:spcAft>
                <a:spcPct val="0"/>
              </a:spcAft>
              <a:buClrTx/>
              <a:buSzTx/>
              <a:buFontTx/>
              <a:buNone/>
            </a:pPr>
            <a:endParaRPr kumimoji="0" lang="nb-NO" altLang="en-US"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charset="2"/>
              <a:hlinkClick r:id="rId3"/>
            </a:endParaRPr>
          </a:p>
          <a:p>
            <a:pPr marL="0" marR="0" lvl="0" indent="0" algn="l" defTabSz="914400" rtl="0" eaLnBrk="0" fontAlgn="base" latinLnBrk="0" hangingPunct="0">
              <a:lnSpc>
                <a:spcPct val="100000"/>
              </a:lnSpc>
              <a:spcBef>
                <a:spcPct val="20000"/>
              </a:spcBef>
              <a:spcAft>
                <a:spcPct val="0"/>
              </a:spcAft>
              <a:buClrTx/>
              <a:buSzTx/>
              <a:buFontTx/>
              <a:buNone/>
            </a:pPr>
            <a:r>
              <a:rPr kumimoji="0" lang="nb-NO" altLang="en-US"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hlinkClick r:id="rId3"/>
              </a:rPr>
              <a:t>ECT - informasjon for pasienter og pårørende</a:t>
            </a:r>
          </a:p>
          <a:p>
            <a:pPr marL="0" marR="0" lvl="0" indent="0" algn="l" defTabSz="914400" rtl="0" eaLnBrk="0" fontAlgn="base" latinLnBrk="0" hangingPunct="0">
              <a:lnSpc>
                <a:spcPct val="100000"/>
              </a:lnSpc>
              <a:spcBef>
                <a:spcPct val="20000"/>
              </a:spcBef>
              <a:spcAft>
                <a:spcPct val="0"/>
              </a:spcAft>
              <a:buClrTx/>
              <a:buSzTx/>
              <a:buFontTx/>
              <a:buNone/>
            </a:pPr>
            <a:endParaRPr kumimoji="0" lang="nb-NO" altLang="en-US"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endParaRPr>
          </a:p>
          <a:p>
            <a:pPr marL="0" marR="0" lvl="0" indent="0" algn="l" defTabSz="914400" rtl="0" eaLnBrk="0" fontAlgn="base" latinLnBrk="0" hangingPunct="0">
              <a:lnSpc>
                <a:spcPct val="100000"/>
              </a:lnSpc>
              <a:spcBef>
                <a:spcPct val="20000"/>
              </a:spcBef>
              <a:spcAft>
                <a:spcPct val="0"/>
              </a:spcAft>
              <a:buClrTx/>
              <a:buSzTx/>
              <a:buFontTx/>
              <a:buNone/>
            </a:pPr>
            <a:r>
              <a:rPr kumimoji="0" lang="nb-NO" altLang="en-US"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hlinkClick r:id="rId4"/>
              </a:rPr>
              <a:t>Samtykkeerklæring og Informasjonsbrev ved</a:t>
            </a:r>
          </a:p>
          <a:p>
            <a:pPr marL="0" marR="0" lvl="0" indent="0" algn="l" defTabSz="914400" rtl="0" eaLnBrk="0" fontAlgn="base" latinLnBrk="0" hangingPunct="0">
              <a:lnSpc>
                <a:spcPct val="100000"/>
              </a:lnSpc>
              <a:spcBef>
                <a:spcPct val="20000"/>
              </a:spcBef>
              <a:spcAft>
                <a:spcPct val="0"/>
              </a:spcAft>
              <a:buClrTx/>
              <a:buSzTx/>
              <a:buFontTx/>
              <a:buNone/>
            </a:pPr>
            <a:endParaRPr kumimoji="0" lang="nb-NO" altLang="en-US"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hlinkClick r:id="rId4"/>
            </a:endParaRPr>
          </a:p>
          <a:p>
            <a:pPr marL="0" marR="0" lvl="0" indent="0" algn="l" defTabSz="914400" rtl="0" eaLnBrk="0" fontAlgn="base" latinLnBrk="0" hangingPunct="0">
              <a:lnSpc>
                <a:spcPct val="100000"/>
              </a:lnSpc>
              <a:spcBef>
                <a:spcPct val="20000"/>
              </a:spcBef>
              <a:spcAft>
                <a:spcPct val="0"/>
              </a:spcAft>
              <a:buClrTx/>
              <a:buSzTx/>
              <a:buFontTx/>
              <a:buNone/>
            </a:pPr>
            <a:r>
              <a:rPr kumimoji="0" lang="nb-NO" altLang="en-US"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hlinkClick r:id="rId5"/>
              </a:rPr>
              <a:t>Indikasjoner for Elektrokonvulsiv behandling (ECT)</a:t>
            </a:r>
          </a:p>
          <a:p>
            <a:pPr marL="0" marR="0" lvl="0" indent="0" algn="l" defTabSz="914400" rtl="0" eaLnBrk="0" fontAlgn="base" latinLnBrk="0" hangingPunct="0">
              <a:lnSpc>
                <a:spcPct val="100000"/>
              </a:lnSpc>
              <a:spcBef>
                <a:spcPct val="20000"/>
              </a:spcBef>
              <a:spcAft>
                <a:spcPct val="0"/>
              </a:spcAft>
              <a:buClrTx/>
              <a:buSzTx/>
              <a:buFontTx/>
              <a:buNone/>
            </a:pPr>
            <a:endParaRPr kumimoji="0" lang="nb-NO" altLang="en-US"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endParaRPr>
          </a:p>
          <a:p>
            <a:pPr marL="0" marR="0" lvl="0" indent="0" algn="l" defTabSz="914400" rtl="0" eaLnBrk="0" fontAlgn="base" latinLnBrk="0" hangingPunct="0">
              <a:lnSpc>
                <a:spcPct val="100000"/>
              </a:lnSpc>
              <a:spcBef>
                <a:spcPct val="20000"/>
              </a:spcBef>
              <a:spcAft>
                <a:spcPct val="0"/>
              </a:spcAft>
              <a:buClrTx/>
              <a:buSzTx/>
              <a:buFontTx/>
              <a:buNone/>
            </a:pPr>
            <a:r>
              <a:rPr kumimoji="0" lang="nb-NO" altLang="en-US"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hlinkClick r:id="rId6"/>
              </a:rPr>
              <a:t>Kontraindikasjoner for Elektrokonvulsiv behandling (ECT)</a:t>
            </a:r>
          </a:p>
          <a:p>
            <a:pPr marL="0" marR="0" lvl="0" indent="0" algn="l" defTabSz="914400" rtl="0" eaLnBrk="0" fontAlgn="base" latinLnBrk="0" hangingPunct="0">
              <a:lnSpc>
                <a:spcPct val="100000"/>
              </a:lnSpc>
              <a:spcBef>
                <a:spcPct val="20000"/>
              </a:spcBef>
              <a:spcAft>
                <a:spcPct val="0"/>
              </a:spcAft>
              <a:buClrTx/>
              <a:buSzTx/>
              <a:buFontTx/>
              <a:buNone/>
            </a:pPr>
            <a:endParaRPr kumimoji="0" lang="nb-NO" altLang="en-US"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endParaRPr>
          </a:p>
          <a:p>
            <a:pPr marL="0" marR="0" lvl="0" indent="0" algn="l" defTabSz="914400" rtl="0" eaLnBrk="0" fontAlgn="base" latinLnBrk="0" hangingPunct="0">
              <a:lnSpc>
                <a:spcPct val="100000"/>
              </a:lnSpc>
              <a:spcBef>
                <a:spcPct val="20000"/>
              </a:spcBef>
              <a:spcAft>
                <a:spcPct val="0"/>
              </a:spcAft>
              <a:buClrTx/>
              <a:buSzTx/>
              <a:buFontTx/>
              <a:buNone/>
            </a:pPr>
            <a:r>
              <a:rPr kumimoji="0" lang="nb-NO" altLang="nb-NO" sz="1100" b="0" i="0" u="sng"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hlinkClick r:id="rId7"/>
              </a:rPr>
              <a:t>Forberedelser og rutiner i tiknytning til ECT</a:t>
            </a:r>
            <a:endParaRPr kumimoji="0" lang="nb-NO" altLang="en-US"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hlinkClick r:id="rId7"/>
            </a:endParaRPr>
          </a:p>
          <a:p>
            <a:pPr marL="0" marR="0" lvl="0" indent="0" algn="l" defTabSz="914400" rtl="0" eaLnBrk="0" fontAlgn="base" latinLnBrk="0" hangingPunct="0">
              <a:lnSpc>
                <a:spcPct val="100000"/>
              </a:lnSpc>
              <a:spcBef>
                <a:spcPct val="20000"/>
              </a:spcBef>
              <a:spcAft>
                <a:spcPct val="0"/>
              </a:spcAft>
              <a:buClrTx/>
              <a:buSzTx/>
              <a:buFontTx/>
              <a:buNone/>
            </a:pPr>
            <a:endParaRPr kumimoji="0" lang="nb-NO" altLang="nb-NO" sz="1200" b="0" i="0" u="sng" strike="noStrike" kern="1200" cap="none" spc="0" normalizeH="0" baseline="0" noProof="0">
              <a:ln w="9525" cap="flat" cmpd="sng" algn="ctr">
                <a:noFill/>
                <a:prstDash val="solid"/>
                <a:round/>
                <a:headEnd type="none" w="med" len="med"/>
                <a:tailEnd type="none" w="med" len="med"/>
              </a:ln>
              <a:solidFill>
                <a:schemeClr val="tx1"/>
              </a:solidFill>
              <a:uLnTx/>
              <a:uFillTx/>
              <a:latin typeface="Times New Roman" pitchFamily="18" charset="0"/>
              <a:ea typeface="Times New Roman" pitchFamily="18" charset="0"/>
              <a:cs typeface="+mn-cs"/>
            </a:endParaRPr>
          </a:p>
          <a:p>
            <a:pPr marL="0" marR="0" lvl="0" indent="0" algn="l" defTabSz="914400" rtl="0" eaLnBrk="0" fontAlgn="base" latinLnBrk="0" hangingPunct="0">
              <a:lnSpc>
                <a:spcPct val="100000"/>
              </a:lnSpc>
              <a:spcBef>
                <a:spcPct val="20000"/>
              </a:spcBef>
              <a:spcAft>
                <a:spcPct val="0"/>
              </a:spcAft>
              <a:buClrTx/>
              <a:buSzTx/>
              <a:buFontTx/>
              <a:buNone/>
            </a:pPr>
            <a:r>
              <a:rPr kumimoji="0" lang="nb-NO" altLang="nb-NO" sz="1200" b="0" i="0" u="sng"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hlinkClick r:id="rId8"/>
              </a:rPr>
              <a:t>Kognitive bivirkninger ved ECT</a:t>
            </a:r>
          </a:p>
          <a:p>
            <a:pPr marL="0" marR="0" lvl="0" indent="0" algn="l" defTabSz="914400" rtl="0" eaLnBrk="0" fontAlgn="base" latinLnBrk="0" hangingPunct="0">
              <a:lnSpc>
                <a:spcPct val="100000"/>
              </a:lnSpc>
              <a:spcBef>
                <a:spcPct val="20000"/>
              </a:spcBef>
              <a:spcAft>
                <a:spcPct val="0"/>
              </a:spcAft>
              <a:buClrTx/>
              <a:buSzTx/>
              <a:buFontTx/>
              <a:buNone/>
            </a:pPr>
            <a:endParaRPr kumimoji="0" lang="nb-NO" altLang="nb-NO" sz="1200" b="0" i="0" u="sng" strike="noStrike" kern="1200" cap="none" spc="0" normalizeH="0" baseline="0" noProof="0">
              <a:ln w="9525" cap="flat" cmpd="sng" algn="ctr">
                <a:noFill/>
                <a:prstDash val="solid"/>
                <a:round/>
                <a:headEnd type="none" w="med" len="med"/>
                <a:tailEnd type="none" w="med" len="med"/>
              </a:ln>
              <a:solidFill>
                <a:schemeClr val="tx1"/>
              </a:solidFill>
              <a:uLnTx/>
              <a:uFillTx/>
              <a:latin typeface="Times New Roman" pitchFamily="18" charset="0"/>
              <a:ea typeface="Times New Roman" pitchFamily="18" charset="0"/>
              <a:cs typeface="+mn-cs"/>
            </a:endParaRPr>
          </a:p>
          <a:p>
            <a:pPr marL="0" marR="0" lvl="0" indent="0" algn="l" defTabSz="914400" rtl="0" eaLnBrk="0" fontAlgn="base" latinLnBrk="0" hangingPunct="0">
              <a:lnSpc>
                <a:spcPct val="100000"/>
              </a:lnSpc>
              <a:spcBef>
                <a:spcPct val="20000"/>
              </a:spcBef>
              <a:spcAft>
                <a:spcPct val="0"/>
              </a:spcAft>
              <a:buClrTx/>
              <a:buSzTx/>
              <a:buFontTx/>
              <a:buNone/>
            </a:pPr>
            <a:r>
              <a:rPr kumimoji="0" lang="nb-NO" altLang="nb-NO" sz="1200" b="0" i="0" u="sng"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cs typeface="+mn-cs"/>
                <a:hlinkClick r:id="rId9"/>
              </a:rPr>
              <a:t>Vurdering av behandlingen underveis</a:t>
            </a:r>
          </a:p>
          <a:p>
            <a:pPr marL="0" marR="0" lvl="0" indent="0" algn="l" defTabSz="914400" rtl="0" eaLnBrk="0" fontAlgn="base" latinLnBrk="0" hangingPunct="0">
              <a:lnSpc>
                <a:spcPct val="100000"/>
              </a:lnSpc>
              <a:spcBef>
                <a:spcPct val="20000"/>
              </a:spcBef>
              <a:spcAft>
                <a:spcPct val="0"/>
              </a:spcAft>
              <a:buClrTx/>
              <a:buSzTx/>
              <a:buFontTx/>
              <a:buNone/>
            </a:pPr>
            <a:endParaRPr kumimoji="0" lang="nb-NO" altLang="nb-NO" sz="1200" b="0" i="0" u="sng" strike="noStrike" kern="1200" cap="none" spc="0" normalizeH="0" baseline="0" noProof="0">
              <a:ln w="9525" cap="flat" cmpd="sng" algn="ctr">
                <a:noFill/>
                <a:prstDash val="solid"/>
                <a:round/>
                <a:headEnd type="none" w="med" len="med"/>
                <a:tailEnd type="none" w="med" len="med"/>
              </a:ln>
              <a:solidFill>
                <a:schemeClr val="tx1"/>
              </a:solidFill>
              <a:uLnTx/>
              <a:uFillTx/>
              <a:latin typeface="Times New Roman" pitchFamily="18" charset="0"/>
              <a:ea typeface="Times New Roman" pitchFamily="18" charset="0"/>
              <a:cs typeface="+mn-cs"/>
            </a:endParaRPr>
          </a:p>
          <a:p>
            <a:pPr marL="0" marR="0" lvl="0" indent="0" algn="l" defTabSz="914400" rtl="0" eaLnBrk="0" fontAlgn="base" latinLnBrk="0" hangingPunct="0">
              <a:lnSpc>
                <a:spcPct val="100000"/>
              </a:lnSpc>
              <a:spcBef>
                <a:spcPct val="2000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Times New Roman" pitchFamily="18" charset="0"/>
                <a:ea typeface="Times New Roman" pitchFamily="18" charset="0"/>
                <a:cs typeface="+mn-cs"/>
                <a:hlinkClick r:id="rId9"/>
              </a:rPr>
              <a:t>ECT-journal</a:t>
            </a:r>
          </a:p>
          <a:p>
            <a:pPr marL="0" marR="0" lvl="0" indent="0" algn="l" defTabSz="914400" rtl="0" eaLnBrk="0" fontAlgn="base" latinLnBrk="0" hangingPunct="0">
              <a:lnSpc>
                <a:spcPct val="100000"/>
              </a:lnSpc>
              <a:spcBef>
                <a:spcPct val="2000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Times New Roman" pitchFamily="18" charset="0"/>
              <a:ea typeface="Times New Roman" pitchFamily="18" charset="0"/>
              <a:cs typeface="+mn-cs"/>
            </a:endParaRPr>
          </a:p>
        </p:txBody>
      </p:sp>
      <p:sp>
        <p:nvSpPr>
          <p:cNvPr id="32772" name="Text Box 5" title="">
            <a:hlinkClick r:id="rId10" action="ppaction://hlinksldjump"/>
          </p:cNvPr>
          <p:cNvSpPr/>
          <p:nvPr/>
        </p:nvSpPr>
        <p:spPr>
          <a:xfrm>
            <a:off x="7956550" y="765175"/>
            <a:ext cx="576263"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32773" name="AutoShape 7" title="">
            <a:hlinkClick r:id="rId11" action="ppaction://hlinksldjump"/>
          </p:cNvPr>
          <p:cNvSpPr/>
          <p:nvPr/>
        </p:nvSpPr>
        <p:spPr>
          <a:xfrm>
            <a:off x="8604250" y="692150"/>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sp>
        <p:nvSpPr>
          <p:cNvPr id="32774" name="Rectangle 2"/>
          <p:cNvSpPr>
            <a:spLocks noChangeArrowheads="1"/>
          </p:cNvSpPr>
          <p:nvPr/>
        </p:nvSpPr>
        <p:spPr bwMode="auto">
          <a:xfrm>
            <a:off x="4787900" y="914400"/>
            <a:ext cx="4176713" cy="3810000"/>
          </a:xfrm>
          <a:prstGeom prst="rect">
            <a:avLst/>
          </a:prstGeom>
          <a:solidFill>
            <a:srgbClr val="FFFFFF"/>
          </a:solidFill>
          <a:ln w="25400">
            <a:solidFill>
              <a:srgbClr val="FFFFFF"/>
            </a:solidFill>
            <a:round/>
          </a:ln>
        </p:spPr>
        <p:txBody>
          <a:bodyPr/>
          <a:lstStyle>
            <a:lvl1pPr marL="609600" indent="-609600">
              <a:spcBef>
                <a:spcPct val="20000"/>
              </a:spcBef>
              <a:buSzTx/>
              <a:buChar char="•"/>
              <a:defRPr sz="2400">
                <a:solidFill>
                  <a:srgbClr val="000000"/>
                </a:solidFill>
                <a:latin typeface="Arial" panose="020b0604020202020204" pitchFamily="34" charset="0"/>
                <a:cs typeface="Arial" panose="020b0604020202020204" pitchFamily="34" charset="0"/>
              </a:defRPr>
            </a:lvl1pPr>
            <a:lvl2pPr marL="742950" indent="-285750">
              <a:spcBef>
                <a:spcPct val="20000"/>
              </a:spcBef>
              <a:buSzTx/>
              <a:buChar char="–"/>
              <a:defRPr sz="2400">
                <a:solidFill>
                  <a:srgbClr val="000000"/>
                </a:solidFill>
                <a:latin typeface="Arial" panose="020b0604020202020204" pitchFamily="34" charset="0"/>
                <a:cs typeface="Arial" panose="020b0604020202020204" pitchFamily="34" charset="0"/>
              </a:defRPr>
            </a:lvl2pPr>
            <a:lvl3pPr marL="1143000" indent="-228600">
              <a:spcBef>
                <a:spcPct val="20000"/>
              </a:spcBef>
              <a:buSzTx/>
              <a:buChar char="•"/>
              <a:defRPr sz="2400" b="1">
                <a:solidFill>
                  <a:srgbClr val="000000"/>
                </a:solidFill>
                <a:latin typeface="Arial" panose="020b0604020202020204" pitchFamily="34" charset="0"/>
                <a:cs typeface="Arial" panose="020b0604020202020204" pitchFamily="34" charset="0"/>
              </a:defRPr>
            </a:lvl3pPr>
            <a:lvl4pPr marL="1600200" indent="-228600">
              <a:spcBef>
                <a:spcPct val="20000"/>
              </a:spcBef>
              <a:buSzTx/>
              <a:buChar char="–"/>
              <a:defRPr sz="2000">
                <a:solidFill>
                  <a:srgbClr val="000000"/>
                </a:solidFill>
                <a:latin typeface="Arial" panose="020b0604020202020204" pitchFamily="34" charset="0"/>
                <a:cs typeface="Arial" panose="020b0604020202020204" pitchFamily="34" charset="0"/>
              </a:defRPr>
            </a:lvl4pPr>
            <a:lvl5pPr marL="2057400" indent="-228600">
              <a:spcBef>
                <a:spcPct val="20000"/>
              </a:spcBef>
              <a:buSzTx/>
              <a:buChar char="»"/>
              <a:defRPr sz="2000" i="1">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SzTx/>
              <a:buChar char="»"/>
              <a:defRPr sz="2000" i="1">
                <a:solidFill>
                  <a:srgbClr val="000000"/>
                </a:solidFill>
                <a:latin typeface="Arial" panose="020b0604020202020204" pitchFamily="34" charset="0"/>
                <a:cs typeface="Arial" panose="020b0604020202020204" pitchFamily="34" charset="0"/>
              </a:defRPr>
            </a:lvl9pPr>
          </a:lstStyle>
          <a:p>
            <a:pPr marL="609600" marR="0" lvl="0" indent="-609600" algn="l" defTabSz="914400" rtl="0" eaLnBrk="1" fontAlgn="base" latinLnBrk="0" hangingPunct="1">
              <a:lnSpc>
                <a:spcPct val="100000"/>
              </a:lnSpc>
              <a:spcBef>
                <a:spcPct val="20000"/>
              </a:spcBef>
              <a:spcAft>
                <a:spcPct val="0"/>
              </a:spcAft>
              <a:buClrTx/>
              <a:buSzTx/>
              <a:buFontTx/>
              <a:buNone/>
            </a:pPr>
            <a:r>
              <a:rPr kumimoji="0" lang="nb-NO" altLang="nb-NO" sz="1100" b="1" i="0" u="none" strike="noStrike" kern="1200" cap="none" spc="0" normalizeH="0" baseline="0" noProof="0">
                <a:ln>
                  <a:noFill/>
                </a:ln>
                <a:solidFill>
                  <a:srgbClr val="000000"/>
                </a:solidFill>
                <a:uLnTx/>
                <a:uFillTx/>
                <a:latin typeface="Arial" panose="020b0604020202020204" pitchFamily="34" charset="0"/>
                <a:ea typeface="+mn-ea"/>
                <a:cs typeface="Arial" panose="020b0604020202020204" pitchFamily="34" charset="0"/>
                <a:sym typeface="Wingdings" pitchFamily="2" charset="2"/>
              </a:rPr>
              <a:t>Diverse rutiner sidestilt fra selve forløpet:</a:t>
            </a:r>
          </a:p>
          <a:p>
            <a:pPr marL="609600" marR="0" lvl="0" indent="-609600" algn="l" defTabSz="914400" rtl="0" eaLnBrk="1" fontAlgn="base" latinLnBrk="0" hangingPunct="1">
              <a:lnSpc>
                <a:spcPct val="100000"/>
              </a:lnSpc>
              <a:spcBef>
                <a:spcPct val="20000"/>
              </a:spcBef>
              <a:spcAft>
                <a:spcPct val="0"/>
              </a:spcAft>
              <a:buClrTx/>
              <a:buSzTx/>
              <a:buFontTx/>
              <a:buChar char="•"/>
            </a:pPr>
            <a:endParaRPr kumimoji="0" lang="nb-NO" altLang="nb-NO" sz="1100" b="0" i="0" u="none" strike="noStrike" kern="1200" cap="none" spc="0" normalizeH="0" baseline="0" noProof="0">
              <a:ln>
                <a:noFill/>
              </a:ln>
              <a:solidFill>
                <a:srgbClr val="FF0000"/>
              </a:solidFill>
              <a:uLnTx/>
              <a:uFillTx/>
              <a:latin typeface="Arial" panose="020b0604020202020204" pitchFamily="34" charset="0"/>
              <a:ea typeface="+mn-ea"/>
              <a:cs typeface="Arial" panose="020b0604020202020204" pitchFamily="34" charset="0"/>
              <a:sym typeface="Wingdings" pitchFamily="2" charset="2"/>
            </a:endParaRPr>
          </a:p>
          <a:p>
            <a:pPr marL="609600" marR="0" lvl="0" indent="-609600" algn="l" defTabSz="914400" rtl="0" eaLnBrk="1" fontAlgn="base" latinLnBrk="0" hangingPunct="1">
              <a:lnSpc>
                <a:spcPct val="100000"/>
              </a:lnSpc>
              <a:spcBef>
                <a:spcPct val="0"/>
              </a:spcBef>
              <a:spcAft>
                <a:spcPct val="0"/>
              </a:spcAft>
              <a:buClrTx/>
              <a:buSzTx/>
              <a:buFontTx/>
              <a:buChar char="•"/>
            </a:pPr>
            <a:endParaRPr kumimoji="0" lang="nb-NO" altLang="nb-NO" sz="1100" b="0" i="0" u="none" strike="noStrike" kern="1200" cap="none" spc="0" normalizeH="0" baseline="0" noProof="0">
              <a:ln>
                <a:noFill/>
              </a:ln>
              <a:solidFill>
                <a:srgbClr val="FF0000"/>
              </a:solidFill>
              <a:uLnTx/>
              <a:uFillTx/>
              <a:latin typeface="Arial" panose="020b0604020202020204" pitchFamily="34" charset="0"/>
              <a:ea typeface="+mn-ea"/>
              <a:cs typeface="Arial" panose="020b0604020202020204" pitchFamily="34" charset="0"/>
              <a:sym typeface="Wingdings" pitchFamily="2" charset="2"/>
            </a:endParaRPr>
          </a:p>
          <a:p>
            <a:pPr marL="609600" marR="0" lvl="0" indent="-609600" algn="l" defTabSz="914400" rtl="0" eaLnBrk="1" fontAlgn="base" latinLnBrk="0" hangingPunct="1">
              <a:lnSpc>
                <a:spcPct val="100000"/>
              </a:lnSpc>
              <a:spcBef>
                <a:spcPct val="0"/>
              </a:spcBef>
              <a:spcAft>
                <a:spcPct val="0"/>
              </a:spcAft>
              <a:buClrTx/>
              <a:buSzTx/>
              <a:buFontTx/>
              <a:buChar char="•"/>
            </a:pPr>
            <a:r>
              <a:rPr kumimoji="0" lang="nb-NO" altLang="nb-NO" sz="1200" b="0" i="0" u="none"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sym typeface="Wingdings" pitchFamily="2" charset="2"/>
                <a:hlinkClick r:id="rId12" tooltip="XDT26649 - dok26649.doc"/>
              </a:rPr>
              <a:t>Sertifisering /opplæring av leger som gir ECT</a:t>
            </a:r>
          </a:p>
          <a:p>
            <a:pPr marL="609600" marR="0" lvl="0" indent="-609600" algn="l" defTabSz="914400" rtl="0" eaLnBrk="1" fontAlgn="base" latinLnBrk="0" hangingPunct="1">
              <a:lnSpc>
                <a:spcPct val="100000"/>
              </a:lnSpc>
              <a:spcBef>
                <a:spcPct val="0"/>
              </a:spcBef>
              <a:spcAft>
                <a:spcPct val="0"/>
              </a:spcAft>
              <a:buClrTx/>
              <a:buSzTx/>
              <a:buFontTx/>
              <a:buChar char="•"/>
            </a:pPr>
            <a:endParaRPr kumimoji="0" lang="nb-NO" altLang="nb-NO" sz="1200" b="0" i="0" u="none"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sym typeface="Wingdings" pitchFamily="2" charset="2"/>
              <a:hlinkClick r:id="rId12" tooltip="XDT26649 - dok26649.doc"/>
            </a:endParaRPr>
          </a:p>
          <a:p>
            <a:pPr marL="609600" marR="0" lvl="0" indent="-609600" algn="l" defTabSz="914400" rtl="0" eaLnBrk="1" fontAlgn="base" latinLnBrk="0" hangingPunct="1">
              <a:lnSpc>
                <a:spcPct val="100000"/>
              </a:lnSpc>
              <a:spcBef>
                <a:spcPct val="0"/>
              </a:spcBef>
              <a:spcAft>
                <a:spcPct val="0"/>
              </a:spcAft>
              <a:buClrTx/>
              <a:buSzTx/>
              <a:buFontTx/>
              <a:buChar char="•"/>
            </a:pPr>
            <a:r>
              <a:rPr kumimoji="0" lang="nb-NO" altLang="nb-NO" sz="1200" b="0" i="0" u="none"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sym typeface="Wingdings" pitchFamily="2" charset="2"/>
                <a:hlinkClick r:id="rId12" tooltip="XDT26649 - dok26649.doc"/>
              </a:rPr>
              <a:t>Sertifisering / opplæring av ECT sykepleier…</a:t>
            </a:r>
          </a:p>
          <a:p>
            <a:pPr marL="609600" marR="0" lvl="0" indent="-609600" algn="l" defTabSz="914400" rtl="0" eaLnBrk="1" fontAlgn="base" latinLnBrk="0" hangingPunct="1">
              <a:lnSpc>
                <a:spcPct val="100000"/>
              </a:lnSpc>
              <a:spcBef>
                <a:spcPct val="0"/>
              </a:spcBef>
              <a:spcAft>
                <a:spcPct val="0"/>
              </a:spcAft>
              <a:buClrTx/>
              <a:buSzTx/>
              <a:buFontTx/>
              <a:buChar char="•"/>
            </a:pPr>
            <a:endParaRPr kumimoji="0" lang="nb-NO" altLang="nb-NO" sz="1200" b="0" i="0" u="none"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sym typeface="Wingdings" pitchFamily="2" charset="2"/>
            </a:endParaRPr>
          </a:p>
          <a:p>
            <a:pPr marL="609600" marR="0" lvl="0" indent="-609600" algn="l" defTabSz="914400" rtl="0" eaLnBrk="1" fontAlgn="base" latinLnBrk="0" hangingPunct="1">
              <a:lnSpc>
                <a:spcPct val="100000"/>
              </a:lnSpc>
              <a:spcBef>
                <a:spcPct val="0"/>
              </a:spcBef>
              <a:spcAft>
                <a:spcPct val="0"/>
              </a:spcAft>
              <a:buClrTx/>
              <a:buSzTx/>
              <a:buFontTx/>
              <a:buChar char="•"/>
            </a:pPr>
            <a:r>
              <a:rPr kumimoji="0" lang="nb-NO" altLang="nb-NO" sz="1200" b="0" i="0" u="none"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hlinkClick r:id="rId13"/>
              </a:rPr>
              <a:t>ECT-maskin(Mecta)  og PC-Brukerveiledning</a:t>
            </a:r>
          </a:p>
          <a:p>
            <a:pPr marL="609600" marR="0" lvl="0" indent="-609600" algn="l" defTabSz="914400" rtl="0" eaLnBrk="1" fontAlgn="base" latinLnBrk="0" hangingPunct="1">
              <a:lnSpc>
                <a:spcPct val="100000"/>
              </a:lnSpc>
              <a:spcBef>
                <a:spcPct val="0"/>
              </a:spcBef>
              <a:spcAft>
                <a:spcPct val="0"/>
              </a:spcAft>
              <a:buClrTx/>
              <a:buSzTx/>
              <a:buFontTx/>
              <a:buChar char="•"/>
            </a:pPr>
            <a:endParaRPr kumimoji="0" lang="nb-NO" altLang="nb-NO" sz="1200" b="0" i="0" u="none"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endParaRPr>
          </a:p>
          <a:p>
            <a:pPr marL="609600" marR="0" lvl="0" indent="-609600" algn="l" defTabSz="914400" rtl="0" eaLnBrk="1" fontAlgn="base" latinLnBrk="0" hangingPunct="1">
              <a:lnSpc>
                <a:spcPct val="100000"/>
              </a:lnSpc>
              <a:spcBef>
                <a:spcPct val="0"/>
              </a:spcBef>
              <a:spcAft>
                <a:spcPct val="0"/>
              </a:spcAft>
              <a:buClrTx/>
              <a:buSzTx/>
              <a:buFontTx/>
              <a:buChar char="•"/>
            </a:pPr>
            <a:r>
              <a:rPr kumimoji="0" lang="nb-NO" altLang="nb-NO" sz="1200" b="0" i="0" u="none"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hlinkClick r:id="rId14" tooltip="XDT25686 - dok25686.doc"/>
              </a:rPr>
              <a:t>Elektrokonvulsiv kontinuasjonsbehandling (kECT) og vedlikeholdsbehandling (vECT)</a:t>
            </a: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sym typeface="Wingdings" pitchFamily="2" charset="2"/>
            </a:endParaRPr>
          </a:p>
          <a:p>
            <a:pPr marL="609600" marR="0" lvl="0" indent="-609600" algn="l" defTabSz="914400" rtl="0" eaLnBrk="1" fontAlgn="base" latinLnBrk="0" hangingPunct="1">
              <a:lnSpc>
                <a:spcPct val="100000"/>
              </a:lnSpc>
              <a:spcBef>
                <a:spcPct val="0"/>
              </a:spcBef>
              <a:spcAft>
                <a:spcPct val="0"/>
              </a:spcAft>
              <a:buClrTx/>
              <a:buSzTx/>
              <a:buFontTx/>
              <a:buChar char="•"/>
            </a:pPr>
            <a:r>
              <a:rPr kumimoji="0" lang="nb-NO" altLang="nb-NO" sz="1200" b="0" i="0" u="none" strike="noStrike" kern="1200" cap="none" spc="0" normalizeH="0" baseline="0" noProof="0">
                <a:ln>
                  <a:noFill/>
                </a:ln>
                <a:solidFill>
                  <a:srgbClr val="000000"/>
                </a:solidFill>
                <a:uLnTx/>
                <a:uFillTx/>
                <a:latin typeface="Times New Roman" pitchFamily="18" charset="0"/>
                <a:ea typeface="+mn-ea"/>
                <a:cs typeface="Times New Roman" panose="02020603050405020304" pitchFamily="18" charset="0"/>
                <a:sym typeface="Wingdings" pitchFamily="2" charset="2"/>
                <a:hlinkClick r:id="rId15" tooltip="XDT28425 - dok28425.doc"/>
              </a:rPr>
              <a:t>Anestesi ved ECT</a:t>
            </a:r>
          </a:p>
          <a:p>
            <a:pPr marL="609600" marR="0" lvl="0" indent="-609600" algn="l" defTabSz="914400" rtl="0" eaLnBrk="1" fontAlgn="base" latinLnBrk="0" hangingPunct="1">
              <a:lnSpc>
                <a:spcPct val="100000"/>
              </a:lnSpc>
              <a:spcBef>
                <a:spcPct val="0"/>
              </a:spcBef>
              <a:spcAft>
                <a:spcPct val="0"/>
              </a:spcAft>
              <a:buClrTx/>
              <a:buSzTx/>
              <a:buFontTx/>
              <a:buChar char="•"/>
            </a:pPr>
            <a:endParaRPr kumimoji="0" lang="nb-NO" altLang="nb-NO" sz="1100" b="0" i="0" u="none" strike="noStrike" kern="1200" cap="none" spc="0" normalizeH="0" baseline="0" noProof="0">
              <a:ln>
                <a:noFill/>
              </a:ln>
              <a:solidFill>
                <a:srgbClr val="000000"/>
              </a:solidFill>
              <a:uLnTx/>
              <a:uFillTx/>
              <a:latin typeface="Arial" panose="020b0604020202020204" pitchFamily="34" charset="0"/>
              <a:ea typeface="+mn-ea"/>
              <a:cs typeface="Arial" panose="020b0604020202020204" pitchFamily="34" charset="0"/>
              <a:sym typeface="Wingdings" pitchFamily="2" charset="2"/>
            </a:endParaRPr>
          </a:p>
          <a:p>
            <a:pPr marL="609600" marR="0" lvl="0" indent="-609600" algn="l" defTabSz="914400" rtl="0" eaLnBrk="1" fontAlgn="base" latinLnBrk="0" hangingPunct="1">
              <a:lnSpc>
                <a:spcPct val="100000"/>
              </a:lnSpc>
              <a:spcBef>
                <a:spcPct val="0"/>
              </a:spcBef>
              <a:spcAft>
                <a:spcPct val="0"/>
              </a:spcAft>
              <a:buClrTx/>
              <a:buSzTx/>
              <a:buFontTx/>
              <a:buChar char="•"/>
            </a:pPr>
            <a:endParaRPr kumimoji="0" lang="nb-NO" altLang="nb-NO" sz="1100" b="0" i="0" u="none" strike="noStrike" kern="1200" cap="none" spc="0" normalizeH="0" baseline="0" noProof="0">
              <a:ln>
                <a:noFill/>
              </a:ln>
              <a:solidFill>
                <a:srgbClr val="000000"/>
              </a:solidFill>
              <a:uLnTx/>
              <a:uFillTx/>
              <a:latin typeface="Arial" panose="020b0604020202020204" pitchFamily="34" charset="0"/>
              <a:ea typeface="+mn-ea"/>
              <a:cs typeface="Arial" panose="020b0604020202020204" pitchFamily="34" charset="0"/>
              <a:sym typeface="Wingdings" pitchFamily="2" charset="2"/>
            </a:endParaRPr>
          </a:p>
          <a:p>
            <a:pPr marL="609600" marR="0" lvl="0" indent="-609600" algn="l" defTabSz="914400" rtl="0" eaLnBrk="1" fontAlgn="base" latinLnBrk="0" hangingPunct="1">
              <a:lnSpc>
                <a:spcPct val="100000"/>
              </a:lnSpc>
              <a:spcBef>
                <a:spcPct val="0"/>
              </a:spcBef>
              <a:spcAft>
                <a:spcPct val="0"/>
              </a:spcAft>
              <a:buClrTx/>
              <a:buSzTx/>
              <a:buFontTx/>
              <a:buChar char="•"/>
            </a:pPr>
            <a:endParaRPr kumimoji="0" lang="nb-NO" altLang="nb-NO" sz="1200" b="0" i="0" u="none" strike="noStrike" kern="1200" cap="none" spc="0" normalizeH="0" baseline="0" noProof="0">
              <a:ln>
                <a:noFill/>
              </a:ln>
              <a:solidFill>
                <a:srgbClr val="000000"/>
              </a:solidFill>
              <a:uLnTx/>
              <a:uFillTx/>
              <a:latin typeface="Arial" panose="020b0604020202020204" pitchFamily="34" charset="0"/>
              <a:ea typeface="+mn-ea"/>
              <a:cs typeface="Arial" panose="020b0604020202020204" pitchFamily="34" charset="0"/>
              <a:sym typeface="Wingdings" pitchFamily="2" charset="2"/>
            </a:endParaRPr>
          </a:p>
          <a:p>
            <a:pPr marL="609600" marR="0" lvl="0" indent="-609600" algn="l" defTabSz="914400" rtl="0" eaLnBrk="1" fontAlgn="base" latinLnBrk="0" hangingPunct="1">
              <a:lnSpc>
                <a:spcPct val="100000"/>
              </a:lnSpc>
              <a:spcBef>
                <a:spcPct val="0"/>
              </a:spcBef>
              <a:spcAft>
                <a:spcPct val="0"/>
              </a:spcAft>
              <a:buClrTx/>
              <a:buSzTx/>
              <a:buFontTx/>
              <a:buChar char="•"/>
            </a:pPr>
            <a:endParaRPr kumimoji="0" lang="nb-NO" altLang="nb-NO" sz="1200" b="0" i="0" u="none" strike="noStrike" kern="1200" cap="none" spc="0" normalizeH="0" baseline="0" noProof="0">
              <a:ln>
                <a:noFill/>
              </a:ln>
              <a:solidFill>
                <a:srgbClr val="000000"/>
              </a:solidFill>
              <a:uLnTx/>
              <a:uFillTx/>
              <a:latin typeface="Arial" panose="020b0604020202020204" pitchFamily="34" charset="0"/>
              <a:ea typeface="+mn-ea"/>
              <a:cs typeface="Times New Roman" panose="02020603050405020304" pitchFamily="18" charset="0"/>
            </a:endParaRPr>
          </a:p>
        </p:txBody>
      </p:sp>
      <p:pic>
        <p:nvPicPr>
          <p:cNvPr id="32775" name="Picture 2" title=""/>
          <p:cNvPicPr>
            <a:picLocks noChangeAspect="1"/>
          </p:cNvPicPr>
          <p:nvPr/>
        </p:nvPicPr>
        <p:blipFill>
          <a:blip r:embed="rId16"/>
          <a:stretch>
            <a:fillRect/>
          </a:stretch>
        </p:blipFill>
        <p:spPr>
          <a:xfrm>
            <a:off x="8667750" y="0"/>
            <a:ext cx="476250" cy="482600"/>
          </a:xfrm>
          <a:prstGeom prst="rect">
            <a:avLst/>
          </a:prstGeom>
          <a:noFill/>
          <a:ln>
            <a:noFill/>
            <a:miter lim="800000"/>
          </a:ln>
        </p:spPr>
      </p:pic>
      <p:sp>
        <p:nvSpPr>
          <p:cNvPr id="32776" name="Text Box 52" title="">
            <a:hlinkClick r:id="rId17"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32777"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5362" name="AutoShape 43" title="">
            <a:hlinkClick action="ppaction://hlinkshowjump?jump=firstslide"/>
          </p:cNvPr>
          <p:cNvSpPr/>
          <p:nvPr/>
        </p:nvSpPr>
        <p:spPr>
          <a:xfrm>
            <a:off x="8459788" y="765175"/>
            <a:ext cx="558800" cy="23177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endParaRPr lang="nb-NO" altLang="nb-NO" sz="1600"/>
          </a:p>
        </p:txBody>
      </p:sp>
      <p:sp>
        <p:nvSpPr>
          <p:cNvPr id="15363" name="Text Box 44" title=""/>
          <p:cNvSpPr/>
          <p:nvPr/>
        </p:nvSpPr>
        <p:spPr>
          <a:xfrm>
            <a:off x="78120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solidFill>
                  <a:srgbClr val="DDDDDD"/>
                </a:solidFill>
              </a:rPr>
              <a:t>Startside</a:t>
            </a:r>
            <a:endParaRPr lang="nb-NO" altLang="nb-NO" sz="1600"/>
          </a:p>
        </p:txBody>
      </p:sp>
      <p:graphicFrame>
        <p:nvGraphicFramePr>
          <p:cNvPr id="15364" name="Group 35" title=""/>
          <p:cNvGraphicFramePr/>
          <p:nvPr/>
        </p:nvGraphicFramePr>
        <p:xfrm>
          <a:off x="250825" y="1557338"/>
          <a:ext cx="8445500" cy="4407124"/>
        </p:xfrm>
        <a:graphic>
          <a:graphicData uri="http://schemas.openxmlformats.org/drawingml/2006/table">
            <a:tbl>
              <a:tblPr/>
              <a:tblGrid>
                <a:gridCol w="1798638"/>
                <a:gridCol w="2978150"/>
                <a:gridCol w="3668712"/>
              </a:tblGrid>
              <a:tr h="2541588">
                <a:tc>
                  <a:txBody>
                    <a:bodyPr lIns="91440" tIns="45610" rIns="91440" bIns="4561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b="1">
                          <a:latin typeface="Times New Roman" pitchFamily="18" charset="0"/>
                          <a:ea typeface="Times New Roman" pitchFamily="18" charset="0"/>
                        </a:rPr>
                        <a:t>Hva er ECT?</a:t>
                      </a:r>
                      <a:endParaRPr lang="nb-NO" altLang="en-US" sz="1200" b="1">
                        <a:latin typeface="Times New Roman" pitchFamily="18" charset="0"/>
                        <a:ea typeface="Times New Roman" pitchFamily="18" charset="0"/>
                      </a:endParaRPr>
                    </a:p>
                  </a:txBody>
                  <a:tcPr marT="45610" marB="45610">
                    <a:lnL w="28575">
                      <a:solidFill>
                        <a:schemeClr val="tx1"/>
                      </a:solidFill>
                      <a:miter lim="800000"/>
                    </a:lnL>
                    <a:lnR w="12700">
                      <a:solidFill>
                        <a:schemeClr val="tx1"/>
                      </a:solidFill>
                      <a:miter lim="800000"/>
                    </a:lnR>
                    <a:lnT w="28575">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gridSpan="2">
                  <a:txBody>
                    <a:bodyPr lIns="91440" tIns="45610" rIns="91440" bIns="4561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Hva er ECT – elektrokonvulsiv behandling - og hvorfor får du anbefaling om dette: </a:t>
                      </a:r>
                      <a:r>
                        <a:rPr lang="nb-NO" altLang="en-US" sz="1200">
                          <a:latin typeface="Times New Roman" pitchFamily="18" charset="0"/>
                          <a:ea typeface="Times New Roman" pitchFamily="18" charset="0"/>
                          <a:hlinkClick r:id="rId2" action="ppaction://hlinkfile"/>
                        </a:rPr>
                        <a:t>ECT - informasjon for pasient og pårørende</a:t>
                      </a:r>
                      <a:r>
                        <a:rPr lang="nb-NO" altLang="en-US" sz="1200">
                          <a:latin typeface="Times New Roman" pitchFamily="18" charset="0"/>
                          <a:ea typeface="Times New Roman" pitchFamily="18" charset="0"/>
                        </a:rPr>
                        <a:t>, Pasientinformasjon på Engelsk fra </a:t>
                      </a:r>
                      <a:r>
                        <a:rPr lang="nb-NO" altLang="en-US" sz="1200">
                          <a:latin typeface="Times New Roman" pitchFamily="18" charset="0"/>
                          <a:ea typeface="Times New Roman" pitchFamily="18" charset="0"/>
                          <a:hlinkClick r:id="rId3"/>
                        </a:rPr>
                        <a:t>Up to Date</a:t>
                      </a:r>
                      <a:endParaRPr lang="nb-NO" altLang="en-US" sz="1200">
                        <a:latin typeface="Times New Roman" pitchFamily="18" charset="0"/>
                        <a:ea typeface="Times New Roman" pitchFamily="18" charset="0"/>
                      </a:endParaRPr>
                    </a:p>
                    <a:p>
                      <a:pPr lvl="0" eaLnBrk="1" hangingPunct="1">
                        <a:spcBef>
                          <a:spcPct val="20000"/>
                        </a:spcBef>
                      </a:pPr>
                      <a:r>
                        <a:rPr lang="nb-NO" altLang="en-US" sz="1200">
                          <a:solidFill>
                            <a:srgbClr val="CC3300"/>
                          </a:solidFill>
                          <a:latin typeface="Times New Roman" pitchFamily="18" charset="0"/>
                          <a:ea typeface="Times New Roman" pitchFamily="18" charset="0"/>
                          <a:hlinkClick r:id="rId4"/>
                        </a:rPr>
                        <a:t>Nasjonal faglig retningslinje om bruk av elektrokonvulsiv behandling ‐ ECT</a:t>
                      </a:r>
                      <a:endParaRPr lang="nb-NO" altLang="en-US" sz="1200">
                        <a:solidFill>
                          <a:srgbClr val="CC3300"/>
                        </a:solidFill>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Du og evt. pårørende skal informeres av behandler om effekt av ECT og mulige bivirkninger. Når du har fått informasjon må du skrive under på </a:t>
                      </a:r>
                      <a:r>
                        <a:rPr lang="nb-NO" altLang="en-US" sz="1200">
                          <a:latin typeface="Times New Roman" pitchFamily="18" charset="0"/>
                          <a:ea typeface="Times New Roman" pitchFamily="18" charset="0"/>
                          <a:hlinkClick r:id="rId5"/>
                        </a:rPr>
                        <a:t>Samtykkeerklæring for ECT-behandling</a:t>
                      </a:r>
                      <a:r>
                        <a:rPr lang="nb-NO" altLang="en-US" sz="1200">
                          <a:latin typeface="Times New Roman" pitchFamily="18" charset="0"/>
                          <a:ea typeface="Times New Roman" pitchFamily="18" charset="0"/>
                        </a:rPr>
                        <a:t> før behandling kan gis.</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Du kan trekke tilbake samtykket om behandling når som helst. Du vil få informasjon om konsekvensene for dette samt at du får tilbud om beste alternative behandling.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Pasient- og brukerrettighetslovens kapittel 4:  </a:t>
                      </a:r>
                      <a:r>
                        <a:rPr lang="nb-NO" altLang="en-US" sz="1100">
                          <a:latin typeface="Times New Roman" pitchFamily="18" charset="0"/>
                          <a:ea typeface="Times New Roman" pitchFamily="18" charset="0"/>
                          <a:hlinkClick r:id="rId6" tooltip="XRF00256 - http://www.lovdata.no/all/tl-19990702-063-004.html"/>
                        </a:rPr>
                        <a:t>Samtykke til helsehjelp</a:t>
                      </a:r>
                      <a:endParaRPr lang="nb-NO" altLang="en-US" sz="1100">
                        <a:latin typeface="Times New Roman" pitchFamily="18" charset="0"/>
                        <a:ea typeface="Times New Roman" pitchFamily="18" charset="0"/>
                        <a:hlinkClick r:id="rId6" tooltip="XRF00256 - http://www.lovdata.no/all/tl-19990702-063-004.html"/>
                      </a:endParaRPr>
                    </a:p>
                    <a:p>
                      <a:pPr lvl="0" eaLnBrk="1" hangingPunct="1">
                        <a:spcBef>
                          <a:spcPct val="20000"/>
                        </a:spcBef>
                      </a:pPr>
                      <a:endParaRPr lang="nb-NO" altLang="en-US" sz="1200">
                        <a:solidFill>
                          <a:srgbClr val="FF0000"/>
                        </a:solidFill>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ECT er fortsatt et omdiskutert tema. Se  </a:t>
                      </a:r>
                      <a:r>
                        <a:rPr lang="nb-NO" altLang="en-US" sz="1200">
                          <a:latin typeface="Times New Roman" pitchFamily="18" charset="0"/>
                          <a:ea typeface="Times New Roman" pitchFamily="18" charset="0"/>
                          <a:hlinkClick r:id="rId7"/>
                        </a:rPr>
                        <a:t>Mental Helse</a:t>
                      </a:r>
                      <a:r>
                        <a:rPr lang="nb-NO" altLang="en-US" sz="1200">
                          <a:latin typeface="Times New Roman" pitchFamily="18" charset="0"/>
                          <a:ea typeface="Times New Roman" pitchFamily="18" charset="0"/>
                        </a:rPr>
                        <a:t>  og </a:t>
                      </a:r>
                      <a:r>
                        <a:rPr lang="nb-NO" altLang="en-US" sz="1200">
                          <a:latin typeface="Times New Roman" pitchFamily="18" charset="0"/>
                          <a:ea typeface="Times New Roman" pitchFamily="18" charset="0"/>
                          <a:hlinkClick r:id="rId8"/>
                        </a:rPr>
                        <a:t>www.ect.org</a:t>
                      </a:r>
                      <a:r>
                        <a:rPr lang="nb-NO" altLang="en-US" sz="1200">
                          <a:latin typeface="Times New Roman" pitchFamily="18" charset="0"/>
                          <a:ea typeface="Times New Roman" pitchFamily="18" charset="0"/>
                        </a:rPr>
                        <a:t> (Engelsk).</a:t>
                      </a:r>
                      <a:endParaRPr lang="nb-NO" altLang="en-US" sz="1200">
                        <a:latin typeface="Times New Roman" pitchFamily="18" charset="0"/>
                        <a:ea typeface="Times New Roman" pitchFamily="18" charset="0"/>
                      </a:endParaRPr>
                    </a:p>
                    <a:p>
                      <a:pPr lvl="0" eaLnBrk="1" hangingPunct="1">
                        <a:spcBef>
                          <a:spcPct val="20000"/>
                        </a:spcBef>
                      </a:pPr>
                      <a:endParaRPr lang="nb-NO" altLang="en-US" sz="1200">
                        <a:latin typeface="Times New Roman" pitchFamily="18" charset="0"/>
                        <a:ea typeface="Times New Roman" pitchFamily="18" charset="0"/>
                      </a:endParaRPr>
                    </a:p>
                  </a:txBody>
                  <a:tcPr marT="45610" marB="45610">
                    <a:lnL w="12700">
                      <a:solidFill>
                        <a:schemeClr val="tx1"/>
                      </a:solidFill>
                      <a:miter lim="800000"/>
                    </a:lnL>
                    <a:lnR w="28575">
                      <a:solidFill>
                        <a:schemeClr val="tx1"/>
                      </a:solidFill>
                      <a:miter lim="800000"/>
                    </a:lnR>
                    <a:lnT w="28575">
                      <a:solidFill>
                        <a:schemeClr val="tx1"/>
                      </a:solidFill>
                      <a:miter lim="800000"/>
                    </a:lnT>
                    <a:lnB w="12700">
                      <a:solidFill>
                        <a:schemeClr val="tx1"/>
                      </a:solidFill>
                      <a:miter lim="800000"/>
                    </a:lnB>
                    <a:solidFill>
                      <a:schemeClr val="bg1"/>
                    </a:solidFill>
                  </a:tcPr>
                </a:tc>
                <a:tc hMerge="1">
                  <a:txBody>
                    <a:bodyPr/>
                    <a:lstStyle/>
                    <a:p/>
                  </a:txBody>
                  <a:tcPr>
                    <a:lnR w="28575">
                      <a:miter lim="800000"/>
                    </a:lnR>
                    <a:lnT w="28575">
                      <a:solidFill>
                        <a:schemeClr val="tx1"/>
                      </a:solidFill>
                      <a:miter lim="800000"/>
                    </a:lnT>
                    <a:lnB w="12700">
                      <a:solidFill>
                        <a:schemeClr val="tx1"/>
                      </a:solidFill>
                      <a:miter lim="800000"/>
                    </a:lnB>
                  </a:tcPr>
                </a:tc>
              </a:tr>
              <a:tr h="712788">
                <a:tc>
                  <a:txBody>
                    <a:bodyPr lIns="91440" tIns="45610" rIns="91440" bIns="4561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b="1">
                          <a:latin typeface="Times New Roman" pitchFamily="18" charset="0"/>
                          <a:ea typeface="Times New Roman" pitchFamily="18" charset="0"/>
                        </a:rPr>
                        <a:t>Lovgrunnlag</a:t>
                      </a:r>
                      <a:endParaRPr lang="nb-NO" altLang="en-US" sz="1200" b="1">
                        <a:latin typeface="Times New Roman" pitchFamily="18" charset="0"/>
                        <a:ea typeface="Times New Roman" pitchFamily="18" charset="0"/>
                      </a:endParaRPr>
                    </a:p>
                  </a:txBody>
                  <a:tcPr marT="45610" marB="4561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610" rIns="91440" bIns="4561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    </a:t>
                      </a:r>
                      <a:r>
                        <a:rPr lang="nb-NO" altLang="en-US" sz="1200">
                          <a:latin typeface="Times New Roman" pitchFamily="18" charset="0"/>
                          <a:ea typeface="Times New Roman" pitchFamily="18" charset="0"/>
                          <a:hlinkClick r:id="rId9" tooltip="XRF00216 - http://lovdata.no/cgi-wift/wiftldles?doc=/usr/www/lovdata/all/nl-19990702-063.html&amp;emne=pasientrettighet*&amp;&amp;"/>
                        </a:rPr>
                        <a:t>Pasient- og brukerrettighetsloven</a:t>
                      </a:r>
                      <a:endParaRPr lang="nb-NO" altLang="en-US" sz="1200">
                        <a:latin typeface="Times New Roman" pitchFamily="18" charset="0"/>
                        <a:ea typeface="Times New Roman" pitchFamily="18" charset="0"/>
                        <a:hlinkClick r:id="rId9" tooltip="XRF00216 - http://lovdata.no/cgi-wift/wiftldles?doc=/usr/www/lovdata/all/nl-19990702-063.html&amp;emne=pasientrettighet*&amp;&amp;"/>
                      </a:endParaRPr>
                    </a:p>
                    <a:p>
                      <a:pPr lvl="0" eaLnBrk="1" hangingPunct="1">
                        <a:spcBef>
                          <a:spcPct val="20000"/>
                        </a:spcBef>
                      </a:pPr>
                      <a:r>
                        <a:rPr lang="nb-NO" altLang="en-US" sz="1200">
                          <a:latin typeface="Times New Roman" pitchFamily="18" charset="0"/>
                          <a:ea typeface="Times New Roman" pitchFamily="18" charset="0"/>
                        </a:rPr>
                        <a:t>    </a:t>
                      </a:r>
                      <a:r>
                        <a:rPr lang="nb-NO" altLang="en-US" sz="1200">
                          <a:latin typeface="Times New Roman" pitchFamily="18" charset="0"/>
                          <a:ea typeface="Times New Roman" pitchFamily="18" charset="0"/>
                          <a:hlinkClick r:id="rId10" tooltip="XRF00218 - http://lovdata.no/cgi-wift/wiftldles?doc=/usr/www/lovdata/all/nl-19990702-062.html&amp;emne=psykisk*&amp;&amp;"/>
                        </a:rPr>
                        <a:t>Lov om Psykisk helsevern</a:t>
                      </a:r>
                      <a:endParaRPr lang="nb-NO" altLang="en-US" sz="1200">
                        <a:latin typeface="Times New Roman" pitchFamily="18" charset="0"/>
                        <a:ea typeface="Times New Roman" pitchFamily="18" charset="0"/>
                        <a:hlinkClick r:id="rId10" tooltip="XRF00218 - http://lovdata.no/cgi-wift/wiftldles?doc=/usr/www/lovdata/all/nl-19990702-062.html&amp;emne=psykisk*&amp;&amp;"/>
                      </a:endParaRPr>
                    </a:p>
                    <a:p>
                      <a:pPr lvl="0" eaLnBrk="1" hangingPunct="1">
                        <a:spcBef>
                          <a:spcPct val="20000"/>
                        </a:spcBef>
                      </a:pPr>
                      <a:endParaRPr lang="nb-NO" altLang="en-US" sz="1200">
                        <a:latin typeface="Times New Roman" pitchFamily="18" charset="0"/>
                        <a:ea typeface="Times New Roman" pitchFamily="18" charset="0"/>
                        <a:hlinkClick r:id="rId10" tooltip="XRF00218 - http://lovdata.no/cgi-wift/wiftldles?doc=/usr/www/lovdata/all/nl-19990702-062.html&amp;emne=psykisk*&amp;&amp;"/>
                      </a:endParaRPr>
                    </a:p>
                  </a:txBody>
                  <a:tcPr marT="45610" marB="4561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91440" tIns="45610" rIns="91440" bIns="4561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hlinkClick r:id="rId11"/>
                        </a:rPr>
                        <a:t>Helse- og omsorgstjenesteloven</a:t>
                      </a:r>
                      <a:endParaRPr lang="nb-NO" altLang="en-US" sz="1200">
                        <a:latin typeface="Times New Roman" pitchFamily="18" charset="0"/>
                        <a:ea typeface="Times New Roman" pitchFamily="18" charset="0"/>
                      </a:endParaRPr>
                    </a:p>
                    <a:p>
                      <a:pPr lvl="0" eaLnBrk="1" hangingPunct="1">
                        <a:spcBef>
                          <a:spcPct val="20000"/>
                        </a:spcBef>
                      </a:pPr>
                      <a:endParaRPr lang="nb-NO" altLang="en-US" sz="1200">
                        <a:latin typeface="Times New Roman" pitchFamily="18" charset="0"/>
                        <a:ea typeface="Times New Roman" pitchFamily="18" charset="0"/>
                      </a:endParaRPr>
                    </a:p>
                  </a:txBody>
                  <a:tcPr marT="45610" marB="4561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1152525">
                <a:tc>
                  <a:txBody>
                    <a:bodyPr lIns="91440" tIns="45610" rIns="91440" bIns="4561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b="1">
                          <a:latin typeface="Times New Roman" pitchFamily="18" charset="0"/>
                          <a:ea typeface="Times New Roman" pitchFamily="18" charset="0"/>
                        </a:rPr>
                        <a:t>Klageinstanser/ informasjonskilder.</a:t>
                      </a:r>
                      <a:endParaRPr lang="nb-NO" altLang="en-US" sz="1200" b="1">
                        <a:latin typeface="Times New Roman" pitchFamily="18" charset="0"/>
                        <a:ea typeface="Times New Roman" pitchFamily="18" charset="0"/>
                      </a:endParaRPr>
                    </a:p>
                  </a:txBody>
                  <a:tcPr marT="45610" marB="45610">
                    <a:lnL w="28575">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gradFill rotWithShape="0">
                      <a:gsLst>
                        <a:gs pos="0">
                          <a:schemeClr val="bg1"/>
                        </a:gs>
                        <a:gs pos="100000">
                          <a:schemeClr val="accent1"/>
                        </a:gs>
                      </a:gsLst>
                      <a:lin ang="5400000" scaled="1"/>
                    </a:gradFill>
                  </a:tcPr>
                </a:tc>
                <a:tc>
                  <a:txBody>
                    <a:bodyPr lIns="91440" tIns="45610" rIns="91440" bIns="4561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    </a:t>
                      </a:r>
                      <a:r>
                        <a:rPr lang="nb-NO" altLang="en-US" sz="1200">
                          <a:latin typeface="Times New Roman" pitchFamily="18" charset="0"/>
                          <a:ea typeface="Times New Roman" pitchFamily="18" charset="0"/>
                          <a:hlinkClick r:id="rId12"/>
                        </a:rPr>
                        <a:t>Kontrollkommisjonen</a:t>
                      </a:r>
                      <a:r>
                        <a:rPr lang="nb-NO" altLang="en-US" sz="1200">
                          <a:latin typeface="Times New Roman" pitchFamily="18" charset="0"/>
                          <a:ea typeface="Times New Roman" pitchFamily="18" charset="0"/>
                          <a:hlinkClick r:id="rId13"/>
                        </a:rPr>
                        <a:t>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    </a:t>
                      </a:r>
                      <a:r>
                        <a:rPr lang="nb-NO" altLang="en-US" sz="1200">
                          <a:latin typeface="Times New Roman" pitchFamily="18" charset="0"/>
                          <a:ea typeface="Times New Roman" pitchFamily="18" charset="0"/>
                          <a:hlinkClick r:id="rId14"/>
                        </a:rPr>
                        <a:t>Dine rettigheter - Sørlandet sykehus </a:t>
                      </a:r>
                      <a:r>
                        <a:rPr lang="nb-NO" altLang="en-US" sz="1200">
                          <a:latin typeface="Times New Roman" pitchFamily="18" charset="0"/>
                          <a:ea typeface="Times New Roman" pitchFamily="18" charset="0"/>
                        </a:rPr>
                        <a:t>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    </a:t>
                      </a:r>
                      <a:r>
                        <a:rPr lang="nb-NO" altLang="en-US" sz="1200">
                          <a:latin typeface="Times New Roman" pitchFamily="18" charset="0"/>
                          <a:ea typeface="Times New Roman" pitchFamily="18" charset="0"/>
                          <a:hlinkClick r:id="rId15" tooltip="http://www.frittsykehusvalg.no/start/"/>
                        </a:rPr>
                        <a:t>Fritt sykehus valg</a:t>
                      </a:r>
                      <a:r>
                        <a:rPr lang="nb-NO" altLang="en-US" sz="1200">
                          <a:latin typeface="Times New Roman" pitchFamily="18" charset="0"/>
                          <a:ea typeface="Times New Roman" pitchFamily="18" charset="0"/>
                        </a:rPr>
                        <a:t>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    </a:t>
                      </a:r>
                      <a:r>
                        <a:rPr lang="nb-NO" altLang="en-US" sz="1200">
                          <a:latin typeface="Times New Roman" pitchFamily="18" charset="0"/>
                          <a:ea typeface="Times New Roman" pitchFamily="18" charset="0"/>
                          <a:hlinkClick r:id="rId16"/>
                        </a:rPr>
                        <a:t>Statens helsetilsyn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    </a:t>
                      </a:r>
                      <a:r>
                        <a:rPr lang="nb-NO" altLang="en-US" sz="1200">
                          <a:latin typeface="Times New Roman" pitchFamily="18" charset="0"/>
                          <a:ea typeface="Times New Roman" pitchFamily="18" charset="0"/>
                          <a:hlinkClick r:id="rId17"/>
                        </a:rPr>
                        <a:t>Sivilombudsmannen</a:t>
                      </a:r>
                      <a:r>
                        <a:rPr lang="nb-NO" altLang="en-US" sz="1200">
                          <a:latin typeface="Times New Roman" pitchFamily="18" charset="0"/>
                          <a:ea typeface="Times New Roman" pitchFamily="18" charset="0"/>
                        </a:rPr>
                        <a:t>   </a:t>
                      </a:r>
                      <a:endParaRPr lang="nb-NO" altLang="en-US" sz="1200">
                        <a:latin typeface="Times New Roman" pitchFamily="18" charset="0"/>
                        <a:ea typeface="Times New Roman" pitchFamily="18" charset="0"/>
                      </a:endParaRPr>
                    </a:p>
                  </a:txBody>
                  <a:tcPr marT="45610" marB="45610">
                    <a:lnL w="12700">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solidFill>
                      <a:schemeClr val="bg1"/>
                    </a:solidFill>
                  </a:tcPr>
                </a:tc>
                <a:tc>
                  <a:txBody>
                    <a:bodyPr lIns="91440" tIns="45610" rIns="91440" bIns="4561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hlinkClick r:id="rId18" tooltip="http://www.npe.no/"/>
                        </a:rPr>
                        <a:t>Norsk pasientskadeerstatning</a:t>
                      </a:r>
                      <a:r>
                        <a:rPr lang="nb-NO" altLang="en-US" sz="1200">
                          <a:latin typeface="Times New Roman" pitchFamily="18" charset="0"/>
                          <a:ea typeface="Times New Roman" pitchFamily="18" charset="0"/>
                        </a:rPr>
                        <a:t>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19"/>
                        </a:rPr>
                        <a:t>Norsk Pasientforening</a:t>
                      </a:r>
                      <a:endParaRPr lang="nb-NO" altLang="en-US" sz="1200">
                        <a:latin typeface="Times New Roman" pitchFamily="18" charset="0"/>
                        <a:ea typeface="Times New Roman" pitchFamily="18" charset="0"/>
                      </a:endParaRPr>
                    </a:p>
                    <a:p>
                      <a:pPr lvl="0" eaLnBrk="1" hangingPunct="1">
                        <a:spcBef>
                          <a:spcPct val="20000"/>
                        </a:spcBef>
                      </a:pPr>
                      <a:endParaRPr lang="nb-NO" altLang="en-US" sz="1200">
                        <a:latin typeface="Times New Roman" pitchFamily="18" charset="0"/>
                        <a:ea typeface="Times New Roman" pitchFamily="18" charset="0"/>
                      </a:endParaRPr>
                    </a:p>
                  </a:txBody>
                  <a:tcPr marT="45610" marB="45610">
                    <a:lnL w="12700">
                      <a:solidFill>
                        <a:schemeClr val="tx1"/>
                      </a:solidFill>
                      <a:miter lim="800000"/>
                    </a:lnL>
                    <a:lnR w="28575">
                      <a:solidFill>
                        <a:schemeClr val="tx1"/>
                      </a:solidFill>
                      <a:miter lim="800000"/>
                    </a:lnR>
                    <a:lnT w="12700">
                      <a:solidFill>
                        <a:schemeClr val="tx1"/>
                      </a:solidFill>
                      <a:miter lim="800000"/>
                    </a:lnT>
                    <a:lnB w="28575">
                      <a:solidFill>
                        <a:schemeClr val="tx1"/>
                      </a:solidFill>
                      <a:miter lim="800000"/>
                    </a:lnB>
                    <a:solidFill>
                      <a:schemeClr val="bg1"/>
                    </a:solidFill>
                  </a:tcPr>
                </a:tc>
              </a:tr>
            </a:tbl>
          </a:graphicData>
        </a:graphic>
      </p:graphicFrame>
      <p:sp>
        <p:nvSpPr>
          <p:cNvPr id="15381" name="Text Box 72" title=""/>
          <p:cNvSpPr/>
          <p:nvPr/>
        </p:nvSpPr>
        <p:spPr>
          <a:xfrm>
            <a:off x="395288" y="188913"/>
            <a:ext cx="8229600" cy="468312"/>
          </a:xfrm>
          <a:prstGeom prst="rect">
            <a:avLst/>
          </a:prstGeom>
          <a:gradFill rotWithShape="1">
            <a:gsLst>
              <a:gs pos="0">
                <a:schemeClr val="bg1"/>
              </a:gs>
              <a:gs pos="100000">
                <a:srgbClr val="FFFF66"/>
              </a:gs>
            </a:gsLst>
            <a:lin ang="5400000" scaled="1"/>
          </a:gradFill>
          <a:ln>
            <a:solidFill>
              <a:schemeClr val="tx1"/>
            </a:solidFill>
            <a:miter lim="800000"/>
          </a:ln>
        </p:spPr>
        <p:txBody>
          <a:bodyPr tIns="72000" anchor="ctr" anchorCtr="0">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2000" b="0" i="0" u="none" strike="noStrike" kern="1200" cap="none" spc="0" normalizeH="0" baseline="0" noProof="0">
                <a:ln w="9525" cap="flat" cmpd="sng" algn="ctr">
                  <a:noFill/>
                  <a:prstDash val="solid"/>
                  <a:round/>
                  <a:headEnd type="none" w="med" len="med"/>
                  <a:tailEnd type="none" w="med" len="med"/>
                </a:ln>
                <a:solidFill>
                  <a:schemeClr val="tx2"/>
                </a:solidFill>
                <a:uLnTx/>
                <a:uFillTx/>
                <a:latin typeface="Times New Roman" pitchFamily="18" charset="0"/>
                <a:ea typeface="Times New Roman" pitchFamily="18" charset="0"/>
                <a:sym typeface="Wingdings" charset="2"/>
              </a:rPr>
              <a:t>Informasjon til pasienter og pårørende</a:t>
            </a:r>
            <a:endParaRPr kumimoji="0" lang="nb-NO" altLang="nb-NO" sz="2000" b="0" i="0" u="none" strike="noStrike" kern="1200" cap="none" spc="0" normalizeH="0" baseline="0" noProof="0">
              <a:solidFill>
                <a:schemeClr val="tx2"/>
              </a:solidFill>
              <a:uLnTx/>
              <a:uFillTx/>
              <a:latin typeface="Times New Roman" pitchFamily="18" charset="0"/>
              <a:ea typeface="Times New Roman" pitchFamily="18" charset="0"/>
            </a:endParaRPr>
          </a:p>
        </p:txBody>
      </p:sp>
      <p:cxnSp>
        <p:nvCxnSpPr>
          <p:cNvPr id="15382" name="Line 35" title=""/>
          <p:cNvCxnSpPr/>
          <p:nvPr/>
        </p:nvCxnSpPr>
        <p:spPr>
          <a:xfrm>
            <a:off x="261938" y="1374775"/>
            <a:ext cx="8496300" cy="1588"/>
          </a:xfrm>
          <a:prstGeom prst="line">
            <a:avLst/>
          </a:prstGeom>
          <a:noFill/>
          <a:ln>
            <a:solidFill>
              <a:schemeClr val="tx1"/>
            </a:solidFill>
            <a:miter lim="800000"/>
            <a:tailEnd type="triangle"/>
          </a:ln>
        </p:spPr>
      </p:cxnSp>
      <p:sp>
        <p:nvSpPr>
          <p:cNvPr id="15383" name="Text Box 36" title=""/>
          <p:cNvSpPr/>
          <p:nvPr/>
        </p:nvSpPr>
        <p:spPr>
          <a:xfrm>
            <a:off x="190500" y="1039813"/>
            <a:ext cx="1052513" cy="369887"/>
          </a:xfrm>
          <a:prstGeom prst="rect">
            <a:avLst/>
          </a:prstGeom>
          <a:noFill/>
          <a:ln>
            <a:noFill/>
            <a:miter lim="800000"/>
          </a:ln>
        </p:spPr>
        <p:txBody>
          <a:bodyPr wrap="none">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1800" b="1">
                <a:latin typeface="Times New Roman" pitchFamily="18" charset="0"/>
                <a:ea typeface="Times New Roman" pitchFamily="18" charset="0"/>
              </a:rPr>
              <a:t>Tidsakse</a:t>
            </a:r>
            <a:endParaRPr lang="nb-NO" altLang="nb-NO" sz="1800" b="1">
              <a:latin typeface="Times New Roman" pitchFamily="18" charset="0"/>
              <a:ea typeface="Times New Roman" pitchFamily="18" charset="0"/>
            </a:endParaRPr>
          </a:p>
        </p:txBody>
      </p:sp>
      <p:sp>
        <p:nvSpPr>
          <p:cNvPr id="15384" name="AutoShape 90" title="">
            <a:hlinkClick r:id="rId20" action="ppaction://hlinksldjump"/>
          </p:cNvPr>
          <p:cNvSpPr/>
          <p:nvPr/>
        </p:nvSpPr>
        <p:spPr>
          <a:xfrm>
            <a:off x="4433888" y="942975"/>
            <a:ext cx="1435100" cy="431800"/>
          </a:xfrm>
          <a:prstGeom prst="homePlate">
            <a:avLst>
              <a:gd name="adj" fmla="val 83088"/>
            </a:avLst>
          </a:prstGeom>
          <a:gradFill rotWithShape="1">
            <a:gsLst>
              <a:gs pos="0">
                <a:schemeClr val="bg1"/>
              </a:gs>
              <a:gs pos="100000">
                <a:srgbClr val="FFFF66"/>
              </a:gs>
            </a:gsLst>
            <a:lin ang="5400000" scaled="1"/>
          </a:gradFill>
          <a:ln>
            <a:solidFill>
              <a:schemeClr val="tx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1200">
                <a:latin typeface="Times New Roman" pitchFamily="18" charset="0"/>
                <a:ea typeface="Times New Roman" pitchFamily="18" charset="0"/>
              </a:rPr>
              <a:t>Henvisninger</a:t>
            </a:r>
            <a:endParaRPr lang="nb-NO" altLang="nb-NO" sz="1200">
              <a:latin typeface="Times New Roman" pitchFamily="18" charset="0"/>
              <a:ea typeface="Times New Roman" pitchFamily="18" charset="0"/>
            </a:endParaRPr>
          </a:p>
        </p:txBody>
      </p:sp>
      <p:sp>
        <p:nvSpPr>
          <p:cNvPr id="15385" name="AutoShape 91" title="">
            <a:hlinkClick r:id="rId21" action="ppaction://hlinksldjump"/>
          </p:cNvPr>
          <p:cNvSpPr/>
          <p:nvPr/>
        </p:nvSpPr>
        <p:spPr>
          <a:xfrm>
            <a:off x="2841625" y="942975"/>
            <a:ext cx="1582738" cy="431800"/>
          </a:xfrm>
          <a:prstGeom prst="homePlate">
            <a:avLst>
              <a:gd name="adj" fmla="val 91636"/>
            </a:avLst>
          </a:prstGeom>
          <a:gradFill rotWithShape="1">
            <a:gsLst>
              <a:gs pos="0">
                <a:schemeClr val="bg1"/>
              </a:gs>
              <a:gs pos="100000">
                <a:srgbClr val="FFFF66"/>
              </a:gs>
            </a:gsLst>
            <a:lin ang="5400000" scaled="1"/>
          </a:gradFill>
          <a:ln>
            <a:solidFill>
              <a:schemeClr val="tx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1200">
                <a:latin typeface="Times New Roman" pitchFamily="18" charset="0"/>
                <a:ea typeface="Times New Roman" pitchFamily="18" charset="0"/>
              </a:rPr>
              <a:t>Indikasjoner</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Kontraindikasjoner</a:t>
            </a:r>
            <a:endParaRPr lang="nb-NO" altLang="nb-NO" sz="1200">
              <a:latin typeface="Times New Roman" pitchFamily="18" charset="0"/>
              <a:ea typeface="Times New Roman" pitchFamily="18" charset="0"/>
            </a:endParaRPr>
          </a:p>
        </p:txBody>
      </p:sp>
      <p:sp>
        <p:nvSpPr>
          <p:cNvPr id="15386" name="AutoShape 92" title="">
            <a:hlinkClick r:id="rId22" action="ppaction://hlinksldjump"/>
          </p:cNvPr>
          <p:cNvSpPr/>
          <p:nvPr/>
        </p:nvSpPr>
        <p:spPr>
          <a:xfrm>
            <a:off x="5868988" y="942975"/>
            <a:ext cx="1435100" cy="431800"/>
          </a:xfrm>
          <a:prstGeom prst="homePlate">
            <a:avLst>
              <a:gd name="adj" fmla="val 83088"/>
            </a:avLst>
          </a:prstGeom>
          <a:gradFill rotWithShape="1">
            <a:gsLst>
              <a:gs pos="0">
                <a:schemeClr val="bg1"/>
              </a:gs>
              <a:gs pos="100000">
                <a:srgbClr val="FFFF66"/>
              </a:gs>
            </a:gsLst>
            <a:lin ang="5400000" scaled="1"/>
          </a:gradFill>
          <a:ln>
            <a:solidFill>
              <a:schemeClr val="tx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1200">
                <a:latin typeface="Times New Roman" pitchFamily="18" charset="0"/>
                <a:ea typeface="Times New Roman" pitchFamily="18" charset="0"/>
              </a:rPr>
              <a:t>Behandling</a:t>
            </a:r>
            <a:br>
              <a:rPr lang="nb-NO" altLang="nb-NO" sz="1200"/>
            </a:br>
            <a:br>
              <a:rPr lang="nb-NO" altLang="nb-NO" sz="1200"/>
            </a:br>
            <a:endParaRPr lang="nb-NO" altLang="nb-NO" sz="1200"/>
          </a:p>
        </p:txBody>
      </p:sp>
      <p:sp>
        <p:nvSpPr>
          <p:cNvPr id="15387" name="AutoShape 99" title="">
            <a:hlinkClick r:id="rId23" action="ppaction://hlinksldjump"/>
          </p:cNvPr>
          <p:cNvSpPr/>
          <p:nvPr/>
        </p:nvSpPr>
        <p:spPr>
          <a:xfrm>
            <a:off x="1474788" y="942975"/>
            <a:ext cx="1295400" cy="431800"/>
          </a:xfrm>
          <a:prstGeom prst="homePlate">
            <a:avLst>
              <a:gd name="adj" fmla="val 75000"/>
            </a:avLst>
          </a:prstGeom>
          <a:gradFill rotWithShape="1">
            <a:gsLst>
              <a:gs pos="0">
                <a:schemeClr val="bg1"/>
              </a:gs>
              <a:gs pos="100000">
                <a:srgbClr val="FFFF66"/>
              </a:gs>
            </a:gsLst>
            <a:lin ang="5400000" scaled="1"/>
          </a:gradFill>
          <a:ln>
            <a:solidFill>
              <a:schemeClr val="tx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1200">
                <a:latin typeface="Times New Roman" pitchFamily="18" charset="0"/>
                <a:ea typeface="Times New Roman" pitchFamily="18" charset="0"/>
              </a:rPr>
              <a:t>Informasjon</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om ECT</a:t>
            </a:r>
            <a:endParaRPr lang="nb-NO" altLang="nb-NO" sz="1200">
              <a:latin typeface="Times New Roman" pitchFamily="18" charset="0"/>
              <a:ea typeface="Times New Roman" pitchFamily="18" charset="0"/>
            </a:endParaRPr>
          </a:p>
        </p:txBody>
      </p:sp>
      <p:sp>
        <p:nvSpPr>
          <p:cNvPr id="15388" name="AutoShape 29" title="">
            <a:hlinkClick r:id="rId24" action="ppaction://hlinksldjump"/>
          </p:cNvPr>
          <p:cNvSpPr/>
          <p:nvPr/>
        </p:nvSpPr>
        <p:spPr>
          <a:xfrm>
            <a:off x="7304088" y="944563"/>
            <a:ext cx="1435100" cy="431800"/>
          </a:xfrm>
          <a:prstGeom prst="homePlate">
            <a:avLst>
              <a:gd name="adj" fmla="val 83088"/>
            </a:avLst>
          </a:prstGeom>
          <a:gradFill rotWithShape="1">
            <a:gsLst>
              <a:gs pos="0">
                <a:schemeClr val="bg1"/>
              </a:gs>
              <a:gs pos="100000">
                <a:srgbClr val="FFFF66"/>
              </a:gs>
            </a:gsLst>
            <a:lin ang="5400000" scaled="1"/>
          </a:gradFill>
          <a:ln w="12700">
            <a:solidFill>
              <a:schemeClr val="tx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1200">
                <a:latin typeface="Times New Roman" pitchFamily="18" charset="0"/>
                <a:ea typeface="Times New Roman" pitchFamily="18" charset="0"/>
              </a:rPr>
              <a:t>Oppfølging/</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Samhandling</a:t>
            </a:r>
            <a:endParaRPr lang="nb-NO" altLang="nb-NO" sz="1200">
              <a:latin typeface="Times New Roman" pitchFamily="18" charset="0"/>
              <a:ea typeface="Times New Roman" pitchFamily="18" charset="0"/>
            </a:endParaRPr>
          </a:p>
        </p:txBody>
      </p:sp>
      <p:pic>
        <p:nvPicPr>
          <p:cNvPr id="15389" name="Picture 2" title=""/>
          <p:cNvPicPr>
            <a:picLocks noChangeAspect="1"/>
          </p:cNvPicPr>
          <p:nvPr/>
        </p:nvPicPr>
        <p:blipFill>
          <a:blip r:embed="rId25"/>
          <a:stretch>
            <a:fillRect/>
          </a:stretch>
        </p:blipFill>
        <p:spPr>
          <a:xfrm>
            <a:off x="8667750" y="0"/>
            <a:ext cx="476250" cy="482600"/>
          </a:xfrm>
          <a:prstGeom prst="rect">
            <a:avLst/>
          </a:prstGeom>
          <a:noFill/>
          <a:ln>
            <a:noFill/>
            <a:miter lim="800000"/>
          </a:ln>
        </p:spPr>
      </p:pic>
      <p:sp>
        <p:nvSpPr>
          <p:cNvPr id="15390" name="Text Box 52" title="">
            <a:hlinkClick r:id="rId24"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15391"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
        <p:nvSpPr>
          <p:cNvPr id="15392" name="Text Box 33" title=""/>
          <p:cNvSpPr/>
          <p:nvPr/>
        </p:nvSpPr>
        <p:spPr>
          <a:xfrm>
            <a:off x="78120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3794" name="Rectangle 2"/>
          <p:cNvSpPr>
            <a:spLocks noGrp="1"/>
          </p:cNvSpPr>
          <p:nvPr>
            <p:ph type="title"/>
          </p:nvPr>
        </p:nvSpPr>
        <p:spPr>
          <a:xfrm>
            <a:off x="142875" y="733425"/>
            <a:ext cx="4327525" cy="3397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chemeClr val="accent2"/>
                </a:solidFill>
                <a:latin typeface="Arial"/>
                <a:ea typeface="+mj-ea"/>
                <a:cs typeface="+mj-cs"/>
              </a:defRPr>
            </a:lvl1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24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Times New Roman" pitchFamily="18" charset="0"/>
                <a:ea typeface="+mj-ea"/>
                <a:cs typeface="Times New Roman" panose="02020603050405020304" pitchFamily="18" charset="0"/>
                <a:sym typeface="Wingdings" charset="2"/>
              </a:rPr>
              <a:t>Feil – klager – rettigheter</a:t>
            </a:r>
            <a:endParaRPr kumimoji="0" lang="nb-NO" altLang="nb-NO" sz="2400" b="0" i="0" u="none" strike="noStrike" kern="0" cap="none" spc="0" normalizeH="0" baseline="0" noProof="0">
              <a:ln>
                <a:noFill/>
              </a:ln>
              <a:solidFill>
                <a:schemeClr val="tx1"/>
              </a:solidFill>
              <a:uLnTx/>
              <a:uFillTx/>
              <a:latin typeface="Times New Roman" pitchFamily="18" charset="0"/>
              <a:ea typeface="+mj-ea"/>
              <a:cs typeface="Times New Roman" panose="02020603050405020304" pitchFamily="18" charset="0"/>
            </a:endParaRPr>
          </a:p>
        </p:txBody>
      </p:sp>
      <p:sp>
        <p:nvSpPr>
          <p:cNvPr id="33795" name="Rectangle 4" title=""/>
          <p:cNvSpPr>
            <a:spLocks noGrp="1"/>
          </p:cNvSpPr>
          <p:nvPr>
            <p:ph type="body" sz="half" idx="1"/>
          </p:nvPr>
        </p:nvSpPr>
        <p:spPr>
          <a:xfrm>
            <a:off x="179388" y="1174750"/>
            <a:ext cx="8640762" cy="2541588"/>
          </a:xfrm>
          <a:prstGeom prst="rect">
            <a:avLst/>
          </a:prstGeom>
          <a:gradFill rotWithShape="1">
            <a:gsLst>
              <a:gs pos="0">
                <a:schemeClr val="bg1"/>
              </a:gs>
              <a:gs pos="100000">
                <a:srgbClr val="9DD3D7"/>
              </a:gs>
            </a:gsLst>
            <a:lin ang="5400000" scaled="1"/>
          </a:gradFill>
          <a:ln>
            <a:solidFill>
              <a:srgbClr val="000000"/>
            </a:solidFill>
            <a:miter lim="800000"/>
          </a:ln>
        </p:spPr>
        <p:txBody>
          <a:bodyPr vert="horz" wrap="square" lIns="91440" tIns="45720" rIns="91440" bIns="45720" anchor="t" anchorCtr="0">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Arial"/>
                <a:ea typeface="Arial"/>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Arial"/>
                <a:ea typeface="Arial"/>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000" b="1" i="0" u="none" baseline="0">
                <a:solidFill>
                  <a:srgbClr val="000000"/>
                </a:solidFill>
                <a:effectLst/>
                <a:latin typeface="Arial"/>
                <a:ea typeface="Arial"/>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1800" b="0" i="0" u="none" baseline="0">
                <a:solidFill>
                  <a:srgbClr val="000000"/>
                </a:solidFill>
                <a:effectLst/>
                <a:latin typeface="Arial"/>
                <a:ea typeface="Arial"/>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1800" b="0" i="1" u="none" baseline="0">
                <a:solidFill>
                  <a:srgbClr val="000000"/>
                </a:solidFill>
                <a:effectLst/>
                <a:latin typeface="Arial"/>
                <a:ea typeface="Arial"/>
              </a:defRPr>
            </a:lvl5pPr>
          </a:lstStyle>
          <a:p>
            <a:pPr marL="342900" marR="0" lvl="0" indent="-342900" algn="l" defTabSz="914400" rtl="0" eaLnBrk="1" fontAlgn="base" latinLnBrk="0" hangingPunct="0">
              <a:lnSpc>
                <a:spcPct val="100000"/>
              </a:lnSpc>
              <a:spcBef>
                <a:spcPct val="20000"/>
              </a:spcBef>
              <a:spcAft>
                <a:spcPct val="0"/>
              </a:spcAft>
              <a:buClrTx/>
              <a:buSzTx/>
              <a:buFontTx/>
              <a:buNone/>
            </a:pPr>
            <a:endParaRPr kumimoji="0" lang="nb-NO" altLang="nb-NO" sz="2000" b="0"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endParaRPr>
          </a:p>
          <a:p>
            <a:pPr marL="342900" marR="0" lvl="0" indent="-342900" algn="l" defTabSz="914400" rtl="0" eaLnBrk="1" fontAlgn="base" latinLnBrk="0" hangingPunct="0">
              <a:lnSpc>
                <a:spcPct val="100000"/>
              </a:lnSpc>
              <a:spcBef>
                <a:spcPct val="20000"/>
              </a:spcBef>
              <a:spcAft>
                <a:spcPct val="0"/>
              </a:spcAft>
              <a:buClrTx/>
              <a:buSzTx/>
              <a:buFontTx/>
              <a:buNone/>
            </a:pPr>
            <a:r>
              <a:rPr kumimoji="0" lang="nb-NO" altLang="nb-NO" sz="2000" b="0"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t>	</a:t>
            </a:r>
            <a:r>
              <a:rPr kumimoji="0" lang="nb-NO" altLang="nb-NO"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Er det tekniske feil, feil koblinger eller andre problemer meld dette inn til oss </a:t>
            </a:r>
            <a:r>
              <a:rPr kumimoji="0" lang="nb-NO" altLang="nb-NO"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hlinkClick r:id="rId2"/>
              </a:rPr>
              <a:t>mtassa@sshf.no</a:t>
            </a:r>
            <a:r>
              <a:rPr kumimoji="0" lang="nb-NO" altLang="nb-NO"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 eller 5100</a:t>
            </a:r>
            <a:endParaRPr kumimoji="0" lang="nb-NO" altLang="nb-NO"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endParaRPr>
          </a:p>
          <a:p>
            <a:pPr marL="342900" marR="0" lvl="0" indent="-342900" algn="l" defTabSz="914400" rtl="0" eaLnBrk="1" fontAlgn="base" latinLnBrk="0" hangingPunct="0">
              <a:lnSpc>
                <a:spcPct val="100000"/>
              </a:lnSpc>
              <a:spcBef>
                <a:spcPct val="20000"/>
              </a:spcBef>
              <a:spcAft>
                <a:spcPct val="0"/>
              </a:spcAft>
              <a:buClrTx/>
              <a:buSzTx/>
              <a:buFontTx/>
              <a:buNone/>
            </a:pPr>
            <a:r>
              <a:rPr kumimoji="0" lang="nb-NO" altLang="nb-NO" sz="2000" b="0" i="0" u="none" strike="noStrike" kern="1200" cap="none" spc="0" normalizeH="0" baseline="0" noProof="0">
                <a:ln w="9525" cap="flat" cmpd="sng" algn="ctr">
                  <a:noFill/>
                  <a:prstDash val="solid"/>
                  <a:round/>
                  <a:headEnd type="none" w="med" len="med"/>
                  <a:tailEnd type="none" w="med" len="med"/>
                </a:ln>
                <a:solidFill>
                  <a:schemeClr val="bg1"/>
                </a:solidFill>
                <a:uLnTx/>
                <a:uFillTx/>
                <a:latin typeface="Times New Roman" pitchFamily="18" charset="0"/>
                <a:ea typeface="Times New Roman" pitchFamily="18" charset="0"/>
                <a:sym typeface="Wingdings" charset="2"/>
              </a:rPr>
              <a:t> på e-</a:t>
            </a:r>
            <a:endParaRPr kumimoji="0" lang="nb-NO" altLang="nb-NO" sz="2000" b="0" i="0" u="none" strike="noStrike" kern="1200" cap="none" spc="0" normalizeH="0" baseline="0" noProof="0">
              <a:ln w="9525" cap="flat" cmpd="sng" algn="ctr">
                <a:noFill/>
                <a:prstDash val="solid"/>
                <a:round/>
                <a:headEnd type="none" w="med" len="med"/>
                <a:tailEnd type="none" w="med" len="med"/>
              </a:ln>
              <a:solidFill>
                <a:srgbClr val="FF0000"/>
              </a:solidFill>
              <a:uLnTx/>
              <a:uFillTx/>
              <a:latin typeface="Times New Roman" pitchFamily="18" charset="0"/>
              <a:ea typeface="Times New Roman" pitchFamily="18" charset="0"/>
              <a:sym typeface="Wingdings" charset="2"/>
            </a:endParaRPr>
          </a:p>
          <a:p>
            <a:pPr marL="342900" marR="0" lvl="0" indent="-342900" algn="l" defTabSz="914400" rtl="0" eaLnBrk="1" fontAlgn="base" latinLnBrk="0" hangingPunct="0">
              <a:lnSpc>
                <a:spcPct val="100000"/>
              </a:lnSpc>
              <a:spcBef>
                <a:spcPct val="20000"/>
              </a:spcBef>
              <a:spcAft>
                <a:spcPct val="0"/>
              </a:spcAft>
              <a:buClrTx/>
              <a:buSzTx/>
              <a:buFontTx/>
              <a:buNone/>
            </a:pPr>
            <a:r>
              <a:rPr kumimoji="0" lang="nb-NO" altLang="nb-NO"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	Sykehusets informasjon om: </a:t>
            </a:r>
            <a:r>
              <a:rPr kumimoji="0" lang="nb-NO" altLang="en-US" sz="20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Times New Roman" pitchFamily="18" charset="0"/>
                <a:ea typeface="Times New Roman" pitchFamily="18" charset="0"/>
                <a:sym typeface="Wingdings" charset="2"/>
                <a:hlinkClick r:id="rId3"/>
              </a:rPr>
              <a:t>Dine rettigheter - Sørlandet sykehus (sshf.no)</a:t>
            </a:r>
            <a:r>
              <a:rPr kumimoji="0" lang="nb-NO" altLang="nb-NO"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rPr>
              <a:t>    </a:t>
            </a:r>
            <a:endParaRPr kumimoji="0" lang="nb-NO" altLang="nb-NO"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sym typeface="Wingdings" charset="2"/>
            </a:endParaRPr>
          </a:p>
          <a:p>
            <a:pPr marL="342900" marR="0" lvl="0" indent="-342900" algn="l" defTabSz="914400" rtl="0" eaLnBrk="1" fontAlgn="base" latinLnBrk="0" hangingPunct="0">
              <a:lnSpc>
                <a:spcPct val="100000"/>
              </a:lnSpc>
              <a:spcBef>
                <a:spcPct val="20000"/>
              </a:spcBef>
              <a:spcAft>
                <a:spcPct val="0"/>
              </a:spcAft>
              <a:buClrTx/>
              <a:buSzTx/>
              <a:buFontTx/>
              <a:buNone/>
            </a:pPr>
            <a:endParaRPr kumimoji="0" lang="nb-NO" altLang="nb-NO" sz="2000" b="0"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endParaRPr>
          </a:p>
          <a:p>
            <a:pPr marL="342900" marR="0" lvl="0" indent="-342900" algn="l" defTabSz="914400" rtl="0" eaLnBrk="1" fontAlgn="base" latinLnBrk="0" hangingPunct="0">
              <a:lnSpc>
                <a:spcPct val="100000"/>
              </a:lnSpc>
              <a:spcBef>
                <a:spcPct val="20000"/>
              </a:spcBef>
              <a:spcAft>
                <a:spcPct val="0"/>
              </a:spcAft>
              <a:buClrTx/>
              <a:buSzTx/>
              <a:buFontTx/>
              <a:buNone/>
            </a:pPr>
            <a:r>
              <a:rPr kumimoji="0" lang="nb-NO" altLang="nb-NO" sz="2000" b="0"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t>				        </a:t>
            </a:r>
            <a:endParaRPr kumimoji="0" lang="nb-NO" altLang="nb-NO" sz="2800" b="0"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endParaRPr>
          </a:p>
          <a:p>
            <a:pPr marL="342900" marR="0" lvl="0" indent="-342900" algn="l" defTabSz="914400" rtl="0" eaLnBrk="1" fontAlgn="base" latinLnBrk="0" hangingPunct="0">
              <a:lnSpc>
                <a:spcPct val="100000"/>
              </a:lnSpc>
              <a:spcBef>
                <a:spcPct val="20000"/>
              </a:spcBef>
              <a:spcAft>
                <a:spcPct val="0"/>
              </a:spcAft>
              <a:buClrTx/>
              <a:buSzTx/>
              <a:buFontTx/>
              <a:buNone/>
            </a:pPr>
            <a:r>
              <a:rPr kumimoji="0" lang="nb-NO" altLang="nb-NO" sz="2800" b="0"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t> </a:t>
            </a:r>
            <a:endParaRPr kumimoji="0" lang="nb-NO" altLang="nb-NO" sz="2800" b="0" i="0" u="none" strike="noStrike" kern="1200" cap="none" spc="0" normalizeH="0" baseline="0" noProof="0">
              <a:solidFill>
                <a:schemeClr val="tx1"/>
              </a:solidFill>
              <a:uLnTx/>
              <a:uFillTx/>
            </a:endParaRPr>
          </a:p>
        </p:txBody>
      </p:sp>
      <p:sp>
        <p:nvSpPr>
          <p:cNvPr id="33796" name="Text Box 5" title="">
            <a:hlinkClick r:id="rId4" action="ppaction://hlinksldjump"/>
          </p:cNvPr>
          <p:cNvSpPr/>
          <p:nvPr/>
        </p:nvSpPr>
        <p:spPr>
          <a:xfrm>
            <a:off x="8027988" y="549275"/>
            <a:ext cx="674687" cy="230188"/>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a:p>
        </p:txBody>
      </p:sp>
      <p:sp>
        <p:nvSpPr>
          <p:cNvPr id="33797" name="AutoShape 24" title="">
            <a:hlinkClick action="ppaction://hlinkshowjump?jump=firstslide"/>
          </p:cNvPr>
          <p:cNvSpPr/>
          <p:nvPr/>
        </p:nvSpPr>
        <p:spPr>
          <a:xfrm>
            <a:off x="8712200" y="476250"/>
            <a:ext cx="431800" cy="431800"/>
          </a:xfrm>
          <a:prstGeom prst="actionButtonHome">
            <a:avLst/>
          </a:prstGeom>
          <a:gradFill rotWithShape="1">
            <a:gsLst>
              <a:gs pos="0">
                <a:schemeClr val="bg1"/>
              </a:gs>
              <a:gs pos="100000">
                <a:srgbClr val="B2B2B2"/>
              </a:gs>
            </a:gsLst>
            <a:lin ang="5400000" scaled="1"/>
          </a:gra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endParaRPr lang="nb-NO" altLang="en-US" sz="1200" b="1"/>
          </a:p>
        </p:txBody>
      </p:sp>
      <p:sp>
        <p:nvSpPr>
          <p:cNvPr id="33798" name="Rectangle 15" title=""/>
          <p:cNvSpPr/>
          <p:nvPr/>
        </p:nvSpPr>
        <p:spPr>
          <a:xfrm>
            <a:off x="7164388" y="836613"/>
            <a:ext cx="1444625" cy="322262"/>
          </a:xfrm>
          <a:prstGeom prst="rect">
            <a:avLst/>
          </a:prstGeom>
          <a:gradFill rotWithShape="1">
            <a:gsLst>
              <a:gs pos="0">
                <a:schemeClr val="bg1"/>
              </a:gs>
              <a:gs pos="100000">
                <a:srgbClr val="FFFF66"/>
              </a:gs>
            </a:gsLst>
            <a:lin ang="5400000" scaled="1"/>
          </a:grad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9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t>Informasjon til pasient </a:t>
            </a:r>
            <a:br>
              <a:rPr kumimoji="0" lang="nb-NO" altLang="nb-NO" sz="9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br>
            <a:r>
              <a:rPr kumimoji="0" lang="nb-NO" altLang="nb-NO" sz="900" b="1" i="0" u="none" strike="noStrike" kern="1200" cap="none" spc="0" normalizeH="0" baseline="0" noProof="0">
                <a:ln w="9525" cap="flat" cmpd="sng" algn="ctr">
                  <a:noFill/>
                  <a:prstDash val="solid"/>
                  <a:round/>
                  <a:headEnd type="none" w="med" len="med"/>
                  <a:tailEnd type="none" w="med" len="med"/>
                </a:ln>
                <a:solidFill>
                  <a:srgbClr val="000000"/>
                </a:solidFill>
                <a:uLnTx/>
                <a:uFillTx/>
                <a:sym typeface="Wingdings" charset="2"/>
              </a:rPr>
              <a:t>og pårørende</a:t>
            </a:r>
            <a:endParaRPr kumimoji="0" lang="nb-NO" altLang="nb-NO" sz="900" b="1" i="0" u="none" strike="noStrike" kern="1200" cap="none" spc="0" normalizeH="0" baseline="0" noProof="0">
              <a:uLnTx/>
              <a:uFillTx/>
            </a:endParaRPr>
          </a:p>
        </p:txBody>
      </p:sp>
      <p:pic>
        <p:nvPicPr>
          <p:cNvPr id="33799" name="Picture 2" title=""/>
          <p:cNvPicPr>
            <a:picLocks noChangeAspect="1"/>
          </p:cNvPicPr>
          <p:nvPr/>
        </p:nvPicPr>
        <p:blipFill>
          <a:blip r:embed="rId5"/>
          <a:stretch>
            <a:fillRect/>
          </a:stretch>
        </p:blipFill>
        <p:spPr>
          <a:xfrm>
            <a:off x="8667750" y="0"/>
            <a:ext cx="476250" cy="482600"/>
          </a:xfrm>
          <a:prstGeom prst="rect">
            <a:avLst/>
          </a:prstGeom>
          <a:noFill/>
          <a:ln>
            <a:noFill/>
            <a:miter lim="800000"/>
          </a:ln>
        </p:spPr>
      </p:pic>
      <p:sp>
        <p:nvSpPr>
          <p:cNvPr id="33800" name="Text Box 52" title="">
            <a:hlinkClick r:id="rId6"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33801"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aphicFrame>
        <p:nvGraphicFramePr>
          <p:cNvPr id="16386" name="Group 40" title=""/>
          <p:cNvGraphicFramePr/>
          <p:nvPr/>
        </p:nvGraphicFramePr>
        <p:xfrm>
          <a:off x="130175" y="1557338"/>
          <a:ext cx="8893175" cy="5541962"/>
        </p:xfrm>
        <a:graphic>
          <a:graphicData uri="http://schemas.openxmlformats.org/drawingml/2006/table">
            <a:tbl>
              <a:tblPr/>
              <a:tblGrid>
                <a:gridCol w="1481138"/>
                <a:gridCol w="7412038"/>
              </a:tblGrid>
              <a:tr h="471488">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algn="ctr" eaLnBrk="1" hangingPunct="1">
                        <a:spcBef>
                          <a:spcPct val="20000"/>
                        </a:spcBef>
                      </a:pPr>
                      <a:endParaRPr lang="nb-NO" altLang="en-US" sz="1200" b="1">
                        <a:latin typeface="Times New Roman" pitchFamily="18" charset="0"/>
                        <a:ea typeface="Times New Roman" pitchFamily="18" charset="0"/>
                      </a:endParaRPr>
                    </a:p>
                  </a:txBody>
                  <a:tcPr marT="45722" marB="45722">
                    <a:lnL w="28575">
                      <a:solidFill>
                        <a:schemeClr val="tx1"/>
                      </a:solidFill>
                      <a:miter lim="800000"/>
                    </a:lnL>
                    <a:lnR w="12700">
                      <a:solidFill>
                        <a:schemeClr val="tx1"/>
                      </a:solidFill>
                      <a:miter lim="800000"/>
                    </a:lnR>
                    <a:lnT w="28575">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Du finner kortfattet og god informasjon her: </a:t>
                      </a:r>
                      <a:r>
                        <a:rPr lang="nb-NO" altLang="en-US" sz="1200">
                          <a:latin typeface="Times New Roman" pitchFamily="18" charset="0"/>
                          <a:ea typeface="Times New Roman" pitchFamily="18" charset="0"/>
                          <a:hlinkClick r:id="rId3" action="ppaction://hlinkfile"/>
                        </a:rPr>
                        <a:t>ECT - informasjon for pasient og pårørende</a:t>
                      </a:r>
                      <a:r>
                        <a:rPr lang="nb-NO" altLang="en-US" sz="1200">
                          <a:latin typeface="Times New Roman" pitchFamily="18" charset="0"/>
                          <a:ea typeface="Times New Roman" pitchFamily="18" charset="0"/>
                        </a:rPr>
                        <a:t> Pasientinformasjon på Engelsk fra </a:t>
                      </a:r>
                      <a:r>
                        <a:rPr lang="nb-NO" altLang="en-US" sz="1200">
                          <a:latin typeface="Times New Roman" pitchFamily="18" charset="0"/>
                          <a:ea typeface="Times New Roman" pitchFamily="18" charset="0"/>
                          <a:hlinkClick r:id="rId4"/>
                        </a:rPr>
                        <a:t>Up To Date</a:t>
                      </a:r>
                      <a:r>
                        <a:rPr lang="nb-NO" altLang="en-US" sz="1200">
                          <a:latin typeface="Times New Roman" pitchFamily="18" charset="0"/>
                          <a:ea typeface="Times New Roman" pitchFamily="18" charset="0"/>
                        </a:rPr>
                        <a:t> (inntil videre må du trykke på ”Accept” for å komme til dokumentet)</a:t>
                      </a:r>
                      <a:endParaRPr lang="nb-NO" altLang="en-US" sz="1200">
                        <a:latin typeface="Times New Roman" pitchFamily="18" charset="0"/>
                        <a:ea typeface="Times New Roman" pitchFamily="18" charset="0"/>
                      </a:endParaRPr>
                    </a:p>
                  </a:txBody>
                  <a:tcPr marT="45722" marB="45722">
                    <a:lnL w="12700">
                      <a:solidFill>
                        <a:schemeClr val="tx1"/>
                      </a:solidFill>
                      <a:miter lim="800000"/>
                    </a:lnL>
                    <a:lnR w="28575">
                      <a:solidFill>
                        <a:schemeClr val="tx1"/>
                      </a:solidFill>
                      <a:miter lim="800000"/>
                    </a:lnR>
                    <a:lnT w="28575">
                      <a:solidFill>
                        <a:schemeClr val="tx1"/>
                      </a:solidFill>
                      <a:miter lim="800000"/>
                    </a:lnT>
                    <a:lnB w="12700">
                      <a:solidFill>
                        <a:schemeClr val="tx1"/>
                      </a:solidFill>
                      <a:miter lim="800000"/>
                    </a:lnB>
                    <a:solidFill>
                      <a:schemeClr val="bg1"/>
                    </a:solidFill>
                  </a:tcPr>
                </a:tc>
              </a:tr>
              <a:tr h="1046162">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endParaRPr lang="nb-NO" altLang="en-US" sz="2800">
                        <a:latin typeface="Times New Roman" pitchFamily="18" charset="0"/>
                        <a:ea typeface="Times New Roman" pitchFamily="18" charset="0"/>
                      </a:endParaRPr>
                    </a:p>
                  </a:txBody>
                  <a:tcPr marT="45722" marB="45722">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Pasient og evt pårørende skal informeres av behandler om effekt av ECT og mulige bivirkninger. Når pasienten har fått informasjon må  </a:t>
                      </a:r>
                      <a:r>
                        <a:rPr lang="nb-NO" altLang="en-US" sz="1200">
                          <a:latin typeface="Times New Roman" pitchFamily="18" charset="0"/>
                          <a:ea typeface="Times New Roman" pitchFamily="18" charset="0"/>
                          <a:hlinkClick r:id="rId5" tooltip="XDF25000 - dok25000.doc"/>
                        </a:rPr>
                        <a:t>Samtykke til Elektrokonvulsiv behandling (ECT) </a:t>
                      </a:r>
                      <a:r>
                        <a:rPr lang="nb-NO" altLang="en-US" sz="1200">
                          <a:latin typeface="Times New Roman" pitchFamily="18" charset="0"/>
                          <a:ea typeface="Times New Roman" pitchFamily="18" charset="0"/>
                        </a:rPr>
                        <a:t>underskrives før behandling kan gis.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Pasienten kan trekke tilbake samtykket om behandling når som helst, og vil få informasjon om konsekvensene av dette samt at tilbud om beste alternative behandling vil bli gitt. Pasient- og brukerrettighetslovens kapittel 4:  </a:t>
                      </a:r>
                      <a:r>
                        <a:rPr lang="nb-NO" altLang="en-US" sz="1200">
                          <a:latin typeface="Times New Roman" pitchFamily="18" charset="0"/>
                          <a:ea typeface="Times New Roman" pitchFamily="18" charset="0"/>
                          <a:hlinkClick r:id="rId6" tooltip="XRF00256 - http://www.lovdata.no/all/tl-19990702-063-004.html"/>
                        </a:rPr>
                        <a:t>Samtykke til helsehjelp</a:t>
                      </a:r>
                      <a:endParaRPr lang="nb-NO" altLang="en-US" sz="1200">
                        <a:solidFill>
                          <a:srgbClr val="FF0000"/>
                        </a:solidFill>
                        <a:latin typeface="Times New Roman" pitchFamily="18" charset="0"/>
                        <a:ea typeface="Times New Roman" pitchFamily="18" charset="0"/>
                        <a:hlinkClick r:id="rId6" tooltip="XRF00256 - http://www.lovdata.no/all/tl-19990702-063-004.html"/>
                      </a:endParaRPr>
                    </a:p>
                  </a:txBody>
                  <a:tcPr marT="45722" marB="45722">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1265238">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endParaRPr lang="nb-NO" altLang="en-US" sz="2800">
                        <a:latin typeface="Times New Roman" pitchFamily="18" charset="0"/>
                        <a:ea typeface="Times New Roman" pitchFamily="18" charset="0"/>
                      </a:endParaRPr>
                    </a:p>
                  </a:txBody>
                  <a:tcPr marT="45722" marB="45722">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marL="171450" lvl="0" indent="-171450" eaLnBrk="1" hangingPunct="1">
                        <a:spcBef>
                          <a:spcPct val="20000"/>
                        </a:spcBef>
                        <a:buChar char="•"/>
                      </a:pPr>
                      <a:r>
                        <a:rPr lang="nb-NO" altLang="en-US" sz="1200">
                          <a:latin typeface="Times New Roman" pitchFamily="18" charset="0"/>
                          <a:ea typeface="Times New Roman" pitchFamily="18" charset="0"/>
                        </a:rPr>
                        <a:t>Pasienten skal ta blodprøver. Disse må ikke være eldre enn 7 dager. Det skal tas Hemoglobin, natrium, kalium og Kreatinin. Ved bruk av det blodfortynnende medikamentet Marevan, skal det tas INR dagen før., eventuelt samme dag. Kommer pasienten poliklinisk, kan disse prøvene tas hos fastlege.</a:t>
                      </a:r>
                      <a:endParaRPr lang="nb-NO" altLang="en-US" sz="1200">
                        <a:latin typeface="Times New Roman" pitchFamily="18" charset="0"/>
                        <a:ea typeface="Times New Roman" pitchFamily="18" charset="0"/>
                      </a:endParaRPr>
                    </a:p>
                    <a:p>
                      <a:pPr marL="171450" lvl="0" indent="-171450" eaLnBrk="1" hangingPunct="1">
                        <a:spcBef>
                          <a:spcPct val="20000"/>
                        </a:spcBef>
                        <a:buChar char="•"/>
                      </a:pPr>
                      <a:r>
                        <a:rPr lang="nb-NO" altLang="en-US" sz="1200">
                          <a:latin typeface="Times New Roman" pitchFamily="18" charset="0"/>
                          <a:ea typeface="Times New Roman" pitchFamily="18" charset="0"/>
                        </a:rPr>
                        <a:t>EKG –  tas før første gangs ECT for pasienter over 60 år eller ved indikasjon og skal ikke være eldre enn 1 mnd </a:t>
                      </a:r>
                      <a:endParaRPr lang="nb-NO" altLang="en-US" sz="1200">
                        <a:latin typeface="Times New Roman" pitchFamily="18" charset="0"/>
                        <a:ea typeface="Times New Roman" pitchFamily="18" charset="0"/>
                      </a:endParaRPr>
                    </a:p>
                    <a:p>
                      <a:pPr marL="171450" lvl="0" indent="-171450" eaLnBrk="1" hangingPunct="1">
                        <a:spcBef>
                          <a:spcPct val="20000"/>
                        </a:spcBef>
                        <a:buChar char="•"/>
                      </a:pPr>
                      <a:r>
                        <a:rPr lang="nb-NO" altLang="en-US" sz="1200">
                          <a:latin typeface="Times New Roman" pitchFamily="18" charset="0"/>
                          <a:ea typeface="Times New Roman" pitchFamily="18" charset="0"/>
                        </a:rPr>
                        <a:t>Før behandling vil legen vurdere behov for medikamentendringer da enkelte medikamenter kan påvirke ECT negativt.</a:t>
                      </a:r>
                      <a:endParaRPr lang="nb-NO" altLang="en-US" sz="1200">
                        <a:latin typeface="Times New Roman" pitchFamily="18" charset="0"/>
                        <a:ea typeface="Times New Roman" pitchFamily="18" charset="0"/>
                      </a:endParaRPr>
                    </a:p>
                  </a:txBody>
                  <a:tcPr marT="45722" marB="45722">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1558925">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endParaRPr lang="nb-NO" altLang="en-US" sz="2800">
                        <a:latin typeface="Times New Roman" pitchFamily="18" charset="0"/>
                        <a:ea typeface="Times New Roman" pitchFamily="18" charset="0"/>
                      </a:endParaRPr>
                    </a:p>
                  </a:txBody>
                  <a:tcPr marT="45722" marB="45722">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Faste 6 timer før behandling. Nødvendige medikamenter skal tas senest 2 timer før behandling, etter avtale med legen. Pasienten blir fulgt til behandlingsrommet  og koblet til instrumenter for overvåking. Deretter gis korttidsvirkende narkose og etter at pasienten har sovnet får han/hun et muskelavslappende medikament intravenøst og oksygen via maske. Når dette virker, gis et svakt elektrisk støt som fører til kortvarige muskelkramper. Anfallet er over etter noen sekunder. Pasienten våkner på et oppvåkningsrom. Det må påregnes flere behandlinger; vanligvis gis 2-3 behandlinger pr. uke og en behandlingsserie varer ca 3 uker. Personale som følger pasienten avgjør om han/hun kan reise direkte hjem (gjelder polikliniske pasienter) eller tilbake til avdelingen (gjelder inneliggende pasienter). Pasienten skal ikke kjøre bil selv på behandlingsdagen. </a:t>
                      </a:r>
                      <a:endParaRPr lang="nb-NO" altLang="en-US" sz="1200">
                        <a:latin typeface="Times New Roman" pitchFamily="18" charset="0"/>
                        <a:ea typeface="Times New Roman" pitchFamily="18" charset="0"/>
                      </a:endParaRPr>
                    </a:p>
                  </a:txBody>
                  <a:tcPr marT="45722" marB="45722">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1200150">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endParaRPr lang="nb-NO" altLang="en-US" sz="2800">
                        <a:latin typeface="Times New Roman" pitchFamily="18" charset="0"/>
                        <a:ea typeface="Times New Roman" pitchFamily="18" charset="0"/>
                      </a:endParaRPr>
                    </a:p>
                  </a:txBody>
                  <a:tcPr marT="45722" marB="45722">
                    <a:lnL w="28575">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gradFill rotWithShape="0">
                      <a:gsLst>
                        <a:gs pos="0">
                          <a:schemeClr val="bg1"/>
                        </a:gs>
                        <a:gs pos="100000">
                          <a:schemeClr val="accent1"/>
                        </a:gs>
                      </a:gsLst>
                      <a:lin ang="5400000" scaled="1"/>
                    </a:gradFill>
                  </a:tcPr>
                </a:tc>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Enhver medisinsk behandling kan innebære risiko for komplikasjoner. Alvorlige komplikasjoner ved ECT er sjeldne (og er vanligvis forbundet med narkosen). Det er ikke forbundet med smerte da det gis narkose under behandlingen. Noen kan oppleve hodepine, muskelubehag/”stølhet” de første timene etter behandlingen. Andre kan oppleve kortvarig forvirring eller nedsatt hukommelse. Hos de fleste går dette over etter noen timer, for enkelte kan det vare noe lengre, inntil dager/uker. I sjeldne tilfeller kan hukommelsesproblemer (at minner blir borte) vedvare. Legene forsøker å forebygge disse bivirkningene gjennom gode behandlingsprosedyrer. </a:t>
                      </a:r>
                      <a:endParaRPr lang="nb-NO" altLang="en-US" sz="1200">
                        <a:latin typeface="Times New Roman" pitchFamily="18" charset="0"/>
                        <a:ea typeface="Times New Roman" pitchFamily="18" charset="0"/>
                      </a:endParaRPr>
                    </a:p>
                  </a:txBody>
                  <a:tcPr marT="45722" marB="45722">
                    <a:lnL w="12700">
                      <a:solidFill>
                        <a:schemeClr val="tx1"/>
                      </a:solidFill>
                      <a:miter lim="800000"/>
                    </a:lnL>
                    <a:lnR w="28575">
                      <a:solidFill>
                        <a:schemeClr val="tx1"/>
                      </a:solidFill>
                      <a:miter lim="800000"/>
                    </a:lnR>
                    <a:lnT w="12700">
                      <a:solidFill>
                        <a:schemeClr val="tx1"/>
                      </a:solidFill>
                      <a:miter lim="800000"/>
                    </a:lnT>
                    <a:lnB w="28575">
                      <a:solidFill>
                        <a:schemeClr val="tx1"/>
                      </a:solidFill>
                      <a:miter lim="800000"/>
                    </a:lnB>
                    <a:solidFill>
                      <a:schemeClr val="bg1"/>
                    </a:solidFill>
                  </a:tcPr>
                </a:tc>
              </a:tr>
            </a:tbl>
          </a:graphicData>
        </a:graphic>
      </p:graphicFrame>
      <p:sp>
        <p:nvSpPr>
          <p:cNvPr id="16406" name="Text Box 22" title="">
            <a:hlinkClick r:id="rId7" action="ppaction://hlinksldjump"/>
          </p:cNvPr>
          <p:cNvSpPr/>
          <p:nvPr/>
        </p:nvSpPr>
        <p:spPr>
          <a:xfrm>
            <a:off x="250825" y="1989138"/>
            <a:ext cx="1296988"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endParaRPr lang="nb-NO" altLang="nb-NO" sz="1200" b="1"/>
          </a:p>
          <a:p>
            <a:pPr marL="0" lvl="0" indent="0" algn="ctr" eaLnBrk="1" hangingPunct="1">
              <a:spcBef>
                <a:spcPct val="0"/>
              </a:spcBef>
              <a:buNone/>
            </a:pPr>
            <a:r>
              <a:rPr lang="nb-NO" altLang="nb-NO" sz="1200" b="1"/>
              <a:t>Samtykke til behandling</a:t>
            </a:r>
            <a:endParaRPr lang="nb-NO" altLang="nb-NO" sz="1200" b="1"/>
          </a:p>
        </p:txBody>
      </p:sp>
      <p:sp>
        <p:nvSpPr>
          <p:cNvPr id="16407" name="Text Box 23" title="">
            <a:hlinkClick r:id="rId8" action="ppaction://hlinksldjump"/>
          </p:cNvPr>
          <p:cNvSpPr/>
          <p:nvPr/>
        </p:nvSpPr>
        <p:spPr>
          <a:xfrm>
            <a:off x="250825" y="3082925"/>
            <a:ext cx="1296988" cy="646113"/>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endParaRPr lang="nb-NO" altLang="nb-NO" sz="1200" b="1"/>
          </a:p>
          <a:p>
            <a:pPr marL="0" lvl="0" indent="0" algn="ctr" eaLnBrk="1" hangingPunct="1">
              <a:spcBef>
                <a:spcPct val="0"/>
              </a:spcBef>
              <a:buNone/>
            </a:pPr>
            <a:endParaRPr lang="nb-NO" altLang="nb-NO" sz="1200" b="1"/>
          </a:p>
          <a:p>
            <a:pPr marL="0" lvl="0" indent="0" algn="ctr" eaLnBrk="1" hangingPunct="1">
              <a:spcBef>
                <a:spcPct val="0"/>
              </a:spcBef>
              <a:buNone/>
            </a:pPr>
            <a:r>
              <a:rPr lang="nb-NO" altLang="nb-NO" sz="1200" b="1"/>
              <a:t>Forberedelser</a:t>
            </a:r>
            <a:endParaRPr lang="nb-NO" altLang="nb-NO" sz="1200" b="1"/>
          </a:p>
        </p:txBody>
      </p:sp>
      <p:sp>
        <p:nvSpPr>
          <p:cNvPr id="16408" name="Text Box 24" title="">
            <a:hlinkClick r:id="rId9" action="ppaction://hlinksldjump"/>
          </p:cNvPr>
          <p:cNvSpPr/>
          <p:nvPr/>
        </p:nvSpPr>
        <p:spPr>
          <a:xfrm>
            <a:off x="250825" y="4221163"/>
            <a:ext cx="1296988" cy="101600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endParaRPr lang="nb-NO" altLang="nb-NO" sz="1200" b="1"/>
          </a:p>
          <a:p>
            <a:pPr marL="0" lvl="0" indent="0" algn="ctr" eaLnBrk="1" hangingPunct="1">
              <a:spcBef>
                <a:spcPct val="0"/>
              </a:spcBef>
              <a:buNone/>
            </a:pPr>
            <a:endParaRPr lang="nb-NO" altLang="nb-NO" sz="1200" b="1"/>
          </a:p>
          <a:p>
            <a:pPr marL="0" lvl="0" indent="0" algn="ctr" eaLnBrk="1" hangingPunct="1">
              <a:spcBef>
                <a:spcPct val="0"/>
              </a:spcBef>
              <a:buNone/>
            </a:pPr>
            <a:endParaRPr lang="nb-NO" altLang="nb-NO" sz="1200" b="1"/>
          </a:p>
          <a:p>
            <a:pPr marL="0" lvl="0" indent="0" algn="ctr" eaLnBrk="1" hangingPunct="1">
              <a:spcBef>
                <a:spcPct val="0"/>
              </a:spcBef>
              <a:buNone/>
            </a:pPr>
            <a:r>
              <a:rPr lang="nb-NO" altLang="nb-NO" sz="1200" b="1"/>
              <a:t>Behandlings-dagen(e)</a:t>
            </a:r>
            <a:endParaRPr lang="nb-NO" altLang="nb-NO" sz="1200" b="1"/>
          </a:p>
        </p:txBody>
      </p:sp>
      <p:sp>
        <p:nvSpPr>
          <p:cNvPr id="16409" name="Text Box 25" title="">
            <a:hlinkClick r:id="rId10" action="ppaction://hlinksldjump"/>
          </p:cNvPr>
          <p:cNvSpPr/>
          <p:nvPr/>
        </p:nvSpPr>
        <p:spPr>
          <a:xfrm>
            <a:off x="250825" y="5700713"/>
            <a:ext cx="1368425" cy="116998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endParaRPr lang="nb-NO" altLang="nb-NO" sz="1200" b="1"/>
          </a:p>
          <a:p>
            <a:pPr marL="0" lvl="0" indent="0" algn="ctr" eaLnBrk="1" hangingPunct="1">
              <a:spcBef>
                <a:spcPct val="0"/>
              </a:spcBef>
              <a:buNone/>
            </a:pPr>
            <a:endParaRPr lang="nb-NO" altLang="nb-NO" sz="1200" b="1"/>
          </a:p>
          <a:p>
            <a:pPr marL="0" lvl="0" indent="0" algn="ctr" eaLnBrk="1" hangingPunct="1">
              <a:spcBef>
                <a:spcPct val="0"/>
              </a:spcBef>
              <a:buNone/>
            </a:pPr>
            <a:endParaRPr lang="nb-NO" altLang="nb-NO" sz="1200" b="1"/>
          </a:p>
          <a:p>
            <a:pPr marL="0" lvl="0" indent="0" algn="ctr" eaLnBrk="1" hangingPunct="1">
              <a:spcBef>
                <a:spcPct val="0"/>
              </a:spcBef>
              <a:buNone/>
            </a:pPr>
            <a:r>
              <a:rPr lang="nb-NO" altLang="nb-NO" sz="1200" b="1"/>
              <a:t>Virkning/</a:t>
            </a:r>
            <a:endParaRPr lang="nb-NO" altLang="nb-NO" sz="1200" b="1"/>
          </a:p>
          <a:p>
            <a:pPr marL="0" lvl="0" indent="0" algn="ctr" eaLnBrk="1" hangingPunct="1">
              <a:spcBef>
                <a:spcPct val="0"/>
              </a:spcBef>
              <a:buNone/>
            </a:pPr>
            <a:r>
              <a:rPr lang="nb-NO" altLang="nb-NO" sz="1200" b="1"/>
              <a:t>bivirkning</a:t>
            </a:r>
            <a:endParaRPr lang="nb-NO" altLang="nb-NO" sz="1200" b="1"/>
          </a:p>
          <a:p>
            <a:pPr marL="0" lvl="0" indent="0" eaLnBrk="1" hangingPunct="1">
              <a:spcBef>
                <a:spcPct val="0"/>
              </a:spcBef>
              <a:buNone/>
            </a:pPr>
            <a:endParaRPr lang="nb-NO" altLang="nb-NO" sz="1000" b="1"/>
          </a:p>
        </p:txBody>
      </p:sp>
      <p:sp>
        <p:nvSpPr>
          <p:cNvPr id="16410" name="Text Box 26" title="">
            <a:hlinkClick r:id="rId11" action="ppaction://hlinksldjump"/>
          </p:cNvPr>
          <p:cNvSpPr/>
          <p:nvPr/>
        </p:nvSpPr>
        <p:spPr>
          <a:xfrm>
            <a:off x="250825" y="1557338"/>
            <a:ext cx="1296988" cy="27622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1200" b="1"/>
              <a:t>Hva er ECT</a:t>
            </a:r>
            <a:endParaRPr lang="nb-NO" altLang="nb-NO" sz="1200" b="1"/>
          </a:p>
        </p:txBody>
      </p:sp>
      <p:sp>
        <p:nvSpPr>
          <p:cNvPr id="16411" name="Rectangle 27" title=""/>
          <p:cNvSpPr>
            <a:spLocks noGrp="1"/>
          </p:cNvSpPr>
          <p:nvPr>
            <p:ph type="title"/>
          </p:nvPr>
        </p:nvSpPr>
        <p:spPr>
          <a:xfrm>
            <a:off x="179388" y="1125538"/>
            <a:ext cx="2879725" cy="396875"/>
          </a:xfrm>
          <a:noFill/>
          <a:ln cap="flat">
            <a:noFill/>
            <a:prstDash val="solid"/>
            <a:miter lim="800000"/>
            <a:headEnd type="none" w="med" len="med"/>
            <a:tailEnd type="none" w="med" len="med"/>
          </a:ln>
        </p:spPr>
        <p:txBody>
          <a:bodyPr wrap="square" lIns="91440" tIns="45720" rIns="91440" bIns="45720" anchor="t" anchorCtr="0">
            <a:spAutoFit/>
          </a:bodyPr>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rgbClr val="CCCCFF"/>
                </a:solidFill>
                <a:effectLst/>
                <a:latin typeface="Arial"/>
                <a:ea typeface="Arial"/>
                <a:cs typeface="+mj-cs"/>
              </a:defRPr>
            </a:lvl1pPr>
          </a:lstStyle>
          <a:p>
            <a:pPr lvl="0" eaLnBrk="1" hangingPunct="1">
              <a:spcBef>
                <a:spcPct val="50000"/>
              </a:spcBef>
            </a:pPr>
            <a:r>
              <a:rPr lang="nb-NO" altLang="nb-NO" sz="2000" b="1">
                <a:solidFill>
                  <a:srgbClr val="000000"/>
                </a:solidFill>
                <a:latin typeface="Times New Roman" pitchFamily="18" charset="0"/>
                <a:ea typeface="Times New Roman" pitchFamily="18" charset="0"/>
              </a:rPr>
              <a:t>Informasjon om ECT</a:t>
            </a:r>
            <a:endParaRPr lang="nb-NO" altLang="nb-NO" sz="2000" b="1">
              <a:solidFill>
                <a:srgbClr val="000000"/>
              </a:solidFill>
              <a:latin typeface="Times New Roman" pitchFamily="18" charset="0"/>
              <a:ea typeface="Times New Roman" pitchFamily="18" charset="0"/>
            </a:endParaRPr>
          </a:p>
        </p:txBody>
      </p:sp>
      <p:sp>
        <p:nvSpPr>
          <p:cNvPr id="16412" name="AutoShape 28" title="">
            <a:hlinkClick r:id="rId12" action="ppaction://hlinksldjump"/>
          </p:cNvPr>
          <p:cNvSpPr/>
          <p:nvPr/>
        </p:nvSpPr>
        <p:spPr>
          <a:xfrm>
            <a:off x="3205163" y="115888"/>
            <a:ext cx="1366837"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Henvisninger</a:t>
            </a:r>
            <a:endParaRPr lang="nb-NO" altLang="nb-NO" sz="1200">
              <a:latin typeface="Times New Roman" pitchFamily="18" charset="0"/>
              <a:ea typeface="Times New Roman" pitchFamily="18" charset="0"/>
            </a:endParaRPr>
          </a:p>
        </p:txBody>
      </p:sp>
      <p:sp>
        <p:nvSpPr>
          <p:cNvPr id="16413" name="AutoShape 29" title="">
            <a:hlinkClick r:id="rId13" action="ppaction://hlinksldjump"/>
          </p:cNvPr>
          <p:cNvSpPr/>
          <p:nvPr/>
        </p:nvSpPr>
        <p:spPr>
          <a:xfrm>
            <a:off x="1624013" y="115888"/>
            <a:ext cx="1435100" cy="792162"/>
          </a:xfrm>
          <a:prstGeom prst="homePlate">
            <a:avLst>
              <a:gd name="adj" fmla="val 45291"/>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lnSpc>
                <a:spcPct val="80000"/>
              </a:lnSpc>
              <a:buNone/>
            </a:pPr>
            <a:endParaRPr lang="nb-NO" altLang="nb-NO" sz="1000"/>
          </a:p>
          <a:p>
            <a:pPr marL="0" lvl="0" indent="0" eaLnBrk="1" hangingPunct="1">
              <a:lnSpc>
                <a:spcPct val="80000"/>
              </a:lnSpc>
              <a:buNone/>
            </a:pPr>
            <a:r>
              <a:rPr lang="nb-NO" altLang="nb-NO" sz="1000">
                <a:latin typeface="Times New Roman" pitchFamily="18" charset="0"/>
                <a:ea typeface="Times New Roman" pitchFamily="18" charset="0"/>
              </a:rPr>
              <a:t>Indikasjoner/</a:t>
            </a:r>
            <a:endParaRPr lang="nb-NO" altLang="nb-NO" sz="1000">
              <a:latin typeface="Times New Roman" pitchFamily="18" charset="0"/>
              <a:ea typeface="Times New Roman" pitchFamily="18" charset="0"/>
            </a:endParaRPr>
          </a:p>
          <a:p>
            <a:pPr marL="0" lvl="0" indent="0" eaLnBrk="1" hangingPunct="1">
              <a:lnSpc>
                <a:spcPct val="80000"/>
              </a:lnSpc>
              <a:buNone/>
            </a:pPr>
            <a:r>
              <a:rPr lang="nb-NO" altLang="nb-NO" sz="1000">
                <a:latin typeface="Times New Roman" pitchFamily="18" charset="0"/>
                <a:ea typeface="Times New Roman" pitchFamily="18" charset="0"/>
              </a:rPr>
              <a:t>kontraindikasjoner</a:t>
            </a:r>
            <a:endParaRPr lang="nb-NO" altLang="nb-NO" sz="1000">
              <a:latin typeface="Times New Roman" pitchFamily="18" charset="0"/>
              <a:ea typeface="Times New Roman" pitchFamily="18" charset="0"/>
            </a:endParaRPr>
          </a:p>
        </p:txBody>
      </p:sp>
      <p:sp>
        <p:nvSpPr>
          <p:cNvPr id="16414" name="AutoShape 30" title="">
            <a:hlinkClick r:id="rId14" action="ppaction://hlinksldjump"/>
          </p:cNvPr>
          <p:cNvSpPr/>
          <p:nvPr/>
        </p:nvSpPr>
        <p:spPr>
          <a:xfrm>
            <a:off x="4645025" y="115888"/>
            <a:ext cx="1366838"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Behandling</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Opplæring</a:t>
            </a:r>
            <a:br>
              <a:rPr lang="nb-NO" altLang="nb-NO" sz="1200"/>
            </a:br>
            <a:br>
              <a:rPr lang="nb-NO" altLang="nb-NO" sz="1200"/>
            </a:br>
            <a:endParaRPr lang="nb-NO" altLang="nb-NO" sz="1200"/>
          </a:p>
        </p:txBody>
      </p:sp>
      <p:sp>
        <p:nvSpPr>
          <p:cNvPr id="16415" name="AutoShape 31" title="">
            <a:hlinkClick r:id="rId15" action="ppaction://hlinksldjump"/>
          </p:cNvPr>
          <p:cNvSpPr/>
          <p:nvPr/>
        </p:nvSpPr>
        <p:spPr>
          <a:xfrm>
            <a:off x="6084888" y="115888"/>
            <a:ext cx="1366837"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Oppfølging/</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Samhandling</a:t>
            </a:r>
            <a:endParaRPr lang="nb-NO" altLang="nb-NO" sz="1200">
              <a:latin typeface="Times New Roman" pitchFamily="18" charset="0"/>
              <a:ea typeface="Times New Roman" pitchFamily="18" charset="0"/>
            </a:endParaRPr>
          </a:p>
        </p:txBody>
      </p:sp>
      <p:sp>
        <p:nvSpPr>
          <p:cNvPr id="16416" name="AutoShape 32" title=""/>
          <p:cNvSpPr/>
          <p:nvPr/>
        </p:nvSpPr>
        <p:spPr>
          <a:xfrm>
            <a:off x="215900" y="115888"/>
            <a:ext cx="1366838" cy="792162"/>
          </a:xfrm>
          <a:prstGeom prst="homePlate">
            <a:avLst>
              <a:gd name="adj" fmla="val 43136"/>
            </a:avLst>
          </a:prstGeom>
          <a:gradFill rotWithShape="1">
            <a:gsLst>
              <a:gs pos="0">
                <a:schemeClr val="bg1"/>
              </a:gs>
              <a:gs pos="100000">
                <a:srgbClr val="FFFF66"/>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Informasjon</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om ECT</a:t>
            </a:r>
            <a:endParaRPr lang="nb-NO" altLang="nb-NO" sz="1200">
              <a:latin typeface="Times New Roman" pitchFamily="18" charset="0"/>
              <a:ea typeface="Times New Roman" pitchFamily="18" charset="0"/>
            </a:endParaRPr>
          </a:p>
          <a:p>
            <a:pPr marL="0" lvl="0" indent="0" eaLnBrk="1" hangingPunct="1">
              <a:spcBef>
                <a:spcPct val="0"/>
              </a:spcBef>
              <a:buNone/>
            </a:pPr>
            <a:endParaRPr lang="nb-NO" altLang="nb-NO" sz="1200"/>
          </a:p>
        </p:txBody>
      </p:sp>
      <p:sp>
        <p:nvSpPr>
          <p:cNvPr id="16417" name="Text Box 33" title=""/>
          <p:cNvSpPr/>
          <p:nvPr/>
        </p:nvSpPr>
        <p:spPr>
          <a:xfrm>
            <a:off x="7956550" y="620713"/>
            <a:ext cx="576263"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16418" name="AutoShape 35" title="">
            <a:hlinkClick r:id="rId16" action="ppaction://hlinksldjump"/>
          </p:cNvPr>
          <p:cNvSpPr/>
          <p:nvPr/>
        </p:nvSpPr>
        <p:spPr>
          <a:xfrm>
            <a:off x="8604250" y="549275"/>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sp>
        <p:nvSpPr>
          <p:cNvPr id="16419" name="Text Box 34" title=""/>
          <p:cNvSpPr/>
          <p:nvPr/>
        </p:nvSpPr>
        <p:spPr>
          <a:xfrm>
            <a:off x="6011863" y="1196975"/>
            <a:ext cx="3024187" cy="284163"/>
          </a:xfrm>
          <a:prstGeom prst="rect">
            <a:avLst/>
          </a:prstGeom>
          <a:solidFill>
            <a:schemeClr val="accent1"/>
          </a:solidFill>
          <a:ln>
            <a:solidFill>
              <a:schemeClr val="tx1"/>
            </a:solid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Informasjon til pasienter og pårørende</a:t>
            </a:r>
            <a:endParaRPr kumimoji="0" lang="nb-NO" altLang="nb-NO" sz="1200" b="1" i="0" u="none" strike="noStrike" kern="1200" cap="none" spc="0" normalizeH="0" baseline="0" noProof="0">
              <a:uLnTx/>
              <a:uFillTx/>
              <a:latin typeface="Times New Roman" pitchFamily="18" charset="0"/>
              <a:ea typeface="Times New Roman" pitchFamily="18" charset="0"/>
            </a:endParaRPr>
          </a:p>
        </p:txBody>
      </p:sp>
      <p:pic>
        <p:nvPicPr>
          <p:cNvPr id="16420" name="Picture 2" title=""/>
          <p:cNvPicPr>
            <a:picLocks noChangeAspect="1"/>
          </p:cNvPicPr>
          <p:nvPr/>
        </p:nvPicPr>
        <p:blipFill>
          <a:blip r:embed="rId17"/>
          <a:stretch>
            <a:fillRect/>
          </a:stretch>
        </p:blipFill>
        <p:spPr>
          <a:xfrm>
            <a:off x="8667750" y="0"/>
            <a:ext cx="476250" cy="482600"/>
          </a:xfrm>
          <a:prstGeom prst="rect">
            <a:avLst/>
          </a:prstGeom>
          <a:noFill/>
          <a:ln>
            <a:noFill/>
            <a:miter lim="800000"/>
          </a:ln>
        </p:spPr>
      </p:pic>
      <p:sp>
        <p:nvSpPr>
          <p:cNvPr id="16421" name="Text Box 52" title="">
            <a:hlinkClick r:id="rId15"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16422"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aphicFrame>
        <p:nvGraphicFramePr>
          <p:cNvPr id="17410" name="Group 33" title=""/>
          <p:cNvGraphicFramePr/>
          <p:nvPr/>
        </p:nvGraphicFramePr>
        <p:xfrm>
          <a:off x="179388" y="1557338"/>
          <a:ext cx="8640762" cy="3564835"/>
        </p:xfrm>
        <a:graphic>
          <a:graphicData uri="http://schemas.openxmlformats.org/drawingml/2006/table">
            <a:tbl>
              <a:tblPr/>
              <a:tblGrid>
                <a:gridCol w="1944688"/>
                <a:gridCol w="6696075"/>
              </a:tblGrid>
              <a:tr h="869950">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400" b="1">
                          <a:latin typeface="Times New Roman" pitchFamily="18" charset="0"/>
                          <a:ea typeface="Times New Roman" pitchFamily="18" charset="0"/>
                        </a:rPr>
                        <a:t>Innledning</a:t>
                      </a:r>
                      <a:endParaRPr lang="nb-NO" altLang="en-US" sz="1400" b="1">
                        <a:latin typeface="Times New Roman" pitchFamily="18" charset="0"/>
                        <a:ea typeface="Times New Roman" pitchFamily="18" charset="0"/>
                      </a:endParaRPr>
                    </a:p>
                    <a:p>
                      <a:pPr lvl="0" eaLnBrk="1" hangingPunct="1">
                        <a:spcBef>
                          <a:spcPct val="20000"/>
                        </a:spcBef>
                      </a:pPr>
                      <a:endParaRPr lang="nb-NO" altLang="en-US">
                        <a:latin typeface="Times New Roman" pitchFamily="18" charset="0"/>
                        <a:ea typeface="Times New Roman" pitchFamily="18" charset="0"/>
                      </a:endParaRPr>
                    </a:p>
                    <a:p>
                      <a:pPr lvl="0" eaLnBrk="1" hangingPunct="1">
                        <a:spcBef>
                          <a:spcPct val="20000"/>
                        </a:spcBef>
                      </a:pPr>
                      <a:endParaRPr lang="nb-NO" altLang="en-US" sz="1400" b="1">
                        <a:latin typeface="Times New Roman" pitchFamily="18" charset="0"/>
                        <a:ea typeface="Times New Roman" pitchFamily="18" charset="0"/>
                      </a:endParaRPr>
                    </a:p>
                  </a:txBody>
                  <a:tcPr marT="45722" marB="45722">
                    <a:lnL w="28575">
                      <a:solidFill>
                        <a:schemeClr val="tx1"/>
                      </a:solidFill>
                      <a:miter lim="800000"/>
                    </a:lnL>
                    <a:lnR w="12700">
                      <a:solidFill>
                        <a:schemeClr val="tx1"/>
                      </a:solidFill>
                      <a:miter lim="800000"/>
                    </a:lnR>
                    <a:lnT w="28575">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Det er konsensus om at ECT er en effektiv behandling for alvorlige depressive tilstander, spesielt hvor det er et behov for sikker og rask effekt, eller hvor alternative behandlinger ikke har vært effektive, eller forbundet med uakseptable bivirkninger. ECT kan være livreddende for enkelte pasienter. Se prosedyren </a:t>
                      </a:r>
                      <a:r>
                        <a:rPr lang="nb-NO" altLang="en-US" sz="1200">
                          <a:latin typeface="Times New Roman" pitchFamily="18" charset="0"/>
                          <a:ea typeface="Times New Roman" pitchFamily="18" charset="0"/>
                          <a:hlinkClick r:id="rId3"/>
                        </a:rPr>
                        <a:t>Indikasjoner for Elektrokonvulsiv terapi </a:t>
                      </a:r>
                      <a:r>
                        <a:rPr lang="nb-NO" altLang="en-US" sz="1200">
                          <a:latin typeface="Times New Roman" pitchFamily="18" charset="0"/>
                          <a:ea typeface="Times New Roman" pitchFamily="18" charset="0"/>
                        </a:rPr>
                        <a:t>eller se oppsummering i tabeller nedenfor:</a:t>
                      </a:r>
                      <a:endParaRPr lang="nb-NO" altLang="en-US" sz="1200">
                        <a:latin typeface="Times New Roman" pitchFamily="18" charset="0"/>
                        <a:ea typeface="Times New Roman" pitchFamily="18" charset="0"/>
                      </a:endParaRPr>
                    </a:p>
                  </a:txBody>
                  <a:tcPr marT="45722" marB="45722">
                    <a:lnL w="12700">
                      <a:solidFill>
                        <a:schemeClr val="tx1"/>
                      </a:solidFill>
                      <a:miter lim="800000"/>
                    </a:lnL>
                    <a:lnR w="28575">
                      <a:solidFill>
                        <a:schemeClr val="tx1"/>
                      </a:solidFill>
                      <a:miter lim="800000"/>
                    </a:lnR>
                    <a:lnT w="28575">
                      <a:solidFill>
                        <a:schemeClr val="tx1"/>
                      </a:solidFill>
                      <a:miter lim="800000"/>
                    </a:lnT>
                    <a:lnB w="12700">
                      <a:solidFill>
                        <a:schemeClr val="tx1"/>
                      </a:solidFill>
                      <a:miter lim="800000"/>
                    </a:lnB>
                    <a:solidFill>
                      <a:schemeClr val="bg1"/>
                    </a:solidFill>
                  </a:tcPr>
                </a:tc>
              </a:tr>
              <a:tr h="493712">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400" b="1">
                          <a:latin typeface="Times New Roman" pitchFamily="18" charset="0"/>
                          <a:ea typeface="Times New Roman" pitchFamily="18" charset="0"/>
                        </a:rPr>
                        <a:t>Retningslinjer</a:t>
                      </a:r>
                      <a:endParaRPr lang="nb-NO" altLang="en-US" sz="1400" b="1">
                        <a:latin typeface="Times New Roman" pitchFamily="18" charset="0"/>
                        <a:ea typeface="Times New Roman" pitchFamily="18" charset="0"/>
                      </a:endParaRPr>
                    </a:p>
                  </a:txBody>
                  <a:tcPr marT="45722" marB="45722">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nb-NO" sz="1100">
                          <a:hlinkClick r:id="rId4"/>
                        </a:rPr>
                        <a:t>Nasjonal faglig retningslinje om bruk av elektrokonvulsiv behandling ‐ ECT</a:t>
                      </a:r>
                      <a:endParaRPr lang="nb-NO" altLang="en-US" sz="1100">
                        <a:latin typeface="Times New Roman" pitchFamily="18" charset="0"/>
                        <a:ea typeface="Times New Roman" pitchFamily="18" charset="0"/>
                      </a:endParaRPr>
                    </a:p>
                    <a:p>
                      <a:pPr lvl="0" eaLnBrk="1" hangingPunct="1">
                        <a:spcBef>
                          <a:spcPct val="20000"/>
                        </a:spcBef>
                      </a:pPr>
                      <a:endParaRPr lang="nb-NO" altLang="en-US" sz="1100">
                        <a:latin typeface="Times New Roman" pitchFamily="18" charset="0"/>
                        <a:ea typeface="Times New Roman" pitchFamily="18" charset="0"/>
                      </a:endParaRPr>
                    </a:p>
                  </a:txBody>
                  <a:tcPr marT="45722" marB="45722">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712788">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400" b="1">
                          <a:latin typeface="Times New Roman" pitchFamily="18" charset="0"/>
                          <a:ea typeface="Times New Roman" pitchFamily="18" charset="0"/>
                        </a:rPr>
                        <a:t>Kliniske indikasjoner</a:t>
                      </a:r>
                      <a:endParaRPr lang="nb-NO" altLang="en-US" sz="1400" b="1">
                        <a:latin typeface="Times New Roman" pitchFamily="18" charset="0"/>
                        <a:ea typeface="Times New Roman" pitchFamily="18" charset="0"/>
                      </a:endParaRPr>
                    </a:p>
                  </a:txBody>
                  <a:tcPr marT="45722" marB="45722">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Tabell for kliniske indikasjoner: diagnosegrupper og tilleggssymptomer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5" action="ppaction://hlinksldjump"/>
                        </a:rPr>
                        <a:t>Oppsummering indikasjoner for ECT</a:t>
                      </a:r>
                      <a:r>
                        <a:rPr lang="nb-NO" altLang="en-US" sz="1200">
                          <a:latin typeface="Times New Roman" pitchFamily="18" charset="0"/>
                          <a:ea typeface="Times New Roman" pitchFamily="18" charset="0"/>
                        </a:rPr>
                        <a:t>  </a:t>
                      </a:r>
                      <a:r>
                        <a:rPr lang="nb-NO" altLang="en-US" sz="1200">
                          <a:latin typeface="Times New Roman" pitchFamily="18" charset="0"/>
                          <a:ea typeface="Times New Roman" pitchFamily="18" charset="0"/>
                          <a:hlinkClick r:id="rId6" action="ppaction://hlinksldjump"/>
                        </a:rPr>
                        <a:t>Kliniske indikasjoner </a:t>
                      </a:r>
                      <a:r>
                        <a:rPr lang="nb-NO" altLang="en-US" sz="1200">
                          <a:latin typeface="Times New Roman" pitchFamily="18" charset="0"/>
                          <a:ea typeface="Times New Roman" pitchFamily="18" charset="0"/>
                        </a:rPr>
                        <a:t>   </a:t>
                      </a:r>
                      <a:endParaRPr lang="nb-NO" altLang="en-US" sz="1200">
                        <a:latin typeface="Times New Roman" pitchFamily="18" charset="0"/>
                        <a:ea typeface="Times New Roman" pitchFamily="18" charset="0"/>
                      </a:endParaRPr>
                    </a:p>
                    <a:p>
                      <a:pPr lvl="0" eaLnBrk="1" hangingPunct="1">
                        <a:spcBef>
                          <a:spcPct val="20000"/>
                        </a:spcBef>
                      </a:pPr>
                      <a:endParaRPr lang="nb-NO" altLang="en-US" sz="1200" b="1">
                        <a:solidFill>
                          <a:srgbClr val="FF0000"/>
                        </a:solidFill>
                        <a:latin typeface="Times New Roman" pitchFamily="18" charset="0"/>
                        <a:ea typeface="Times New Roman" pitchFamily="18" charset="0"/>
                      </a:endParaRPr>
                    </a:p>
                  </a:txBody>
                  <a:tcPr marT="45722" marB="45722">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712788">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400" b="1">
                          <a:latin typeface="Times New Roman" pitchFamily="18" charset="0"/>
                          <a:ea typeface="Times New Roman" pitchFamily="18" charset="0"/>
                        </a:rPr>
                        <a:t>Spesielle pasientgrupper</a:t>
                      </a:r>
                      <a:endParaRPr lang="nb-NO" altLang="en-US" sz="1400" b="1">
                        <a:latin typeface="Times New Roman" pitchFamily="18" charset="0"/>
                        <a:ea typeface="Times New Roman" pitchFamily="18" charset="0"/>
                      </a:endParaRPr>
                    </a:p>
                  </a:txBody>
                  <a:tcPr marT="45722" marB="45722">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hlinkClick r:id="rId7" action="ppaction://hlinksldjump"/>
                        </a:rPr>
                        <a:t>Eldre</a:t>
                      </a:r>
                      <a:r>
                        <a:rPr lang="nb-NO" altLang="en-US" sz="1200">
                          <a:latin typeface="Times New Roman" pitchFamily="18" charset="0"/>
                          <a:ea typeface="Times New Roman" pitchFamily="18" charset="0"/>
                        </a:rPr>
                        <a:t>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8" action="ppaction://hlinksldjump"/>
                        </a:rPr>
                        <a:t>Graviditet og post partum</a:t>
                      </a:r>
                      <a:r>
                        <a:rPr lang="nb-NO" altLang="en-US" sz="1200">
                          <a:latin typeface="Times New Roman" pitchFamily="18" charset="0"/>
                          <a:ea typeface="Times New Roman" pitchFamily="18" charset="0"/>
                        </a:rPr>
                        <a:t>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9" action="ppaction://hlinksldjump"/>
                        </a:rPr>
                        <a:t>Barn og ungdom</a:t>
                      </a:r>
                      <a:r>
                        <a:rPr lang="nb-NO" altLang="en-US" sz="1200">
                          <a:latin typeface="Times New Roman" pitchFamily="18" charset="0"/>
                          <a:ea typeface="Times New Roman" pitchFamily="18" charset="0"/>
                        </a:rPr>
                        <a:t> </a:t>
                      </a:r>
                      <a:endParaRPr lang="nb-NO" altLang="en-US" sz="1200">
                        <a:latin typeface="Times New Roman" pitchFamily="18" charset="0"/>
                        <a:ea typeface="Times New Roman" pitchFamily="18" charset="0"/>
                      </a:endParaRPr>
                    </a:p>
                  </a:txBody>
                  <a:tcPr marT="45722" marB="45722">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774700">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400" b="1">
                          <a:latin typeface="Times New Roman" pitchFamily="18" charset="0"/>
                          <a:ea typeface="Times New Roman" pitchFamily="18" charset="0"/>
                        </a:rPr>
                        <a:t>Forsiktighetsregler / kontraindikasjoner</a:t>
                      </a:r>
                      <a:endParaRPr lang="nb-NO" altLang="en-US" sz="1400" b="1">
                        <a:latin typeface="Times New Roman" pitchFamily="18" charset="0"/>
                        <a:ea typeface="Times New Roman" pitchFamily="18" charset="0"/>
                      </a:endParaRPr>
                    </a:p>
                    <a:p>
                      <a:pPr lvl="0" eaLnBrk="1" hangingPunct="1">
                        <a:spcBef>
                          <a:spcPct val="20000"/>
                        </a:spcBef>
                      </a:pPr>
                      <a:endParaRPr lang="nb-NO" altLang="en-US" sz="1400" b="1">
                        <a:latin typeface="Times New Roman" pitchFamily="18" charset="0"/>
                        <a:ea typeface="Times New Roman" pitchFamily="18" charset="0"/>
                      </a:endParaRPr>
                    </a:p>
                  </a:txBody>
                  <a:tcPr marT="45722" marB="45722">
                    <a:lnL w="28575">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gradFill rotWithShape="0">
                      <a:gsLst>
                        <a:gs pos="0">
                          <a:schemeClr val="bg1"/>
                        </a:gs>
                        <a:gs pos="100000">
                          <a:schemeClr val="accent1"/>
                        </a:gs>
                      </a:gsLst>
                      <a:lin ang="5400000" scaled="1"/>
                    </a:gradFill>
                  </a:tcPr>
                </a:tc>
                <a:tc>
                  <a:txBody>
                    <a:bodyPr lIns="91440" tIns="45722" rIns="91440" bIns="4572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solidFill>
                            <a:srgbClr val="FF0000"/>
                          </a:solidFill>
                          <a:latin typeface="Times New Roman" pitchFamily="18" charset="0"/>
                          <a:ea typeface="Times New Roman" pitchFamily="18" charset="0"/>
                          <a:hlinkClick r:id="rId10"/>
                        </a:rPr>
                        <a:t>Kontraindikasjoner</a:t>
                      </a:r>
                      <a:endParaRPr lang="nb-NO" altLang="en-US" sz="1200">
                        <a:latin typeface="Times New Roman" pitchFamily="18" charset="0"/>
                        <a:ea typeface="Times New Roman" pitchFamily="18" charset="0"/>
                        <a:hlinkClick r:id="rId10"/>
                      </a:endParaRPr>
                    </a:p>
                  </a:txBody>
                  <a:tcPr marT="45722" marB="45722">
                    <a:lnL w="12700">
                      <a:solidFill>
                        <a:schemeClr val="tx1"/>
                      </a:solidFill>
                      <a:miter lim="800000"/>
                    </a:lnL>
                    <a:lnR w="28575">
                      <a:solidFill>
                        <a:schemeClr val="tx1"/>
                      </a:solidFill>
                      <a:miter lim="800000"/>
                    </a:lnR>
                    <a:lnT w="12700">
                      <a:solidFill>
                        <a:schemeClr val="tx1"/>
                      </a:solidFill>
                      <a:miter lim="800000"/>
                    </a:lnT>
                    <a:lnB w="28575">
                      <a:solidFill>
                        <a:schemeClr val="tx1"/>
                      </a:solidFill>
                      <a:miter lim="800000"/>
                    </a:lnB>
                    <a:solidFill>
                      <a:schemeClr val="bg1"/>
                    </a:solidFill>
                  </a:tcPr>
                </a:tc>
              </a:tr>
            </a:tbl>
          </a:graphicData>
        </a:graphic>
      </p:graphicFrame>
      <p:sp>
        <p:nvSpPr>
          <p:cNvPr id="17430" name="Text Box 22" title=""/>
          <p:cNvSpPr/>
          <p:nvPr/>
        </p:nvSpPr>
        <p:spPr>
          <a:xfrm>
            <a:off x="7956550" y="620713"/>
            <a:ext cx="576263"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17431" name="Rectangle 23" title=""/>
          <p:cNvSpPr>
            <a:spLocks noGrp="1"/>
          </p:cNvSpPr>
          <p:nvPr>
            <p:ph type="title"/>
          </p:nvPr>
        </p:nvSpPr>
        <p:spPr>
          <a:xfrm>
            <a:off x="179388" y="1125538"/>
            <a:ext cx="5400675" cy="396875"/>
          </a:xfrm>
          <a:noFill/>
          <a:ln cap="flat">
            <a:noFill/>
            <a:prstDash val="solid"/>
            <a:miter lim="800000"/>
            <a:headEnd type="none" w="med" len="med"/>
            <a:tailEnd type="none" w="med" len="med"/>
          </a:ln>
        </p:spPr>
        <p:txBody>
          <a:bodyPr wrap="square" lIns="91440" tIns="45720" rIns="91440" bIns="45720" anchor="t" anchorCtr="0">
            <a:spAutoFit/>
          </a:bodyPr>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rgbClr val="CCCCFF"/>
                </a:solidFill>
                <a:effectLst/>
                <a:latin typeface="Arial"/>
                <a:ea typeface="Arial"/>
                <a:cs typeface="+mj-cs"/>
              </a:defRPr>
            </a:lvl1pPr>
          </a:lstStyle>
          <a:p>
            <a:pPr lvl="0" eaLnBrk="1" hangingPunct="1">
              <a:spcBef>
                <a:spcPct val="50000"/>
              </a:spcBef>
            </a:pPr>
            <a:r>
              <a:rPr lang="nb-NO" altLang="nb-NO" sz="2000" b="1">
                <a:solidFill>
                  <a:srgbClr val="000000"/>
                </a:solidFill>
                <a:latin typeface="Times New Roman" pitchFamily="18" charset="0"/>
                <a:ea typeface="Times New Roman" pitchFamily="18" charset="0"/>
              </a:rPr>
              <a:t>Indikasjoner/ Kontraindikasjoner</a:t>
            </a:r>
            <a:endParaRPr lang="nb-NO" altLang="nb-NO" sz="2000" b="1">
              <a:solidFill>
                <a:srgbClr val="000000"/>
              </a:solidFill>
              <a:latin typeface="Times New Roman" pitchFamily="18" charset="0"/>
              <a:ea typeface="Times New Roman" pitchFamily="18" charset="0"/>
            </a:endParaRPr>
          </a:p>
        </p:txBody>
      </p:sp>
      <p:sp>
        <p:nvSpPr>
          <p:cNvPr id="17432" name="AutoShape 25" title="">
            <a:hlinkClick r:id="rId11" action="ppaction://hlinksldjump"/>
          </p:cNvPr>
          <p:cNvSpPr/>
          <p:nvPr/>
        </p:nvSpPr>
        <p:spPr>
          <a:xfrm>
            <a:off x="8604250" y="549275"/>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sp>
        <p:nvSpPr>
          <p:cNvPr id="17433" name="AutoShape 26" title="">
            <a:hlinkClick r:id="rId12" action="ppaction://hlinksldjump"/>
          </p:cNvPr>
          <p:cNvSpPr/>
          <p:nvPr/>
        </p:nvSpPr>
        <p:spPr>
          <a:xfrm>
            <a:off x="2846388" y="115888"/>
            <a:ext cx="1366837"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Henvisninger</a:t>
            </a:r>
            <a:endParaRPr lang="nb-NO" altLang="nb-NO" sz="1200">
              <a:latin typeface="Times New Roman" pitchFamily="18" charset="0"/>
              <a:ea typeface="Times New Roman" pitchFamily="18" charset="0"/>
            </a:endParaRPr>
          </a:p>
        </p:txBody>
      </p:sp>
      <p:sp>
        <p:nvSpPr>
          <p:cNvPr id="17434" name="AutoShape 27" title=""/>
          <p:cNvSpPr/>
          <p:nvPr/>
        </p:nvSpPr>
        <p:spPr>
          <a:xfrm>
            <a:off x="1408113" y="122238"/>
            <a:ext cx="1366837" cy="790575"/>
          </a:xfrm>
          <a:prstGeom prst="homePlate">
            <a:avLst>
              <a:gd name="adj" fmla="val 43223"/>
            </a:avLst>
          </a:prstGeom>
          <a:gradFill rotWithShape="1">
            <a:gsLst>
              <a:gs pos="0">
                <a:schemeClr val="bg1"/>
              </a:gs>
              <a:gs pos="100000">
                <a:srgbClr val="FFFF66"/>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lnSpc>
                <a:spcPct val="80000"/>
              </a:lnSpc>
              <a:buNone/>
            </a:pPr>
            <a:endParaRPr lang="nb-NO" altLang="nb-NO" sz="1000"/>
          </a:p>
          <a:p>
            <a:pPr marL="0" lvl="0" indent="0" eaLnBrk="1" hangingPunct="1">
              <a:lnSpc>
                <a:spcPct val="80000"/>
              </a:lnSpc>
              <a:buNone/>
            </a:pPr>
            <a:r>
              <a:rPr lang="nb-NO" altLang="nb-NO" sz="1200">
                <a:latin typeface="Times New Roman" pitchFamily="18" charset="0"/>
                <a:ea typeface="Times New Roman" pitchFamily="18" charset="0"/>
              </a:rPr>
              <a:t>Indikasjoner/</a:t>
            </a:r>
            <a:endParaRPr lang="nb-NO" altLang="nb-NO" sz="1200">
              <a:latin typeface="Times New Roman" pitchFamily="18" charset="0"/>
              <a:ea typeface="Times New Roman" pitchFamily="18" charset="0"/>
            </a:endParaRPr>
          </a:p>
          <a:p>
            <a:pPr marL="0" lvl="0" indent="0" eaLnBrk="1" hangingPunct="1">
              <a:lnSpc>
                <a:spcPct val="80000"/>
              </a:lnSpc>
              <a:buNone/>
            </a:pPr>
            <a:r>
              <a:rPr lang="nb-NO" altLang="nb-NO" sz="1200">
                <a:latin typeface="Times New Roman" pitchFamily="18" charset="0"/>
                <a:ea typeface="Times New Roman" pitchFamily="18" charset="0"/>
              </a:rPr>
              <a:t>kontraindikasjoner</a:t>
            </a:r>
            <a:endParaRPr lang="nb-NO" altLang="nb-NO" sz="1200">
              <a:latin typeface="Times New Roman" pitchFamily="18" charset="0"/>
              <a:ea typeface="Times New Roman" pitchFamily="18" charset="0"/>
            </a:endParaRPr>
          </a:p>
        </p:txBody>
      </p:sp>
      <p:sp>
        <p:nvSpPr>
          <p:cNvPr id="17435" name="AutoShape 28" title="">
            <a:hlinkClick r:id="rId13" action="ppaction://hlinksldjump"/>
          </p:cNvPr>
          <p:cNvSpPr/>
          <p:nvPr/>
        </p:nvSpPr>
        <p:spPr>
          <a:xfrm>
            <a:off x="4286250" y="115888"/>
            <a:ext cx="1366838"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Behandling</a:t>
            </a:r>
            <a:br>
              <a:rPr lang="nb-NO" altLang="nb-NO" sz="1200"/>
            </a:br>
            <a:br>
              <a:rPr lang="nb-NO" altLang="nb-NO" sz="1200"/>
            </a:br>
            <a:endParaRPr lang="nb-NO" altLang="nb-NO" sz="1200"/>
          </a:p>
        </p:txBody>
      </p:sp>
      <p:sp>
        <p:nvSpPr>
          <p:cNvPr id="17436" name="AutoShape 29" title="">
            <a:hlinkClick r:id="rId14" action="ppaction://hlinksldjump"/>
          </p:cNvPr>
          <p:cNvSpPr/>
          <p:nvPr/>
        </p:nvSpPr>
        <p:spPr>
          <a:xfrm>
            <a:off x="5726113" y="115888"/>
            <a:ext cx="1366837"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Oppfølging/</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Samhandling</a:t>
            </a:r>
            <a:endParaRPr lang="nb-NO" altLang="nb-NO" sz="1200">
              <a:latin typeface="Times New Roman" pitchFamily="18" charset="0"/>
              <a:ea typeface="Times New Roman" pitchFamily="18" charset="0"/>
            </a:endParaRPr>
          </a:p>
        </p:txBody>
      </p:sp>
      <p:sp>
        <p:nvSpPr>
          <p:cNvPr id="17437" name="AutoShape 30" title="">
            <a:hlinkClick r:id="rId15" action="ppaction://hlinksldjump"/>
          </p:cNvPr>
          <p:cNvSpPr/>
          <p:nvPr/>
        </p:nvSpPr>
        <p:spPr>
          <a:xfrm>
            <a:off x="39688" y="115888"/>
            <a:ext cx="1366837"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Informasjon</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om ECT</a:t>
            </a:r>
            <a:endParaRPr lang="nb-NO" altLang="nb-NO" sz="1200">
              <a:latin typeface="Times New Roman" pitchFamily="18" charset="0"/>
              <a:ea typeface="Times New Roman" pitchFamily="18" charset="0"/>
            </a:endParaRPr>
          </a:p>
          <a:p>
            <a:pPr marL="0" lvl="0" indent="0" eaLnBrk="1" hangingPunct="1">
              <a:spcBef>
                <a:spcPct val="0"/>
              </a:spcBef>
              <a:buNone/>
            </a:pPr>
            <a:endParaRPr lang="nb-NO" altLang="nb-NO" sz="1200"/>
          </a:p>
        </p:txBody>
      </p:sp>
      <p:sp>
        <p:nvSpPr>
          <p:cNvPr id="17438" name="Text Box 34" title=""/>
          <p:cNvSpPr/>
          <p:nvPr/>
        </p:nvSpPr>
        <p:spPr>
          <a:xfrm>
            <a:off x="6011863" y="1196975"/>
            <a:ext cx="3024187" cy="284163"/>
          </a:xfrm>
          <a:prstGeom prst="rect">
            <a:avLst/>
          </a:prstGeom>
          <a:solidFill>
            <a:schemeClr val="accent1"/>
          </a:solidFill>
          <a:ln>
            <a:solidFill>
              <a:schemeClr val="tx1"/>
            </a:solid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Informasjon til pasienter og pårørende</a:t>
            </a:r>
            <a:endParaRPr kumimoji="0" lang="nb-NO" altLang="nb-NO" sz="1200" b="1" i="0" u="none" strike="noStrike" kern="1200" cap="none" spc="0" normalizeH="0" baseline="0" noProof="0">
              <a:uLnTx/>
              <a:uFillTx/>
              <a:latin typeface="Times New Roman" pitchFamily="18" charset="0"/>
              <a:ea typeface="Times New Roman" pitchFamily="18" charset="0"/>
            </a:endParaRPr>
          </a:p>
        </p:txBody>
      </p:sp>
      <p:pic>
        <p:nvPicPr>
          <p:cNvPr id="17439" name="Picture 2" title=""/>
          <p:cNvPicPr>
            <a:picLocks noChangeAspect="1"/>
          </p:cNvPicPr>
          <p:nvPr/>
        </p:nvPicPr>
        <p:blipFill>
          <a:blip r:embed="rId16"/>
          <a:stretch>
            <a:fillRect/>
          </a:stretch>
        </p:blipFill>
        <p:spPr>
          <a:xfrm>
            <a:off x="8667750" y="0"/>
            <a:ext cx="476250" cy="482600"/>
          </a:xfrm>
          <a:prstGeom prst="rect">
            <a:avLst/>
          </a:prstGeom>
          <a:noFill/>
          <a:ln>
            <a:noFill/>
            <a:miter lim="800000"/>
          </a:ln>
        </p:spPr>
      </p:pic>
      <p:sp>
        <p:nvSpPr>
          <p:cNvPr id="17440" name="Text Box 52" title="">
            <a:hlinkClick r:id="rId14"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17441"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aphicFrame>
        <p:nvGraphicFramePr>
          <p:cNvPr id="18434" name="Group 28" title=""/>
          <p:cNvGraphicFramePr/>
          <p:nvPr/>
        </p:nvGraphicFramePr>
        <p:xfrm>
          <a:off x="179388" y="1557338"/>
          <a:ext cx="8640762" cy="4322762"/>
        </p:xfrm>
        <a:graphic>
          <a:graphicData uri="http://schemas.openxmlformats.org/drawingml/2006/table">
            <a:tbl>
              <a:tblPr/>
              <a:tblGrid>
                <a:gridCol w="1825625"/>
                <a:gridCol w="6815138"/>
              </a:tblGrid>
              <a:tr h="1358900">
                <a:tc>
                  <a:txBody>
                    <a:bodyPr lIns="91437" tIns="45712" rIns="91437" bIns="4571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400" b="1">
                          <a:latin typeface="Times New Roman" pitchFamily="18" charset="0"/>
                          <a:ea typeface="Times New Roman" pitchFamily="18" charset="0"/>
                        </a:rPr>
                        <a:t>Hvem henviser?</a:t>
                      </a:r>
                      <a:endParaRPr lang="nb-NO" altLang="en-US" sz="1400" b="1">
                        <a:latin typeface="Times New Roman" pitchFamily="18" charset="0"/>
                        <a:ea typeface="Times New Roman" pitchFamily="18" charset="0"/>
                      </a:endParaRPr>
                    </a:p>
                  </a:txBody>
                  <a:tcPr marL="91437" marR="91437" marT="45712" marB="45712">
                    <a:lnL w="28575">
                      <a:solidFill>
                        <a:schemeClr val="tx1"/>
                      </a:solidFill>
                      <a:miter lim="800000"/>
                    </a:lnL>
                    <a:lnR w="12700">
                      <a:solidFill>
                        <a:schemeClr val="tx1"/>
                      </a:solidFill>
                      <a:miter lim="800000"/>
                    </a:lnR>
                    <a:lnT w="28575">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37" tIns="45712" rIns="91437" bIns="4571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Fastleger kan henvise pasienter til en spesialistvurdering med tanke på oppstart av ECT, denne sendes DPS i ditt distrikt.</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En vurdering hos spesialist og en samtale mellom spesialist, pasient og evt. pårørende vil avgjøre om ECT er riktig behandlingsvalg se: </a:t>
                      </a:r>
                      <a:r>
                        <a:rPr lang="nb-NO" altLang="en-US" sz="1200">
                          <a:latin typeface="Times New Roman" pitchFamily="18" charset="0"/>
                          <a:ea typeface="Times New Roman" pitchFamily="18" charset="0"/>
                          <a:hlinkClick r:id="rId3"/>
                        </a:rPr>
                        <a:t>indikasjoner</a:t>
                      </a:r>
                      <a:r>
                        <a:rPr lang="nb-NO" altLang="en-US" sz="1200">
                          <a:latin typeface="Times New Roman" pitchFamily="18" charset="0"/>
                          <a:ea typeface="Times New Roman" pitchFamily="18" charset="0"/>
                        </a:rPr>
                        <a:t> og </a:t>
                      </a:r>
                      <a:r>
                        <a:rPr lang="nb-NO" altLang="en-US" sz="1200">
                          <a:latin typeface="Times New Roman" pitchFamily="18" charset="0"/>
                          <a:ea typeface="Times New Roman" pitchFamily="18" charset="0"/>
                          <a:hlinkClick r:id="rId4" action="ppaction://hlinkfile"/>
                        </a:rPr>
                        <a:t>kontraindikasjoner.</a:t>
                      </a:r>
                      <a:endParaRPr lang="nb-NO" altLang="en-US" sz="1200">
                        <a:latin typeface="Times New Roman" pitchFamily="18" charset="0"/>
                        <a:ea typeface="Times New Roman" pitchFamily="18" charset="0"/>
                        <a:hlinkClick r:id="rId4" action="ppaction://hlinkfile"/>
                      </a:endParaRPr>
                    </a:p>
                  </a:txBody>
                  <a:tcPr marL="91437" marR="91437" marT="45712" marB="45712">
                    <a:lnL w="12700">
                      <a:solidFill>
                        <a:schemeClr val="tx1"/>
                      </a:solidFill>
                      <a:miter lim="800000"/>
                    </a:lnL>
                    <a:lnR w="28575">
                      <a:solidFill>
                        <a:schemeClr val="tx1"/>
                      </a:solidFill>
                      <a:miter lim="800000"/>
                    </a:lnR>
                    <a:lnT w="28575">
                      <a:solidFill>
                        <a:schemeClr val="tx1"/>
                      </a:solidFill>
                      <a:miter lim="800000"/>
                    </a:lnT>
                    <a:lnB w="12700">
                      <a:solidFill>
                        <a:schemeClr val="tx1"/>
                      </a:solidFill>
                      <a:miter lim="800000"/>
                    </a:lnB>
                    <a:solidFill>
                      <a:schemeClr val="bg1"/>
                    </a:solidFill>
                  </a:tcPr>
                </a:tc>
              </a:tr>
              <a:tr h="1506538">
                <a:tc>
                  <a:txBody>
                    <a:bodyPr lIns="91437" tIns="45712" rIns="91437" bIns="4571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400" b="1">
                          <a:latin typeface="Times New Roman" pitchFamily="18" charset="0"/>
                          <a:ea typeface="Times New Roman" pitchFamily="18" charset="0"/>
                        </a:rPr>
                        <a:t>Hva skal henvisningen inneholde?</a:t>
                      </a:r>
                      <a:endParaRPr lang="nb-NO" altLang="en-US" sz="1400" b="1">
                        <a:latin typeface="Times New Roman" pitchFamily="18" charset="0"/>
                        <a:ea typeface="Times New Roman" pitchFamily="18" charset="0"/>
                      </a:endParaRPr>
                    </a:p>
                  </a:txBody>
                  <a:tcPr marL="91437" marR="91437" marT="45712" marB="45712">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37" tIns="45712" rIns="91437" bIns="4571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u="sng">
                          <a:latin typeface="Times New Roman" pitchFamily="18" charset="0"/>
                          <a:ea typeface="Times New Roman" pitchFamily="18" charset="0"/>
                        </a:rPr>
                        <a:t>Pasienter som henvises for ECT:</a:t>
                      </a:r>
                      <a:endParaRPr lang="nb-NO" altLang="en-US" sz="1200" u="sng">
                        <a:latin typeface="Times New Roman" pitchFamily="18" charset="0"/>
                        <a:ea typeface="Times New Roman" pitchFamily="18" charset="0"/>
                      </a:endParaRPr>
                    </a:p>
                    <a:p>
                      <a:pPr lvl="0" eaLnBrk="1" hangingPunct="1">
                        <a:spcBef>
                          <a:spcPct val="20000"/>
                        </a:spcBef>
                        <a:buChar char="•"/>
                      </a:pPr>
                      <a:r>
                        <a:rPr lang="nb-NO" altLang="en-US" sz="1200">
                          <a:latin typeface="Times New Roman" pitchFamily="18" charset="0"/>
                          <a:ea typeface="Times New Roman" pitchFamily="18" charset="0"/>
                        </a:rPr>
                        <a:t>Sykehistorien, og tidligere behandling</a:t>
                      </a:r>
                      <a:endParaRPr lang="nb-NO" altLang="en-US" sz="1200">
                        <a:latin typeface="Times New Roman" pitchFamily="18" charset="0"/>
                        <a:ea typeface="Times New Roman" pitchFamily="18" charset="0"/>
                      </a:endParaRPr>
                    </a:p>
                    <a:p>
                      <a:pPr lvl="0" eaLnBrk="1" hangingPunct="1">
                        <a:spcBef>
                          <a:spcPct val="20000"/>
                        </a:spcBef>
                        <a:buChar char="•"/>
                      </a:pPr>
                      <a:r>
                        <a:rPr lang="nb-NO" altLang="en-US" sz="1200">
                          <a:latin typeface="Times New Roman" pitchFamily="18" charset="0"/>
                          <a:ea typeface="Times New Roman" pitchFamily="18" charset="0"/>
                        </a:rPr>
                        <a:t>Aktuelle medikamenter </a:t>
                      </a:r>
                      <a:endParaRPr lang="nb-NO" altLang="en-US" sz="1200">
                        <a:latin typeface="Times New Roman" pitchFamily="18" charset="0"/>
                        <a:ea typeface="Times New Roman" pitchFamily="18" charset="0"/>
                      </a:endParaRPr>
                    </a:p>
                    <a:p>
                      <a:pPr lvl="0" eaLnBrk="1" hangingPunct="1">
                        <a:spcBef>
                          <a:spcPct val="20000"/>
                        </a:spcBef>
                        <a:buChar char="•"/>
                      </a:pPr>
                      <a:r>
                        <a:rPr lang="nb-NO" altLang="en-US" sz="1200">
                          <a:latin typeface="Times New Roman" pitchFamily="18" charset="0"/>
                          <a:ea typeface="Times New Roman" pitchFamily="18" charset="0"/>
                        </a:rPr>
                        <a:t>Aktuell problemstilling</a:t>
                      </a:r>
                      <a:endParaRPr lang="nb-NO" altLang="en-US" sz="1200">
                        <a:latin typeface="Times New Roman" pitchFamily="18" charset="0"/>
                        <a:ea typeface="Times New Roman" pitchFamily="18" charset="0"/>
                      </a:endParaRPr>
                    </a:p>
                    <a:p>
                      <a:pPr lvl="0" eaLnBrk="1" hangingPunct="1">
                        <a:spcBef>
                          <a:spcPct val="20000"/>
                        </a:spcBef>
                        <a:buChar char="•"/>
                      </a:pPr>
                      <a:r>
                        <a:rPr lang="nb-NO" altLang="en-US" sz="1200">
                          <a:latin typeface="Times New Roman" pitchFamily="18" charset="0"/>
                          <a:ea typeface="Times New Roman" pitchFamily="18" charset="0"/>
                        </a:rPr>
                        <a:t>Somatisk og psykiatrisk status</a:t>
                      </a:r>
                      <a:endParaRPr lang="nb-NO" altLang="en-US" sz="1200">
                        <a:latin typeface="Times New Roman" pitchFamily="18" charset="0"/>
                        <a:ea typeface="Times New Roman" pitchFamily="18" charset="0"/>
                      </a:endParaRPr>
                    </a:p>
                  </a:txBody>
                  <a:tcPr marL="91437" marR="91437" marT="45712" marB="45712">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1457325">
                <a:tc>
                  <a:txBody>
                    <a:bodyPr lIns="91437" tIns="45712" rIns="91437" bIns="4571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400" b="1">
                          <a:latin typeface="Times New Roman" pitchFamily="18" charset="0"/>
                          <a:ea typeface="Times New Roman" pitchFamily="18" charset="0"/>
                        </a:rPr>
                        <a:t>Hvor skal en henvise?</a:t>
                      </a:r>
                      <a:endParaRPr lang="nb-NO" altLang="en-US" sz="1400" b="1">
                        <a:latin typeface="Times New Roman" pitchFamily="18" charset="0"/>
                        <a:ea typeface="Times New Roman" pitchFamily="18" charset="0"/>
                      </a:endParaRPr>
                    </a:p>
                  </a:txBody>
                  <a:tcPr marL="91437" marR="91437" marT="45712" marB="45712">
                    <a:lnL w="28575">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gradFill rotWithShape="0">
                      <a:gsLst>
                        <a:gs pos="0">
                          <a:schemeClr val="bg1"/>
                        </a:gs>
                        <a:gs pos="100000">
                          <a:schemeClr val="accent1"/>
                        </a:gs>
                      </a:gsLst>
                      <a:lin ang="5400000" scaled="1"/>
                    </a:gradFill>
                  </a:tcPr>
                </a:tc>
                <a:tc>
                  <a:txBody>
                    <a:bodyPr lIns="91437" tIns="45712" rIns="91437" bIns="45712"/>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Distriktspsykiatriske sentre (DPS)</a:t>
                      </a:r>
                      <a:r>
                        <a:rPr lang="nb-NO" altLang="en-US" sz="1200" b="1">
                          <a:latin typeface="Times New Roman" pitchFamily="18" charset="0"/>
                          <a:ea typeface="Times New Roman" pitchFamily="18" charset="0"/>
                        </a:rPr>
                        <a:t> </a:t>
                      </a:r>
                      <a:r>
                        <a:rPr lang="nb-NO" altLang="en-US" sz="1200">
                          <a:latin typeface="Times New Roman" pitchFamily="18" charset="0"/>
                          <a:ea typeface="Times New Roman" pitchFamily="18" charset="0"/>
                        </a:rPr>
                        <a:t>i ditt distrikt </a:t>
                      </a:r>
                      <a:r>
                        <a:rPr lang="nb-NO" altLang="en-US" sz="1200" b="1">
                          <a:latin typeface="Times New Roman" pitchFamily="18" charset="0"/>
                          <a:ea typeface="Times New Roman" pitchFamily="18" charset="0"/>
                        </a:rPr>
                        <a:t> </a:t>
                      </a:r>
                      <a:br>
                        <a:rPr lang="nb-NO" altLang="en-US" sz="1200" b="1">
                          <a:latin typeface="Times New Roman" pitchFamily="18" charset="0"/>
                          <a:ea typeface="Times New Roman" pitchFamily="18" charset="0"/>
                        </a:rPr>
                      </a:br>
                      <a:r>
                        <a:rPr lang="nb-NO" altLang="en-US" sz="1200">
                          <a:latin typeface="Times New Roman" pitchFamily="18" charset="0"/>
                          <a:ea typeface="Times New Roman" pitchFamily="18" charset="0"/>
                          <a:hlinkClick r:id="rId5"/>
                        </a:rPr>
                        <a:t>Distriktpsykiatrisk senter Strømme - Sørlandet sykehus (sshf.no)</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6"/>
                        </a:rPr>
                        <a:t>Distriktspsykiatrisk senter Østre Agder - Sørlandet sykehus (sshf.no)</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7"/>
                        </a:rPr>
                        <a:t>DPS Lister - Sørlandet sykehus (sshf.no)</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8"/>
                        </a:rPr>
                        <a:t>DPS Solvang - Sørlandet sykehus (sshf.no)</a:t>
                      </a:r>
                      <a:endParaRPr lang="nb-NO" altLang="en-US" sz="1200" b="1">
                        <a:latin typeface="Times New Roman" pitchFamily="18" charset="0"/>
                        <a:ea typeface="Times New Roman" pitchFamily="18" charset="0"/>
                        <a:hlinkClick r:id="rId8"/>
                      </a:endParaRPr>
                    </a:p>
                  </a:txBody>
                  <a:tcPr marL="91437" marR="91437" marT="45712" marB="45712">
                    <a:lnL w="12700">
                      <a:solidFill>
                        <a:schemeClr val="tx1"/>
                      </a:solidFill>
                      <a:miter lim="800000"/>
                    </a:lnL>
                    <a:lnR w="28575">
                      <a:solidFill>
                        <a:schemeClr val="tx1"/>
                      </a:solidFill>
                      <a:miter lim="800000"/>
                    </a:lnR>
                    <a:lnT w="12700">
                      <a:solidFill>
                        <a:schemeClr val="tx1"/>
                      </a:solidFill>
                      <a:miter lim="800000"/>
                    </a:lnT>
                    <a:lnB w="28575">
                      <a:solidFill>
                        <a:schemeClr val="tx1"/>
                      </a:solidFill>
                      <a:miter lim="800000"/>
                    </a:lnB>
                    <a:solidFill>
                      <a:schemeClr val="bg1"/>
                    </a:solidFill>
                  </a:tcPr>
                </a:tc>
              </a:tr>
            </a:tbl>
          </a:graphicData>
        </a:graphic>
      </p:graphicFrame>
      <p:sp>
        <p:nvSpPr>
          <p:cNvPr id="18448" name="Text Box 16" title="">
            <a:hlinkClick r:id="rId9" action="ppaction://hlinksldjump"/>
          </p:cNvPr>
          <p:cNvSpPr/>
          <p:nvPr/>
        </p:nvSpPr>
        <p:spPr>
          <a:xfrm>
            <a:off x="250825" y="3141663"/>
            <a:ext cx="1296988" cy="27463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endParaRPr lang="nb-NO" altLang="nb-NO" sz="1200" b="1"/>
          </a:p>
        </p:txBody>
      </p:sp>
      <p:sp>
        <p:nvSpPr>
          <p:cNvPr id="18449" name="Rectangle 17" title=""/>
          <p:cNvSpPr>
            <a:spLocks noGrp="1"/>
          </p:cNvSpPr>
          <p:nvPr>
            <p:ph type="title"/>
          </p:nvPr>
        </p:nvSpPr>
        <p:spPr>
          <a:xfrm>
            <a:off x="179388" y="1125538"/>
            <a:ext cx="2879725" cy="396875"/>
          </a:xfrm>
          <a:noFill/>
          <a:ln cap="flat">
            <a:noFill/>
            <a:prstDash val="solid"/>
            <a:miter lim="800000"/>
            <a:headEnd type="none" w="med" len="med"/>
            <a:tailEnd type="none" w="med" len="med"/>
          </a:ln>
        </p:spPr>
        <p:txBody>
          <a:bodyPr wrap="square" lIns="91440" tIns="45720" rIns="91440" bIns="45720" anchor="t" anchorCtr="0">
            <a:spAutoFit/>
          </a:bodyPr>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rgbClr val="CCCCFF"/>
                </a:solidFill>
                <a:effectLst/>
                <a:latin typeface="Arial"/>
                <a:ea typeface="Arial"/>
                <a:cs typeface="+mj-cs"/>
              </a:defRPr>
            </a:lvl1pPr>
          </a:lstStyle>
          <a:p>
            <a:pPr lvl="0" eaLnBrk="1" hangingPunct="1">
              <a:spcBef>
                <a:spcPct val="50000"/>
              </a:spcBef>
            </a:pPr>
            <a:r>
              <a:rPr lang="nb-NO" altLang="nb-NO" sz="2000" b="1">
                <a:solidFill>
                  <a:srgbClr val="000000"/>
                </a:solidFill>
                <a:latin typeface="Times New Roman" pitchFamily="18" charset="0"/>
                <a:ea typeface="Times New Roman" pitchFamily="18" charset="0"/>
              </a:rPr>
              <a:t>Henvisning</a:t>
            </a:r>
            <a:endParaRPr lang="nb-NO" altLang="nb-NO" sz="2000" b="1">
              <a:solidFill>
                <a:srgbClr val="000000"/>
              </a:solidFill>
              <a:latin typeface="Times New Roman" pitchFamily="18" charset="0"/>
              <a:ea typeface="Times New Roman" pitchFamily="18" charset="0"/>
            </a:endParaRPr>
          </a:p>
        </p:txBody>
      </p:sp>
      <p:sp>
        <p:nvSpPr>
          <p:cNvPr id="18450" name="AutoShape 18" title=""/>
          <p:cNvSpPr/>
          <p:nvPr/>
        </p:nvSpPr>
        <p:spPr>
          <a:xfrm>
            <a:off x="2846388" y="115888"/>
            <a:ext cx="1366837" cy="792162"/>
          </a:xfrm>
          <a:prstGeom prst="homePlate">
            <a:avLst>
              <a:gd name="adj" fmla="val 43136"/>
            </a:avLst>
          </a:prstGeom>
          <a:gradFill rotWithShape="1">
            <a:gsLst>
              <a:gs pos="0">
                <a:schemeClr val="bg1"/>
              </a:gs>
              <a:gs pos="100000">
                <a:srgbClr val="FFFF66"/>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Henvisninger</a:t>
            </a:r>
            <a:endParaRPr lang="nb-NO" altLang="nb-NO" sz="1200">
              <a:latin typeface="Times New Roman" pitchFamily="18" charset="0"/>
              <a:ea typeface="Times New Roman" pitchFamily="18" charset="0"/>
            </a:endParaRPr>
          </a:p>
        </p:txBody>
      </p:sp>
      <p:sp>
        <p:nvSpPr>
          <p:cNvPr id="18451" name="AutoShape 19" title="">
            <a:hlinkClick r:id="rId10" action="ppaction://hlinksldjump"/>
          </p:cNvPr>
          <p:cNvSpPr/>
          <p:nvPr/>
        </p:nvSpPr>
        <p:spPr>
          <a:xfrm>
            <a:off x="1408113" y="115888"/>
            <a:ext cx="1366837"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000"/>
          </a:p>
          <a:p>
            <a:pPr marL="0" lvl="0" indent="0" eaLnBrk="1" hangingPunct="1">
              <a:spcBef>
                <a:spcPct val="0"/>
              </a:spcBef>
              <a:buNone/>
            </a:pPr>
            <a:r>
              <a:rPr lang="nb-NO" altLang="nb-NO" sz="1200">
                <a:latin typeface="Times New Roman" pitchFamily="18" charset="0"/>
                <a:ea typeface="Times New Roman" pitchFamily="18" charset="0"/>
              </a:rPr>
              <a:t>Indikasjoner/</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Kontraindikasjoner</a:t>
            </a:r>
            <a:endParaRPr lang="nb-NO" altLang="nb-NO" sz="1200">
              <a:latin typeface="Times New Roman" pitchFamily="18" charset="0"/>
              <a:ea typeface="Times New Roman" pitchFamily="18" charset="0"/>
            </a:endParaRPr>
          </a:p>
        </p:txBody>
      </p:sp>
      <p:sp>
        <p:nvSpPr>
          <p:cNvPr id="18452" name="AutoShape 20" title="">
            <a:hlinkClick r:id="rId11" action="ppaction://hlinksldjump"/>
          </p:cNvPr>
          <p:cNvSpPr/>
          <p:nvPr/>
        </p:nvSpPr>
        <p:spPr>
          <a:xfrm>
            <a:off x="4286250" y="115888"/>
            <a:ext cx="1366838"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Behandling</a:t>
            </a:r>
            <a:br>
              <a:rPr lang="nb-NO" altLang="nb-NO" sz="1200">
                <a:latin typeface="Times New Roman" pitchFamily="18" charset="0"/>
                <a:ea typeface="Times New Roman" pitchFamily="18" charset="0"/>
              </a:rPr>
            </a:br>
            <a:r>
              <a:rPr lang="nb-NO" altLang="nb-NO" sz="1200">
                <a:latin typeface="Times New Roman" pitchFamily="18" charset="0"/>
                <a:ea typeface="Times New Roman" pitchFamily="18" charset="0"/>
              </a:rPr>
              <a:t>Opplæring</a:t>
            </a:r>
            <a:endParaRPr lang="nb-NO" altLang="nb-NO" sz="1200">
              <a:latin typeface="Times New Roman" pitchFamily="18" charset="0"/>
              <a:ea typeface="Times New Roman" pitchFamily="18" charset="0"/>
            </a:endParaRPr>
          </a:p>
        </p:txBody>
      </p:sp>
      <p:sp>
        <p:nvSpPr>
          <p:cNvPr id="18453" name="AutoShape 21" title="">
            <a:hlinkClick r:id="rId12" action="ppaction://hlinksldjump"/>
          </p:cNvPr>
          <p:cNvSpPr/>
          <p:nvPr/>
        </p:nvSpPr>
        <p:spPr>
          <a:xfrm>
            <a:off x="5726113" y="115888"/>
            <a:ext cx="1366837"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Oppfølging/</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Samhandling</a:t>
            </a:r>
            <a:endParaRPr lang="nb-NO" altLang="nb-NO" sz="1200">
              <a:latin typeface="Times New Roman" pitchFamily="18" charset="0"/>
              <a:ea typeface="Times New Roman" pitchFamily="18" charset="0"/>
            </a:endParaRPr>
          </a:p>
        </p:txBody>
      </p:sp>
      <p:sp>
        <p:nvSpPr>
          <p:cNvPr id="18454" name="AutoShape 22" title="">
            <a:hlinkClick r:id="rId13" action="ppaction://hlinksldjump"/>
          </p:cNvPr>
          <p:cNvSpPr/>
          <p:nvPr/>
        </p:nvSpPr>
        <p:spPr>
          <a:xfrm>
            <a:off x="39688" y="115888"/>
            <a:ext cx="1366837"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Informasjon</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om ECT</a:t>
            </a:r>
            <a:endParaRPr lang="nb-NO" altLang="nb-NO" sz="1200">
              <a:latin typeface="Times New Roman" pitchFamily="18" charset="0"/>
              <a:ea typeface="Times New Roman" pitchFamily="18" charset="0"/>
            </a:endParaRPr>
          </a:p>
        </p:txBody>
      </p:sp>
      <p:sp>
        <p:nvSpPr>
          <p:cNvPr id="18455" name="Text Box 23" title=""/>
          <p:cNvSpPr/>
          <p:nvPr/>
        </p:nvSpPr>
        <p:spPr>
          <a:xfrm>
            <a:off x="7956550" y="620713"/>
            <a:ext cx="576263"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18456" name="AutoShape 25" title="">
            <a:hlinkClick r:id="rId14" action="ppaction://hlinksldjump"/>
          </p:cNvPr>
          <p:cNvSpPr/>
          <p:nvPr/>
        </p:nvSpPr>
        <p:spPr>
          <a:xfrm>
            <a:off x="8604250" y="549275"/>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sp>
        <p:nvSpPr>
          <p:cNvPr id="18457" name="Text Box 34" title=""/>
          <p:cNvSpPr/>
          <p:nvPr/>
        </p:nvSpPr>
        <p:spPr>
          <a:xfrm>
            <a:off x="6011863" y="1196975"/>
            <a:ext cx="3024187" cy="284163"/>
          </a:xfrm>
          <a:prstGeom prst="rect">
            <a:avLst/>
          </a:prstGeom>
          <a:solidFill>
            <a:schemeClr val="accent1"/>
          </a:solidFill>
          <a:ln>
            <a:solidFill>
              <a:schemeClr val="tx1"/>
            </a:solid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Informasjon til pasienter og pårørende</a:t>
            </a:r>
            <a:endParaRPr kumimoji="0" lang="nb-NO" altLang="nb-NO" sz="1200" b="1" i="0" u="none" strike="noStrike" kern="1200" cap="none" spc="0" normalizeH="0" baseline="0" noProof="0">
              <a:uLnTx/>
              <a:uFillTx/>
              <a:latin typeface="Times New Roman" pitchFamily="18" charset="0"/>
              <a:ea typeface="Times New Roman" pitchFamily="18" charset="0"/>
            </a:endParaRPr>
          </a:p>
        </p:txBody>
      </p:sp>
      <p:pic>
        <p:nvPicPr>
          <p:cNvPr id="18458" name="Picture 2" title=""/>
          <p:cNvPicPr>
            <a:picLocks noChangeAspect="1"/>
          </p:cNvPicPr>
          <p:nvPr/>
        </p:nvPicPr>
        <p:blipFill>
          <a:blip r:embed="rId15"/>
          <a:stretch>
            <a:fillRect/>
          </a:stretch>
        </p:blipFill>
        <p:spPr>
          <a:xfrm>
            <a:off x="8667750" y="0"/>
            <a:ext cx="476250" cy="482600"/>
          </a:xfrm>
          <a:prstGeom prst="rect">
            <a:avLst/>
          </a:prstGeom>
          <a:noFill/>
          <a:ln>
            <a:noFill/>
            <a:miter lim="800000"/>
          </a:ln>
        </p:spPr>
      </p:pic>
      <p:sp>
        <p:nvSpPr>
          <p:cNvPr id="18459" name="Text Box 52" title="">
            <a:hlinkClick r:id="rId12"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18460"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aphicFrame>
        <p:nvGraphicFramePr>
          <p:cNvPr id="19458" name="Group 33" title=""/>
          <p:cNvGraphicFramePr/>
          <p:nvPr/>
        </p:nvGraphicFramePr>
        <p:xfrm>
          <a:off x="107950" y="1341438"/>
          <a:ext cx="8928100" cy="5322224"/>
        </p:xfrm>
        <a:graphic>
          <a:graphicData uri="http://schemas.openxmlformats.org/drawingml/2006/table">
            <a:tbl>
              <a:tblPr/>
              <a:tblGrid>
                <a:gridCol w="1563688"/>
                <a:gridCol w="7364412"/>
              </a:tblGrid>
              <a:tr h="822325">
                <a:tc>
                  <a:txBody>
                    <a:bodyPr lIns="91440" tIns="45747" rIns="91440" bIns="45747"/>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Opplæring av helsepersonell som deltar i ECT</a:t>
                      </a:r>
                      <a:endParaRPr lang="nb-NO" altLang="en-US" sz="1200">
                        <a:latin typeface="Times New Roman" pitchFamily="18" charset="0"/>
                        <a:ea typeface="Times New Roman" pitchFamily="18" charset="0"/>
                      </a:endParaRPr>
                    </a:p>
                  </a:txBody>
                  <a:tcPr marT="45747" marB="45747">
                    <a:lnL w="28575">
                      <a:solidFill>
                        <a:schemeClr val="tx1"/>
                      </a:solidFill>
                      <a:miter lim="800000"/>
                    </a:lnL>
                    <a:lnR w="12700">
                      <a:solidFill>
                        <a:schemeClr val="tx1"/>
                      </a:solidFill>
                      <a:miter lim="800000"/>
                    </a:lnR>
                    <a:lnT w="28575">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47" rIns="91440" bIns="45747"/>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Arbeidsgruppen for ECT i SSHF anser det som obligatorisk at personell som deltar i ECT virksomhet kjenner til denne behandlingslinjen og i tillegg har fått god opplæring i sine spesifikke oppgaver.</a:t>
                      </a:r>
                      <a:r>
                        <a:rPr lang="nb-NO" altLang="en-US" sz="1200">
                          <a:solidFill>
                            <a:srgbClr val="FF0000"/>
                          </a:solidFill>
                          <a:latin typeface="Times New Roman" pitchFamily="18" charset="0"/>
                          <a:ea typeface="Times New Roman" pitchFamily="18" charset="0"/>
                        </a:rPr>
                        <a:t> </a:t>
                      </a:r>
                      <a:r>
                        <a:rPr lang="nb-NO" altLang="en-US" sz="1200">
                          <a:latin typeface="Times New Roman" pitchFamily="18" charset="0"/>
                          <a:ea typeface="Times New Roman" pitchFamily="18" charset="0"/>
                        </a:rPr>
                        <a:t>Det finnes et etablert opplegg i SSHF for utdanning av leger som skal utføre ECT, denne behandlingslinjen gir obligatorisk informasjon til annet involvert personell (eks forberedelse til, og følging av pasient til behandling).</a:t>
                      </a:r>
                      <a:endParaRPr lang="nb-NO" altLang="en-US" sz="1200">
                        <a:latin typeface="Times New Roman" pitchFamily="18" charset="0"/>
                        <a:ea typeface="Times New Roman" pitchFamily="18" charset="0"/>
                      </a:endParaRPr>
                    </a:p>
                  </a:txBody>
                  <a:tcPr marT="45747" marB="45747">
                    <a:lnL w="12700">
                      <a:solidFill>
                        <a:schemeClr val="tx1"/>
                      </a:solidFill>
                      <a:miter lim="800000"/>
                    </a:lnL>
                    <a:lnR w="28575">
                      <a:solidFill>
                        <a:schemeClr val="tx1"/>
                      </a:solidFill>
                      <a:miter lim="800000"/>
                    </a:lnR>
                    <a:lnT w="28575">
                      <a:solidFill>
                        <a:schemeClr val="tx1"/>
                      </a:solidFill>
                      <a:miter lim="800000"/>
                    </a:lnT>
                    <a:lnB w="12700">
                      <a:solidFill>
                        <a:schemeClr val="tx1"/>
                      </a:solidFill>
                      <a:miter lim="800000"/>
                    </a:lnB>
                    <a:solidFill>
                      <a:schemeClr val="bg1"/>
                    </a:solidFill>
                  </a:tcPr>
                </a:tc>
              </a:tr>
              <a:tr h="1408112">
                <a:tc>
                  <a:txBody>
                    <a:bodyPr lIns="91440" tIns="45747" rIns="91440" bIns="45747"/>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Praktisk gjennomføring</a:t>
                      </a:r>
                      <a:endParaRPr lang="nb-NO" altLang="en-US" sz="1200">
                        <a:latin typeface="Times New Roman" pitchFamily="18" charset="0"/>
                        <a:ea typeface="Times New Roman" pitchFamily="18" charset="0"/>
                      </a:endParaRPr>
                    </a:p>
                  </a:txBody>
                  <a:tcPr marT="45747" marB="45747">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47" rIns="91440" bIns="45747"/>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hlinkClick r:id="rId3" tooltip="XDF25000 - dok25000.doc"/>
                        </a:rPr>
                        <a:t>Samtykke til Elektrokonvulsiv terapi (ECT)</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4"/>
                        </a:rPr>
                        <a:t>Praktisk informasjon til pasient før behandlingsdagen</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5" tooltip="XDF25501 - dok25501.doc"/>
                        </a:rPr>
                        <a:t>Forberedelser og rutiner i tiknytning til ECT</a:t>
                      </a:r>
                      <a:r>
                        <a:rPr lang="nb-NO" altLang="en-US" sz="1200">
                          <a:latin typeface="Times New Roman" pitchFamily="18" charset="0"/>
                          <a:ea typeface="Times New Roman" pitchFamily="18" charset="0"/>
                        </a:rPr>
                        <a:t>,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6"/>
                        </a:rPr>
                        <a:t>Medisinske vurderinger av pasienter som skal få ECT(Engelsk) </a:t>
                      </a:r>
                      <a:r>
                        <a:rPr lang="nb-NO" altLang="en-US" sz="1200">
                          <a:latin typeface="Times New Roman" pitchFamily="18" charset="0"/>
                          <a:ea typeface="Times New Roman" pitchFamily="18" charset="0"/>
                        </a:rPr>
                        <a:t>  </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7" tooltip="XDF24998 - dok24998.doc"/>
                        </a:rPr>
                        <a:t>Anestesipersonell </a:t>
                      </a:r>
                      <a:r>
                        <a:rPr lang="nb-NO" altLang="en-US" sz="1200">
                          <a:latin typeface="Times New Roman" pitchFamily="18" charset="0"/>
                          <a:ea typeface="Times New Roman" pitchFamily="18" charset="0"/>
                        </a:rPr>
                        <a:t> </a:t>
                      </a:r>
                      <a:endParaRPr lang="nb-NO" altLang="en-US" sz="1200">
                        <a:latin typeface="Times New Roman" pitchFamily="18" charset="0"/>
                        <a:ea typeface="Times New Roman" pitchFamily="18" charset="0"/>
                      </a:endParaRPr>
                    </a:p>
                  </a:txBody>
                  <a:tcPr marT="45747" marB="45747">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1189038">
                <a:tc>
                  <a:txBody>
                    <a:bodyPr lIns="91440" tIns="45747" rIns="91440" bIns="45747"/>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Poliklinisk behandling</a:t>
                      </a:r>
                      <a:endParaRPr lang="nb-NO" altLang="en-US" sz="1200">
                        <a:latin typeface="Times New Roman" pitchFamily="18" charset="0"/>
                        <a:ea typeface="Times New Roman" pitchFamily="18" charset="0"/>
                      </a:endParaRPr>
                    </a:p>
                  </a:txBody>
                  <a:tcPr marT="45747" marB="45747">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47" rIns="91440" bIns="45747"/>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Poliklinisk behandling gis kun etter nøye vurdering og det påhviler behandlingsansvarlig spesialist et særlig ansvar for oppfølging av slike pasienter. Legeundersøkelse og blodprøver tas hos fastlege/sykehjemslege og dokumenteres på avtalt skjema. Pasienten møter fastende til avtalt tid på avtalt behandlingssted. Nødvendige hjertemedisiner, blodtrykksmedisiner og syrenøytraliserende tas senest 2 timer før avtalt behandling. Pasientene skal vurderes av helsepersonell før de reiser. NB! Pasienten skal ikke kjøre bil selv på behandlingsdagen. Se ellers Praktisk gjennomføring ovenfor.</a:t>
                      </a:r>
                      <a:endParaRPr lang="nb-NO" altLang="en-US" sz="1200">
                        <a:latin typeface="Times New Roman" pitchFamily="18" charset="0"/>
                        <a:ea typeface="Times New Roman" pitchFamily="18" charset="0"/>
                      </a:endParaRPr>
                    </a:p>
                  </a:txBody>
                  <a:tcPr marT="45747" marB="45747">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493712">
                <a:tc>
                  <a:txBody>
                    <a:bodyPr lIns="91440" tIns="45747" rIns="91440" bIns="45747"/>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Bivirkning og risiko</a:t>
                      </a:r>
                      <a:endParaRPr lang="nb-NO" altLang="en-US" sz="1200">
                        <a:latin typeface="Times New Roman" pitchFamily="18" charset="0"/>
                        <a:ea typeface="Times New Roman" pitchFamily="18" charset="0"/>
                      </a:endParaRPr>
                    </a:p>
                  </a:txBody>
                  <a:tcPr marT="45747" marB="45747">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a:txBody>
                    <a:bodyPr lIns="91440" tIns="45747" rIns="91440" bIns="45747"/>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Generell informasjon er gitt i  </a:t>
                      </a:r>
                      <a:r>
                        <a:rPr lang="nb-NO" altLang="en-US" sz="1200">
                          <a:latin typeface="Times New Roman" pitchFamily="18" charset="0"/>
                          <a:ea typeface="Times New Roman" pitchFamily="18" charset="0"/>
                          <a:hlinkClick r:id="rId3" tooltip="XDF25000 - dok25000.doc"/>
                        </a:rPr>
                        <a:t>Samtykke til Elektrokonvulsiv behandling (ECT) </a:t>
                      </a:r>
                      <a:endParaRPr lang="nb-NO" altLang="en-US" sz="1200">
                        <a:latin typeface="Times New Roman" pitchFamily="18" charset="0"/>
                        <a:ea typeface="Times New Roman" pitchFamily="18" charset="0"/>
                        <a:hlinkClick r:id="rId8" action="ppaction://hlinkfile" tooltip="XDF25000 - dok25000.doc"/>
                      </a:endParaRPr>
                    </a:p>
                    <a:p>
                      <a:pPr lvl="0" eaLnBrk="1" hangingPunct="1">
                        <a:spcBef>
                          <a:spcPct val="20000"/>
                        </a:spcBef>
                      </a:pPr>
                      <a:r>
                        <a:rPr lang="nb-NO" altLang="en-US" sz="1200" u="sng">
                          <a:solidFill>
                            <a:srgbClr val="FF0000"/>
                          </a:solidFill>
                          <a:latin typeface="Times New Roman" pitchFamily="18" charset="0"/>
                          <a:ea typeface="Times New Roman" pitchFamily="18" charset="0"/>
                          <a:hlinkClick r:id="rId9" tooltip="XDF28434 - dok28434.doc"/>
                        </a:rPr>
                        <a:t>Kognitive bivirkninger</a:t>
                      </a:r>
                      <a:r>
                        <a:rPr lang="nb-NO" altLang="en-US" sz="1200">
                          <a:solidFill>
                            <a:srgbClr val="FF0000"/>
                          </a:solidFill>
                          <a:latin typeface="Times New Roman" pitchFamily="18" charset="0"/>
                          <a:ea typeface="Times New Roman" pitchFamily="18" charset="0"/>
                          <a:hlinkClick r:id="rId9" tooltip="XDF28434 - dok28434.doc"/>
                        </a:rPr>
                        <a:t> ved ECT</a:t>
                      </a:r>
                      <a:endParaRPr lang="nb-NO" altLang="en-US" sz="1200">
                        <a:solidFill>
                          <a:srgbClr val="FF0000"/>
                        </a:solidFill>
                        <a:latin typeface="Times New Roman" pitchFamily="18" charset="0"/>
                        <a:ea typeface="Times New Roman" pitchFamily="18" charset="0"/>
                        <a:hlinkClick r:id="rId9" tooltip="XDF28434 - dok28434.doc"/>
                      </a:endParaRPr>
                    </a:p>
                  </a:txBody>
                  <a:tcPr marT="45747" marB="45747">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1408112">
                <a:tc>
                  <a:txBody>
                    <a:bodyPr lIns="91440" tIns="45747" rIns="91440" bIns="45747"/>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Avslutte behandlingen/ Vedlikeholds-behandling</a:t>
                      </a:r>
                      <a:endParaRPr lang="nb-NO" altLang="en-US" sz="1200">
                        <a:latin typeface="Times New Roman" pitchFamily="18" charset="0"/>
                        <a:ea typeface="Times New Roman" pitchFamily="18" charset="0"/>
                      </a:endParaRPr>
                    </a:p>
                  </a:txBody>
                  <a:tcPr marT="45747" marB="45747">
                    <a:lnL w="28575">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gradFill rotWithShape="0">
                      <a:gsLst>
                        <a:gs pos="0">
                          <a:schemeClr val="bg1"/>
                        </a:gs>
                        <a:gs pos="100000">
                          <a:schemeClr val="accent1"/>
                        </a:gs>
                      </a:gsLst>
                      <a:lin ang="5400000" scaled="1"/>
                    </a:gradFill>
                  </a:tcPr>
                </a:tc>
                <a:tc>
                  <a:txBody>
                    <a:bodyPr lIns="91440" tIns="45747" rIns="91440" bIns="45747"/>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Behandlingen avsluttes når ønsket behandlingseffekt er oppnådd. Hvis behandlingsansvarlige mener at indikasjonen for ECT er riktig og behandlingsrespons likevel uteblir, bør den behandlingsansvarlige vurdere hvorvidt betingelsene for optimal behandling har vært tilstede under behandlingen (</a:t>
                      </a:r>
                      <a:r>
                        <a:rPr lang="nb-NO" altLang="en-US" sz="1200" u="sng">
                          <a:solidFill>
                            <a:srgbClr val="FF0000"/>
                          </a:solidFill>
                          <a:latin typeface="Times New Roman" pitchFamily="18" charset="0"/>
                          <a:ea typeface="Times New Roman" pitchFamily="18" charset="0"/>
                          <a:hlinkClick r:id="rId10" tooltip="XDF28413 - dok28413.doc"/>
                        </a:rPr>
                        <a:t>Evaluering underveis i behandlingen</a:t>
                      </a:r>
                      <a:r>
                        <a:rPr lang="nb-NO" altLang="en-US" sz="1200">
                          <a:latin typeface="Times New Roman" pitchFamily="18" charset="0"/>
                          <a:ea typeface="Times New Roman" pitchFamily="18" charset="0"/>
                        </a:rPr>
                        <a:t>). Noen ganger tilbys pasienten </a:t>
                      </a:r>
                      <a:r>
                        <a:rPr lang="nb-NO" altLang="en-US" sz="1200">
                          <a:latin typeface="Times New Roman" pitchFamily="18" charset="0"/>
                          <a:ea typeface="Times New Roman" pitchFamily="18" charset="0"/>
                          <a:hlinkClick r:id="rId11" tooltip="XDF25686 - dok25686.doc"/>
                        </a:rPr>
                        <a:t>vedlikeholdsbehandling</a:t>
                      </a:r>
                      <a:r>
                        <a:rPr lang="nb-NO" altLang="en-US" sz="1200">
                          <a:latin typeface="Times New Roman" pitchFamily="18" charset="0"/>
                          <a:ea typeface="Times New Roman" pitchFamily="18" charset="0"/>
                        </a:rPr>
                        <a:t> etter avsluttet serie.</a:t>
                      </a: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Pasienten kan når som helst trekke sitt samtykke til behandlingen og avbryte denne. Pasienten kan da risikere å oppleve forverring av sin psykiske tilstand, men vil bli tilbudt best mulig alternativ behandling. Pasient- og brukerrettighetslovens kapittel 4:  </a:t>
                      </a:r>
                      <a:r>
                        <a:rPr lang="nb-NO" altLang="en-US" sz="1200">
                          <a:latin typeface="Times New Roman" pitchFamily="18" charset="0"/>
                          <a:ea typeface="Times New Roman" pitchFamily="18" charset="0"/>
                          <a:hlinkClick r:id="rId12" tooltip="XRF00256 - http://www.lovdata.no/all/tl-19990702-063-004.html"/>
                        </a:rPr>
                        <a:t>Samtykke til helsehjelp</a:t>
                      </a:r>
                      <a:endParaRPr lang="nb-NO" altLang="en-US" sz="1200">
                        <a:latin typeface="Times New Roman" pitchFamily="18" charset="0"/>
                        <a:ea typeface="Times New Roman" pitchFamily="18" charset="0"/>
                        <a:hlinkClick r:id="rId12" tooltip="XRF00256 - http://www.lovdata.no/all/tl-19990702-063-004.html"/>
                      </a:endParaRPr>
                    </a:p>
                  </a:txBody>
                  <a:tcPr marT="45747" marB="45747">
                    <a:lnL w="12700">
                      <a:solidFill>
                        <a:schemeClr val="tx1"/>
                      </a:solidFill>
                      <a:miter lim="800000"/>
                    </a:lnL>
                    <a:lnR w="28575">
                      <a:solidFill>
                        <a:schemeClr val="tx1"/>
                      </a:solidFill>
                      <a:miter lim="800000"/>
                    </a:lnR>
                    <a:lnT w="12700">
                      <a:solidFill>
                        <a:schemeClr val="tx1"/>
                      </a:solidFill>
                      <a:miter lim="800000"/>
                    </a:lnT>
                    <a:lnB w="28575">
                      <a:solidFill>
                        <a:schemeClr val="tx1"/>
                      </a:solidFill>
                      <a:miter lim="800000"/>
                    </a:lnB>
                    <a:solidFill>
                      <a:schemeClr val="bg1"/>
                    </a:solidFill>
                  </a:tcPr>
                </a:tc>
              </a:tr>
            </a:tbl>
          </a:graphicData>
        </a:graphic>
      </p:graphicFrame>
      <p:sp>
        <p:nvSpPr>
          <p:cNvPr id="19478" name="AutoShape 19" title="">
            <a:hlinkClick r:id="rId13" action="ppaction://hlinksldjump"/>
          </p:cNvPr>
          <p:cNvSpPr/>
          <p:nvPr/>
        </p:nvSpPr>
        <p:spPr>
          <a:xfrm>
            <a:off x="142875" y="115888"/>
            <a:ext cx="1187450" cy="792162"/>
          </a:xfrm>
          <a:prstGeom prst="homePlate">
            <a:avLst>
              <a:gd name="adj" fmla="val 37475"/>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Informasjon</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om ECT</a:t>
            </a:r>
            <a:endParaRPr lang="nb-NO" altLang="nb-NO" sz="1200">
              <a:latin typeface="Times New Roman" pitchFamily="18" charset="0"/>
              <a:ea typeface="Times New Roman" pitchFamily="18" charset="0"/>
            </a:endParaRPr>
          </a:p>
          <a:p>
            <a:pPr marL="0" lvl="0" indent="0" eaLnBrk="1" hangingPunct="1">
              <a:spcBef>
                <a:spcPct val="0"/>
              </a:spcBef>
              <a:buNone/>
            </a:pPr>
            <a:endParaRPr lang="nb-NO" altLang="nb-NO" sz="1000"/>
          </a:p>
        </p:txBody>
      </p:sp>
      <p:sp>
        <p:nvSpPr>
          <p:cNvPr id="19479" name="AutoShape 20" title="">
            <a:hlinkClick r:id="rId14" action="ppaction://hlinksldjump"/>
          </p:cNvPr>
          <p:cNvSpPr/>
          <p:nvPr/>
        </p:nvSpPr>
        <p:spPr>
          <a:xfrm>
            <a:off x="2832100" y="115888"/>
            <a:ext cx="1223963" cy="792162"/>
          </a:xfrm>
          <a:prstGeom prst="homePlate">
            <a:avLst>
              <a:gd name="adj" fmla="val 38627"/>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Henvisning</a:t>
            </a:r>
            <a:endParaRPr lang="nb-NO" altLang="nb-NO" sz="1200">
              <a:latin typeface="Times New Roman" pitchFamily="18" charset="0"/>
              <a:ea typeface="Times New Roman" pitchFamily="18" charset="0"/>
            </a:endParaRPr>
          </a:p>
        </p:txBody>
      </p:sp>
      <p:sp>
        <p:nvSpPr>
          <p:cNvPr id="19480" name="AutoShape 21" title=""/>
          <p:cNvSpPr/>
          <p:nvPr/>
        </p:nvSpPr>
        <p:spPr>
          <a:xfrm>
            <a:off x="4129088" y="115888"/>
            <a:ext cx="1223962" cy="792162"/>
          </a:xfrm>
          <a:prstGeom prst="homePlate">
            <a:avLst>
              <a:gd name="adj" fmla="val 38627"/>
            </a:avLst>
          </a:prstGeom>
          <a:gradFill rotWithShape="1">
            <a:gsLst>
              <a:gs pos="0">
                <a:schemeClr val="bg1"/>
              </a:gs>
              <a:gs pos="100000">
                <a:srgbClr val="FFFF66"/>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Behandling</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Opplæring</a:t>
            </a:r>
            <a:br>
              <a:rPr lang="nb-NO" altLang="nb-NO" sz="1200"/>
            </a:br>
            <a:br>
              <a:rPr lang="nb-NO" altLang="nb-NO" sz="1200"/>
            </a:br>
            <a:endParaRPr lang="nb-NO" altLang="nb-NO" sz="1200"/>
          </a:p>
        </p:txBody>
      </p:sp>
      <p:sp>
        <p:nvSpPr>
          <p:cNvPr id="19481" name="AutoShape 22" title="">
            <a:hlinkClick r:id="rId15" action="ppaction://hlinksldjump"/>
          </p:cNvPr>
          <p:cNvSpPr/>
          <p:nvPr/>
        </p:nvSpPr>
        <p:spPr>
          <a:xfrm>
            <a:off x="5354638" y="115888"/>
            <a:ext cx="1223962" cy="792162"/>
          </a:xfrm>
          <a:prstGeom prst="homePlate">
            <a:avLst>
              <a:gd name="adj" fmla="val 38627"/>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Oppfølging/</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samhandling</a:t>
            </a:r>
            <a:br>
              <a:rPr lang="nb-NO" altLang="nb-NO" sz="1200"/>
            </a:br>
            <a:endParaRPr lang="nb-NO" altLang="nb-NO" sz="1200"/>
          </a:p>
        </p:txBody>
      </p:sp>
      <p:sp>
        <p:nvSpPr>
          <p:cNvPr id="19482" name="Rectangle 23" title=""/>
          <p:cNvSpPr>
            <a:spLocks noGrp="1"/>
          </p:cNvSpPr>
          <p:nvPr>
            <p:ph type="title"/>
          </p:nvPr>
        </p:nvSpPr>
        <p:spPr>
          <a:xfrm>
            <a:off x="36513" y="919163"/>
            <a:ext cx="2879725" cy="396875"/>
          </a:xfrm>
          <a:noFill/>
          <a:ln cap="flat">
            <a:noFill/>
            <a:prstDash val="solid"/>
            <a:miter lim="800000"/>
            <a:headEnd type="none" w="med" len="med"/>
            <a:tailEnd type="none" w="med" len="med"/>
          </a:ln>
        </p:spPr>
        <p:txBody>
          <a:bodyPr wrap="square" lIns="91440" tIns="45720" rIns="91440" bIns="45720" anchor="t" anchorCtr="0">
            <a:spAutoFit/>
          </a:bodyPr>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rgbClr val="CCCCFF"/>
                </a:solidFill>
                <a:effectLst/>
                <a:latin typeface="Arial"/>
                <a:ea typeface="Arial"/>
                <a:cs typeface="+mj-cs"/>
              </a:defRPr>
            </a:lvl1pPr>
          </a:lstStyle>
          <a:p>
            <a:pPr lvl="0" eaLnBrk="1" hangingPunct="1">
              <a:spcBef>
                <a:spcPct val="50000"/>
              </a:spcBef>
            </a:pPr>
            <a:r>
              <a:rPr lang="nb-NO" altLang="nb-NO" sz="2000" b="1">
                <a:solidFill>
                  <a:srgbClr val="000000"/>
                </a:solidFill>
              </a:rPr>
              <a:t>Behandling</a:t>
            </a:r>
            <a:endParaRPr lang="nb-NO" altLang="nb-NO" sz="2000" b="1">
              <a:solidFill>
                <a:srgbClr val="000000"/>
              </a:solidFill>
            </a:endParaRPr>
          </a:p>
        </p:txBody>
      </p:sp>
      <p:sp>
        <p:nvSpPr>
          <p:cNvPr id="19483" name="AutoShape 24" title="">
            <a:hlinkClick r:id="rId16" action="ppaction://hlinksldjump"/>
          </p:cNvPr>
          <p:cNvSpPr/>
          <p:nvPr/>
        </p:nvSpPr>
        <p:spPr>
          <a:xfrm>
            <a:off x="1330325" y="115888"/>
            <a:ext cx="1441450" cy="792162"/>
          </a:xfrm>
          <a:prstGeom prst="homePlate">
            <a:avLst>
              <a:gd name="adj" fmla="val 45491"/>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000"/>
          </a:p>
          <a:p>
            <a:pPr marL="0" lvl="0" indent="0" eaLnBrk="1" hangingPunct="1">
              <a:spcBef>
                <a:spcPct val="0"/>
              </a:spcBef>
              <a:buNone/>
            </a:pPr>
            <a:r>
              <a:rPr lang="nb-NO" altLang="nb-NO" sz="1200">
                <a:latin typeface="Times New Roman" pitchFamily="18" charset="0"/>
                <a:ea typeface="Times New Roman" pitchFamily="18" charset="0"/>
              </a:rPr>
              <a:t>Indikasjoner/</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kontraindikasjoner</a:t>
            </a:r>
            <a:endParaRPr lang="nb-NO" altLang="nb-NO" sz="1200">
              <a:latin typeface="Times New Roman" pitchFamily="18" charset="0"/>
              <a:ea typeface="Times New Roman" pitchFamily="18" charset="0"/>
            </a:endParaRPr>
          </a:p>
          <a:p>
            <a:pPr marL="0" lvl="0" indent="0" eaLnBrk="1" hangingPunct="1">
              <a:spcBef>
                <a:spcPct val="0"/>
              </a:spcBef>
              <a:buNone/>
            </a:pPr>
            <a:endParaRPr lang="nb-NO" altLang="nb-NO" sz="1000"/>
          </a:p>
        </p:txBody>
      </p:sp>
      <p:sp>
        <p:nvSpPr>
          <p:cNvPr id="19484" name="Text Box 25" title=""/>
          <p:cNvSpPr/>
          <p:nvPr/>
        </p:nvSpPr>
        <p:spPr>
          <a:xfrm>
            <a:off x="7956550" y="620713"/>
            <a:ext cx="576263"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19485" name="AutoShape 27" title="">
            <a:hlinkClick r:id="rId17" action="ppaction://hlinksldjump"/>
          </p:cNvPr>
          <p:cNvSpPr/>
          <p:nvPr/>
        </p:nvSpPr>
        <p:spPr>
          <a:xfrm>
            <a:off x="8604250" y="549275"/>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sp>
        <p:nvSpPr>
          <p:cNvPr id="19486" name="Text Box 34" title=""/>
          <p:cNvSpPr/>
          <p:nvPr/>
        </p:nvSpPr>
        <p:spPr>
          <a:xfrm>
            <a:off x="6011863" y="981075"/>
            <a:ext cx="3024187" cy="284163"/>
          </a:xfrm>
          <a:prstGeom prst="rect">
            <a:avLst/>
          </a:prstGeom>
          <a:solidFill>
            <a:schemeClr val="accent1"/>
          </a:solidFill>
          <a:ln>
            <a:solidFill>
              <a:schemeClr val="tx1"/>
            </a:solid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Informasjon til pasienter og pårørende</a:t>
            </a:r>
            <a:endParaRPr kumimoji="0" lang="nb-NO" altLang="nb-NO" sz="1200" b="1" i="0" u="none" strike="noStrike" kern="1200" cap="none" spc="0" normalizeH="0" baseline="0" noProof="0">
              <a:uLnTx/>
              <a:uFillTx/>
              <a:latin typeface="Times New Roman" pitchFamily="18" charset="0"/>
              <a:ea typeface="Times New Roman" pitchFamily="18" charset="0"/>
            </a:endParaRPr>
          </a:p>
        </p:txBody>
      </p:sp>
      <p:pic>
        <p:nvPicPr>
          <p:cNvPr id="19487" name="Picture 2" title=""/>
          <p:cNvPicPr>
            <a:picLocks noChangeAspect="1"/>
          </p:cNvPicPr>
          <p:nvPr/>
        </p:nvPicPr>
        <p:blipFill>
          <a:blip r:embed="rId18"/>
          <a:stretch>
            <a:fillRect/>
          </a:stretch>
        </p:blipFill>
        <p:spPr>
          <a:xfrm>
            <a:off x="8667750" y="0"/>
            <a:ext cx="476250" cy="482600"/>
          </a:xfrm>
          <a:prstGeom prst="rect">
            <a:avLst/>
          </a:prstGeom>
          <a:noFill/>
          <a:ln>
            <a:noFill/>
            <a:miter lim="800000"/>
          </a:ln>
        </p:spPr>
      </p:pic>
      <p:sp>
        <p:nvSpPr>
          <p:cNvPr id="19488" name="Text Box 52" title="">
            <a:hlinkClick r:id="rId15"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19489"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aphicFrame>
        <p:nvGraphicFramePr>
          <p:cNvPr id="20482" name="Group 39" title=""/>
          <p:cNvGraphicFramePr/>
          <p:nvPr/>
        </p:nvGraphicFramePr>
        <p:xfrm>
          <a:off x="179388" y="1557338"/>
          <a:ext cx="8785225" cy="4105275"/>
        </p:xfrm>
        <a:graphic>
          <a:graphicData uri="http://schemas.openxmlformats.org/drawingml/2006/table">
            <a:tbl>
              <a:tblPr/>
              <a:tblGrid>
                <a:gridCol w="1871662"/>
                <a:gridCol w="3025775"/>
                <a:gridCol w="3887788"/>
              </a:tblGrid>
              <a:tr h="1487488">
                <a:tc>
                  <a:txBody>
                    <a:bodyPr lIns="91440" tIns="45719" rIns="91440" bIns="45719"/>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a:latin typeface="Times New Roman" pitchFamily="18" charset="0"/>
                          <a:ea typeface="Times New Roman" pitchFamily="18" charset="0"/>
                        </a:rPr>
                        <a:t>Oppfølging</a:t>
                      </a:r>
                      <a:endParaRPr lang="nb-NO" altLang="en-US">
                        <a:latin typeface="Times New Roman" pitchFamily="18" charset="0"/>
                        <a:ea typeface="Times New Roman" pitchFamily="18" charset="0"/>
                      </a:endParaRPr>
                    </a:p>
                    <a:p>
                      <a:pPr lvl="0" eaLnBrk="1" hangingPunct="1">
                        <a:spcBef>
                          <a:spcPct val="20000"/>
                        </a:spcBef>
                      </a:pPr>
                      <a:endParaRPr lang="nb-NO" altLang="en-US" sz="1200" b="1">
                        <a:latin typeface="Times New Roman" pitchFamily="18" charset="0"/>
                        <a:ea typeface="Times New Roman" pitchFamily="18" charset="0"/>
                      </a:endParaRPr>
                    </a:p>
                  </a:txBody>
                  <a:tcPr marT="45719" marB="45719">
                    <a:lnL w="28575">
                      <a:solidFill>
                        <a:schemeClr val="tx1"/>
                      </a:solidFill>
                      <a:miter lim="800000"/>
                    </a:lnL>
                    <a:lnR w="12700">
                      <a:solidFill>
                        <a:schemeClr val="tx1"/>
                      </a:solidFill>
                      <a:miter lim="800000"/>
                    </a:lnR>
                    <a:lnT w="28575">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gridSpan="2">
                  <a:txBody>
                    <a:bodyPr lIns="91440" tIns="45719" rIns="91440" bIns="45719"/>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De fleste pasienter følges på vanlig måte av primærhelsetjenesten, eller spesialisthelsetjenesten hvis pasientens psykiske tilstand tilsier dette. Tilnærmet alle pasienter vil trenge vedlikeholdsbehandling med medikamenter og / eller psykoterapi. Noen få pasienter har ikke tilstrekkelig nytte av slik vedlikeholdsbehandling og vil kunne ha behov for </a:t>
                      </a:r>
                      <a:r>
                        <a:rPr lang="nb-NO" altLang="en-US" sz="1200">
                          <a:latin typeface="Times New Roman" pitchFamily="18" charset="0"/>
                          <a:ea typeface="Times New Roman" pitchFamily="18" charset="0"/>
                          <a:hlinkClick r:id="rId3" tooltip="XDF25686 - dok25686.doc"/>
                        </a:rPr>
                        <a:t>vedlikeholds –ECT. </a:t>
                      </a:r>
                      <a:endParaRPr lang="nb-NO" altLang="en-US" sz="1200">
                        <a:latin typeface="Times New Roman" pitchFamily="18" charset="0"/>
                        <a:ea typeface="Times New Roman" pitchFamily="18" charset="0"/>
                      </a:endParaRPr>
                    </a:p>
                    <a:p>
                      <a:pPr lvl="0" eaLnBrk="1" hangingPunct="1">
                        <a:spcBef>
                          <a:spcPct val="20000"/>
                        </a:spcBef>
                      </a:pPr>
                      <a:endParaRPr lang="nb-NO" altLang="en-US" sz="12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rPr>
                        <a:t>Pasienter som mottar vedlikeholds-ECT skal ha en behandlingsansvarlig i spesialisthelsetjenesten, og det foreligger et særskilt ansvar for oppfølging av disse.</a:t>
                      </a:r>
                      <a:endParaRPr lang="nb-NO" altLang="en-US" sz="1200">
                        <a:solidFill>
                          <a:srgbClr val="FF0000"/>
                        </a:solidFill>
                        <a:latin typeface="Times New Roman" pitchFamily="18" charset="0"/>
                        <a:ea typeface="Times New Roman" pitchFamily="18" charset="0"/>
                      </a:endParaRPr>
                    </a:p>
                  </a:txBody>
                  <a:tcPr marT="45719" marB="45719">
                    <a:lnL w="12700">
                      <a:solidFill>
                        <a:schemeClr val="tx1"/>
                      </a:solidFill>
                      <a:miter lim="800000"/>
                    </a:lnL>
                    <a:lnR w="28575">
                      <a:solidFill>
                        <a:schemeClr val="tx1"/>
                      </a:solidFill>
                      <a:miter lim="800000"/>
                    </a:lnR>
                    <a:lnT w="28575">
                      <a:solidFill>
                        <a:schemeClr val="tx1"/>
                      </a:solidFill>
                      <a:miter lim="800000"/>
                    </a:lnT>
                    <a:lnB w="12700">
                      <a:solidFill>
                        <a:schemeClr val="tx1"/>
                      </a:solidFill>
                      <a:miter lim="800000"/>
                    </a:lnB>
                    <a:solidFill>
                      <a:schemeClr val="bg1"/>
                    </a:solidFill>
                  </a:tcPr>
                </a:tc>
                <a:tc hMerge="1">
                  <a:txBody>
                    <a:bodyPr/>
                    <a:lstStyle/>
                    <a:p/>
                  </a:txBody>
                  <a:tcPr>
                    <a:lnR w="28575">
                      <a:miter lim="800000"/>
                    </a:lnR>
                    <a:lnT w="28575">
                      <a:solidFill>
                        <a:schemeClr val="tx1"/>
                      </a:solidFill>
                      <a:miter lim="800000"/>
                    </a:lnT>
                    <a:lnB w="12700">
                      <a:solidFill>
                        <a:schemeClr val="tx1"/>
                      </a:solidFill>
                      <a:miter lim="800000"/>
                    </a:lnB>
                  </a:tcPr>
                </a:tc>
              </a:tr>
              <a:tr h="660400">
                <a:tc>
                  <a:txBody>
                    <a:bodyPr lIns="91440" tIns="45719" rIns="91440" bIns="45719"/>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a:latin typeface="Times New Roman" pitchFamily="18" charset="0"/>
                          <a:ea typeface="Times New Roman" pitchFamily="18" charset="0"/>
                        </a:rPr>
                        <a:t>Samhandling</a:t>
                      </a:r>
                      <a:endParaRPr lang="nb-NO" altLang="en-US">
                        <a:latin typeface="Times New Roman" pitchFamily="18" charset="0"/>
                        <a:ea typeface="Times New Roman" pitchFamily="18" charset="0"/>
                      </a:endParaRPr>
                    </a:p>
                  </a:txBody>
                  <a:tcPr marT="45719" marB="45719">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gridSpan="2">
                  <a:txBody>
                    <a:bodyPr lIns="91440" tIns="45719" rIns="91440" bIns="45719"/>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I epikriser og evt annen informasjon til oppfølgende instans bør følgende fremgå vedrørende ECT: Når ECT ble gitt, antall behandlinger i serien, effekt og eventuelle bivirkninger samt elektrodeplassering (unilateralt, bilateralt). </a:t>
                      </a:r>
                      <a:endParaRPr lang="nb-NO" altLang="en-US" sz="1200">
                        <a:latin typeface="Times New Roman" pitchFamily="18" charset="0"/>
                        <a:ea typeface="Times New Roman" pitchFamily="18" charset="0"/>
                      </a:endParaRPr>
                    </a:p>
                  </a:txBody>
                  <a:tcPr marT="45719" marB="45719">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c hMerge="1">
                  <a:txBody>
                    <a:bodyPr/>
                    <a:lstStyle/>
                    <a:p/>
                  </a:txBody>
                  <a:tcPr>
                    <a:lnR w="28575">
                      <a:miter lim="800000"/>
                    </a:lnR>
                    <a:lnT w="12700">
                      <a:solidFill>
                        <a:schemeClr val="tx1"/>
                      </a:solidFill>
                      <a:miter lim="800000"/>
                    </a:lnT>
                    <a:lnB w="12700">
                      <a:solidFill>
                        <a:schemeClr val="tx1"/>
                      </a:solidFill>
                      <a:miter lim="800000"/>
                    </a:lnB>
                  </a:tcPr>
                </a:tc>
              </a:tr>
              <a:tr h="904875">
                <a:tc>
                  <a:txBody>
                    <a:bodyPr lIns="91440" tIns="45719" rIns="91440" bIns="45719"/>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a:latin typeface="Times New Roman" pitchFamily="18" charset="0"/>
                          <a:ea typeface="Times New Roman" pitchFamily="18" charset="0"/>
                        </a:rPr>
                        <a:t>Individuell plan</a:t>
                      </a:r>
                      <a:endParaRPr lang="nb-NO" altLang="en-US">
                        <a:latin typeface="Times New Roman" pitchFamily="18" charset="0"/>
                        <a:ea typeface="Times New Roman" pitchFamily="18" charset="0"/>
                      </a:endParaRPr>
                    </a:p>
                  </a:txBody>
                  <a:tcPr marT="45719" marB="45719">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bg1"/>
                        </a:gs>
                        <a:gs pos="100000">
                          <a:schemeClr val="accent1"/>
                        </a:gs>
                      </a:gsLst>
                      <a:lin ang="5400000" scaled="1"/>
                    </a:gradFill>
                  </a:tcPr>
                </a:tc>
                <a:tc gridSpan="2">
                  <a:txBody>
                    <a:bodyPr lIns="91440" tIns="45719" rIns="91440" bIns="45719"/>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ea typeface="Times New Roman" pitchFamily="18" charset="0"/>
                        </a:rPr>
                        <a:t>Pasienter med behov for langvarige og koordinerte tjenester vil kunne ha behov og nytte for individuell plan (IP). I tilfeller ved slike behov skal bostedskommune varsles om et slikt behov.</a:t>
                      </a:r>
                      <a:endParaRPr lang="nb-NO" altLang="en-US" sz="1200">
                        <a:latin typeface="Times New Roman" pitchFamily="18" charset="0"/>
                        <a:ea typeface="Times New Roman" pitchFamily="18" charset="0"/>
                      </a:endParaRPr>
                    </a:p>
                    <a:p>
                      <a:pPr lvl="0" eaLnBrk="1" hangingPunct="1">
                        <a:spcBef>
                          <a:spcPct val="20000"/>
                        </a:spcBef>
                      </a:pPr>
                      <a:endParaRPr lang="nb-NO" altLang="en-US" sz="1100">
                        <a:latin typeface="Times New Roman" pitchFamily="18" charset="0"/>
                        <a:ea typeface="Times New Roman" pitchFamily="18" charset="0"/>
                      </a:endParaRPr>
                    </a:p>
                    <a:p>
                      <a:pPr lvl="0" eaLnBrk="1" hangingPunct="1">
                        <a:spcBef>
                          <a:spcPct val="20000"/>
                        </a:spcBef>
                      </a:pPr>
                      <a:r>
                        <a:rPr lang="nb-NO" altLang="en-US" sz="1200">
                          <a:latin typeface="Times New Roman" pitchFamily="18" charset="0"/>
                          <a:ea typeface="Times New Roman" pitchFamily="18" charset="0"/>
                          <a:hlinkClick r:id="rId4"/>
                        </a:rPr>
                        <a:t>Individuell Plan </a:t>
                      </a:r>
                      <a:r>
                        <a:rPr lang="nb-NO" altLang="en-US" sz="1100">
                          <a:latin typeface="Times New Roman" pitchFamily="18" charset="0"/>
                          <a:ea typeface="Times New Roman" pitchFamily="18" charset="0"/>
                        </a:rPr>
                        <a:t>(IP)</a:t>
                      </a:r>
                      <a:endParaRPr lang="nb-NO" altLang="en-US" sz="1100">
                        <a:latin typeface="Times New Roman" pitchFamily="18" charset="0"/>
                        <a:ea typeface="Times New Roman" pitchFamily="18" charset="0"/>
                      </a:endParaRPr>
                    </a:p>
                  </a:txBody>
                  <a:tcPr marT="45719" marB="45719">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c hMerge="1">
                  <a:txBody>
                    <a:bodyPr/>
                    <a:lstStyle/>
                    <a:p/>
                  </a:txBody>
                  <a:tcPr>
                    <a:lnR w="28575">
                      <a:miter lim="800000"/>
                    </a:lnR>
                    <a:lnT w="12700">
                      <a:solidFill>
                        <a:schemeClr val="tx1"/>
                      </a:solidFill>
                      <a:miter lim="800000"/>
                    </a:lnT>
                    <a:lnB w="12700">
                      <a:solidFill>
                        <a:schemeClr val="tx1"/>
                      </a:solidFill>
                      <a:miter lim="800000"/>
                    </a:lnB>
                  </a:tcPr>
                </a:tc>
              </a:tr>
              <a:tr h="1052512">
                <a:tc>
                  <a:txBody>
                    <a:bodyPr lIns="91440" tIns="45719" rIns="91440" bIns="45719"/>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a:latin typeface="Times New Roman" pitchFamily="18" charset="0"/>
                          <a:ea typeface="Times New Roman" pitchFamily="18" charset="0"/>
                        </a:rPr>
                        <a:t>Lovgrunnlag</a:t>
                      </a:r>
                      <a:endParaRPr lang="nb-NO" altLang="en-US">
                        <a:latin typeface="Times New Roman" pitchFamily="18" charset="0"/>
                        <a:ea typeface="Times New Roman" pitchFamily="18" charset="0"/>
                      </a:endParaRPr>
                    </a:p>
                  </a:txBody>
                  <a:tcPr marT="45719" marB="45719">
                    <a:lnL w="28575">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gradFill rotWithShape="0">
                      <a:gsLst>
                        <a:gs pos="0">
                          <a:schemeClr val="bg1"/>
                        </a:gs>
                        <a:gs pos="100000">
                          <a:schemeClr val="accent1"/>
                        </a:gs>
                      </a:gsLst>
                      <a:lin ang="5400000" scaled="1"/>
                    </a:gradFill>
                  </a:tcPr>
                </a:tc>
                <a:tc>
                  <a:txBody>
                    <a:bodyPr lIns="91440" tIns="45719" rIns="91440" bIns="45719"/>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latin typeface="Times New Roman" pitchFamily="18" charset="0"/>
                          <a:hlinkClick r:id="rId5" tooltip="XRF00216 - http://lovdata.no/cgi-wift/wiftldles?doc=/usr/www/lovdata/all/nl-19990702-063.html&amp;emne=pasientrettighet*&amp;&amp;"/>
                        </a:rPr>
                        <a:t>Pasient- og brukerrettighetsloven</a:t>
                      </a:r>
                      <a:endParaRPr lang="nb-NO" altLang="en-US" sz="1200">
                        <a:latin typeface="Times New Roman" pitchFamily="18" charset="0"/>
                        <a:hlinkClick r:id="rId5" tooltip="XRF00216 - http://lovdata.no/cgi-wift/wiftldles?doc=/usr/www/lovdata/all/nl-19990702-063.html&amp;emne=pasientrettighet*&amp;&amp;"/>
                      </a:endParaRPr>
                    </a:p>
                    <a:p>
                      <a:pPr lvl="0" eaLnBrk="1" hangingPunct="1">
                        <a:spcBef>
                          <a:spcPct val="20000"/>
                        </a:spcBef>
                      </a:pPr>
                      <a:r>
                        <a:rPr lang="nb-NO" altLang="en-US" sz="1200">
                          <a:latin typeface="Times New Roman" pitchFamily="18" charset="0"/>
                          <a:hlinkClick r:id="rId6" tooltip="XRF00218 - http://lovdata.no/cgi-wift/wiftldles?doc=/usr/www/lovdata/all/nl-19990702-062.html&amp;emne=psykisk*&amp;&amp;"/>
                        </a:rPr>
                        <a:t>Lov om Psykisk helsevern</a:t>
                      </a:r>
                      <a:endParaRPr lang="nb-NO" altLang="en-US" sz="1200">
                        <a:latin typeface="Times New Roman" pitchFamily="18" charset="0"/>
                        <a:hlinkClick r:id="rId6" tooltip="XRF00218 - http://lovdata.no/cgi-wift/wiftldles?doc=/usr/www/lovdata/all/nl-19990702-062.html&amp;emne=psykisk*&amp;&amp;"/>
                      </a:endParaRPr>
                    </a:p>
                    <a:p>
                      <a:pPr lvl="0" eaLnBrk="1" hangingPunct="1">
                        <a:spcBef>
                          <a:spcPct val="20000"/>
                        </a:spcBef>
                      </a:pPr>
                      <a:endParaRPr lang="nb-NO" altLang="en-US" sz="1200">
                        <a:latin typeface="Times New Roman" pitchFamily="18" charset="0"/>
                        <a:hlinkClick r:id="rId6" tooltip="XRF00218 - http://lovdata.no/cgi-wift/wiftldles?doc=/usr/www/lovdata/all/nl-19990702-062.html&amp;emne=psykisk*&amp;&amp;"/>
                      </a:endParaRPr>
                    </a:p>
                  </a:txBody>
                  <a:tcPr marT="45719" marB="45719">
                    <a:lnL w="12700">
                      <a:solidFill>
                        <a:schemeClr val="tx1"/>
                      </a:solidFill>
                      <a:miter lim="800000"/>
                    </a:lnL>
                    <a:lnR w="12700">
                      <a:solidFill>
                        <a:schemeClr val="tx1"/>
                      </a:solidFill>
                      <a:miter lim="800000"/>
                    </a:lnR>
                    <a:lnT w="12700">
                      <a:solidFill>
                        <a:schemeClr val="tx1"/>
                      </a:solidFill>
                      <a:miter lim="800000"/>
                    </a:lnT>
                    <a:lnB w="28575">
                      <a:solidFill>
                        <a:schemeClr val="tx1"/>
                      </a:solidFill>
                      <a:miter lim="800000"/>
                    </a:lnB>
                    <a:solidFill>
                      <a:schemeClr val="bg1"/>
                    </a:solidFill>
                  </a:tcPr>
                </a:tc>
                <a:tc>
                  <a:txBody>
                    <a:bodyPr lIns="91440" tIns="45719" rIns="91440" bIns="45719"/>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spcBef>
                          <a:spcPct val="20000"/>
                        </a:spcBef>
                      </a:pPr>
                      <a:r>
                        <a:rPr lang="nb-NO" altLang="en-US" sz="1200">
                          <a:hlinkClick r:id="rId7"/>
                        </a:rPr>
                        <a:t>Helse- og omsorgstjenesteloven - Helsedirektoratet</a:t>
                      </a:r>
                      <a:endParaRPr lang="nb-NO" altLang="en-US" sz="1200">
                        <a:latin typeface="Times New Roman" pitchFamily="18" charset="0"/>
                        <a:hlinkClick r:id="rId7"/>
                      </a:endParaRPr>
                    </a:p>
                  </a:txBody>
                  <a:tcPr marT="45719" marB="45719">
                    <a:lnL w="12700">
                      <a:solidFill>
                        <a:schemeClr val="tx1"/>
                      </a:solidFill>
                      <a:miter lim="800000"/>
                    </a:lnL>
                    <a:lnR w="28575">
                      <a:solidFill>
                        <a:schemeClr val="tx1"/>
                      </a:solidFill>
                      <a:miter lim="800000"/>
                    </a:lnR>
                    <a:lnT w="12700">
                      <a:solidFill>
                        <a:schemeClr val="tx1"/>
                      </a:solidFill>
                      <a:miter lim="800000"/>
                    </a:lnT>
                    <a:lnB w="28575">
                      <a:solidFill>
                        <a:schemeClr val="tx1"/>
                      </a:solidFill>
                      <a:miter lim="800000"/>
                    </a:lnB>
                    <a:solidFill>
                      <a:schemeClr val="bg1"/>
                    </a:solidFill>
                  </a:tcPr>
                </a:tc>
              </a:tr>
            </a:tbl>
          </a:graphicData>
        </a:graphic>
      </p:graphicFrame>
      <p:sp>
        <p:nvSpPr>
          <p:cNvPr id="20501" name="Rectangle 25"/>
          <p:cNvSpPr>
            <a:spLocks noGrp="1"/>
          </p:cNvSpPr>
          <p:nvPr>
            <p:ph type="title"/>
          </p:nvPr>
        </p:nvSpPr>
        <p:spPr>
          <a:xfrm>
            <a:off x="179388" y="1125538"/>
            <a:ext cx="4032250" cy="396875"/>
          </a:xfrm>
          <a:prstGeom prst="rect">
            <a:avLst/>
          </a:prstGeom>
          <a:noFill/>
          <a:ln w="9525" cap="flat" cmpd="sng" algn="ctr">
            <a:noFill/>
            <a:prstDash val="solid"/>
            <a:miter lim="800000"/>
            <a:headEnd type="none" w="med" len="med"/>
            <a:tailEnd type="none" w="med" len="med"/>
          </a:ln>
        </p:spPr>
        <p:txBody>
          <a:bodyPr vert="horz" wrap="square" lIns="91440" tIns="45720" rIns="91440" bIns="45720" numCol="1" anchor="t" anchorCtr="0" compatLnSpc="1">
            <a:prstTxWarp prst="textNoShape">
              <a:avLst/>
            </a:prstTxWarp>
            <a:spAutoFit/>
          </a:bodyPr>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chemeClr val="accent2"/>
                </a:solidFill>
                <a:latin typeface="Arial"/>
                <a:ea typeface="+mj-ea"/>
                <a:cs typeface="+mj-cs"/>
              </a:defRPr>
            </a:lvl1pPr>
          </a:lstStyle>
          <a:p>
            <a:pPr marL="0" marR="0" lvl="0" indent="0" algn="l" defTabSz="914400" rtl="0" eaLnBrk="1" fontAlgn="base" latinLnBrk="0" hangingPunct="1">
              <a:lnSpc>
                <a:spcPct val="100000"/>
              </a:lnSpc>
              <a:spcBef>
                <a:spcPct val="50000"/>
              </a:spcBef>
              <a:spcAft>
                <a:spcPct val="0"/>
              </a:spcAft>
              <a:buClrTx/>
              <a:buSzTx/>
              <a:buFontTx/>
              <a:buNone/>
            </a:pPr>
            <a:r>
              <a:rPr kumimoji="0" lang="nb-NO" altLang="nb-NO" sz="2000" b="1"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Times New Roman" pitchFamily="18" charset="0"/>
                <a:ea typeface="+mj-ea"/>
                <a:cs typeface="Times New Roman" panose="02020603050405020304" pitchFamily="18" charset="0"/>
                <a:sym typeface="Wingdings" charset="2"/>
              </a:rPr>
              <a:t>Oppfølging/ samhandling</a:t>
            </a:r>
            <a:endParaRPr kumimoji="0" lang="nb-NO" altLang="nb-NO" sz="2000" b="1" i="0" u="none" strike="noStrike" kern="0" cap="none" spc="0" normalizeH="0" baseline="0" noProof="0">
              <a:ln>
                <a:noFill/>
              </a:ln>
              <a:solidFill>
                <a:schemeClr val="tx1"/>
              </a:solidFill>
              <a:uLnTx/>
              <a:uFillTx/>
              <a:latin typeface="Times New Roman" pitchFamily="18" charset="0"/>
              <a:ea typeface="+mj-ea"/>
              <a:cs typeface="Times New Roman" panose="02020603050405020304" pitchFamily="18" charset="0"/>
            </a:endParaRPr>
          </a:p>
        </p:txBody>
      </p:sp>
      <p:sp>
        <p:nvSpPr>
          <p:cNvPr id="20502" name="AutoShape 26" title="">
            <a:hlinkClick r:id="rId8" action="ppaction://hlinksldjump"/>
          </p:cNvPr>
          <p:cNvSpPr/>
          <p:nvPr/>
        </p:nvSpPr>
        <p:spPr>
          <a:xfrm>
            <a:off x="2846388" y="115888"/>
            <a:ext cx="1366837"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Henvisninger</a:t>
            </a:r>
            <a:endParaRPr lang="nb-NO" altLang="nb-NO" sz="1200">
              <a:latin typeface="Times New Roman" pitchFamily="18" charset="0"/>
              <a:ea typeface="Times New Roman" pitchFamily="18" charset="0"/>
            </a:endParaRPr>
          </a:p>
        </p:txBody>
      </p:sp>
      <p:sp>
        <p:nvSpPr>
          <p:cNvPr id="20503" name="AutoShape 27" title="">
            <a:hlinkClick r:id="rId9" action="ppaction://hlinksldjump"/>
          </p:cNvPr>
          <p:cNvSpPr/>
          <p:nvPr/>
        </p:nvSpPr>
        <p:spPr>
          <a:xfrm>
            <a:off x="1408113" y="115888"/>
            <a:ext cx="1366837"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000"/>
          </a:p>
          <a:p>
            <a:pPr marL="0" lvl="0" indent="0" eaLnBrk="1" hangingPunct="1">
              <a:lnSpc>
                <a:spcPct val="80000"/>
              </a:lnSpc>
              <a:buNone/>
            </a:pPr>
            <a:r>
              <a:rPr lang="nb-NO" altLang="nb-NO" sz="1200">
                <a:latin typeface="Times New Roman" pitchFamily="18" charset="0"/>
                <a:ea typeface="Times New Roman" pitchFamily="18" charset="0"/>
              </a:rPr>
              <a:t>Indikasjoner/</a:t>
            </a:r>
            <a:endParaRPr lang="nb-NO" altLang="nb-NO" sz="1200">
              <a:latin typeface="Times New Roman" pitchFamily="18" charset="0"/>
              <a:ea typeface="Times New Roman" pitchFamily="18" charset="0"/>
            </a:endParaRPr>
          </a:p>
          <a:p>
            <a:pPr marL="0" lvl="0" indent="0" eaLnBrk="1" hangingPunct="1">
              <a:lnSpc>
                <a:spcPct val="80000"/>
              </a:lnSpc>
              <a:buNone/>
            </a:pPr>
            <a:r>
              <a:rPr lang="nb-NO" altLang="nb-NO" sz="1200">
                <a:latin typeface="Times New Roman" pitchFamily="18" charset="0"/>
                <a:ea typeface="Times New Roman" pitchFamily="18" charset="0"/>
              </a:rPr>
              <a:t>kontraindikasjoner</a:t>
            </a:r>
            <a:endParaRPr lang="nb-NO" altLang="nb-NO" sz="1200">
              <a:latin typeface="Times New Roman" pitchFamily="18" charset="0"/>
              <a:ea typeface="Times New Roman" pitchFamily="18" charset="0"/>
            </a:endParaRPr>
          </a:p>
          <a:p>
            <a:pPr marL="0" lvl="0" indent="0" eaLnBrk="1" hangingPunct="1">
              <a:lnSpc>
                <a:spcPct val="80000"/>
              </a:lnSpc>
              <a:buNone/>
            </a:pPr>
            <a:endParaRPr lang="nb-NO" altLang="nb-NO" sz="900"/>
          </a:p>
        </p:txBody>
      </p:sp>
      <p:sp>
        <p:nvSpPr>
          <p:cNvPr id="20504" name="AutoShape 28" title="">
            <a:hlinkClick r:id="rId10" action="ppaction://hlinksldjump"/>
          </p:cNvPr>
          <p:cNvSpPr/>
          <p:nvPr/>
        </p:nvSpPr>
        <p:spPr>
          <a:xfrm>
            <a:off x="4286250" y="115888"/>
            <a:ext cx="1366838"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Behandling</a:t>
            </a:r>
            <a:br>
              <a:rPr lang="nb-NO" altLang="nb-NO" sz="1200">
                <a:latin typeface="Times New Roman" pitchFamily="18" charset="0"/>
                <a:ea typeface="Times New Roman" pitchFamily="18" charset="0"/>
              </a:rPr>
            </a:br>
            <a:r>
              <a:rPr lang="nb-NO" altLang="nb-NO" sz="1200">
                <a:latin typeface="Times New Roman" pitchFamily="18" charset="0"/>
                <a:ea typeface="Times New Roman" pitchFamily="18" charset="0"/>
              </a:rPr>
              <a:t>Opplæring</a:t>
            </a:r>
            <a:endParaRPr lang="nb-NO" altLang="nb-NO" sz="1200">
              <a:latin typeface="Times New Roman" pitchFamily="18" charset="0"/>
              <a:ea typeface="Times New Roman" pitchFamily="18" charset="0"/>
            </a:endParaRPr>
          </a:p>
        </p:txBody>
      </p:sp>
      <p:sp>
        <p:nvSpPr>
          <p:cNvPr id="20505" name="AutoShape 29" title=""/>
          <p:cNvSpPr/>
          <p:nvPr/>
        </p:nvSpPr>
        <p:spPr>
          <a:xfrm>
            <a:off x="5726113" y="115888"/>
            <a:ext cx="1366837" cy="792162"/>
          </a:xfrm>
          <a:prstGeom prst="homePlate">
            <a:avLst>
              <a:gd name="adj" fmla="val 43136"/>
            </a:avLst>
          </a:prstGeom>
          <a:gradFill rotWithShape="1">
            <a:gsLst>
              <a:gs pos="0">
                <a:schemeClr val="bg1"/>
              </a:gs>
              <a:gs pos="100000">
                <a:srgbClr val="FFFF66"/>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b="1">
                <a:latin typeface="Times New Roman" pitchFamily="18" charset="0"/>
                <a:ea typeface="Times New Roman" pitchFamily="18" charset="0"/>
              </a:rPr>
              <a:t>Oppfølging/</a:t>
            </a:r>
            <a:endParaRPr lang="nb-NO" altLang="nb-NO" sz="1200" b="1">
              <a:latin typeface="Times New Roman" pitchFamily="18" charset="0"/>
              <a:ea typeface="Times New Roman" pitchFamily="18" charset="0"/>
            </a:endParaRPr>
          </a:p>
          <a:p>
            <a:pPr marL="0" lvl="0" indent="0" eaLnBrk="1" hangingPunct="1">
              <a:spcBef>
                <a:spcPct val="0"/>
              </a:spcBef>
              <a:buNone/>
            </a:pPr>
            <a:r>
              <a:rPr lang="nb-NO" altLang="nb-NO" sz="1200" b="1">
                <a:latin typeface="Times New Roman" pitchFamily="18" charset="0"/>
                <a:ea typeface="Times New Roman" pitchFamily="18" charset="0"/>
              </a:rPr>
              <a:t>Samhandling</a:t>
            </a:r>
            <a:endParaRPr lang="nb-NO" altLang="nb-NO" sz="1200" b="1">
              <a:latin typeface="Times New Roman" pitchFamily="18" charset="0"/>
              <a:ea typeface="Times New Roman" pitchFamily="18" charset="0"/>
            </a:endParaRPr>
          </a:p>
        </p:txBody>
      </p:sp>
      <p:sp>
        <p:nvSpPr>
          <p:cNvPr id="20506" name="AutoShape 30" title="">
            <a:hlinkClick r:id="rId11" action="ppaction://hlinksldjump"/>
          </p:cNvPr>
          <p:cNvSpPr/>
          <p:nvPr/>
        </p:nvSpPr>
        <p:spPr>
          <a:xfrm>
            <a:off x="39688" y="115888"/>
            <a:ext cx="1366837" cy="792162"/>
          </a:xfrm>
          <a:prstGeom prst="homePlate">
            <a:avLst>
              <a:gd name="adj" fmla="val 43136"/>
            </a:avLst>
          </a:prstGeom>
          <a:gradFill rotWithShape="1">
            <a:gsLst>
              <a:gs pos="0">
                <a:schemeClr val="bg1"/>
              </a:gs>
              <a:gs pos="100000">
                <a:schemeClr val="accent1"/>
              </a:gs>
            </a:gsLst>
            <a:lin ang="5400000" scaled="1"/>
          </a:gradFill>
          <a:ln w="25400">
            <a:solidFill>
              <a:schemeClr val="bg1"/>
            </a:solidFill>
            <a:miter lim="800000"/>
          </a:ln>
        </p:spPr>
        <p:txBody>
          <a:bodyPr wrap="none"/>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a:p>
          <a:p>
            <a:pPr marL="0" lvl="0" indent="0" eaLnBrk="1" hangingPunct="1">
              <a:spcBef>
                <a:spcPct val="0"/>
              </a:spcBef>
              <a:buNone/>
            </a:pPr>
            <a:r>
              <a:rPr lang="nb-NO" altLang="nb-NO" sz="1200">
                <a:latin typeface="Times New Roman" pitchFamily="18" charset="0"/>
                <a:ea typeface="Times New Roman" pitchFamily="18" charset="0"/>
              </a:rPr>
              <a:t>Informasjon</a:t>
            </a:r>
            <a:endParaRPr lang="nb-NO" altLang="nb-NO" sz="1200">
              <a:latin typeface="Times New Roman" pitchFamily="18" charset="0"/>
              <a:ea typeface="Times New Roman" pitchFamily="18" charset="0"/>
            </a:endParaRPr>
          </a:p>
          <a:p>
            <a:pPr marL="0" lvl="0" indent="0" eaLnBrk="1" hangingPunct="1">
              <a:spcBef>
                <a:spcPct val="0"/>
              </a:spcBef>
              <a:buNone/>
            </a:pPr>
            <a:r>
              <a:rPr lang="nb-NO" altLang="nb-NO" sz="1200">
                <a:latin typeface="Times New Roman" pitchFamily="18" charset="0"/>
                <a:ea typeface="Times New Roman" pitchFamily="18" charset="0"/>
              </a:rPr>
              <a:t>om ECT</a:t>
            </a:r>
            <a:endParaRPr lang="nb-NO" altLang="nb-NO" sz="1200">
              <a:latin typeface="Times New Roman" pitchFamily="18" charset="0"/>
              <a:ea typeface="Times New Roman" pitchFamily="18" charset="0"/>
            </a:endParaRPr>
          </a:p>
        </p:txBody>
      </p:sp>
      <p:sp>
        <p:nvSpPr>
          <p:cNvPr id="20507" name="Text Box 31" title=""/>
          <p:cNvSpPr/>
          <p:nvPr/>
        </p:nvSpPr>
        <p:spPr>
          <a:xfrm>
            <a:off x="7956550" y="620713"/>
            <a:ext cx="576263"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20508" name="AutoShape 33" title="">
            <a:hlinkClick r:id="rId12" action="ppaction://hlinksldjump"/>
          </p:cNvPr>
          <p:cNvSpPr/>
          <p:nvPr/>
        </p:nvSpPr>
        <p:spPr>
          <a:xfrm>
            <a:off x="8604250" y="549275"/>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sp>
        <p:nvSpPr>
          <p:cNvPr id="20509" name="Text Box 34" title=""/>
          <p:cNvSpPr/>
          <p:nvPr/>
        </p:nvSpPr>
        <p:spPr>
          <a:xfrm>
            <a:off x="5881688" y="1190625"/>
            <a:ext cx="3024187" cy="284163"/>
          </a:xfrm>
          <a:prstGeom prst="rect">
            <a:avLst/>
          </a:prstGeom>
          <a:solidFill>
            <a:schemeClr val="accent1"/>
          </a:solidFill>
          <a:ln>
            <a:solidFill>
              <a:schemeClr val="tx1"/>
            </a:solid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Times New Roman" pitchFamily="18" charset="0"/>
              </a:rPr>
              <a:t>Informasjon til pasienter og pårørende</a:t>
            </a:r>
            <a:endParaRPr kumimoji="0" lang="nb-NO" altLang="nb-NO" sz="1200" b="1" i="0" u="none" strike="noStrike" kern="1200" cap="none" spc="0" normalizeH="0" baseline="0" noProof="0">
              <a:uLnTx/>
              <a:uFillTx/>
              <a:latin typeface="Times New Roman" pitchFamily="18" charset="0"/>
              <a:ea typeface="Times New Roman" pitchFamily="18" charset="0"/>
            </a:endParaRPr>
          </a:p>
        </p:txBody>
      </p:sp>
      <p:pic>
        <p:nvPicPr>
          <p:cNvPr id="20510" name="Picture 2" title=""/>
          <p:cNvPicPr>
            <a:picLocks noChangeAspect="1"/>
          </p:cNvPicPr>
          <p:nvPr/>
        </p:nvPicPr>
        <p:blipFill>
          <a:blip r:embed="rId13"/>
          <a:stretch>
            <a:fillRect/>
          </a:stretch>
        </p:blipFill>
        <p:spPr>
          <a:xfrm>
            <a:off x="8667750" y="0"/>
            <a:ext cx="476250" cy="482600"/>
          </a:xfrm>
          <a:prstGeom prst="rect">
            <a:avLst/>
          </a:prstGeom>
          <a:noFill/>
          <a:ln>
            <a:noFill/>
            <a:miter lim="800000"/>
          </a:ln>
        </p:spPr>
      </p:pic>
      <p:sp>
        <p:nvSpPr>
          <p:cNvPr id="20511" name="Text Box 52" title="">
            <a:hlinkClick r:id="rId14"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20512"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1506" name="Rectangle 2"/>
          <p:cNvSpPr>
            <a:spLocks noGrp="1"/>
          </p:cNvSpPr>
          <p:nvPr>
            <p:ph type="title"/>
          </p:nvPr>
        </p:nvSpPr>
        <p:spPr>
          <a:xfrm>
            <a:off x="384175" y="260350"/>
            <a:ext cx="8229600" cy="936625"/>
          </a:xfrm>
          <a:prstGeom prst="rect">
            <a:avLst/>
          </a:prstGeom>
          <a:noFill/>
          <a:ln w="9525" cap="flat" cmpd="sng" algn="ctr">
            <a:noFill/>
            <a:prstDash val="solid"/>
            <a:miter lim="800000"/>
            <a:headEnd type="none" w="med" len="med"/>
            <a:tailEnd type="none" w="med" len="med"/>
          </a:ln>
        </p:spPr>
        <p:txBody>
          <a:bodyPr vert="horz" wrap="square" lIns="108000" tIns="216000" rIns="91440" bIns="45720" numCol="1" anchor="t"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GB" altLang="en-US" sz="4000" b="0" i="0" u="none" baseline="0">
                <a:solidFill>
                  <a:schemeClr val="accent2"/>
                </a:solidFill>
                <a:latin typeface="Arial"/>
                <a:ea typeface="+mj-ea"/>
                <a:cs typeface="+mj-cs"/>
              </a:defRPr>
            </a:lvl1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2800" b="1"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Times New Roman" pitchFamily="18" charset="0"/>
                <a:ea typeface="+mj-ea"/>
                <a:cs typeface="Times New Roman" panose="02020603050405020304" pitchFamily="18" charset="0"/>
                <a:sym typeface="Wingdings" charset="2"/>
              </a:rPr>
              <a:t>Team og målsetning</a:t>
            </a:r>
            <a:endParaRPr kumimoji="0" lang="nb-NO" altLang="nb-NO" sz="2800" b="1" i="0" u="none" strike="noStrike" kern="0" cap="none" spc="0" normalizeH="0" baseline="0" noProof="0">
              <a:ln>
                <a:noFill/>
              </a:ln>
              <a:solidFill>
                <a:schemeClr val="tx1"/>
              </a:solidFill>
              <a:uLnTx/>
              <a:uFillTx/>
              <a:latin typeface="Times New Roman" pitchFamily="18" charset="0"/>
              <a:ea typeface="+mj-ea"/>
              <a:cs typeface="Times New Roman" panose="02020603050405020304" pitchFamily="18" charset="0"/>
            </a:endParaRPr>
          </a:p>
        </p:txBody>
      </p:sp>
      <p:sp>
        <p:nvSpPr>
          <p:cNvPr id="21507" name="Rectangle 3"/>
          <p:cNvSpPr>
            <a:spLocks noGrp="1"/>
          </p:cNvSpPr>
          <p:nvPr>
            <p:ph type="body" sz="half" idx="1"/>
          </p:nvPr>
        </p:nvSpPr>
        <p:spPr>
          <a:xfrm>
            <a:off x="5689600" y="1185863"/>
            <a:ext cx="3346450" cy="4403725"/>
          </a:xfrm>
          <a:prstGeom prst="rect">
            <a:avLst/>
          </a:prstGeom>
          <a:solidFill>
            <a:schemeClr val="bg1"/>
          </a:solidFill>
          <a:ln>
            <a:solidFill>
              <a:srgbClr val="000000"/>
            </a:solidFill>
          </a:ln>
        </p:spPr>
        <p:txBody>
          <a:bodyPr vert="horz" wrap="square" lIns="91440" tIns="45720" rIns="91440" bIns="45720" numCol="1" anchor="t" anchorCtr="0" compatLnSpc="1">
            <a:prstTxWarp prst="textNoShape">
              <a:avLst/>
            </a:prstTxWarp>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chemeClr val="tx1"/>
                </a:solidFill>
                <a:effectLst/>
                <a:latin typeface="Arial"/>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000" b="0" i="0" u="none" baseline="0">
                <a:solidFill>
                  <a:schemeClr val="tx1"/>
                </a:solidFill>
                <a:effectLst/>
                <a:latin typeface="Arial"/>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000" b="1" i="0" u="none" baseline="0">
                <a:solidFill>
                  <a:schemeClr val="tx1"/>
                </a:solidFill>
                <a:effectLst/>
                <a:latin typeface="Arial"/>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1800" b="0" i="0" u="none" baseline="0">
                <a:solidFill>
                  <a:schemeClr val="tx1"/>
                </a:solidFill>
                <a:effectLst/>
                <a:latin typeface="Arial"/>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1800" b="0" i="1" u="none" baseline="0">
                <a:solidFill>
                  <a:schemeClr val="tx1"/>
                </a:solidFill>
                <a:effectLst/>
                <a:latin typeface="Arial"/>
              </a:defRPr>
            </a:lvl5pPr>
          </a:lstStyle>
          <a:p>
            <a:pPr marL="342900" marR="0" lvl="0" indent="-342900" algn="l" defTabSz="914400" rtl="0" eaLnBrk="1" fontAlgn="base" latinLnBrk="0" hangingPunct="1">
              <a:lnSpc>
                <a:spcPct val="80000"/>
              </a:lnSpc>
              <a:spcBef>
                <a:spcPct val="20000"/>
              </a:spcBef>
              <a:spcAft>
                <a:spcPct val="0"/>
              </a:spcAft>
              <a:buClrTx/>
              <a:buSzTx/>
              <a:buFontTx/>
              <a:buNone/>
            </a:pPr>
            <a:endParaRPr kumimoji="0" lang="nb-NO" altLang="nb-NO" sz="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Bakgrunn for linjen</a:t>
            </a:r>
          </a:p>
          <a:p>
            <a:pPr marL="342900" marR="0" lvl="0" indent="-342900" algn="l" defTabSz="914400" rtl="0" eaLnBrk="1" fontAlgn="base" latinLnBrk="0" hangingPunct="1">
              <a:lnSpc>
                <a:spcPct val="80000"/>
              </a:lnSpc>
              <a:spcBef>
                <a:spcPct val="2000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Hva er status i dag</a:t>
            </a:r>
          </a:p>
          <a:p>
            <a:pPr marL="742950" marR="0" lvl="1" indent="-285750" algn="l" defTabSz="914400" rtl="0" eaLnBrk="1" fontAlgn="base" latinLnBrk="0" hangingPunct="1">
              <a:lnSpc>
                <a:spcPct val="8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rPr>
              <a:t>Hvordan behandles de</a:t>
            </a:r>
          </a:p>
          <a:p>
            <a:pPr marL="742950" marR="0" lvl="1" indent="-285750" algn="l" defTabSz="914400" rtl="0" eaLnBrk="1" fontAlgn="base" latinLnBrk="0" hangingPunct="1">
              <a:lnSpc>
                <a:spcPct val="8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rPr>
              <a:t>Hvordan ønsker man at de skal behandles</a:t>
            </a:r>
          </a:p>
          <a:p>
            <a:pPr marL="742950" marR="0" lvl="1" indent="-285750" algn="l" defTabSz="914400" rtl="0" eaLnBrk="1" fontAlgn="base" latinLnBrk="0" hangingPunct="1">
              <a:lnSpc>
                <a:spcPct val="8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rPr>
              <a:t>Hvordan kommer man dit</a:t>
            </a:r>
          </a:p>
          <a:p>
            <a:pPr marL="742950" marR="0" lvl="1" indent="-285750" algn="l" defTabSz="914400" rtl="0" eaLnBrk="1" fontAlgn="base" latinLnBrk="0" hangingPunct="1">
              <a:lnSpc>
                <a:spcPct val="8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rPr>
              <a:t>Hvem er aktuelle – er prosedyren retningsgivende - teamavtale</a:t>
            </a:r>
          </a:p>
          <a:p>
            <a:pPr marL="742950" marR="0" lvl="1" indent="-285750" algn="l" defTabSz="914400" rtl="0" eaLnBrk="1" fontAlgn="base" latinLnBrk="0" hangingPunct="1">
              <a:lnSpc>
                <a:spcPct val="8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rPr>
              <a:t>Pasientfokus – knyttet til informasjon/behandling</a:t>
            </a:r>
          </a:p>
          <a:p>
            <a:pPr marL="742950" marR="0" lvl="1" indent="-285750" algn="l" defTabSz="914400" rtl="0" eaLnBrk="1" fontAlgn="base" latinLnBrk="0" hangingPunct="1">
              <a:lnSpc>
                <a:spcPct val="8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rPr>
              <a:t>Kommunehelsetjenesten sin rolle? –eller kun i sykehus </a:t>
            </a:r>
          </a:p>
          <a:p>
            <a:pPr marL="742950" marR="0" lvl="1" indent="-285750" algn="l" defTabSz="914400" rtl="0" eaLnBrk="1" fontAlgn="base" latinLnBrk="0" hangingPunct="1">
              <a:lnSpc>
                <a:spcPct val="8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rPr>
              <a:t>Referanser på prosedyrene</a:t>
            </a:r>
          </a:p>
          <a:p>
            <a:pPr marL="742950" marR="0" lvl="1" indent="-285750" algn="l" defTabSz="914400" rtl="0" eaLnBrk="1" fontAlgn="base" latinLnBrk="0" hangingPunct="1">
              <a:lnSpc>
                <a:spcPct val="8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rPr>
              <a:t>Trengs det litteratursøk for å dokumentere beste praksis</a:t>
            </a:r>
          </a:p>
          <a:p>
            <a:pPr marL="742950" marR="0" lvl="1" indent="-285750" algn="l" defTabSz="914400" rtl="0" eaLnBrk="1" fontAlgn="base" latinLnBrk="0" hangingPunct="1">
              <a:lnSpc>
                <a:spcPct val="8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rPr>
              <a:t>Lage prosedyrene/behandlingslinjen etter manual for kunnskapsbasert praksis</a:t>
            </a:r>
          </a:p>
          <a:p>
            <a:pPr marL="742950" marR="0" lvl="1" indent="-285750" algn="l" defTabSz="914400" rtl="0" eaLnBrk="1" fontAlgn="base" latinLnBrk="0" hangingPunct="1">
              <a:lnSpc>
                <a:spcPct val="8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rPr>
              <a:t>Implementering/evaluering</a:t>
            </a:r>
          </a:p>
          <a:p>
            <a:pPr marL="742950" marR="0" lvl="1" indent="-285750" algn="l" defTabSz="914400" rtl="0" eaLnBrk="1" fontAlgn="base" latinLnBrk="0" hangingPunct="1">
              <a:lnSpc>
                <a:spcPct val="80000"/>
              </a:lnSpc>
              <a:spcBef>
                <a:spcPct val="20000"/>
              </a:spcBef>
              <a:spcAft>
                <a:spcPct val="0"/>
              </a:spcAft>
              <a:buClrTx/>
              <a:buSzTx/>
              <a:buFontTx/>
              <a:buChar char="–"/>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endParaRPr>
          </a:p>
          <a:p>
            <a:pPr marL="742950" marR="0" lvl="1" indent="-285750" algn="l" defTabSz="914400" rtl="0" eaLnBrk="1" fontAlgn="base" latinLnBrk="0" hangingPunct="1">
              <a:lnSpc>
                <a:spcPct val="80000"/>
              </a:lnSpc>
              <a:spcBef>
                <a:spcPct val="20000"/>
              </a:spcBef>
              <a:spcAft>
                <a:spcPct val="0"/>
              </a:spcAft>
              <a:buClrTx/>
              <a:buSzTx/>
              <a:buFontTx/>
              <a:buChar char="–"/>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Arial"/>
              <a:cs typeface="Arial" panose="020b0604020202020204" pitchFamily="34" charset="0"/>
            </a:endParaRPr>
          </a:p>
          <a:p>
            <a:pPr marL="742950" marR="0" lvl="1" indent="-285750" algn="l" defTabSz="914400" rtl="0" eaLnBrk="1" fontAlgn="base" latinLnBrk="0" hangingPunct="1">
              <a:lnSpc>
                <a:spcPct val="80000"/>
              </a:lnSpc>
              <a:spcBef>
                <a:spcPct val="20000"/>
              </a:spcBef>
              <a:spcAft>
                <a:spcPct val="0"/>
              </a:spcAft>
              <a:buClrTx/>
              <a:buSzTx/>
              <a:buFontTx/>
              <a:buChar char="–"/>
            </a:pPr>
            <a:endParaRPr kumimoji="0" lang="nb-NO" altLang="nb-NO" sz="1400" b="0" i="0" u="none" strike="noStrike" kern="0" cap="none" spc="0" normalizeH="0" baseline="0" noProof="0">
              <a:ln>
                <a:noFill/>
              </a:ln>
              <a:solidFill>
                <a:schemeClr val="tx1"/>
              </a:solidFill>
              <a:uLnTx/>
              <a:uFillTx/>
              <a:latin typeface="Times New Roman" pitchFamily="18" charset="0"/>
              <a:ea typeface="Arial"/>
              <a:cs typeface="Arial" panose="020b0604020202020204" pitchFamily="34" charset="0"/>
            </a:endParaRPr>
          </a:p>
        </p:txBody>
      </p:sp>
      <p:sp>
        <p:nvSpPr>
          <p:cNvPr id="21508" name="Rectangle 4"/>
          <p:cNvSpPr>
            <a:spLocks noGrp="1"/>
          </p:cNvSpPr>
          <p:nvPr>
            <p:ph type="body" sz="half" idx="1"/>
          </p:nvPr>
        </p:nvSpPr>
        <p:spPr>
          <a:xfrm>
            <a:off x="254000" y="1174750"/>
            <a:ext cx="5364163" cy="4125913"/>
          </a:xfrm>
          <a:prstGeom prst="rect">
            <a:avLst/>
          </a:prstGeom>
          <a:solidFill>
            <a:schemeClr val="bg1"/>
          </a:solidFill>
          <a:ln>
            <a:solidFill>
              <a:srgbClr val="000000"/>
            </a:solidFill>
          </a:ln>
        </p:spPr>
        <p:txBody>
          <a:bodyPr vert="horz" wrap="square" lIns="91440" tIns="45720" rIns="91440" bIns="45720" numCol="1" anchor="t" anchorCtr="0" compatLnSpc="1">
            <a:prstTxWarp prst="textNoShape">
              <a:avLst/>
            </a:prstTxWarp>
            <a:no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chemeClr val="tx1"/>
                </a:solidFill>
                <a:effectLst/>
                <a:latin typeface="Arial"/>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000" b="0" i="0" u="none" baseline="0">
                <a:solidFill>
                  <a:schemeClr val="tx1"/>
                </a:solidFill>
                <a:effectLst/>
                <a:latin typeface="Arial"/>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000" b="1" i="0" u="none" baseline="0">
                <a:solidFill>
                  <a:schemeClr val="tx1"/>
                </a:solidFill>
                <a:effectLst/>
                <a:latin typeface="Arial"/>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1800" b="0" i="0" u="none" baseline="0">
                <a:solidFill>
                  <a:schemeClr val="tx1"/>
                </a:solidFill>
                <a:effectLst/>
                <a:latin typeface="Arial"/>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1800" b="0" i="1" u="none" baseline="0">
                <a:solidFill>
                  <a:schemeClr val="tx1"/>
                </a:solidFill>
                <a:effectLst/>
                <a:latin typeface="Arial"/>
              </a:defRPr>
            </a:lvl5pPr>
          </a:lstStyle>
          <a:p>
            <a:pPr marL="342900" marR="0" lvl="0" indent="-342900" algn="l" defTabSz="914400" rtl="0" eaLnBrk="1" fontAlgn="base" latinLnBrk="0" hangingPunct="1">
              <a:lnSpc>
                <a:spcPct val="80000"/>
              </a:lnSpc>
              <a:spcBef>
                <a:spcPct val="20000"/>
              </a:spcBef>
              <a:spcAft>
                <a:spcPct val="0"/>
              </a:spcAft>
              <a:buClrTx/>
              <a:buSzTx/>
              <a:buFontTx/>
              <a:buNone/>
            </a:pP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mn-cs"/>
              </a:rPr>
              <a:t>Revisjon behandlingslinje ECT Sørlandet sykehus HF:</a:t>
            </a:r>
          </a:p>
          <a:p>
            <a:pPr marL="0" marR="0" lvl="0" indent="0" algn="l" defTabSz="914400" rtl="0" eaLnBrk="1" fontAlgn="base" latinLnBrk="0" hangingPunct="1">
              <a:lnSpc>
                <a:spcPct val="100000"/>
              </a:lnSpc>
              <a:spcBef>
                <a:spcPct val="2000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Arial"/>
                <a:ea typeface="+mn-ea"/>
                <a:cs typeface="+mn-cs"/>
                <a:sym typeface="Wingdings" charset="2"/>
              </a:rPr>
              <a:t>		</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Times New Roman" panose="02020603050405020304" pitchFamily="18" charset="0"/>
                <a:sym typeface="Wingdings" charset="2"/>
              </a:rPr>
              <a:t>Hans - Jørgen Walvig	Overlege, akuttenhet A, SSA</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Times New Roman" panose="02020603050405020304" pitchFamily="18" charset="0"/>
                <a:sym typeface="Wingdings" charset="2"/>
              </a:rPr>
              <a:t>Vebjørn Mack Remen 	Overlege, Enhet for 				alderspsykiatri og kognitiv svikt, 			SSK</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Times New Roman" panose="02020603050405020304" pitchFamily="18" charset="0"/>
                <a:sym typeface="Wingdings" charset="2"/>
              </a:rPr>
              <a:t>Torunn Risdal Momrak	Seksjonsleder, PSA</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Times New Roman" panose="02020603050405020304" pitchFamily="18" charset="0"/>
                <a:sym typeface="Wingdings" charset="2"/>
              </a:rPr>
              <a:t>Rune Perssen 		Seksjonsleder, PSA</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Times New Roman" panose="02020603050405020304" pitchFamily="18" charset="0"/>
                <a:sym typeface="Wingdings" charset="2"/>
              </a:rPr>
              <a:t>Gry Hege Olsen Standal 	Sykepleier, akuttenhet A, SSA</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Times New Roman" panose="02020603050405020304" pitchFamily="18" charset="0"/>
                <a:sym typeface="Wingdings" charset="2"/>
              </a:rPr>
              <a:t>Eivind Grønlund		Sykepleier, akuttenhet A, SSA</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Times New Roman" panose="02020603050405020304" pitchFamily="18" charset="0"/>
                <a:sym typeface="Wingdings" charset="2"/>
              </a:rPr>
              <a:t>Daniel Tostrup Skogaker 	sykepleier Enhet for 				alderspsykiatri og kognitiv svikt, 			SSK</a:t>
            </a:r>
          </a:p>
          <a:p>
            <a:pPr marL="342900" marR="0" lvl="0" indent="-342900" algn="l" defTabSz="914400" rtl="0" eaLnBrk="1" fontAlgn="base" latinLnBrk="0" hangingPunct="1">
              <a:lnSpc>
                <a:spcPct val="100000"/>
              </a:lnSpc>
              <a:spcBef>
                <a:spcPct val="20000"/>
              </a:spcBef>
              <a:spcAft>
                <a:spcPct val="0"/>
              </a:spcAft>
              <a:buClrTx/>
              <a:buSzTx/>
              <a:buFontTx/>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Times New Roman" pitchFamily="18" charset="0"/>
                <a:ea typeface="+mn-ea"/>
                <a:cs typeface="Times New Roman" panose="02020603050405020304" pitchFamily="18" charset="0"/>
                <a:sym typeface="Wingdings" charset="2"/>
              </a:rPr>
              <a:t>Nina Frigstad Johansen	Rådgiver, PSA</a:t>
            </a:r>
          </a:p>
          <a:p>
            <a:pPr marL="342900" marR="0" lvl="0" indent="-342900" algn="l" defTabSz="914400" rtl="0" eaLnBrk="1" fontAlgn="base" latinLnBrk="0" hangingPunct="1">
              <a:lnSpc>
                <a:spcPct val="80000"/>
              </a:lnSpc>
              <a:spcBef>
                <a:spcPct val="20000"/>
              </a:spcBef>
              <a:spcAft>
                <a:spcPct val="0"/>
              </a:spcAft>
              <a:buClrTx/>
              <a:buSzTx/>
              <a:buFontTx/>
              <a:buNone/>
            </a:pPr>
            <a:endParaRPr kumimoji="0" lang="nb-NO" altLang="nb-NO" sz="1600" b="0" i="0" u="none" strike="noStrike" kern="0" cap="none" spc="0" normalizeH="0" baseline="0" noProof="0">
              <a:ln>
                <a:noFill/>
              </a:ln>
              <a:solidFill>
                <a:schemeClr val="tx1"/>
              </a:solidFill>
              <a:uLnTx/>
              <a:uFillTx/>
              <a:latin typeface="Times New Roman" pitchFamily="18" charset="0"/>
              <a:ea typeface="+mn-ea"/>
              <a:cs typeface="+mn-cs"/>
            </a:endParaRPr>
          </a:p>
        </p:txBody>
      </p:sp>
      <p:sp>
        <p:nvSpPr>
          <p:cNvPr id="21509" name="Text Box 5" title=""/>
          <p:cNvSpPr/>
          <p:nvPr/>
        </p:nvSpPr>
        <p:spPr>
          <a:xfrm>
            <a:off x="7956550" y="620713"/>
            <a:ext cx="576263"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21510" name="AutoShape 7" title="">
            <a:hlinkClick r:id="rId2" action="ppaction://hlinksldjump"/>
          </p:cNvPr>
          <p:cNvSpPr/>
          <p:nvPr/>
        </p:nvSpPr>
        <p:spPr>
          <a:xfrm>
            <a:off x="8604250" y="549275"/>
            <a:ext cx="431800" cy="32702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pic>
        <p:nvPicPr>
          <p:cNvPr id="21511" name="Picture 2" title=""/>
          <p:cNvPicPr>
            <a:picLocks noChangeAspect="1"/>
          </p:cNvPicPr>
          <p:nvPr/>
        </p:nvPicPr>
        <p:blipFill>
          <a:blip r:embed="rId3"/>
          <a:stretch>
            <a:fillRect/>
          </a:stretch>
        </p:blipFill>
        <p:spPr>
          <a:xfrm>
            <a:off x="8667750" y="0"/>
            <a:ext cx="476250" cy="482600"/>
          </a:xfrm>
          <a:prstGeom prst="rect">
            <a:avLst/>
          </a:prstGeom>
          <a:noFill/>
          <a:ln>
            <a:noFill/>
            <a:miter lim="800000"/>
          </a:ln>
        </p:spPr>
      </p:pic>
      <p:sp>
        <p:nvSpPr>
          <p:cNvPr id="21512" name="Text Box 52" title="">
            <a:hlinkClick r:id="rId4" action="ppaction://hlinksldjump"/>
          </p:cNvPr>
          <p:cNvSpPr/>
          <p:nvPr/>
        </p:nvSpPr>
        <p:spPr>
          <a:xfrm>
            <a:off x="8027988" y="28892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sp>
        <p:nvSpPr>
          <p:cNvPr id="21513" name="AutoShape 44" title=""/>
          <p:cNvSpPr/>
          <p:nvPr/>
        </p:nvSpPr>
        <p:spPr>
          <a:xfrm>
            <a:off x="8101013" y="0"/>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2530" name="AutoShape 54" title="">
            <a:hlinkClick r:id="rId3" action="ppaction://hlinksldjump"/>
          </p:cNvPr>
          <p:cNvSpPr/>
          <p:nvPr/>
        </p:nvSpPr>
        <p:spPr>
          <a:xfrm>
            <a:off x="6635750" y="336550"/>
            <a:ext cx="1728788"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Eldre</a:t>
            </a:r>
            <a:endParaRPr lang="nb-NO" altLang="nb-NO" sz="800" b="1">
              <a:latin typeface="Times New Roman" pitchFamily="18" charset="0"/>
              <a:ea typeface="Times New Roman" pitchFamily="18" charset="0"/>
            </a:endParaRPr>
          </a:p>
        </p:txBody>
      </p:sp>
      <p:sp>
        <p:nvSpPr>
          <p:cNvPr id="22531" name="AutoShape 95" title="">
            <a:hlinkClick r:id="rId4" action="ppaction://hlinksldjump"/>
          </p:cNvPr>
          <p:cNvSpPr/>
          <p:nvPr/>
        </p:nvSpPr>
        <p:spPr>
          <a:xfrm>
            <a:off x="5842000" y="336550"/>
            <a:ext cx="1404938"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Graviditet</a:t>
            </a:r>
            <a:endParaRPr lang="nb-NO" altLang="nb-NO" sz="800" b="1">
              <a:latin typeface="Times New Roman" pitchFamily="18" charset="0"/>
              <a:ea typeface="Times New Roman" pitchFamily="18" charset="0"/>
            </a:endParaRPr>
          </a:p>
        </p:txBody>
      </p:sp>
      <p:sp>
        <p:nvSpPr>
          <p:cNvPr id="22532" name="AutoShape 95" title="">
            <a:hlinkClick r:id="rId5" action="ppaction://hlinksldjump"/>
          </p:cNvPr>
          <p:cNvSpPr/>
          <p:nvPr/>
        </p:nvSpPr>
        <p:spPr>
          <a:xfrm>
            <a:off x="4778375" y="336550"/>
            <a:ext cx="1584325"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Barn og ungdom</a:t>
            </a:r>
            <a:endParaRPr lang="nb-NO" altLang="nb-NO" sz="800" b="1">
              <a:latin typeface="Times New Roman" pitchFamily="18" charset="0"/>
              <a:ea typeface="Times New Roman" pitchFamily="18" charset="0"/>
            </a:endParaRPr>
          </a:p>
        </p:txBody>
      </p:sp>
      <p:sp>
        <p:nvSpPr>
          <p:cNvPr id="22533" name="AutoShape 58" title="">
            <a:hlinkClick r:id="rId6" action="ppaction://hlinksldjump"/>
          </p:cNvPr>
          <p:cNvSpPr/>
          <p:nvPr/>
        </p:nvSpPr>
        <p:spPr>
          <a:xfrm>
            <a:off x="3771900" y="336550"/>
            <a:ext cx="1404938"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Kliniske Indikasjoner</a:t>
            </a:r>
            <a:endParaRPr lang="nb-NO" altLang="nb-NO" sz="800" b="1">
              <a:latin typeface="Times New Roman" pitchFamily="18" charset="0"/>
              <a:ea typeface="Times New Roman" pitchFamily="18" charset="0"/>
            </a:endParaRPr>
          </a:p>
        </p:txBody>
      </p:sp>
      <p:sp>
        <p:nvSpPr>
          <p:cNvPr id="22534" name="AutoShape 59" title="">
            <a:hlinkClick r:id="rId7" action="ppaction://hlinksldjump"/>
          </p:cNvPr>
          <p:cNvSpPr/>
          <p:nvPr/>
        </p:nvSpPr>
        <p:spPr>
          <a:xfrm>
            <a:off x="2562225" y="336550"/>
            <a:ext cx="1404938" cy="3683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900" b="1">
                <a:latin typeface="Times New Roman" pitchFamily="18" charset="0"/>
                <a:ea typeface="Times New Roman" pitchFamily="18" charset="0"/>
              </a:rPr>
              <a:t>Oppsummert Indikasjoner </a:t>
            </a:r>
            <a:endParaRPr lang="nb-NO" altLang="nb-NO" sz="900" b="1">
              <a:latin typeface="Times New Roman" pitchFamily="18" charset="0"/>
              <a:ea typeface="Times New Roman" pitchFamily="18" charset="0"/>
            </a:endParaRPr>
          </a:p>
        </p:txBody>
      </p:sp>
      <p:sp>
        <p:nvSpPr>
          <p:cNvPr id="22535" name="AutoShape 60" title="">
            <a:hlinkClick r:id="rId8" action="ppaction://hlinksldjump"/>
          </p:cNvPr>
          <p:cNvSpPr/>
          <p:nvPr/>
        </p:nvSpPr>
        <p:spPr>
          <a:xfrm>
            <a:off x="1185863" y="336550"/>
            <a:ext cx="1657350" cy="215900"/>
          </a:xfrm>
          <a:custGeom>
            <a:rect l="l" t="t" r="r" b="b"/>
            <a:pathLst>
              <a:path w="21600" h="21600">
                <a:moveTo>
                  <a:pt x="0" y="0"/>
                </a:moveTo>
                <a:lnTo>
                  <a:pt x="5400" y="21600"/>
                </a:lnTo>
                <a:lnTo>
                  <a:pt x="16200" y="21600"/>
                </a:lnTo>
                <a:lnTo>
                  <a:pt x="21600" y="0"/>
                </a:lnTo>
                <a:lnTo>
                  <a:pt x="0" y="0"/>
                </a:lnTo>
                <a:close/>
              </a:path>
            </a:pathLst>
          </a:custGeom>
          <a:solidFill>
            <a:srgbClr val="FFFFFF"/>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800" b="1">
                <a:latin typeface="Times New Roman" pitchFamily="18" charset="0"/>
                <a:ea typeface="Times New Roman" pitchFamily="18" charset="0"/>
              </a:rPr>
              <a:t>Faglige retningslinjer</a:t>
            </a:r>
            <a:endParaRPr lang="nb-NO" altLang="nb-NO" sz="800" b="1">
              <a:latin typeface="Times New Roman" pitchFamily="18" charset="0"/>
              <a:ea typeface="Times New Roman" pitchFamily="18" charset="0"/>
            </a:endParaRPr>
          </a:p>
        </p:txBody>
      </p:sp>
      <p:sp>
        <p:nvSpPr>
          <p:cNvPr id="22536" name="Text Box 31" title="">
            <a:hlinkClick r:id="rId9" action="ppaction://hlinksldjump"/>
          </p:cNvPr>
          <p:cNvSpPr/>
          <p:nvPr/>
        </p:nvSpPr>
        <p:spPr>
          <a:xfrm>
            <a:off x="155575" y="930275"/>
            <a:ext cx="7345363" cy="336550"/>
          </a:xfrm>
          <a:prstGeom prst="rect">
            <a:avLst/>
          </a:prstGeom>
          <a:noFill/>
          <a:ln w="12700">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50000"/>
              </a:spcBef>
              <a:buNone/>
            </a:pPr>
            <a:r>
              <a:rPr lang="nb-NO" altLang="nb-NO" sz="1600" b="1">
                <a:latin typeface="Times New Roman" pitchFamily="18" charset="0"/>
                <a:ea typeface="Times New Roman" pitchFamily="18" charset="0"/>
              </a:rPr>
              <a:t>NASJONALE RETNINGSLINJER </a:t>
            </a:r>
            <a:endParaRPr lang="nb-NO" altLang="nb-NO" sz="1600" b="1">
              <a:latin typeface="Times New Roman" pitchFamily="18" charset="0"/>
              <a:ea typeface="Times New Roman" pitchFamily="18" charset="0"/>
            </a:endParaRPr>
          </a:p>
        </p:txBody>
      </p:sp>
      <p:sp>
        <p:nvSpPr>
          <p:cNvPr id="22537" name="AutoShape 60" title="">
            <a:hlinkClick r:id="rId10" action="ppaction://hlinksldjump"/>
          </p:cNvPr>
          <p:cNvSpPr/>
          <p:nvPr/>
        </p:nvSpPr>
        <p:spPr>
          <a:xfrm>
            <a:off x="-36512" y="330200"/>
            <a:ext cx="1516062" cy="368300"/>
          </a:xfrm>
          <a:custGeom>
            <a:rect l="l" t="t" r="r" b="b"/>
            <a:pathLst>
              <a:path w="21600" h="21600">
                <a:moveTo>
                  <a:pt x="0" y="0"/>
                </a:moveTo>
                <a:lnTo>
                  <a:pt x="5400" y="21600"/>
                </a:lnTo>
                <a:lnTo>
                  <a:pt x="16200" y="21600"/>
                </a:lnTo>
                <a:lnTo>
                  <a:pt x="21600" y="0"/>
                </a:lnTo>
                <a:lnTo>
                  <a:pt x="0" y="0"/>
                </a:lnTo>
                <a:close/>
              </a:path>
            </a:pathLst>
          </a:custGeom>
          <a:solidFill>
            <a:srgbClr val="FFFF00"/>
          </a:solidFill>
          <a:ln w="6350">
            <a:solidFill>
              <a:schemeClr val="tx1"/>
            </a:solidFill>
            <a:round/>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algn="ctr" eaLnBrk="1" hangingPunct="1">
              <a:spcBef>
                <a:spcPct val="0"/>
              </a:spcBef>
              <a:buNone/>
            </a:pPr>
            <a:r>
              <a:rPr lang="nb-NO" altLang="nb-NO" sz="900" b="1">
                <a:latin typeface="Times New Roman" pitchFamily="18" charset="0"/>
                <a:ea typeface="Times New Roman" pitchFamily="18" charset="0"/>
              </a:rPr>
              <a:t>Nasjonale</a:t>
            </a:r>
            <a:endParaRPr lang="nb-NO" altLang="nb-NO" sz="900" b="1">
              <a:latin typeface="Times New Roman" pitchFamily="18" charset="0"/>
              <a:ea typeface="Times New Roman" pitchFamily="18" charset="0"/>
            </a:endParaRPr>
          </a:p>
          <a:p>
            <a:pPr marL="0" lvl="0" indent="0" algn="ctr" eaLnBrk="1" hangingPunct="1">
              <a:spcBef>
                <a:spcPct val="0"/>
              </a:spcBef>
              <a:buNone/>
            </a:pPr>
            <a:r>
              <a:rPr lang="nb-NO" altLang="nb-NO" sz="900" b="1">
                <a:latin typeface="Times New Roman" pitchFamily="18" charset="0"/>
                <a:ea typeface="Times New Roman" pitchFamily="18" charset="0"/>
              </a:rPr>
              <a:t>retningslinjer</a:t>
            </a:r>
            <a:endParaRPr lang="nb-NO" altLang="nb-NO" sz="900" b="1">
              <a:latin typeface="Times New Roman" pitchFamily="18" charset="0"/>
              <a:ea typeface="Times New Roman" pitchFamily="18" charset="0"/>
            </a:endParaRPr>
          </a:p>
        </p:txBody>
      </p:sp>
      <p:graphicFrame>
        <p:nvGraphicFramePr>
          <p:cNvPr id="22538" name="Group 70" title=""/>
          <p:cNvGraphicFramePr/>
          <p:nvPr/>
        </p:nvGraphicFramePr>
        <p:xfrm>
          <a:off x="71438" y="1397000"/>
          <a:ext cx="8964612" cy="4695825"/>
        </p:xfrm>
        <a:graphic>
          <a:graphicData uri="http://schemas.openxmlformats.org/drawingml/2006/table">
            <a:tbl>
              <a:tblPr/>
              <a:tblGrid>
                <a:gridCol w="1054100"/>
                <a:gridCol w="1687512"/>
                <a:gridCol w="895350"/>
                <a:gridCol w="1223962"/>
                <a:gridCol w="863600"/>
                <a:gridCol w="3240088"/>
              </a:tblGrid>
              <a:tr h="776288">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endParaRPr lang="nb-NO" altLang="en-US" sz="1100">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100" b="1">
                          <a:latin typeface="Times New Roman" pitchFamily="18" charset="0"/>
                          <a:ea typeface="Times New Roman" pitchFamily="18" charset="0"/>
                        </a:rPr>
                        <a:t>DIAGNOSE/</a:t>
                      </a:r>
                      <a:endParaRPr lang="nb-NO" altLang="en-US" sz="1100">
                        <a:latin typeface="Times New Roman" pitchFamily="18" charset="0"/>
                        <a:ea typeface="Times New Roman" pitchFamily="18" charset="0"/>
                      </a:endParaRPr>
                    </a:p>
                    <a:p>
                      <a:pPr lvl="0" eaLnBrk="1" hangingPunct="1"/>
                      <a:r>
                        <a:rPr lang="nb-NO" altLang="en-US" sz="1100" b="1">
                          <a:latin typeface="Times New Roman" pitchFamily="18" charset="0"/>
                          <a:ea typeface="Times New Roman" pitchFamily="18" charset="0"/>
                        </a:rPr>
                        <a:t>INDIKASJON</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b="1">
                          <a:latin typeface="Times New Roman" pitchFamily="18" charset="0"/>
                          <a:ea typeface="Times New Roman" pitchFamily="18" charset="0"/>
                        </a:rPr>
                        <a:t>VURDERT SOM FØRSTE VALG </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b="1">
                          <a:latin typeface="Times New Roman" pitchFamily="18" charset="0"/>
                          <a:ea typeface="Times New Roman" pitchFamily="18" charset="0"/>
                        </a:rPr>
                        <a:t>BEHANDLINGSRESISTENS </a:t>
                      </a:r>
                      <a:endParaRPr lang="nb-NO" altLang="en-US" sz="1100">
                        <a:latin typeface="Times New Roman" pitchFamily="18" charset="0"/>
                        <a:ea typeface="Times New Roman" pitchFamily="18" charset="0"/>
                      </a:endParaRPr>
                    </a:p>
                    <a:p>
                      <a:pPr lvl="0" eaLnBrk="1" hangingPunct="1"/>
                      <a:r>
                        <a:rPr lang="nb-NO" altLang="en-US" sz="1100" b="1">
                          <a:latin typeface="Times New Roman" pitchFamily="18" charset="0"/>
                          <a:ea typeface="Times New Roman" pitchFamily="18" charset="0"/>
                        </a:rPr>
                        <a:t>SOM PRIMÆR INDIKASJON</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b="1">
                          <a:latin typeface="Times New Roman" pitchFamily="18" charset="0"/>
                          <a:ea typeface="Times New Roman" pitchFamily="18" charset="0"/>
                        </a:rPr>
                        <a:t>EFFEKT-ANTATT</a:t>
                      </a:r>
                      <a:endParaRPr lang="nb-NO" altLang="en-US" sz="1100">
                        <a:latin typeface="Times New Roman" pitchFamily="18" charset="0"/>
                        <a:ea typeface="Times New Roman" pitchFamily="18" charset="0"/>
                      </a:endParaRPr>
                    </a:p>
                    <a:p>
                      <a:pPr lvl="0" eaLnBrk="1" hangingPunct="1"/>
                      <a:r>
                        <a:rPr lang="nb-NO" altLang="en-US" sz="1100" b="1">
                          <a:latin typeface="Times New Roman" pitchFamily="18" charset="0"/>
                          <a:ea typeface="Times New Roman" pitchFamily="18" charset="0"/>
                        </a:rPr>
                        <a:t>KORT-VARIG</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100" b="1">
                          <a:latin typeface="Times New Roman" pitchFamily="18" charset="0"/>
                          <a:ea typeface="Times New Roman" pitchFamily="18" charset="0"/>
                        </a:rPr>
                        <a:t>ANDRE </a:t>
                      </a:r>
                      <a:r>
                        <a:rPr lang="nb-NO" altLang="en-US" sz="1100" b="1">
                          <a:latin typeface="Times New Roman" pitchFamily="18" charset="0"/>
                          <a:ea typeface="Times New Roman" pitchFamily="18" charset="0"/>
                        </a:rPr>
                        <a:t>INDIKASJONER/</a:t>
                      </a:r>
                      <a:endParaRPr lang="nb-NO" altLang="en-US" sz="1100">
                        <a:latin typeface="Times New Roman" pitchFamily="18" charset="0"/>
                        <a:ea typeface="Times New Roman" pitchFamily="18" charset="0"/>
                      </a:endParaRPr>
                    </a:p>
                    <a:p>
                      <a:pPr lvl="0" eaLnBrk="1" hangingPunct="1"/>
                      <a:r>
                        <a:rPr lang="nb-NO" altLang="en-US" sz="1100" b="1">
                          <a:latin typeface="Times New Roman" pitchFamily="18" charset="0"/>
                          <a:ea typeface="Times New Roman" pitchFamily="18" charset="0"/>
                        </a:rPr>
                        <a:t>FRARÅDNINGER</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gradFill rotWithShape="0">
                      <a:gsLst>
                        <a:gs pos="0">
                          <a:schemeClr val="accent1"/>
                        </a:gs>
                        <a:gs pos="100000">
                          <a:schemeClr val="bg1"/>
                        </a:gs>
                      </a:gsLst>
                      <a:lin ang="5400000" scaled="1"/>
                    </a:gradFill>
                  </a:tcPr>
                </a:tc>
              </a:tr>
              <a:tr h="895350">
                <a:tc rowSpan="2">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200" b="1">
                          <a:latin typeface="Times New Roman" pitchFamily="18" charset="0"/>
                          <a:ea typeface="Times New Roman" pitchFamily="18" charset="0"/>
                        </a:rPr>
                        <a:t>HDir Nasjonale retningslinjer </a:t>
                      </a:r>
                      <a:endParaRPr lang="nb-NO" altLang="en-US" sz="1200">
                        <a:latin typeface="Times New Roman" pitchFamily="18" charset="0"/>
                        <a:ea typeface="Times New Roman" pitchFamily="18" charset="0"/>
                      </a:endParaRPr>
                    </a:p>
                    <a:p>
                      <a:pPr lvl="0" eaLnBrk="1" hangingPunct="1"/>
                      <a:r>
                        <a:rPr lang="en-GB" altLang="nb-NO" sz="1200" b="1">
                          <a:latin typeface="Times New Roman" pitchFamily="18" charset="0"/>
                          <a:ea typeface="Times New Roman" pitchFamily="18" charset="0"/>
                        </a:rPr>
                        <a:t>for </a:t>
                      </a:r>
                      <a:r>
                        <a:rPr lang="nb-NO" altLang="en-US" sz="1200" b="1">
                          <a:latin typeface="Times New Roman" pitchFamily="18" charset="0"/>
                          <a:ea typeface="Times New Roman" pitchFamily="18" charset="0"/>
                        </a:rPr>
                        <a:t>depresjonsbehandling 2009</a:t>
                      </a:r>
                      <a:endParaRPr lang="nb-NO" altLang="en-US" sz="1200">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a:latin typeface="Times New Roman" pitchFamily="18" charset="0"/>
                          <a:ea typeface="Times New Roman" pitchFamily="18" charset="0"/>
                        </a:rPr>
                        <a:t>Psykotiske depresjoner, livstruende depresjoner pga selvmordsfare og næringsvegring</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a:latin typeface="Times New Roman" pitchFamily="18" charset="0"/>
                          <a:ea typeface="Times New Roman" pitchFamily="18" charset="0"/>
                        </a:rPr>
                        <a:t>Ja</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576262">
                <a:tc vMerge="1">
                  <a:txBody>
                    <a:bodyPr/>
                    <a:lstStyle/>
                    <a:p/>
                  </a:txBody>
                  <a:tcPr>
                    <a:lnL w="28575">
                      <a:solidFill>
                        <a:schemeClr val="tx1"/>
                      </a:solidFill>
                      <a:miter lim="800000"/>
                    </a:lnL>
                    <a:lnR w="12700">
                      <a:solidFill>
                        <a:schemeClr val="tx1"/>
                      </a:solidFill>
                      <a:miter lim="800000"/>
                    </a:lnR>
                    <a:lnB w="12700">
                      <a:miter lim="800000"/>
                    </a:lnB>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a:latin typeface="Times New Roman" pitchFamily="18" charset="0"/>
                          <a:ea typeface="Times New Roman" pitchFamily="18" charset="0"/>
                        </a:rPr>
                        <a:t>Hvis egnede forsøk med andre behandlingsformer er inneffektiv</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a:latin typeface="Times New Roman" pitchFamily="18" charset="0"/>
                          <a:ea typeface="Times New Roman" pitchFamily="18" charset="0"/>
                        </a:rPr>
                        <a:t>Nei</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a:latin typeface="Times New Roman" pitchFamily="18" charset="0"/>
                          <a:ea typeface="Times New Roman" pitchFamily="18" charset="0"/>
                        </a:rPr>
                        <a:t>Ja</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a:latin typeface="Times New Roman" pitchFamily="18" charset="0"/>
                          <a:ea typeface="Times New Roman" pitchFamily="18" charset="0"/>
                        </a:rPr>
                        <a:t>Vedlikeholds ECT anbefales ikke </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1584325">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b="1">
                          <a:latin typeface="Times New Roman" pitchFamily="18" charset="0"/>
                          <a:ea typeface="Times New Roman" pitchFamily="18" charset="0"/>
                        </a:rPr>
                        <a:t>NICE guidelines:  “depression…."  (2005)</a:t>
                      </a:r>
                      <a:endParaRPr lang="en-GB" altLang="nb-NO" sz="1200" b="1">
                        <a:latin typeface="Times New Roman" pitchFamily="18" charset="0"/>
                        <a:ea typeface="Times New Roman" pitchFamily="18" charset="0"/>
                      </a:endParaRPr>
                    </a:p>
                    <a:p>
                      <a:pPr lvl="0" eaLnBrk="1" hangingPunct="1"/>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a:latin typeface="Times New Roman" pitchFamily="18" charset="0"/>
                          <a:ea typeface="Times New Roman" pitchFamily="18" charset="0"/>
                        </a:rPr>
                        <a:t>Rask og kortvarig respons for livstruende</a:t>
                      </a:r>
                      <a:r>
                        <a:rPr lang="nb-NO" altLang="en-US" sz="1100" u="sng">
                          <a:latin typeface="Times New Roman" pitchFamily="18" charset="0"/>
                          <a:ea typeface="Times New Roman" pitchFamily="18" charset="0"/>
                        </a:rPr>
                        <a:t> </a:t>
                      </a:r>
                      <a:endParaRPr lang="nb-NO" altLang="en-US" sz="1100">
                        <a:latin typeface="Times New Roman" pitchFamily="18" charset="0"/>
                        <a:ea typeface="Times New Roman" pitchFamily="18" charset="0"/>
                      </a:endParaRPr>
                    </a:p>
                    <a:p>
                      <a:pPr lvl="0" eaLnBrk="1" hangingPunct="1"/>
                      <a:r>
                        <a:rPr lang="nb-NO" altLang="en-US" sz="1100">
                          <a:latin typeface="Times New Roman" pitchFamily="18" charset="0"/>
                          <a:ea typeface="Times New Roman" pitchFamily="18" charset="0"/>
                        </a:rPr>
                        <a:t>svært alvorlig depresjon</a:t>
                      </a:r>
                      <a:endParaRPr lang="nb-NO" altLang="en-US" sz="1100">
                        <a:latin typeface="Times New Roman" pitchFamily="18" charset="0"/>
                        <a:ea typeface="Times New Roman" pitchFamily="18" charset="0"/>
                      </a:endParaRPr>
                    </a:p>
                    <a:p>
                      <a:pPr lvl="0" eaLnBrk="1" hangingPunct="1"/>
                      <a:r>
                        <a:rPr lang="nb-NO" altLang="en-US" sz="1100">
                          <a:latin typeface="Times New Roman" pitchFamily="18" charset="0"/>
                          <a:ea typeface="Times New Roman" pitchFamily="18" charset="0"/>
                        </a:rPr>
                        <a:t>Katatoni</a:t>
                      </a:r>
                      <a:endParaRPr lang="nb-NO" altLang="en-US" sz="1100">
                        <a:latin typeface="Times New Roman" pitchFamily="18" charset="0"/>
                        <a:ea typeface="Times New Roman" pitchFamily="18" charset="0"/>
                      </a:endParaRPr>
                    </a:p>
                    <a:p>
                      <a:pPr lvl="0" eaLnBrk="1" hangingPunct="1"/>
                      <a:r>
                        <a:rPr lang="nb-NO" altLang="en-US" sz="1100">
                          <a:latin typeface="Times New Roman" pitchFamily="18" charset="0"/>
                          <a:ea typeface="Times New Roman" pitchFamily="18" charset="0"/>
                        </a:rPr>
                        <a:t>Svær/vedvarende mani</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100">
                          <a:latin typeface="Times New Roman" pitchFamily="18" charset="0"/>
                          <a:ea typeface="Times New Roman" pitchFamily="18" charset="0"/>
                        </a:rPr>
                        <a:t>Nei</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a:latin typeface="Times New Roman" pitchFamily="18" charset="0"/>
                          <a:ea typeface="Times New Roman" pitchFamily="18" charset="0"/>
                        </a:rPr>
                        <a:t>Ja, men </a:t>
                      </a:r>
                      <a:endParaRPr lang="nb-NO" altLang="en-US" sz="1100">
                        <a:latin typeface="Times New Roman" pitchFamily="18" charset="0"/>
                        <a:ea typeface="Times New Roman" pitchFamily="18" charset="0"/>
                      </a:endParaRPr>
                    </a:p>
                    <a:p>
                      <a:pPr lvl="0" eaLnBrk="1" hangingPunct="1"/>
                      <a:r>
                        <a:rPr lang="nb-NO" altLang="en-US" sz="1100">
                          <a:latin typeface="Times New Roman" pitchFamily="18" charset="0"/>
                          <a:ea typeface="Times New Roman" pitchFamily="18" charset="0"/>
                        </a:rPr>
                        <a:t>for livstruende tilstander </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a:latin typeface="Times New Roman" pitchFamily="18" charset="0"/>
                          <a:ea typeface="Times New Roman" pitchFamily="18" charset="0"/>
                        </a:rPr>
                        <a:t>Ja</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a:latin typeface="Times New Roman" pitchFamily="18" charset="0"/>
                          <a:ea typeface="Times New Roman" pitchFamily="18" charset="0"/>
                        </a:rPr>
                        <a:t>Økt risiko hos eldre, gravide og ung alder.</a:t>
                      </a:r>
                      <a:endParaRPr lang="nb-NO" altLang="en-US" sz="1100">
                        <a:latin typeface="Times New Roman" pitchFamily="18" charset="0"/>
                        <a:ea typeface="Times New Roman" pitchFamily="18" charset="0"/>
                      </a:endParaRPr>
                    </a:p>
                    <a:p>
                      <a:pPr lvl="0" eaLnBrk="1" hangingPunct="1"/>
                      <a:r>
                        <a:rPr lang="nb-NO" altLang="en-US" sz="1100">
                          <a:latin typeface="Times New Roman" pitchFamily="18" charset="0"/>
                          <a:ea typeface="Times New Roman" pitchFamily="18" charset="0"/>
                        </a:rPr>
                        <a:t>ECT bør avbrytes når respons oppnådd, eller</a:t>
                      </a:r>
                      <a:endParaRPr lang="nb-NO" altLang="en-US" sz="1100">
                        <a:latin typeface="Times New Roman" pitchFamily="18" charset="0"/>
                        <a:ea typeface="Times New Roman" pitchFamily="18" charset="0"/>
                      </a:endParaRPr>
                    </a:p>
                    <a:p>
                      <a:pPr lvl="0" eaLnBrk="1" hangingPunct="1"/>
                      <a:r>
                        <a:rPr lang="nb-NO" altLang="en-US" sz="1100">
                          <a:latin typeface="Times New Roman" pitchFamily="18" charset="0"/>
                          <a:ea typeface="Times New Roman" pitchFamily="18" charset="0"/>
                        </a:rPr>
                        <a:t>kognitive bivirkninger oppstår</a:t>
                      </a:r>
                      <a:endParaRPr lang="nb-NO" altLang="en-US" sz="1100">
                        <a:latin typeface="Times New Roman" pitchFamily="18" charset="0"/>
                        <a:ea typeface="Times New Roman" pitchFamily="18" charset="0"/>
                      </a:endParaRPr>
                    </a:p>
                    <a:p>
                      <a:pPr lvl="0" eaLnBrk="1" hangingPunct="1"/>
                      <a:r>
                        <a:rPr lang="nb-NO" altLang="en-US" sz="1100">
                          <a:latin typeface="Times New Roman" pitchFamily="18" charset="0"/>
                          <a:ea typeface="Times New Roman" pitchFamily="18" charset="0"/>
                        </a:rPr>
                        <a:t>Ny ECT serie kun for alvorlige depresjoner/</a:t>
                      </a:r>
                      <a:endParaRPr lang="nb-NO" altLang="en-US" sz="1100">
                        <a:latin typeface="Times New Roman" pitchFamily="18" charset="0"/>
                        <a:ea typeface="Times New Roman" pitchFamily="18" charset="0"/>
                      </a:endParaRPr>
                    </a:p>
                    <a:p>
                      <a:pPr lvl="0" eaLnBrk="1" hangingPunct="1"/>
                      <a:r>
                        <a:rPr lang="nb-NO" altLang="en-US" sz="1100">
                          <a:latin typeface="Times New Roman" pitchFamily="18" charset="0"/>
                          <a:ea typeface="Times New Roman" pitchFamily="18" charset="0"/>
                        </a:rPr>
                        <a:t>mani/katatoni som har tidligere respondert. Akutte tilstander uten tidligere respons skal kun vurderes etter at andre opsjoner er vurdert.</a:t>
                      </a:r>
                      <a:endParaRPr lang="nb-NO" altLang="en-US" sz="1100">
                        <a:latin typeface="Times New Roman" pitchFamily="18" charset="0"/>
                        <a:ea typeface="Times New Roman" pitchFamily="18" charset="0"/>
                      </a:endParaRPr>
                    </a:p>
                    <a:p>
                      <a:pPr lvl="0" eaLnBrk="1" hangingPunct="1"/>
                      <a:r>
                        <a:rPr lang="nb-NO" altLang="en-US" sz="1100">
                          <a:latin typeface="Times New Roman" pitchFamily="18" charset="0"/>
                          <a:ea typeface="Times New Roman" pitchFamily="18" charset="0"/>
                        </a:rPr>
                        <a:t>Vedlikeholds ECT eller generell bruk for schizofreni er ikke indisert</a:t>
                      </a:r>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r h="863600">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en-GB" altLang="nb-NO" sz="1200" b="1">
                          <a:latin typeface="Times New Roman" pitchFamily="18" charset="0"/>
                          <a:ea typeface="Times New Roman" pitchFamily="18" charset="0"/>
                        </a:rPr>
                        <a:t>NICE guidelines:  “depression…."  (2010)</a:t>
                      </a:r>
                      <a:endParaRPr lang="nb-NO" altLang="en-US" sz="1200" b="1">
                        <a:latin typeface="Times New Roman" pitchFamily="18" charset="0"/>
                        <a:ea typeface="Times New Roman" pitchFamily="18" charset="0"/>
                      </a:endParaRPr>
                    </a:p>
                  </a:txBody>
                  <a:tcPr marL="68580" marR="68580" marT="0" marB="0">
                    <a:lnL w="28575">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endParaRPr lang="nb-NO" altLang="en-US" sz="1100">
                        <a:latin typeface="Times New Roman" pitchFamily="18" charset="0"/>
                        <a:ea typeface="Times New Roman" pitchFamily="18" charset="0"/>
                      </a:endParaRPr>
                    </a:p>
                  </a:txBody>
                  <a:tcPr marL="68580" marR="68580" marT="0" marB="0">
                    <a:lnL w="12700">
                      <a:solidFill>
                        <a:schemeClr val="tx1"/>
                      </a:solidFill>
                      <a:miter lim="800000"/>
                    </a:lnL>
                    <a:lnR w="12700">
                      <a:solidFill>
                        <a:schemeClr val="tx1"/>
                      </a:solidFill>
                      <a:miter lim="800000"/>
                    </a:lnR>
                    <a:lnT w="12700">
                      <a:solidFill>
                        <a:schemeClr val="tx1"/>
                      </a:solidFill>
                      <a:miter lim="800000"/>
                    </a:lnT>
                    <a:lnB w="12700">
                      <a:solidFill>
                        <a:schemeClr val="tx1"/>
                      </a:solidFill>
                      <a:miter lim="800000"/>
                    </a:lnB>
                    <a:solidFill>
                      <a:schemeClr val="bg1"/>
                    </a:solidFill>
                  </a:tcPr>
                </a:tc>
                <a:tc>
                  <a:txBody>
                    <a:bodyPr lIns="68580" tIns="0" rIns="68580" bIns="0"/>
                    <a:lstStyle>
                      <a:defPPr>
                        <a:defRPr lang="en-GB"/>
                      </a:defPPr>
                      <a:lvl1pPr marL="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1pPr>
                      <a:lvl2pPr marL="4572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2pPr>
                      <a:lvl3pPr marL="9144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3pPr>
                      <a:lvl4pPr marL="13716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4pPr>
                      <a:lvl5pPr marL="1828800" indent="0" algn="l" defTabSz="914400" rtl="0" eaLnBrk="0" fontAlgn="base" hangingPunct="0">
                        <a:lnSpc>
                          <a:spcPct val="100000"/>
                        </a:lnSpc>
                        <a:spcBef>
                          <a:spcPct val="0"/>
                        </a:spcBef>
                        <a:spcAft>
                          <a:spcPct val="0"/>
                        </a:spcAft>
                        <a:buClrTx/>
                        <a:buSzTx/>
                        <a:buFontTx/>
                        <a:buNone/>
                        <a:defRPr kumimoji="0" lang="en-GB" altLang="en-US" sz="1600" b="0" i="0" u="none" baseline="0">
                          <a:solidFill>
                            <a:srgbClr val="000000"/>
                          </a:solidFill>
                          <a:effectLst/>
                          <a:latin typeface="Arial"/>
                          <a:ea typeface="Arial"/>
                        </a:defRPr>
                      </a:lvl5pPr>
                    </a:lstStyle>
                    <a:p>
                      <a:pPr lvl="0" eaLnBrk="1" hangingPunct="1"/>
                      <a:r>
                        <a:rPr lang="nb-NO" altLang="en-US" sz="1100">
                          <a:latin typeface="Times New Roman" pitchFamily="18" charset="0"/>
                        </a:rPr>
                        <a:t>Den reviderte retningslinjen erkjenner at vedlikeholds-ECT (kECT / mECT) er i bruk i klinisk praksis, men på grunn av utilstrekkelige data gis det ingen anbefalinger.   </a:t>
                      </a:r>
                      <a:endParaRPr lang="nb-NO" altLang="en-US" sz="1100">
                        <a:latin typeface="Times New Roman" pitchFamily="18" charset="0"/>
                      </a:endParaRPr>
                    </a:p>
                  </a:txBody>
                  <a:tcPr marL="68580" marR="68580" marT="0" marB="0">
                    <a:lnL w="12700">
                      <a:solidFill>
                        <a:schemeClr val="tx1"/>
                      </a:solidFill>
                      <a:miter lim="800000"/>
                    </a:lnL>
                    <a:lnR w="28575">
                      <a:solidFill>
                        <a:schemeClr val="tx1"/>
                      </a:solidFill>
                      <a:miter lim="800000"/>
                    </a:lnR>
                    <a:lnT w="12700">
                      <a:solidFill>
                        <a:schemeClr val="tx1"/>
                      </a:solidFill>
                      <a:miter lim="800000"/>
                    </a:lnT>
                    <a:lnB w="12700">
                      <a:solidFill>
                        <a:schemeClr val="tx1"/>
                      </a:solidFill>
                      <a:miter lim="800000"/>
                    </a:lnB>
                    <a:solidFill>
                      <a:schemeClr val="bg1"/>
                    </a:solidFill>
                  </a:tcPr>
                </a:tc>
              </a:tr>
            </a:tbl>
          </a:graphicData>
        </a:graphic>
      </p:graphicFrame>
      <p:sp>
        <p:nvSpPr>
          <p:cNvPr id="22581" name="Text Box 56" title="">
            <a:hlinkClick r:id="rId11" action="ppaction://hlinksldjump"/>
          </p:cNvPr>
          <p:cNvSpPr/>
          <p:nvPr/>
        </p:nvSpPr>
        <p:spPr>
          <a:xfrm>
            <a:off x="84597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Startside</a:t>
            </a:r>
            <a:endParaRPr lang="nb-NO" altLang="nb-NO" sz="1200" b="1"/>
          </a:p>
        </p:txBody>
      </p:sp>
      <p:sp>
        <p:nvSpPr>
          <p:cNvPr id="22582" name="AutoShape 57" title="">
            <a:hlinkClick r:id="rId12" action="ppaction://hlinksldjump"/>
          </p:cNvPr>
          <p:cNvSpPr/>
          <p:nvPr/>
        </p:nvSpPr>
        <p:spPr>
          <a:xfrm>
            <a:off x="8609013" y="522288"/>
            <a:ext cx="420687" cy="231775"/>
          </a:xfrm>
          <a:prstGeom prst="actionButtonHome">
            <a:avLst/>
          </a:prstGeom>
          <a:gradFill rotWithShape="1">
            <a:gsLst>
              <a:gs pos="0">
                <a:srgbClr val="F8F8F8"/>
              </a:gs>
              <a:gs pos="100000">
                <a:srgbClr val="929292"/>
              </a:gs>
            </a:gsLst>
            <a:lin ang="5400000" scaled="1"/>
          </a:gradFill>
          <a:ln w="6350">
            <a:noFill/>
            <a:miter lim="800000"/>
          </a:ln>
        </p:spPr>
        <p:txBody>
          <a:bodyPr anchor="ctr" anchorCtr="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600"/>
          </a:p>
        </p:txBody>
      </p:sp>
      <p:sp>
        <p:nvSpPr>
          <p:cNvPr id="22583" name="AutoShape 44" title=""/>
          <p:cNvSpPr/>
          <p:nvPr/>
        </p:nvSpPr>
        <p:spPr>
          <a:xfrm>
            <a:off x="7885113" y="487363"/>
            <a:ext cx="431800" cy="285750"/>
          </a:xfrm>
          <a:prstGeom prst="actionButtonBackPrevious">
            <a:avLst/>
          </a:prstGeom>
          <a:solidFill>
            <a:schemeClr val="accent1"/>
          </a:solidFill>
          <a:ln>
            <a:noFill/>
            <a:miter lim="800000"/>
          </a:ln>
        </p:spPr>
        <p:txBody>
          <a:bodyPr wrap="none" anchor="ctr" anchorCtr="0"/>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endParaRPr lang="nb-NO" altLang="nb-NO" sz="1200" b="1"/>
          </a:p>
        </p:txBody>
      </p:sp>
      <p:sp>
        <p:nvSpPr>
          <p:cNvPr id="22584" name="Text Box 59" title="">
            <a:hlinkClick r:id="rId13" action="ppaction://hlinksldjump"/>
          </p:cNvPr>
          <p:cNvSpPr/>
          <p:nvPr/>
        </p:nvSpPr>
        <p:spPr>
          <a:xfrm>
            <a:off x="7812088" y="765175"/>
            <a:ext cx="576262" cy="228600"/>
          </a:xfrm>
          <a:prstGeom prst="rect">
            <a:avLst/>
          </a:prstGeom>
          <a:noFill/>
          <a:ln>
            <a:noFill/>
            <a:miter lim="800000"/>
          </a:ln>
        </p:spPr>
        <p:txBody>
          <a:bodyPr rIns="18000">
            <a:spAutoFit/>
          </a:bodyPr>
          <a:lstStyle>
            <a:lvl1pPr marL="342900" indent="-34290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lang="en-GB" altLang="en-US" sz="2400" b="0" i="0" u="none" baseline="0">
                <a:solidFill>
                  <a:srgbClr val="000000"/>
                </a:solidFill>
                <a:effectLst/>
                <a:latin typeface="+mn-lt"/>
                <a:ea typeface="Arial"/>
                <a:cs typeface="Arial" panose="020b0604020202020204" pitchFamily="34" charset="0"/>
              </a:defRPr>
            </a:lvl2pPr>
            <a:lvl3pPr marL="1143000" indent="-228600" algn="l" defTabSz="914400" rtl="0" eaLnBrk="0" fontAlgn="base" hangingPunct="0">
              <a:lnSpc>
                <a:spcPct val="100000"/>
              </a:lnSpc>
              <a:spcBef>
                <a:spcPct val="20000"/>
              </a:spcBef>
              <a:spcAft>
                <a:spcPct val="0"/>
              </a:spcAft>
              <a:buClrTx/>
              <a:buSzTx/>
              <a:buFontTx/>
              <a:buChar char="•"/>
              <a:defRPr kumimoji="0" lang="en-GB" altLang="en-US" sz="2400" b="1" i="0" u="none" baseline="0">
                <a:solidFill>
                  <a:srgbClr val="000000"/>
                </a:solidFill>
                <a:effectLst/>
                <a:latin typeface="+mn-lt"/>
                <a:ea typeface="Arial"/>
                <a:cs typeface="Arial" panose="020b0604020202020204" pitchFamily="34" charset="0"/>
              </a:defRPr>
            </a:lvl3pPr>
            <a:lvl4pPr marL="1600200" indent="-228600" algn="l" defTabSz="914400" rtl="0" eaLnBrk="0" fontAlgn="base" hangingPunct="0">
              <a:lnSpc>
                <a:spcPct val="100000"/>
              </a:lnSpc>
              <a:spcBef>
                <a:spcPct val="20000"/>
              </a:spcBef>
              <a:spcAft>
                <a:spcPct val="0"/>
              </a:spcAft>
              <a:buClrTx/>
              <a:buSzTx/>
              <a:buFontTx/>
              <a:buChar char="–"/>
              <a:defRPr kumimoji="0" lang="en-GB" altLang="en-US" sz="2000" b="0" i="0" u="none" baseline="0">
                <a:solidFill>
                  <a:srgbClr val="000000"/>
                </a:solidFill>
                <a:effectLst/>
                <a:latin typeface="+mn-lt"/>
                <a:ea typeface="Arial"/>
                <a:cs typeface="Arial" panose="020b0604020202020204" pitchFamily="34" charset="0"/>
              </a:defRPr>
            </a:lvl4pPr>
            <a:lvl5pPr marL="2057400" indent="-228600" algn="l" defTabSz="914400" rtl="0" eaLnBrk="0" fontAlgn="base" hangingPunct="0">
              <a:lnSpc>
                <a:spcPct val="100000"/>
              </a:lnSpc>
              <a:spcBef>
                <a:spcPct val="20000"/>
              </a:spcBef>
              <a:spcAft>
                <a:spcPct val="0"/>
              </a:spcAft>
              <a:buClrTx/>
              <a:buSzTx/>
              <a:buFontTx/>
              <a:buChar char="»"/>
              <a:defRPr kumimoji="0" lang="en-GB" altLang="en-US" sz="2000" b="0" i="1" u="none" baseline="0">
                <a:solidFill>
                  <a:srgbClr val="000000"/>
                </a:solidFill>
                <a:effectLst/>
                <a:latin typeface="+mn-lt"/>
                <a:ea typeface="Arial"/>
                <a:cs typeface="Arial" panose="020b0604020202020204" pitchFamily="34" charset="0"/>
              </a:defRPr>
            </a:lvl5pPr>
            <a:lvl6pPr marL="2514600" indent="-228600" algn="l" rtl="0" eaLnBrk="1" fontAlgn="base" hangingPunct="1">
              <a:spcBef>
                <a:spcPct val="20000"/>
              </a:spcBef>
              <a:spcAft>
                <a:spcPct val="0"/>
              </a:spcAft>
              <a:buChar char="»"/>
              <a:defRPr lang="en-GB" altLang="en-US" sz="2000" i="1">
                <a:solidFill>
                  <a:schemeClr val="tx1"/>
                </a:solidFill>
                <a:latin typeface="+mn-lt"/>
              </a:defRPr>
            </a:lvl6pPr>
            <a:lvl7pPr marL="2971800" indent="-228600" algn="l" rtl="0" eaLnBrk="1" fontAlgn="base" hangingPunct="1">
              <a:spcBef>
                <a:spcPct val="20000"/>
              </a:spcBef>
              <a:spcAft>
                <a:spcPct val="0"/>
              </a:spcAft>
              <a:buChar char="»"/>
              <a:defRPr lang="en-GB" altLang="en-US" sz="2000" i="1">
                <a:solidFill>
                  <a:schemeClr val="tx1"/>
                </a:solidFill>
                <a:latin typeface="+mn-lt"/>
              </a:defRPr>
            </a:lvl7pPr>
            <a:lvl8pPr marL="3429000" indent="-228600" algn="l" rtl="0" eaLnBrk="1" fontAlgn="base" hangingPunct="1">
              <a:spcBef>
                <a:spcPct val="20000"/>
              </a:spcBef>
              <a:spcAft>
                <a:spcPct val="0"/>
              </a:spcAft>
              <a:buChar char="»"/>
              <a:defRPr lang="en-GB" altLang="en-US" sz="2000" i="1">
                <a:solidFill>
                  <a:schemeClr val="tx1"/>
                </a:solidFill>
                <a:latin typeface="+mn-lt"/>
              </a:defRPr>
            </a:lvl8pPr>
            <a:lvl9pPr marL="3886200" indent="-228600" algn="l" rtl="0" eaLnBrk="1" fontAlgn="base" hangingPunct="1">
              <a:spcBef>
                <a:spcPct val="20000"/>
              </a:spcBef>
              <a:spcAft>
                <a:spcPct val="0"/>
              </a:spcAft>
              <a:buChar char="»"/>
              <a:defRPr lang="en-GB" altLang="en-US" sz="2000" i="1">
                <a:solidFill>
                  <a:schemeClr val="tx1"/>
                </a:solidFill>
                <a:latin typeface="+mn-lt"/>
              </a:defRPr>
            </a:lvl9pPr>
          </a:lstStyle>
          <a:p>
            <a:pPr marL="0" lvl="0" indent="0" eaLnBrk="1" hangingPunct="1">
              <a:spcBef>
                <a:spcPct val="0"/>
              </a:spcBef>
              <a:buNone/>
            </a:pPr>
            <a:r>
              <a:rPr lang="nb-NO" altLang="nb-NO" sz="900"/>
              <a:t>Tilbake</a:t>
            </a:r>
            <a:endParaRPr lang="nb-NO" altLang="nb-NO" sz="1200" b="1"/>
          </a:p>
        </p:txBody>
      </p:sp>
      <p:pic>
        <p:nvPicPr>
          <p:cNvPr id="22585" name="Picture 2" title=""/>
          <p:cNvPicPr>
            <a:picLocks noChangeAspect="1"/>
          </p:cNvPicPr>
          <p:nvPr/>
        </p:nvPicPr>
        <p:blipFill>
          <a:blip r:embed="rId14"/>
          <a:stretch>
            <a:fillRect/>
          </a:stretch>
        </p:blipFill>
        <p:spPr>
          <a:xfrm>
            <a:off x="8667750" y="0"/>
            <a:ext cx="476250" cy="482600"/>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7763.0"/>
  <p:tag name="AS_RELEASE_DATE" val="2023.05.14"/>
  <p:tag name="AS_TITLE" val="Aspose.Slides for .NET 4.0 Client Profile"/>
  <p:tag name="AS_VERSION" val="23.5"/>
</p:tagLst>
</file>

<file path=ppt/theme/theme1.xml><?xml version="1.0" encoding="utf-8"?>
<a:theme xmlns:r="http://schemas.openxmlformats.org/officeDocument/2006/relationships" xmlns:a="http://schemas.openxmlformats.org/drawingml/2006/main" name="Tema1">
  <a:themeElements>
    <a:clrScheme name="Kick off -Bente Mikkelsen-pasientforløp 120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Kick off -Bente Mikkelsen-pasientforløp 1209">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ick off -Bente Mikkelsen-pasientforløp 12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Kick off -Bente Mikkelsen-pasientforløp 120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Kick off -Bente Mikkelsen-pasientforløp 120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Kick off -Bente Mikkelsen-pasientforløp 120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ick off -Bente Mikkelsen-pasientforløp 120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Kick off -Bente Mikkelsen-pasientforløp 120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Kick off -Bente Mikkelsen-pasientforløp 120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Kick off -Bente Mikkelsen-pasientforløp 120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Kick off -Bente Mikkelsen-pasientforløp 120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Kick off -Bente Mikkelsen-pasientforløp 120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Kick off -Bente Mikkelsen-pasientforløp 120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Kick off -Bente Mikkelsen-pasientforløp 120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charset="0"/>
        <a:ea typeface="Calibri" charset="0"/>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charset="0"/>
        <a:ea typeface="Calibri" charset="0"/>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Template>SSHF Friskv2019 16,9</Template>
  <Company>Helse Sør-Øst RHF</Company>
  <PresentationFormat>On-screen Show (4:3)</PresentationFormat>
  <Paragraphs>277</Paragraphs>
  <Slides>20</Slides>
  <Notes>16</Notes>
  <TotalTime>4996</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20</vt:i4>
      </vt:variant>
    </vt:vector>
  </HeadingPairs>
  <TitlesOfParts>
    <vt:vector baseType="lpstr" size="27">
      <vt:lpstr>Arial</vt:lpstr>
      <vt:lpstr>Wingdings</vt:lpstr>
      <vt:lpstr>Times New Roman</vt:lpstr>
      <vt:lpstr>Symbol</vt:lpstr>
      <vt:lpstr>Arial Rounded MT Bold</vt:lpstr>
      <vt:lpstr>Calibri</vt:lpstr>
      <vt:lpstr>Tema1</vt:lpstr>
      <vt:lpstr>PowerPoint Presentation</vt:lpstr>
      <vt:lpstr>PowerPoint Presentation</vt:lpstr>
      <vt:lpstr>Informasjon om ECT</vt:lpstr>
      <vt:lpstr>Indikasjoner/ Kontraindikasjoner</vt:lpstr>
      <vt:lpstr>Henvisning</vt:lpstr>
      <vt:lpstr>Behandling</vt:lpstr>
      <vt:lpstr>Oppfølging/ samhandling</vt:lpstr>
      <vt:lpstr>Team og målsetning</vt:lpstr>
      <vt:lpstr>PowerPoint Presentation</vt:lpstr>
      <vt:lpstr>PowerPoint Presentation</vt:lpstr>
      <vt:lpstr>PowerPoint Presentation</vt:lpstr>
      <vt:lpstr>PowerPoint Presentation</vt:lpstr>
      <vt:lpstr>Barn og ungdom</vt:lpstr>
      <vt:lpstr>Graviditet/ post partum</vt:lpstr>
      <vt:lpstr>Eldre</vt:lpstr>
      <vt:lpstr>PowerPoint Presentation</vt:lpstr>
      <vt:lpstr>Ordliste til prosedyrene</vt:lpstr>
      <vt:lpstr>Litteratur og kunnskapsgrunnlag</vt:lpstr>
      <vt:lpstr>Prosedyrer / interne refererte dokumenter ved ECT</vt:lpstr>
      <vt:lpstr>Feil – klager – rettigheter</vt:lpstr>
    </vt:vector>
  </TitlesOfParts>
  <LinksUpToDate>0</LinksUpToDate>
  <SharedDoc>0</SharedDoc>
  <HyperlinksChanged>0</HyperlinksChanged>
  <Application>Aspose.Slides for .NET</Application>
  <AppVersion>23.0500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Lysbilde 1</dc:title>
  <dc:creator>johbra</dc:creator>
  <dc:description>EK_Avdeling¤2#4¤2# ¤3#EK_Avsnitt¤2#4¤2# ¤3#EK_Bedriftsnavn¤2#1¤2#Sørlandet sykehus HF¤3#EK_GjelderFra¤2#0¤2# ¤3#EK_KlGjelderFra¤2#0¤2# ¤3#EK_Opprettet¤2#0¤2#20.11.2012¤3#EK_Utgitt¤2#0¤2# ¤3#EK_IBrukDato¤2#0¤2#19.04.2023¤3#EK_DokumentID¤2#0¤2#D31316¤3#EK_DokTittel¤2#0¤2#Behandlingslinje - Elektrokonvulsiv terapi¤3#EK_DokType¤2#0¤2#Generelt dokument¤3#EK_DocLvlShort¤2#0¤2# ¤3#EK_DocLevel¤2#0¤2# ¤3#EK_EksRef¤2#2¤2# 0¤3#EK_Erstatter¤2#0¤2#3.00¤3#EK_ErstatterD¤2#0¤2#19.04.2023¤3#EK_Signatur¤2#0¤2#¤3#EK_Verifisert¤2#0¤2#¤3#EK_Hørt¤2#0¤2#¤3#EK_AuditReview¤2#2¤2#¤3#EK_AuditApprove¤2#2¤2#¤3#EK_Gradering¤2#0¤2#Åpen¤3#EK_Gradnr¤2#4¤2#0¤3#EK_Kapittel¤2#4¤2# ¤3#EK_Referanse¤2#2¤2# 16II.KPH.2.3.2-4Samtykkeerklæring for ECT-behandling30707dok30707.docx¤1#II.KPH.2.3.4-8Informasjonsbrosjyre ECT31441dok31441.docx¤1#II.KPH.2.5.2-16Medikamenter ved ECT-behandling31495dok31495.docx¤1#II.KPH.2.5.6-2Indikasjoner for ECT31442dok31442.docx¤1#II.KPH.2.5.6-3Kontraindikasjoner ECT31443dok31443.docx¤1#II.KPH.2.5.6-4Forberedelser og rutiner i tilknytning til ECT31506dok31506.docx¤1#II.KPH.2.5.6-7Kognitive bivirkninger ved ECT31511dok31511.docx¤1#II.KPH.2.5.6-8Vurdering av behandlingen underveis -ECT31513dok31513.docx¤1#II.KPH.2.5.6-11Sertifisering /opplæring av leger som gir ECT31516dok31516.docx¤1#II.KPH.2.5.6-12ECT-maskin (Thymatron IV)31517dok31517.docx¤1#II.KPH.2.5.6-13Kontiunasjons- og vedlikeholdsbehandling ECT (kECT og vECT)31518dok31518.docx¤1#II.KPH.2.5.6-14ECT ved graviditet og post partum31519dok31519.docx¤1#II.KPH.2.5.6-15ECT og demens31520dok31520.docx¤1#II.KPH.2.5.6-16Post ECT - delirium31521dok31521.docx¤1#II.KPH.2.5.6-17Metoderapport behandlingslinje ECT33336dok33336.docx¤1#II.KPH.2.5.6-18ECT-journal33862dok33862.docx¤1#¤3#EK_RefNr¤2#0¤2#II.KPH.2.5.6-1¤3#EK_Revisjon¤2#0¤2#4.00¤3#EK_Ansvarlig¤2#0¤2#Martin Rafoss¤3#EK_SkrevetAv¤2#0¤2# ¤3#EK_DokAnsvNavn¤2#0¤2#Vegard Øksendal Haaland¤3#EK_UText2¤2#0¤2# ¤3#EK_UText3¤2#0¤2# ¤3#EK_UText4¤2#0¤2# ¤3#EK_Status¤2#0¤2#Til godkj.(rev)¤3#EK_Stikkord¤2#0¤2#ECT behandlingsllinje elektrosjokk sjokk¤3#EK_SuperStikkord¤2#0¤2#¤3#EK_Rapport¤2#3¤2#¤3#EK_EKPrintMerke¤2#0¤2#¤3#EK_Watermark¤2#0¤2#¤3#EK_Utgave¤2#0¤2#4.00¤3#EK_Merknad¤2#7¤2#¤3#EK_VerLogg¤2#2¤2#Ver. 4.00 - 19.04.2023|¤1#Ver. 3.00 - 19.04.2023|¤1#Ver. 2.00 - 08.03.2016|¤1#Ver. 1.01 - 04.01.2016|Forlenget gyldighet til 04.01.2017¤1#Ver. 1.00 - 25.09.2014|¤1#Ver. 0.18 - 25.09.2014|¤1#Ver. 0.17 - 25.09.2014|¤1#Ver. 0.16 - 26.09.2013|¤1#Ver. 0.15 - 26.08.2013|¤1#Ver. 0.14 - 26.08.2013|¤3#EK_RF1¤2#4¤2# ¤3#EK_RF2¤2#4¤2# ¤3#EK_RF3¤2#4¤2# ¤3#EK_RF4¤2#4¤2# ¤3#EK_RF5¤2#4¤2# ¤3#EK_RF6¤2#4¤2# ¤3#EK_RF7¤2#4¤2# ¤3#EK_RF8¤2#4¤2# ¤3#EK_RF9¤2#4¤2# ¤3#EK_Mappe1¤2#4¤2# ¤3#EK_Mappe2¤2#4¤2# ¤3#EK_Mappe3¤2#4¤2# ¤3#EK_Mappe4¤2#4¤2# ¤3#EK_Mappe5¤2#4¤2# ¤3#EK_Mappe6¤2#4¤2# ¤3#EK_Mappe7¤2#4¤2# ¤3#EK_Mappe8¤2#4¤2# ¤3#EK_Mappe9¤2#4¤2# ¤3#EK_DL¤2#0¤2#1¤3#EK_GjelderTil¤2#0¤2#¤3#EK_Vedlegg¤2#2¤2# 0¤3#EK_AvdelingOver¤2#4¤2# ¤3#EK_HRefNr¤2#0¤2# ¤3#EK_HbNavn¤2#0¤2# ¤3#EK_DokRefnr¤2#4¤2#000204020506¤3#EK_Dokendrdato¤2#4¤2#24.10.2023 16:40:35¤3#EK_HbType¤2#4¤2# ¤3#EK_Offisiell¤2#4¤2# ¤3#EK_VedleggRef¤2#4¤2#II.KPH.2.5.6-1¤3#EK_Strukt00¤2#5¤2#¤5#II¤5#Klinikknivå¤5#0¤5#0¤4#.¤5#KPH¤5#Klinikk for psykisk helse - psykiatri og avhengighetsbehandling¤5#0¤5#0¤4#.¤5#2¤5#Pasientforløp¤5#0¤5#0¤4#.¤5#5¤5#Behandling¤5#0¤5#0¤4#.¤5#6¤5#ECT¤5#0¤5#0¤4#\¤3#EK_Strukt01¤2#5¤2#¤3#EK_Strukt02¤2#5¤2# ¤3#EK_Pub¤2#6¤2# ¤3#EKR_DokType¤2#0¤2#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¤3#EKR_Strukt00¤2#5¤2#¤5#II¤5#Klinikknivå¤5#0¤5#0¤4#.¤5#KPH¤5#Klinikk for psykisk helse - psykiatri og avhengighetsbehandling¤5#0¤5#0¤4#.¤5#2¤5#Pasientforløp¤5#0¤5#0¤4#.¤5#5¤5#Behandling¤5#0¤5#0¤4#.¤5#6¤5#ECT¤5#0¤5#0¤4#\¤3#</dc:description>
  <cp:keywords>&lt;dok31316.ppt&gt;&lt;n&gt;ek_type&lt;/n&gt;&lt;v&gt;ARB&lt;/v&gt;&lt;n&gt;khb&lt;/n&gt;&lt;v&gt;UB&lt;/v&gt;&lt;n&gt;beskyttet&lt;/n&gt;&lt;v&gt;nei&lt;/v&gt;&lt;/dok31316.ppt&gt;</cp:keywords>
  <cp:lastModifiedBy>Nina Frigstad Johansen</cp:lastModifiedBy>
  <cp:revision>175</cp:revision>
  <dcterms:created xsi:type="dcterms:W3CDTF">2012-11-06T07:52:53Z</dcterms:created>
  <dcterms:modified xsi:type="dcterms:W3CDTF">2024-08-16T09:00:44Z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urrDocVer">
    <vt:lpwstr>2.20</vt:lpwstr>
  </property>
  <property fmtid="{D5CDD505-2E9C-101B-9397-08002B2CF9AE}" pid="3" name="EK_Format">
    <vt:lpwstr>2</vt:lpwstr>
  </property>
</Properties>
</file>