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Lst>
  <p:sldSz cx="9144000" cy="6858000" type="screen4x3"/>
  <p:notesSz cx="6858000" cy="9144000"/>
  <p:custDataLst>
    <p:tags r:id="rId3"/>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81" d="100"/>
          <a:sy n="81" d="100"/>
        </p:scale>
        <p:origin x="88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06.08.2024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06.08.2024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06.08.2024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06.08.2024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2F25308D-FC8E-4494-9C88-002630A95D96}" type="datetimeFigureOut">
              <a:rPr lang="nb-NO" smtClean="0"/>
              <a:t>06.08.2024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F25308D-FC8E-4494-9C88-002630A95D96}" type="datetimeFigureOut">
              <a:rPr lang="nb-NO" smtClean="0"/>
              <a:t>06.08.2024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F25308D-FC8E-4494-9C88-002630A95D96}" type="datetimeFigureOut">
              <a:rPr lang="nb-NO" smtClean="0"/>
              <a:t>06.08.2024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F25308D-FC8E-4494-9C88-002630A95D96}" type="datetimeFigureOut">
              <a:rPr lang="nb-NO" smtClean="0"/>
              <a:t>06.08.2024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F25308D-FC8E-4494-9C88-002630A95D96}" type="datetimeFigureOut">
              <a:rPr lang="nb-NO" smtClean="0"/>
              <a:t>06.08.2024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06.08.2024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06.08.2024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5308D-FC8E-4494-9C88-002630A95D96}" type="datetimeFigureOut">
              <a:rPr lang="nb-NO" smtClean="0"/>
              <a:t>06.08.2024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FF100-1C7C-47D6-99A7-EE3D59443068}"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kvalitet.sshf.no/docs/pub/dok28447.pdf" TargetMode="External"/><Relationship Id="rId3" Type="http://schemas.openxmlformats.org/officeDocument/2006/relationships/hyperlink" Target="https://kvalitet.sshf.no/docs/dok/dok28515.docx" TargetMode="External"/><Relationship Id="rId7" Type="http://schemas.openxmlformats.org/officeDocument/2006/relationships/hyperlink" Target="https://kvalitet.sshf.no/docs/pub/dok28449.pdf" TargetMode="External"/><Relationship Id="rId2" Type="http://schemas.openxmlformats.org/officeDocument/2006/relationships/hyperlink" Target="https://kvalitet.sshf.no/docs/pub/dok31928.pdf" TargetMode="External"/><Relationship Id="rId1" Type="http://schemas.openxmlformats.org/officeDocument/2006/relationships/slideLayout" Target="../slideLayouts/slideLayout1.xml"/><Relationship Id="rId6" Type="http://schemas.openxmlformats.org/officeDocument/2006/relationships/hyperlink" Target="https://kvalitet.sshf.no/docs/pub/dok31930.pdf" TargetMode="External"/><Relationship Id="rId5" Type="http://schemas.openxmlformats.org/officeDocument/2006/relationships/hyperlink" Target="https://kvalitet.sshf.no/docs/pub/dok31929.pdf" TargetMode="External"/><Relationship Id="rId4" Type="http://schemas.openxmlformats.org/officeDocument/2006/relationships/hyperlink" Target="https://kvalitet.sshf.no/docs/pub/dok3192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emkant 1">
            <a:hlinkClick r:id="rId2" tgtFrame="_blank"/>
          </p:cNvPr>
          <p:cNvSpPr/>
          <p:nvPr/>
        </p:nvSpPr>
        <p:spPr>
          <a:xfrm>
            <a:off x="3707904"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dirty="0" smtClean="0">
                <a:latin typeface="Verdana" pitchFamily="34" charset="0"/>
                <a:ea typeface="Verdana" pitchFamily="34" charset="0"/>
                <a:cs typeface="Verdana" pitchFamily="34" charset="0"/>
              </a:rPr>
              <a:t>Skulder-rehabilitering, 2-3 dager</a:t>
            </a:r>
          </a:p>
        </p:txBody>
      </p:sp>
      <p:sp>
        <p:nvSpPr>
          <p:cNvPr id="3" name="Femkant 2">
            <a:hlinkClick r:id="rId3" tgtFrame="_blank"/>
          </p:cNvPr>
          <p:cNvSpPr/>
          <p:nvPr/>
        </p:nvSpPr>
        <p:spPr>
          <a:xfrm>
            <a:off x="683568" y="548680"/>
            <a:ext cx="1512169" cy="595216"/>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Henvisning</a:t>
            </a:r>
          </a:p>
        </p:txBody>
      </p:sp>
      <p:sp>
        <p:nvSpPr>
          <p:cNvPr id="4" name="Femkant 3">
            <a:hlinkClick r:id="rId4" tgtFrame="_blank"/>
          </p:cNvPr>
          <p:cNvSpPr/>
          <p:nvPr/>
        </p:nvSpPr>
        <p:spPr>
          <a:xfrm>
            <a:off x="2195736"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Poliklinisk undersøkelse</a:t>
            </a:r>
          </a:p>
        </p:txBody>
      </p:sp>
      <p:sp>
        <p:nvSpPr>
          <p:cNvPr id="5" name="Femkant 4">
            <a:hlinkClick r:id="rId5" tgtFrame="_blank"/>
          </p:cNvPr>
          <p:cNvSpPr/>
          <p:nvPr/>
        </p:nvSpPr>
        <p:spPr>
          <a:xfrm>
            <a:off x="5220072"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Oppfølging</a:t>
            </a:r>
          </a:p>
        </p:txBody>
      </p:sp>
      <p:sp>
        <p:nvSpPr>
          <p:cNvPr id="6" name="Femkant 5">
            <a:hlinkClick r:id="rId6" tgtFrame="_blank"/>
          </p:cNvPr>
          <p:cNvSpPr/>
          <p:nvPr/>
        </p:nvSpPr>
        <p:spPr>
          <a:xfrm>
            <a:off x="6732240"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Avslutning</a:t>
            </a:r>
          </a:p>
        </p:txBody>
      </p:sp>
      <p:sp>
        <p:nvSpPr>
          <p:cNvPr id="1025" name="Rectangle 1"/>
          <p:cNvSpPr>
            <a:spLocks noChangeArrowheads="1"/>
          </p:cNvSpPr>
          <p:nvPr/>
        </p:nvSpPr>
        <p:spPr bwMode="auto">
          <a:xfrm>
            <a:off x="467544" y="1824500"/>
            <a:ext cx="8424936" cy="1569660"/>
          </a:xfrm>
          <a:prstGeom prst="rect">
            <a:avLst/>
          </a:prstGeom>
          <a:solidFill>
            <a:schemeClr val="bg1"/>
          </a:solidFill>
          <a:ln w="9525">
            <a:noFill/>
            <a:miter lim="800000"/>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Vi tilbyr tverrfaglig rehabilitering for skulder. Skulderplagene kan være både smerter og/eller redusert bevegelighet. Det er ønskelig at du skal ha forsøkt behandling og trening hos lokal fysioterapeut først. Dersom du ikke har opplevd bedring til tross for forsøkt behandling, kan du henvises videre til oss. Hvis du har en uvanlig plage/skade i skulder kan du imidlertid</a:t>
            </a:r>
            <a:r>
              <a:rPr kumimoji="0" lang="nb-NO" sz="1200" b="0" i="0" u="none" strike="noStrike" cap="none" normalizeH="0" dirty="0" smtClean="0">
                <a:ln>
                  <a:noFill/>
                </a:ln>
                <a:solidFill>
                  <a:schemeClr val="tx1"/>
                </a:solidFill>
                <a:effectLst/>
                <a:latin typeface="Verdana" pitchFamily="34" charset="0"/>
                <a:ea typeface="Verdana" pitchFamily="34" charset="0"/>
                <a:cs typeface="Verdana" pitchFamily="34" charset="0"/>
              </a:rPr>
              <a:t> henvises direkte. </a:t>
            </a: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Skulderrehabiliteringen</a:t>
            </a:r>
            <a:r>
              <a:rPr kumimoji="0" lang="nb-NO" sz="1200" b="0" i="0" u="none" strike="noStrike" cap="none" normalizeH="0" dirty="0" smtClean="0">
                <a:ln>
                  <a:noFill/>
                </a:ln>
                <a:solidFill>
                  <a:schemeClr val="tx1"/>
                </a:solidFill>
                <a:effectLst/>
                <a:latin typeface="Verdana" pitchFamily="34" charset="0"/>
                <a:ea typeface="Verdana" pitchFamily="34" charset="0"/>
                <a:cs typeface="Verdana" pitchFamily="34" charset="0"/>
              </a:rPr>
              <a:t> </a:t>
            </a: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går over 2-3 formiddager. Hver dag har du individuelle timer hos</a:t>
            </a:r>
            <a:r>
              <a:rPr kumimoji="0" lang="nb-NO" sz="1200" b="0" i="0" u="none" strike="noStrike" cap="none" normalizeH="0" dirty="0" smtClean="0">
                <a:ln>
                  <a:noFill/>
                </a:ln>
                <a:solidFill>
                  <a:schemeClr val="tx1"/>
                </a:solidFill>
                <a:effectLst/>
                <a:latin typeface="Verdana" pitchFamily="34" charset="0"/>
                <a:ea typeface="Verdana" pitchFamily="34" charset="0"/>
                <a:cs typeface="Verdana" pitchFamily="34" charset="0"/>
              </a:rPr>
              <a:t> fysioterapeut og ergoterapeut der vi kartlegger plagene dine videre, samt prøver ut tiltak og behandling. Vi tenker det er viktig med kunnskap om egne plager og bruker derfor en del tid på informasjon. </a:t>
            </a:r>
            <a:r>
              <a:rPr kumimoji="0" lang="nb-NO" sz="1200" b="0" i="0" u="none" strike="noStrike" cap="none" normalizeH="0" baseline="0" smtClean="0">
                <a:ln>
                  <a:noFill/>
                </a:ln>
                <a:solidFill>
                  <a:schemeClr val="tx1"/>
                </a:solidFill>
                <a:effectLst/>
                <a:latin typeface="Verdana" pitchFamily="34" charset="0"/>
                <a:ea typeface="Verdana" pitchFamily="34" charset="0"/>
                <a:cs typeface="Verdana" pitchFamily="34" charset="0"/>
              </a:rPr>
              <a:t>Behov for videre oppfølging etter 3 dagers skulderrehabilitering avklares og avtales.</a:t>
            </a:r>
          </a:p>
        </p:txBody>
      </p:sp>
      <p:sp>
        <p:nvSpPr>
          <p:cNvPr id="9" name="Rektangel 8"/>
          <p:cNvSpPr/>
          <p:nvPr/>
        </p:nvSpPr>
        <p:spPr>
          <a:xfrm>
            <a:off x="467544" y="1196752"/>
            <a:ext cx="7848872" cy="523220"/>
          </a:xfrm>
          <a:prstGeom prst="rect">
            <a:avLst/>
          </a:prstGeom>
        </p:spPr>
        <p:txBody>
          <a:bodyPr wrap="square">
            <a:spAutoFit/>
          </a:bodyPr>
          <a:lstStyle/>
          <a:p>
            <a:r>
              <a:rPr lang="nb-NO" sz="1400" b="1" smtClean="0">
                <a:latin typeface="Verdana" pitchFamily="34" charset="0"/>
                <a:ea typeface="Verdana" pitchFamily="34" charset="0"/>
                <a:cs typeface="Verdana" pitchFamily="34" charset="0"/>
              </a:rPr>
              <a:t>For at man skal få time ved Enhet for fysikalsk medisin og forebygging må det sendes en henvisning fra lege, kiropraktor eller manuell terapeut.</a:t>
            </a:r>
            <a:endParaRPr lang="nb-NO" sz="1400">
              <a:latin typeface="Verdana" pitchFamily="34" charset="0"/>
              <a:ea typeface="Verdana" pitchFamily="34" charset="0"/>
              <a:cs typeface="Verdana" pitchFamily="34" charset="0"/>
            </a:endParaRPr>
          </a:p>
        </p:txBody>
      </p:sp>
      <p:sp>
        <p:nvSpPr>
          <p:cNvPr id="10" name="TekstSylinder 9"/>
          <p:cNvSpPr txBox="1"/>
          <p:nvPr/>
        </p:nvSpPr>
        <p:spPr>
          <a:xfrm>
            <a:off x="6372200" y="6453336"/>
            <a:ext cx="2540000" cy="246221"/>
          </a:xfrm>
          <a:prstGeom prst="rect">
            <a:avLst/>
          </a:prstGeom>
          <a:solidFill>
            <a:schemeClr val="bg1">
              <a:lumMod val="75000"/>
            </a:schemeClr>
          </a:solidFill>
          <a:ln>
            <a:solidFill>
              <a:schemeClr val="bg1">
                <a:lumMod val="50000"/>
              </a:schemeClr>
            </a:solidFill>
          </a:ln>
        </p:spPr>
        <p:txBody>
          <a:bodyPr vert="horz" wrap="square" rtlCol="0">
            <a:spAutoFit/>
          </a:bodyPr>
          <a:lstStyle/>
          <a:p>
            <a:r>
              <a:rPr lang="nb-NO" sz="1000" smtClean="0">
                <a:latin typeface="Verdana" pitchFamily="34" charset="0"/>
                <a:ea typeface="Verdana" pitchFamily="34" charset="0"/>
                <a:cs typeface="Verdana" pitchFamily="34" charset="0"/>
                <a:hlinkClick r:id="rId7"/>
              </a:rPr>
              <a:t>Skulder- Inntak poliklinikk- AFR/EFF</a:t>
            </a:r>
            <a:endParaRPr lang="nb-NO" sz="1000">
              <a:latin typeface="Verdana" pitchFamily="34" charset="0"/>
              <a:ea typeface="Verdana" pitchFamily="34" charset="0"/>
              <a:cs typeface="Verdana" pitchFamily="34" charset="0"/>
            </a:endParaRPr>
          </a:p>
        </p:txBody>
      </p:sp>
      <p:sp>
        <p:nvSpPr>
          <p:cNvPr id="12" name="TekstSylinder 11"/>
          <p:cNvSpPr txBox="1"/>
          <p:nvPr/>
        </p:nvSpPr>
        <p:spPr>
          <a:xfrm>
            <a:off x="6372200" y="6021288"/>
            <a:ext cx="2540000" cy="553998"/>
          </a:xfrm>
          <a:prstGeom prst="rect">
            <a:avLst/>
          </a:prstGeom>
          <a:solidFill>
            <a:schemeClr val="bg1">
              <a:lumMod val="75000"/>
            </a:schemeClr>
          </a:solidFill>
          <a:ln>
            <a:solidFill>
              <a:schemeClr val="bg1">
                <a:lumMod val="50000"/>
              </a:schemeClr>
            </a:solidFill>
          </a:ln>
        </p:spPr>
        <p:txBody>
          <a:bodyPr vert="horz" wrap="square" rtlCol="0">
            <a:spAutoFit/>
          </a:bodyPr>
          <a:lstStyle/>
          <a:p>
            <a:r>
              <a:rPr lang="nb-NO" sz="1000" smtClean="0">
                <a:latin typeface="Verdana" pitchFamily="34" charset="0"/>
                <a:ea typeface="Verdana" pitchFamily="34" charset="0"/>
                <a:cs typeface="Verdana" pitchFamily="34" charset="0"/>
                <a:hlinkClick r:id="rId8"/>
              </a:rPr>
              <a:t>Skulder- Inntak og avslag til 3 dagers skulderrehabilitering - AFR/EFF</a:t>
            </a:r>
            <a:endParaRPr lang="nb-NO" sz="1000">
              <a:latin typeface="Verdana" pitchFamily="34" charset="0"/>
              <a:ea typeface="Verdana" pitchFamily="34" charset="0"/>
              <a:cs typeface="Verdana" pitchFamily="34" charset="0"/>
            </a:endParaRPr>
          </a:p>
        </p:txBody>
      </p:sp>
      <p:sp>
        <p:nvSpPr>
          <p:cNvPr id="14" name="TekstSylinder 13"/>
          <p:cNvSpPr txBox="1"/>
          <p:nvPr/>
        </p:nvSpPr>
        <p:spPr>
          <a:xfrm>
            <a:off x="6372200" y="3630966"/>
            <a:ext cx="2520280" cy="2123658"/>
          </a:xfrm>
          <a:prstGeom prst="rect">
            <a:avLst/>
          </a:prstGeom>
          <a:solidFill>
            <a:schemeClr val="accent6">
              <a:lumMod val="60000"/>
              <a:lumOff val="40000"/>
            </a:schemeClr>
          </a:solidFill>
          <a:ln>
            <a:solidFill>
              <a:schemeClr val="accent1"/>
            </a:solidFill>
          </a:ln>
        </p:spPr>
        <p:txBody>
          <a:bodyPr wrap="square" rtlCol="0">
            <a:spAutoFit/>
          </a:bodyPr>
          <a:lstStyle/>
          <a:p>
            <a:pPr lvl="0" eaLnBrk="0" fontAlgn="base" hangingPunct="0">
              <a:spcBef>
                <a:spcPct val="0"/>
              </a:spcBef>
              <a:spcAft>
                <a:spcPct val="0"/>
              </a:spcAft>
              <a:tabLst>
                <a:tab pos="6392863" algn="l"/>
              </a:tabLst>
            </a:pPr>
            <a:r>
              <a:rPr lang="nb-NO" sz="1200" b="1" dirty="0" smtClean="0">
                <a:latin typeface="Verdana" pitchFamily="34" charset="0"/>
                <a:ea typeface="Verdana" pitchFamily="34" charset="0"/>
                <a:cs typeface="Verdana" pitchFamily="34" charset="0"/>
              </a:rPr>
              <a:t>Henvisning per post sendes til:</a:t>
            </a:r>
            <a:endParaRPr lang="nb-NO" sz="1200" dirty="0" smtClean="0">
              <a:latin typeface="Verdana" pitchFamily="34" charset="0"/>
              <a:ea typeface="Verdana" pitchFamily="34" charset="0"/>
              <a:cs typeface="Verdana" pitchFamily="34" charset="0"/>
            </a:endParaRPr>
          </a:p>
          <a:p>
            <a:r>
              <a:rPr lang="nb-NO" sz="1200" dirty="0">
                <a:latin typeface="Verdana" panose="020B0604030504040204" pitchFamily="34" charset="0"/>
                <a:ea typeface="Verdana" panose="020B0604030504040204" pitchFamily="34" charset="0"/>
              </a:rPr>
              <a:t>Sørlandet sykehus HF</a:t>
            </a:r>
          </a:p>
          <a:p>
            <a:r>
              <a:rPr lang="nb-NO" sz="1200" dirty="0">
                <a:latin typeface="Verdana" panose="020B0604030504040204" pitchFamily="34" charset="0"/>
                <a:ea typeface="Verdana" panose="020B0604030504040204" pitchFamily="34" charset="0"/>
              </a:rPr>
              <a:t>Postboks 416 </a:t>
            </a:r>
            <a:r>
              <a:rPr lang="nb-NO" sz="1200" dirty="0" err="1">
                <a:latin typeface="Verdana" panose="020B0604030504040204" pitchFamily="34" charset="0"/>
                <a:ea typeface="Verdana" panose="020B0604030504040204" pitchFamily="34" charset="0"/>
              </a:rPr>
              <a:t>Lundsiden</a:t>
            </a:r>
            <a:endParaRPr lang="nb-NO" sz="1200" dirty="0">
              <a:latin typeface="Verdana" panose="020B0604030504040204" pitchFamily="34" charset="0"/>
              <a:ea typeface="Verdana" panose="020B0604030504040204" pitchFamily="34" charset="0"/>
            </a:endParaRPr>
          </a:p>
          <a:p>
            <a:r>
              <a:rPr lang="nb-NO" sz="1200" dirty="0">
                <a:latin typeface="Verdana" panose="020B0604030504040204" pitchFamily="34" charset="0"/>
                <a:ea typeface="Verdana" panose="020B0604030504040204" pitchFamily="34" charset="0"/>
              </a:rPr>
              <a:t>4604 Kristiansand</a:t>
            </a:r>
          </a:p>
          <a:p>
            <a:pPr lvl="0" eaLnBrk="0" fontAlgn="base" hangingPunct="0">
              <a:spcBef>
                <a:spcPct val="0"/>
              </a:spcBef>
              <a:spcAft>
                <a:spcPct val="0"/>
              </a:spcAft>
              <a:tabLst>
                <a:tab pos="6392863" algn="l"/>
              </a:tabLst>
            </a:pPr>
            <a:r>
              <a:rPr lang="nb-NO" sz="1200" b="1" dirty="0" smtClean="0">
                <a:latin typeface="Verdana" pitchFamily="34" charset="0"/>
                <a:ea typeface="Verdana" pitchFamily="34" charset="0"/>
                <a:cs typeface="Verdana" pitchFamily="34" charset="0"/>
              </a:rPr>
              <a:t>Ved elektronisk henvisning</a:t>
            </a:r>
            <a:r>
              <a:rPr lang="nb-NO" sz="1200" dirty="0" smtClean="0">
                <a:latin typeface="Verdana" pitchFamily="34" charset="0"/>
                <a:ea typeface="Verdana" pitchFamily="34" charset="0"/>
                <a:cs typeface="Verdana" pitchFamily="34" charset="0"/>
              </a:rPr>
              <a:t> velges </a:t>
            </a:r>
            <a:r>
              <a:rPr lang="nb-NO" sz="1200" dirty="0" smtClean="0">
                <a:solidFill>
                  <a:srgbClr val="000000"/>
                </a:solidFill>
                <a:latin typeface="Verdana" pitchFamily="34" charset="0"/>
                <a:ea typeface="Verdana" pitchFamily="34" charset="0"/>
                <a:cs typeface="Verdana" pitchFamily="34" charset="0"/>
              </a:rPr>
              <a:t>"den gode henvisning" og sendes til</a:t>
            </a:r>
            <a:endParaRPr lang="nb-NO" sz="1200" dirty="0" smtClean="0">
              <a:latin typeface="Verdana" pitchFamily="34" charset="0"/>
              <a:ea typeface="Verdana" pitchFamily="34" charset="0"/>
              <a:cs typeface="Verdana" pitchFamily="34" charset="0"/>
            </a:endParaRPr>
          </a:p>
          <a:p>
            <a:pPr lvl="0" eaLnBrk="0" fontAlgn="base" hangingPunct="0">
              <a:spcBef>
                <a:spcPct val="0"/>
              </a:spcBef>
              <a:spcAft>
                <a:spcPct val="0"/>
              </a:spcAft>
              <a:tabLst>
                <a:tab pos="6392863" algn="l"/>
              </a:tabLst>
            </a:pPr>
            <a:r>
              <a:rPr lang="nb-NO" sz="1200" dirty="0" smtClean="0">
                <a:latin typeface="Verdana" pitchFamily="34" charset="0"/>
                <a:ea typeface="Verdana" pitchFamily="34" charset="0"/>
                <a:cs typeface="Verdana" pitchFamily="34" charset="0"/>
              </a:rPr>
              <a:t> </a:t>
            </a:r>
            <a:r>
              <a:rPr lang="nb-NO" sz="1200" dirty="0" smtClean="0">
                <a:solidFill>
                  <a:srgbClr val="000000"/>
                </a:solidFill>
                <a:latin typeface="Verdana" pitchFamily="34" charset="0"/>
                <a:ea typeface="Verdana" pitchFamily="34" charset="0"/>
                <a:cs typeface="Verdana" pitchFamily="34" charset="0"/>
              </a:rPr>
              <a:t>Sykehus EDI -&gt; Sørlandet sykehus HF -&gt; Fysikalsk medisin/rehabilitering</a:t>
            </a:r>
            <a:endParaRPr lang="nb-NO" sz="1200" dirty="0" smtClean="0">
              <a:latin typeface="Verdana" pitchFamily="34" charset="0"/>
              <a:ea typeface="Verdana" pitchFamily="34" charset="0"/>
              <a:cs typeface="Verdana" pitchFamily="34" charset="0"/>
            </a:endParaRPr>
          </a:p>
        </p:txBody>
      </p:sp>
      <p:sp>
        <p:nvSpPr>
          <p:cNvPr id="15" name="TekstSylinder 14"/>
          <p:cNvSpPr txBox="1"/>
          <p:nvPr/>
        </p:nvSpPr>
        <p:spPr>
          <a:xfrm>
            <a:off x="395536" y="3645024"/>
            <a:ext cx="2520280" cy="1754326"/>
          </a:xfrm>
          <a:prstGeom prst="rect">
            <a:avLst/>
          </a:prstGeom>
          <a:solidFill>
            <a:schemeClr val="accent3">
              <a:lumMod val="20000"/>
              <a:lumOff val="80000"/>
            </a:schemeClr>
          </a:solidFill>
          <a:ln>
            <a:solidFill>
              <a:schemeClr val="accent1"/>
            </a:solidFill>
          </a:ln>
        </p:spPr>
        <p:txBody>
          <a:bodyPr wrap="square" rtlCol="0">
            <a:spAutoFit/>
          </a:bodyPr>
          <a:lstStyle/>
          <a:p>
            <a:pPr lvl="0" fontAlgn="base">
              <a:spcBef>
                <a:spcPct val="0"/>
              </a:spcBef>
              <a:spcAft>
                <a:spcPct val="0"/>
              </a:spcAft>
              <a:tabLst>
                <a:tab pos="6392863" algn="l"/>
              </a:tabLst>
            </a:pPr>
            <a:r>
              <a:rPr lang="nb-NO" sz="1200" b="1" smtClean="0">
                <a:latin typeface="Verdana" pitchFamily="34" charset="0"/>
                <a:ea typeface="Verdana" pitchFamily="34" charset="0"/>
                <a:cs typeface="Verdana" pitchFamily="34" charset="0"/>
              </a:rPr>
              <a:t>Skulderrehabiliteringen er aktuell for følgende personer:</a:t>
            </a:r>
            <a:endParaRPr lang="nb-NO" sz="1200" b="1" u="sng" smtClean="0">
              <a:latin typeface="Verdana" pitchFamily="34" charset="0"/>
              <a:ea typeface="Verdana" pitchFamily="34" charset="0"/>
              <a:cs typeface="Verdana" pitchFamily="34" charset="0"/>
            </a:endParaRPr>
          </a:p>
          <a:p>
            <a:pPr lvl="0" eaLnBrk="0" fontAlgn="base" hangingPunct="0">
              <a:spcBef>
                <a:spcPct val="0"/>
              </a:spcBef>
              <a:spcAft>
                <a:spcPct val="0"/>
              </a:spcAft>
              <a:buFontTx/>
              <a:buChar char="•"/>
              <a:tabLst>
                <a:tab pos="6392863" algn="l"/>
              </a:tabLst>
            </a:pPr>
            <a:r>
              <a:rPr lang="nb-NO" sz="1200" smtClean="0">
                <a:latin typeface="Verdana" pitchFamily="34" charset="0"/>
                <a:ea typeface="Verdana" pitchFamily="34" charset="0"/>
                <a:cs typeface="Verdana" pitchFamily="34" charset="0"/>
              </a:rPr>
              <a:t>Personer som har skulderplager som sitt hovedproblem. </a:t>
            </a:r>
          </a:p>
          <a:p>
            <a:pPr lvl="0" eaLnBrk="0" fontAlgn="base" hangingPunct="0">
              <a:spcBef>
                <a:spcPct val="0"/>
              </a:spcBef>
              <a:spcAft>
                <a:spcPct val="0"/>
              </a:spcAft>
              <a:buFontTx/>
              <a:buChar char="•"/>
              <a:tabLst>
                <a:tab pos="6392863" algn="l"/>
              </a:tabLst>
            </a:pPr>
            <a:r>
              <a:rPr lang="nb-NO" sz="1200" smtClean="0">
                <a:latin typeface="Verdana" pitchFamily="34" charset="0"/>
                <a:ea typeface="Verdana" pitchFamily="34" charset="0"/>
                <a:cs typeface="Verdana" pitchFamily="34" charset="0"/>
              </a:rPr>
              <a:t>Personer som viser / uttrykker motivasjon og vilje til endring og egentrening.</a:t>
            </a:r>
          </a:p>
        </p:txBody>
      </p:sp>
      <p:sp>
        <p:nvSpPr>
          <p:cNvPr id="16" name="TekstSylinder 15"/>
          <p:cNvSpPr txBox="1"/>
          <p:nvPr/>
        </p:nvSpPr>
        <p:spPr>
          <a:xfrm>
            <a:off x="3203848" y="3645024"/>
            <a:ext cx="2592288" cy="2985433"/>
          </a:xfrm>
          <a:prstGeom prst="rect">
            <a:avLst/>
          </a:prstGeom>
          <a:solidFill>
            <a:schemeClr val="accent3">
              <a:lumMod val="20000"/>
              <a:lumOff val="80000"/>
            </a:schemeClr>
          </a:solidFill>
          <a:ln>
            <a:solidFill>
              <a:schemeClr val="accent1"/>
            </a:solidFill>
          </a:ln>
        </p:spPr>
        <p:txBody>
          <a:bodyPr wrap="square" rtlCol="0">
            <a:spAutoFit/>
          </a:bodyPr>
          <a:lstStyle/>
          <a:p>
            <a:r>
              <a:rPr lang="nb-NO" sz="1200" b="1" smtClean="0">
                <a:latin typeface="Verdana" pitchFamily="34" charset="0"/>
                <a:ea typeface="Verdana" pitchFamily="34" charset="0"/>
                <a:cs typeface="Verdana" pitchFamily="34" charset="0"/>
              </a:rPr>
              <a:t>Henvisningen bør inneholde:</a:t>
            </a:r>
            <a:endParaRPr lang="nb-NO" sz="1200" b="1" u="sng" smtClean="0">
              <a:latin typeface="Verdana" pitchFamily="34" charset="0"/>
              <a:ea typeface="Verdana" pitchFamily="34" charset="0"/>
              <a:cs typeface="Verdana" pitchFamily="34" charset="0"/>
            </a:endParaRPr>
          </a:p>
          <a:p>
            <a:pPr lvl="0">
              <a:buFont typeface="Arial" pitchFamily="34" charset="0"/>
              <a:buChar char="•"/>
            </a:pPr>
            <a:r>
              <a:rPr lang="nb-NO" sz="1200" smtClean="0">
                <a:latin typeface="Verdana" pitchFamily="34" charset="0"/>
                <a:ea typeface="Verdana" pitchFamily="34" charset="0"/>
                <a:cs typeface="Verdana" pitchFamily="34" charset="0"/>
              </a:rPr>
              <a:t> Informasjon om når og hvordan skulderplagene oppstod. </a:t>
            </a:r>
          </a:p>
          <a:p>
            <a:pPr lvl="0">
              <a:buFont typeface="Arial" pitchFamily="34" charset="0"/>
              <a:buChar char="•"/>
            </a:pPr>
            <a:r>
              <a:rPr lang="nb-NO" sz="1200" smtClean="0">
                <a:latin typeface="Verdana" pitchFamily="34" charset="0"/>
                <a:ea typeface="Verdana" pitchFamily="34" charset="0"/>
                <a:cs typeface="Verdana" pitchFamily="34" charset="0"/>
              </a:rPr>
              <a:t> Funn ved undersøkelse / beskrivelse av funksjon. </a:t>
            </a:r>
          </a:p>
          <a:p>
            <a:pPr lvl="0">
              <a:buFont typeface="Arial" pitchFamily="34" charset="0"/>
              <a:buChar char="•"/>
            </a:pPr>
            <a:r>
              <a:rPr lang="nb-NO" sz="1200" smtClean="0">
                <a:latin typeface="Verdana" pitchFamily="34" charset="0"/>
                <a:ea typeface="Verdana" pitchFamily="34" charset="0"/>
                <a:cs typeface="Verdana" pitchFamily="34" charset="0"/>
              </a:rPr>
              <a:t> Informasjon om eventuelle tilleggsundersøkelser som er gjennomført. MR, røntgen, blodprøver, etc. </a:t>
            </a:r>
          </a:p>
          <a:p>
            <a:pPr lvl="0">
              <a:buFont typeface="Arial" pitchFamily="34" charset="0"/>
              <a:buChar char="•"/>
            </a:pPr>
            <a:r>
              <a:rPr lang="nb-NO" sz="1200" smtClean="0">
                <a:latin typeface="Verdana" pitchFamily="34" charset="0"/>
                <a:ea typeface="Verdana" pitchFamily="34" charset="0"/>
                <a:cs typeface="Verdana" pitchFamily="34" charset="0"/>
              </a:rPr>
              <a:t> Andre relevante sykdommer hos personen. </a:t>
            </a:r>
          </a:p>
          <a:p>
            <a:pPr lvl="0">
              <a:buFont typeface="Arial" pitchFamily="34" charset="0"/>
              <a:buChar char="•"/>
            </a:pPr>
            <a:r>
              <a:rPr lang="nb-NO" sz="1200" smtClean="0">
                <a:latin typeface="Verdana" pitchFamily="34" charset="0"/>
                <a:ea typeface="Verdana" pitchFamily="34" charset="0"/>
                <a:cs typeface="Verdana" pitchFamily="34" charset="0"/>
              </a:rPr>
              <a:t> Annen gjennomført behandling. </a:t>
            </a:r>
          </a:p>
          <a:p>
            <a:endParaRPr lang="nb-NO" sz="80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294</Words>
  <Application>Microsoft Office PowerPoint</Application>
  <PresentationFormat>Skjermfremvisning (4:3)</PresentationFormat>
  <Paragraphs>24</Paragraphs>
  <Slides>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Arial</vt:lpstr>
      <vt:lpstr>Calibri</vt:lpstr>
      <vt:lpstr>Verdana</vt:lpstr>
      <vt:lpstr>Office-tema</vt:lpstr>
      <vt:lpstr>PowerPoint-presentasjon</vt:lpstr>
    </vt:vector>
  </TitlesOfParts>
  <Company>Helse Sør-Øst RHF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Per Gunnar Waldal</dc:creator>
  <cp:keywords>&lt;dok31924.pptx&gt;&lt;n&gt;ek_type&lt;/n&gt;&lt;v&gt;DOK&lt;/v&gt;&lt;n&gt;khb&lt;/n&gt;&lt;v&gt;UB&lt;/v&gt;&lt;n&gt;beskyttet&lt;/n&gt;&lt;v&gt;nei&lt;/v&gt;&lt;/dok31924.pptx&gt;</cp:keywords>
  <dc:description>EK_Avdeling¤2#4¤2# ¤3#EK_Avsnitt¤2#4¤2# ¤3#EK_Bedriftsnavn¤2#1¤2#Sørlandet sykehus HF¤3#EK_GjelderFra¤2#0¤2#06.08.2024¤3#EK_KlGjelderFra¤2#0¤2#¤3#EK_Opprettet¤2#0¤2#29.01.2013¤3#EK_Utgitt¤2#0¤2# ¤3#EK_IBrukDato¤2#0¤2#06.08.2024¤3#EK_DokumentID¤2#0¤2#D31924¤3#EK_DokTittel¤2#0¤2#Skulder- Behandlingslinje- Henvisning, EFF/AFR¤3#EK_DokType¤2#0¤2#Informasjon¤3#EK_DocLvlShort¤2#0¤2#Nivå 2¤3#EK_DocLevel¤2#0¤2#Avdelingsdokumenter¤3#EK_EksRef¤2#2¤2# 0	¤3#EK_Erstatter¤2#0¤2#0.08¤3#EK_ErstatterD¤2#0¤2#05.08.2024¤3#EK_Signatur¤2#0¤2#&lt;ikke styrt&gt;¤3#EK_Verifisert¤2#0¤2# ¤3#EK_Hørt¤2#0¤2# ¤3#EK_AuditReview¤2#2¤2# ¤3#EK_AuditApprove¤2#2¤2# ¤3#EK_Gradering¤2#0¤2#Åpen¤3#EK_Gradnr¤2#4¤2#0¤3#EK_Kapittel¤2#4¤2# ¤3#EK_Referanse¤2#2¤2# 6	II.SOK.AFR.2.2.3.1-1	Skulder- Inntak poliklinikk- AFR/EFF	28449	dok28449.docx	¤1#II.SOK.AFR.2.2.3.2-3	Skulder- Inntak og avslag til 3 dagers skulderrehabilitering - AFR/EFF	28447	dok28447.docx	¤1#II.SOK.AFR.2.2.3.2-4	Skulder- Behandlingslinje- Poliklinisk undersøkelse, EFF/AFR	31927	dok31927.pptx	¤1#II.SOK.AFR.2.2.3.3-15	Skulder- Behandlingslinje- 3 dagers skulderrehabilitering side 1, EFF/AFR	31928	dok31928.pptx	¤1#II.SOK.AFR.2.2.3.4-2	Skulder- Behandlingslinje- Oppfølging, EFF/AFR	31929	dok31929.pptx	¤1#II.SOK.AFR.2.2.3.5-1	Skulder- Behandlingslinje- Avslutning, EFF/AFR	31930	dok31930.pptx	¤1#¤3#EK_RefNr¤2#0¤2#II.SOK.AFR.2.2.3.1-2¤3#EK_Revisjon¤2#0¤2#-¤3#EK_Ansvarlig¤2#0¤2#Ingvild Homberset Aronsson¤3#EK_SkrevetAv¤2#0¤2#Ingvild Homberset Aronsson¤3#EK_DokAnsvNavn¤2#0¤2#Fagutvalget¤3#EK_UText2¤2#0¤2# ¤3#EK_UText3¤2#0¤2# ¤3#EK_UText4¤2#0¤2# ¤3#EK_Status¤2#0¤2#I bruk¤3#EK_Stikkord¤2#0¤2#Skulder, skuldergruppe¤3#EK_SuperStikkord¤2#0¤2#¤3#EK_Rapport¤2#3¤2#¤3#EK_EKPrintMerke¤2#0¤2#¤3#EK_Watermark¤2#0¤2#¤3#EK_Utgave¤2#0¤2#0.09¤3#EK_Merknad¤2#7¤2#¤3#EK_VerLogg¤2#2¤2#Ver. 0.09 - 06.08.2024|¤1#Ver. 0.08 - 05.08.2024|¤1#Ver. 0.07 - 15.01.2024|¤1#Ver. 0.06 - 07.12.2021|Forlenget gyldighet til 07.12.2023 uten endringer i dokumentet.¤1#Ver. 0.05 - 20.12.2019|¤1#Ver. 0.04 - 02.11.2018|¤1#Ver. 0.03 - 03.10.2017|Forlenget gyldighet til 03.10.2019 uten endringer i dokumentet.¤1#Ver. 0.02 - 03.10.2017|¤1#Ver. 0.01 - 06.08.2015|¤1#Ver. 0.00 - 21.02.2013|¤3#EK_RF1¤2#4¤2# ¤3#EK_RF2¤2#4¤2# ¤3#EK_RF3¤2#4¤2# ¤3#EK_RF4¤2#4¤2# ¤3#EK_RF5¤2#4¤2# ¤3#EK_RF6¤2#4¤2# ¤3#EK_RF7¤2#4¤2# ¤3#EK_RF8¤2#4¤2# ¤3#EK_RF9¤2#4¤2# ¤3#EK_Mappe1¤2#4¤2# ¤3#EK_Mappe2¤2#4¤2# ¤3#EK_Mappe3¤2#4¤2# ¤3#EK_Mappe4¤2#4¤2# ¤3#EK_Mappe5¤2#4¤2# ¤3#EK_Mappe6¤2#4¤2# ¤3#EK_Mappe7¤2#4¤2# ¤3#EK_Mappe8¤2#4¤2# ¤3#EK_Mappe9¤2#4¤2# ¤3#EK_DL¤2#0¤2#2¤3#EK_GjelderTil¤2#0¤2#06.08.2026¤3#EK_Vedlegg¤2#2¤2# 0	¤3#EK_AvdelingOver¤2#4¤2# ¤3#EK_HRefNr¤2#0¤2# ¤3#EK_HbNavn¤2#0¤2# ¤3#EK_DokRefnr¤2#4¤2#0002030402020301¤3#EK_Dokendrdato¤2#4¤2#06.08.2024 11:01:47¤3#EK_HbType¤2#4¤2# ¤3#EK_Offisiell¤2#4¤2# ¤3#EK_VedleggRef¤2#4¤2#II.SOK.AFR.2.2.3.1-2¤3#EK_Strukt00¤2#5¤2#¤5#II¤5#Klinikknivå¤5#0¤5#0¤4#.¤5#SOK¤5#Somatikk Kristiansand¤5#0¤5#0¤4#.¤5#AFR¤5#Avdeling for fysikalsk medisin og rehabilitering¤5#0¤5#0¤4#.¤5#2¤5#Fagprosedyrer og Pasientrelaterte tema¤5#0¤5#0¤4#.¤5#2¤5#Fysikalsk medisin og forebygging¤5#0¤5#0¤4#.¤5#3¤5#Skulder¤5#0¤5#0¤4#.¤5#1¤5#Henvisning¤5#0¤5#0¤4#\¤3#EK_Strukt01¤2#5¤2#¤3#EK_Strukt02¤2#5¤2# ¤3#EK_Pub¤2#6¤2#;15;¤3#EKR_DokType¤2#0¤2#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¤3#EKR_Strukt00¤2#5¤2#¤5#II¤5#Klinikknivå¤5#0¤5#0¤4#.¤5#SOK¤5#Somatikk Kristiansand¤5#0¤5#0¤4#.¤5#AFR¤5#Avdeling for fysikalsk medisin og rehabilitering¤5#0¤5#0¤4#.¤5#2¤5#Fagprosedyrer og Pasientrelaterte tema¤5#0¤5#0¤4#.¤5#2¤5#Fysikalsk medisin og forebygging¤5#0¤5#0¤4#.¤5#3¤5#Skulder¤5#0¤5#0¤4#.¤5#1¤5#Henvisning¤5#0¤5#0¤4#\¤3#</dc:description>
  <cp:lastModifiedBy>Ingvild Homberset Aronsson</cp:lastModifiedBy>
  <cp:revision>47</cp:revision>
  <dcterms:created xsi:type="dcterms:W3CDTF">2011-05-20T13:01:05Z</dcterms:created>
  <dcterms:modified xsi:type="dcterms:W3CDTF">2024-08-06T09:18:43Z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rrDocVer">
    <vt:lpwstr>2.20</vt:lpwstr>
  </property>
  <property fmtid="{D5CDD505-2E9C-101B-9397-08002B2CF9AE}" pid="3" name="EK_Format">
    <vt:lpwstr>10</vt:lpwstr>
  </property>
</Properties>
</file>