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06.08.2024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23728" y="732484"/>
            <a:ext cx="5328592" cy="32316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Enhet for Fysikalsk medisin og Forebygging, SSK velger å ha et tilbud til personer med skulderplager fordi: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b-NO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I </a:t>
            </a:r>
            <a:r>
              <a:rPr lang="nb-NO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2019 </a:t>
            </a:r>
            <a:r>
              <a:rPr lang="nb-NO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oppga 42 prosent av norske yrkesaktive, </a:t>
            </a:r>
            <a:r>
              <a:rPr lang="nb-NO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at </a:t>
            </a:r>
            <a:r>
              <a:rPr lang="nb-NO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nb-NO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opplevde </a:t>
            </a:r>
            <a:r>
              <a:rPr lang="nb-NO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smerter i nakke-/skulderregionen i løpet av siste </a:t>
            </a:r>
            <a:r>
              <a:rPr lang="nb-NO" sz="1200">
                <a:latin typeface="Verdana" pitchFamily="34" charset="0"/>
                <a:ea typeface="Verdana" pitchFamily="34" charset="0"/>
                <a:cs typeface="Verdana" pitchFamily="34" charset="0"/>
              </a:rPr>
              <a:t>måned </a:t>
            </a:r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nb-NO" sz="120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oa.stami.no).</a:t>
            </a:r>
            <a:endParaRPr lang="nb-NO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nb-NO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Det er kunnskapsgrunnlag for at effekten av veiledet trening og operasjon ved </a:t>
            </a:r>
            <a:r>
              <a:rPr kumimoji="0" lang="nb-NO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subacromiale</a:t>
            </a: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smerter (dvs. smerter fra et område inni skulderen med sener og slimposer) er lik. (</a:t>
            </a:r>
            <a:r>
              <a:rPr kumimoji="0" lang="nb-NO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refr</a:t>
            </a: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 5-14).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nb-NO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b-NO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eiledet trening gir bedre effekt enn trykkbølgebehandling (</a:t>
            </a:r>
            <a:r>
              <a:rPr kumimoji="0" lang="nb-NO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rESWT</a:t>
            </a: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) (</a:t>
            </a:r>
            <a:r>
              <a:rPr kumimoji="0" lang="nb-NO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refr</a:t>
            </a: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 15 og 16).</a:t>
            </a:r>
            <a:r>
              <a:rPr lang="nb-NO" sz="1200" dirty="0" smtClean="0"/>
              <a:t> </a:t>
            </a:r>
            <a:r>
              <a:rPr lang="nb-NO" sz="1200" dirty="0" smtClean="0">
                <a:latin typeface="Verdana" pitchFamily="34" charset="0"/>
                <a:ea typeface="Verdana" pitchFamily="34" charset="0"/>
              </a:rPr>
              <a:t>I følge </a:t>
            </a:r>
            <a:r>
              <a:rPr lang="nb-NO" sz="1200" dirty="0">
                <a:latin typeface="Verdana" pitchFamily="34" charset="0"/>
                <a:ea typeface="Verdana" pitchFamily="34" charset="0"/>
              </a:rPr>
              <a:t>retningslinje for håndtering av </a:t>
            </a:r>
            <a:r>
              <a:rPr lang="nb-NO" sz="1200" dirty="0" err="1">
                <a:latin typeface="Verdana" pitchFamily="34" charset="0"/>
                <a:ea typeface="Verdana" pitchFamily="34" charset="0"/>
              </a:rPr>
              <a:t>atraumatiske</a:t>
            </a:r>
            <a:r>
              <a:rPr lang="nb-NO" sz="1200" dirty="0">
                <a:latin typeface="Verdana" pitchFamily="34" charset="0"/>
                <a:ea typeface="Verdana" pitchFamily="34" charset="0"/>
              </a:rPr>
              <a:t> skuldersmerter i </a:t>
            </a:r>
            <a:r>
              <a:rPr lang="nb-NO" sz="1200" dirty="0" smtClean="0">
                <a:latin typeface="Verdana" pitchFamily="34" charset="0"/>
                <a:ea typeface="Verdana" pitchFamily="34" charset="0"/>
              </a:rPr>
              <a:t>primærhelsetjenesten (2019) kan dog trykkbølgebehandling </a:t>
            </a:r>
            <a:r>
              <a:rPr lang="nb-NO" sz="1200" dirty="0">
                <a:latin typeface="Verdana" pitchFamily="34" charset="0"/>
                <a:ea typeface="Verdana" pitchFamily="34" charset="0"/>
              </a:rPr>
              <a:t>anbefales ved </a:t>
            </a:r>
            <a:r>
              <a:rPr lang="nb-NO" sz="1200" dirty="0" err="1">
                <a:latin typeface="Verdana" pitchFamily="34" charset="0"/>
                <a:ea typeface="Verdana" pitchFamily="34" charset="0"/>
              </a:rPr>
              <a:t>subakromiale</a:t>
            </a:r>
            <a:r>
              <a:rPr lang="nb-NO" sz="1200" dirty="0">
                <a:latin typeface="Verdana" pitchFamily="34" charset="0"/>
                <a:ea typeface="Verdana" pitchFamily="34" charset="0"/>
              </a:rPr>
              <a:t> smerter med bløtdelskalk over 5 mm hvor annen behandling ikke har ført </a:t>
            </a:r>
            <a:r>
              <a:rPr lang="nb-NO" sz="1200" dirty="0" smtClean="0">
                <a:latin typeface="Verdana" pitchFamily="34" charset="0"/>
                <a:ea typeface="Verdana" pitchFamily="34" charset="0"/>
              </a:rPr>
              <a:t>frem.</a:t>
            </a:r>
            <a:endParaRPr kumimoji="0" lang="nb-NO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131</Words>
  <Application>Microsoft Office PowerPoint</Application>
  <PresentationFormat>Skjermfremvisning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Office-tema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Per Gunnar Waldal</dc:creator>
  <cp:keywords>&lt;dok32007.pptx&gt;&lt;n&gt;ek_type&lt;/n&gt;&lt;v&gt;DOK&lt;/v&gt;&lt;n&gt;khb&lt;/n&gt;&lt;v&gt;UB&lt;/v&gt;&lt;n&gt;beskyttet&lt;/n&gt;&lt;v&gt;nei&lt;/v&gt;&lt;/dok32007.pptx&gt;</cp:keywords>
  <dc:description>EK_Avdeling¤2#4¤2# ¤3#EK_Avsnitt¤2#4¤2# ¤3#EK_Bedriftsnavn¤2#1¤2#Sørlandet sykehus HF¤3#EK_GjelderFra¤2#0¤2#06.08.2024¤3#EK_KlGjelderFra¤2#0¤2#¤3#EK_Opprettet¤2#0¤2#05.02.2013¤3#EK_Utgitt¤2#0¤2# ¤3#EK_IBrukDato¤2#0¤2#06.08.2024¤3#EK_DokumentID¤2#0¤2#D32007¤3#EK_DokTittel¤2#0¤2#Skulder - Behandlingslinje - Bakgrunn for tilbudet, EFF/AFR¤3#EK_DokType¤2#0¤2#Generelt dokument¤3#EK_DocLvlShort¤2#0¤2#Nivå 2¤3#EK_DocLevel¤2#0¤2#Avdelingsdokumenter¤3#EK_EksRef¤2#2¤2# 0	¤3#EK_Erstatter¤2#0¤2#0.05¤3#EK_ErstatterD¤2#0¤2#15.01.2024¤3#EK_Signatur¤2#0¤2#&lt;ikke styrt&gt;¤3#EK_Verifisert¤2#0¤2# ¤3#EK_Hørt¤2#0¤2# ¤3#EK_AuditReview¤2#2¤2# ¤3#EK_AuditApprove¤2#2¤2# ¤3#EK_Gradering¤2#0¤2#Åpen¤3#EK_Gradnr¤2#4¤2#0¤3#EK_Kapittel¤2#4¤2# ¤3#EK_Referanse¤2#2¤2# 0	¤3#EK_RefNr¤2#0¤2#II.SOK.AFR.2.2.3-2¤3#EK_Revisjon¤2#0¤2#-¤3#EK_Ansvarlig¤2#0¤2#Ingvild Homberset Aronsson¤3#EK_SkrevetAv¤2#0¤2#Ingvild H Aronsson¤3#EK_DokAnsvNavn¤2#0¤2#Fagutvalget¤3#EK_UText2¤2#0¤2# ¤3#EK_UText3¤2#0¤2# ¤3#EK_UText4¤2#0¤2# ¤3#EK_Status¤2#0¤2#I bruk¤3#EK_Stikkord¤2#0¤2#skulder¤3#EK_SuperStikkord¤2#0¤2#¤3#EK_Rapport¤2#3¤2#¤3#EK_EKPrintMerke¤2#0¤2#¤3#EK_Watermark¤2#0¤2#¤3#EK_Utgave¤2#0¤2#0.06¤3#EK_Merknad¤2#7¤2#¤3#EK_VerLogg¤2#2¤2#Ver. 0.06 - 06.08.2024|¤1#Ver. 0.05 - 15.01.2024|¤1#Ver. 0.04 - 30.12.2021|¤1#Ver. 0.03 - 24.02.2021|¤1#Ver. 0.02 - 20.12.2019|¤1#Ver. 0.01 - 06.08.2015|¤1#Ver. 0.00 - 21.02.2013|¤3#EK_RF1¤2#4¤2#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¤3#EK_DL¤2#0¤2#2¤3#EK_GjelderTil¤2#0¤2#06.08.2025¤3#EK_Vedlegg¤2#2¤2# 0	¤3#EK_AvdelingOver¤2#4¤2# ¤3#EK_HRefNr¤2#0¤2# ¤3#EK_HbNavn¤2#0¤2# ¤3#EK_DokRefnr¤2#4¤2#00020304020203¤3#EK_Dokendrdato¤2#4¤2#27.12.2022 13:43:17¤3#EK_HbType¤2#4¤2# ¤3#EK_Offisiell¤2#4¤2# ¤3#EK_VedleggRef¤2#4¤2#II.SOK.AFR.2.2.3-2¤3#EK_Strukt00¤2#5¤2#¤5#II¤5#Klinikknivå¤5#0¤5#0¤4#.¤5#SOK¤5#Somatikk Kristiansand¤5#0¤5#0¤4#.¤5#AFR¤5#Avdeling for fysikalsk medisin og rehabilitering¤5#0¤5#0¤4#.¤5#2¤5#Fagprosedyrer og Pasientrelaterte tema¤5#0¤5#0¤4#.¤5#2¤5#Fysikalsk medisin og forebygging¤5#0¤5#0¤4#.¤5#3¤5#Skulder¤5#0¤5#0¤4#\¤3#EK_Strukt01¤2#5¤2#¤3#EK_Strukt02¤2#5¤2#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rehabilitering¤5#0¤5#0¤4#.¤5#2¤5#Fagprosedyrer og Pasientrelaterte tema¤5#0¤5#0¤4#.¤5#2¤5#Fysikalsk medisin og forebygging¤5#0¤5#0¤4#.¤5#3¤5#Skulder¤5#0¤5#0¤4#\¤3#</dc:description>
  <cp:lastModifiedBy>Ingvild Homberset Aronsson</cp:lastModifiedBy>
  <cp:revision>40</cp:revision>
  <dcterms:created xsi:type="dcterms:W3CDTF">2011-05-20T13:01:05Z</dcterms:created>
  <dcterms:modified xsi:type="dcterms:W3CDTF">2024-08-06T09:09:28Z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