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797675" cy="9926638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2190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s://kvalitet.sshf.no/docs/pub/dok33341.pdf" TargetMode="External"/><Relationship Id="rId7" Type="http://schemas.openxmlformats.org/officeDocument/2006/relationships/hyperlink" Target="https://kvalitet.sshf.no/docs/pub/dok37854.pdf" TargetMode="External"/><Relationship Id="rId12" Type="http://schemas.openxmlformats.org/officeDocument/2006/relationships/hyperlink" Target="https://helsedirektoratet.no/retningslinjer/pakkeforlop-for-tykk-og-endetarmskreft" TargetMode="External"/><Relationship Id="rId2" Type="http://schemas.openxmlformats.org/officeDocument/2006/relationships/hyperlink" Target="https://kvalitet.sshf.no/docs/pub/dok37794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valitet.sshf.no/docs/pub/DOK37479.pdf" TargetMode="External"/><Relationship Id="rId11" Type="http://schemas.openxmlformats.org/officeDocument/2006/relationships/hyperlink" Target="http://www.helsebiblioteket.no/retningslinjer/kreft-i-tykktarm-og-endetarm/6-diagnostikk-og-utredning/6.2-tykktarmskreft/6.2.1-prim%C3%A6rdiagnostikk" TargetMode="External"/><Relationship Id="rId5" Type="http://schemas.openxmlformats.org/officeDocument/2006/relationships/hyperlink" Target="https://kvalitet.sshf.no/docs/pub/dok33342.pdf" TargetMode="External"/><Relationship Id="rId10" Type="http://schemas.openxmlformats.org/officeDocument/2006/relationships/hyperlink" Target="https://kvalitet.sshf.no/docs/pub/DOK35891.pdf" TargetMode="External"/><Relationship Id="rId4" Type="http://schemas.openxmlformats.org/officeDocument/2006/relationships/hyperlink" Target="https://kvalitet.sshf.no/docs/pub/dok33344.pdf" TargetMode="External"/><Relationship Id="rId9" Type="http://schemas.openxmlformats.org/officeDocument/2006/relationships/hyperlink" Target="https://kvalitet.sshf.no/docs/pub/dok37857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emkant 4">
            <a:hlinkClick r:id="rId2" tgtFrame="_blank"/>
          </p:cNvPr>
          <p:cNvSpPr/>
          <p:nvPr/>
        </p:nvSpPr>
        <p:spPr>
          <a:xfrm>
            <a:off x="251520" y="1844824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emkant 5">
            <a:hlinkClick r:id="rId3" tgtFrame="_blank"/>
          </p:cNvPr>
          <p:cNvSpPr/>
          <p:nvPr/>
        </p:nvSpPr>
        <p:spPr>
          <a:xfrm>
            <a:off x="1691680" y="1844824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Utredning</a:t>
            </a:r>
          </a:p>
        </p:txBody>
      </p:sp>
      <p:sp>
        <p:nvSpPr>
          <p:cNvPr id="7" name="Rektangel 6">
            <a:hlinkClick r:id="rId4" tgtFrame="_blank"/>
          </p:cNvPr>
          <p:cNvSpPr/>
          <p:nvPr/>
        </p:nvSpPr>
        <p:spPr>
          <a:xfrm>
            <a:off x="251520" y="3140968"/>
            <a:ext cx="8633900" cy="3066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Anbefalte nettsider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Femkant 7">
            <a:hlinkClick r:id="rId5" tgtFrame="_blank"/>
          </p:cNvPr>
          <p:cNvSpPr/>
          <p:nvPr/>
        </p:nvSpPr>
        <p:spPr>
          <a:xfrm>
            <a:off x="3203848" y="1844824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ktangel 8">
            <a:hlinkClick r:id="rId6" tgtFrame="_blank"/>
          </p:cNvPr>
          <p:cNvSpPr/>
          <p:nvPr/>
        </p:nvSpPr>
        <p:spPr>
          <a:xfrm>
            <a:off x="243516" y="4581128"/>
            <a:ext cx="1872208" cy="432048"/>
          </a:xfrm>
          <a:prstGeom prst="rect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latin typeface="Verdana" pitchFamily="34" charset="0"/>
                <a:ea typeface="Verdana" pitchFamily="34" charset="0"/>
                <a:cs typeface="Verdana" pitchFamily="34" charset="0"/>
              </a:rPr>
              <a:t>O</a:t>
            </a:r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ppstartsdokument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kstSylinder 11"/>
          <p:cNvSpPr txBox="1"/>
          <p:nvPr/>
        </p:nvSpPr>
        <p:spPr>
          <a:xfrm>
            <a:off x="251520" y="4222920"/>
            <a:ext cx="199890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b-NO" sz="1400" b="1" smtClean="0">
                <a:latin typeface="+mj-lt"/>
                <a:ea typeface="Verdana" pitchFamily="34" charset="0"/>
                <a:cs typeface="Verdana" pitchFamily="34" charset="0"/>
              </a:rPr>
              <a:t>Tilleggsdokumentasjon</a:t>
            </a:r>
            <a:endParaRPr lang="nb-NO" sz="1400" b="1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kstSylinder 13"/>
          <p:cNvSpPr txBox="1"/>
          <p:nvPr/>
        </p:nvSpPr>
        <p:spPr>
          <a:xfrm>
            <a:off x="179512" y="836712"/>
            <a:ext cx="849694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Behandlingslinjen er laget for pasienter og pårørende og går gjennom de ulike delene av pasientforløpet.  </a:t>
            </a:r>
          </a:p>
          <a:p>
            <a:endParaRPr lang="nb-NO" sz="12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kstSylinder 15"/>
          <p:cNvSpPr txBox="1"/>
          <p:nvPr/>
        </p:nvSpPr>
        <p:spPr>
          <a:xfrm>
            <a:off x="155340" y="260648"/>
            <a:ext cx="55687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nb-NO" b="1" smtClean="0"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nb-NO" b="1" smtClean="0">
                <a:latin typeface="+mj-lt"/>
                <a:ea typeface="Verdana" pitchFamily="34" charset="0"/>
                <a:cs typeface="Verdana" pitchFamily="34" charset="0"/>
              </a:rPr>
              <a:t>Behandlingslinje for tykk- og endetarmskreft </a:t>
            </a:r>
            <a:r>
              <a:rPr lang="nb-NO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nb-NO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kstSylinder 17"/>
          <p:cNvSpPr txBox="1"/>
          <p:nvPr/>
        </p:nvSpPr>
        <p:spPr>
          <a:xfrm>
            <a:off x="317262" y="5786680"/>
            <a:ext cx="3877985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smtClean="0">
                <a:latin typeface="+mj-lt"/>
                <a:ea typeface="Verdana" pitchFamily="34" charset="0"/>
                <a:cs typeface="Verdana" pitchFamily="34" charset="0"/>
              </a:rPr>
              <a:t>Behandlingsansvarlig lege: </a:t>
            </a:r>
            <a:r>
              <a:rPr lang="nb-NO" sz="1400">
                <a:latin typeface="+mj-lt"/>
                <a:ea typeface="Verdana" pitchFamily="34" charset="0"/>
                <a:cs typeface="Verdana" pitchFamily="34" charset="0"/>
              </a:rPr>
              <a:t>H</a:t>
            </a:r>
            <a:r>
              <a:rPr lang="nb-NO" sz="1400" smtClean="0">
                <a:latin typeface="+mj-lt"/>
                <a:ea typeface="Verdana" pitchFamily="34" charset="0"/>
                <a:cs typeface="Verdana" pitchFamily="34" charset="0"/>
              </a:rPr>
              <a:t>ans Joackim Hauss	</a:t>
            </a:r>
          </a:p>
          <a:p>
            <a:r>
              <a:rPr lang="nb-NO" sz="1400" smtClean="0">
                <a:latin typeface="+mj-lt"/>
                <a:ea typeface="Verdana" pitchFamily="34" charset="0"/>
                <a:cs typeface="Verdana" pitchFamily="34" charset="0"/>
              </a:rPr>
              <a:t>Kontaktperson: Fagutviklingssykepleier Kir.3A</a:t>
            </a:r>
          </a:p>
        </p:txBody>
      </p:sp>
      <p:sp>
        <p:nvSpPr>
          <p:cNvPr id="19" name="Femkant 18">
            <a:hlinkClick r:id="rId7" tgtFrame="_blank"/>
          </p:cNvPr>
          <p:cNvSpPr/>
          <p:nvPr/>
        </p:nvSpPr>
        <p:spPr>
          <a:xfrm>
            <a:off x="4716016" y="1844824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4" name="Bilde 23" descr="SorlandetSykehus-1000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20" name="Femkant 19">
            <a:hlinkClick r:id="rId9" tgtFrame="_blank"/>
          </p:cNvPr>
          <p:cNvSpPr/>
          <p:nvPr/>
        </p:nvSpPr>
        <p:spPr>
          <a:xfrm>
            <a:off x="6156176" y="1844824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Rehabilitering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Rektangel 20">
            <a:hlinkClick r:id="rId10" tgtFrame="_blank"/>
          </p:cNvPr>
          <p:cNvSpPr/>
          <p:nvPr/>
        </p:nvSpPr>
        <p:spPr>
          <a:xfrm>
            <a:off x="2411760" y="4581128"/>
            <a:ext cx="1872208" cy="432048"/>
          </a:xfrm>
          <a:prstGeom prst="rect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11" tgtFrame="_blank"/>
              </a:rPr>
              <a:t/>
            </a:r>
            <a:br>
              <a:rPr lang="nb-NO" sz="110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11" tgtFrame="_blank"/>
              </a:rPr>
            </a:br>
            <a:r>
              <a:rPr lang="nb-NO" sz="110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Styrende dokumenter	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Rektangel 16">
            <a:hlinkClick r:id="rId12" tgtFrame="_blank"/>
          </p:cNvPr>
          <p:cNvSpPr/>
          <p:nvPr/>
        </p:nvSpPr>
        <p:spPr>
          <a:xfrm>
            <a:off x="4535647" y="4582917"/>
            <a:ext cx="1872208" cy="432048"/>
          </a:xfrm>
          <a:prstGeom prst="rect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Nasjonalt pakkeforløp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47</Words>
  <Application>Microsoft Office PowerPoint</Application>
  <PresentationFormat>Skjermfremvisning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Office-tema</vt:lpstr>
      <vt:lpstr>PowerPoint-presentasjon</vt:lpstr>
    </vt:vector>
  </TitlesOfParts>
  <Company>Helse Sør-Øst RHF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lenhau</dc:creator>
  <cp:keywords>&lt;dok33335.pptx&gt;&lt;n&gt;ek_type&lt;/n&gt;&lt;v&gt;DOK&lt;/v&gt;&lt;n&gt;khb&lt;/n&gt;&lt;v&gt;UB&lt;/v&gt;&lt;n&gt;beskyttet&lt;/n&gt;&lt;v&gt;nei&lt;/v&gt;&lt;/dok33335.pptx&gt;</cp:keywords>
  <dc:description>EK_Avdeling¤2#4¤2# ¤3#EK_Avsnitt¤2#4¤2# ¤3#EK_Bedriftsnavn¤2#1¤2#Sørlandet sykehus HF¤3#EK_GjelderFra¤2#0¤2#16.10.2024¤3#EK_KlGjelderFra¤2#0¤2#¤3#EK_Opprettet¤2#0¤2#28.05.2013¤3#EK_Utgitt¤2#0¤2#22.12.2014¤3#EK_IBrukDato¤2#0¤2#16.10.2024¤3#EK_DokumentID¤2#0¤2#D33335¤3#EK_DokTittel¤2#0¤2#Behandlingslinje - Colorectalcancer - Forside¤3#EK_DokType¤2#0¤2#Generelt dokument¤3#EK_DocLvlShort¤2#0¤2# ¤3#EK_DocLevel¤2#0¤2# ¤3#EK_EksRef¤2#2¤2# 0	¤3#EK_Erstatter¤2#0¤2#2.02¤3#EK_ErstatterD¤2#0¤2#30.11.2022¤3#EK_Signatur¤2#0¤2#Mette Christine Emanuelsen¤3#EK_Verifisert¤2#0¤2# ¤3#EK_Hørt¤2#0¤2# ¤3#EK_AuditReview¤2#2¤2# ¤3#EK_AuditApprove¤2#2¤2# ¤3#EK_Gradering¤2#0¤2#Åpen¤3#EK_Gradnr¤2#4¤2#0¤3#EK_Kapittel¤2#4¤2# ¤3#EK_Referanse¤2#2¤2# 8	II.SOK.KSK.3A.2.4.1-1	Henvisning CRC	37794	dok37794.pptx	¤1#II.SOK.KSK.3A.2.4.2-1	Bilde 2 Utredning CRC	33341	dok33341.pptx	¤1#II.SOK.KSK.3A.2.4.3-1	Bilde 3 Behandling CRC	33342	dok33342.pptx	¤1#II.SOK.KSK.3A.2.4.4-1	Oppfølging CRC	37854	dok37854.pptx	¤1#II.SOK.KSK.3A.2.4.4-2	Oppfølging CRC - oppfølging og kontroller	36143	dok36143.docx	¤1#II.SOK.KSK.3A.2.4.5-1	Rehabilitering CRC	37857	dok37857.pptx	¤1#II.SOK.KSK.3A.2.4.5-2	Rehabilitering CRC - Generelt om tilbud	35839	dok35839.docx	¤1#II.SOK.KSK.3A.2.4.6-1	Nyttige nettsteder CRC	33344	dok33344.pptx	¤1#¤3#EK_RefNr¤2#0¤2#II.SOK.KSK.3A.2.4-1¤3#EK_Revisjon¤2#0¤2#2.03¤3#EK_Ansvarlig¤2#0¤2#Celine Urdal¤3#EK_SkrevetAv¤2#0¤2#Arbeidsgruppe POP colorectalcancer¤3#EK_DokAnsvNavn¤2#0¤2#Hans Joachim Hauss¤3#EK_UText2¤2#0¤2# ¤3#EK_UText3¤2#0¤2# ¤3#EK_UText4¤2#0¤2# ¤3#EK_Status¤2#0¤2#I bruk¤3#EK_Stikkord¤2#0¤2#Tykktarmskreft, endetarmskreft, tykk- og endetarmskreft¤3#EK_SuperStikkord¤2#0¤2#¤3#EK_Rapport¤2#3¤2#¤3#EK_EKPrintMerke¤2#0¤2#¤3#EK_Watermark¤2#0¤2#¤3#EK_Utgave¤2#0¤2#2.03¤3#EK_Merknad¤2#7¤2#¤3#EK_VerLogg¤2#2¤2#Ver. 2.03 - 16.10.2024|¤1#Ver. 2.02 - 30.11.2022|¤1#Ver. 2.01 - 26.10.2021|Forlenget gyldighet til 26.10.2023 uten endringer i dokumentet.¤1#Ver. 2.00 - 27.12.2019|Endret behandlingsansvarlig lege.¤1#Ver. 1.09 - 19.02.2018|¤1#Ver. 1.08 - 31.08.2017|Forlenget gyldighet til 31.08.2019¤1#Ver. 1.07 - 14.07.2015|¤1#Ver. 1.06 - 10.07.2015|Ny link pakkeforløp¤1#Ver. 1.05 - 28.04.2015|Endret link i boksen "Nasjonalt pakkeforløp" (lilsol)¤1#Ver. 1.04 - 16.02.2015|Oppdatert link til nasjonalt pakkeforløp, H.dir. (lilsol)¤3#EK_RF1¤2#4¤2#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¤3#EK_DL¤2#0¤2#1¤3#EK_GjelderTil¤2#0¤2#16.10.2026¤3#EK_Vedlegg¤2#2¤2# 0	¤3#EK_AvdelingOver¤2#4¤2# ¤3#EK_HRefNr¤2#0¤2# ¤3#EK_HbNavn¤2#0¤2# ¤3#EK_DokRefnr¤2#4¤2#00020312030204¤3#EK_Dokendrdato¤2#4¤2#21.12.2023 13:38:58¤3#EK_HbType¤2#4¤2# ¤3#EK_Offisiell¤2#4¤2# ¤3#EK_VedleggRef¤2#4¤2#II.SOK.KSK.3A.2.4-1¤3#EK_Strukt00¤2#5¤2#¤5#II¤5#Klinikknivå¤5#0¤5#0¤4#.¤5#SOK¤5#Somatikk Kristiansand¤5#0¤5#0¤4#.¤5#KSK¤5#Kirurgiske senger SSK¤5#0¤5#0¤4#.¤5#3A¤5#Post 3A¤5#0¤5#0¤4#.¤5#2¤5#Pasienter og brukere¤5#0¤5#0¤4#.¤5#4¤5#Behandlingslinje Colorectalcancer¤5#0¤5#0¤4#\¤3#EK_Strukt01¤2#5¤2#¤3#EK_Strukt02¤2#5¤2# 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Kristiansand¤5#0¤5#0¤4#.¤5#KSK¤5#Kirurgiske senger SSK¤5#0¤5#0¤4#.¤5#3A¤5#Post 3A¤5#0¤5#0¤4#.¤5#2¤5#Pasienter og brukere¤5#0¤5#0¤4#.¤5#4¤5#Behandlingslinje Colorectalcancer¤5#0¤5#0¤4#\¤3#</dc:description>
  <cp:lastModifiedBy>Celine Urdal</cp:lastModifiedBy>
  <cp:revision>162</cp:revision>
  <dcterms:created xsi:type="dcterms:W3CDTF">2012-11-26T12:08:27Z</dcterms:created>
  <dcterms:modified xsi:type="dcterms:W3CDTF">2024-10-16T08:04:24Z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