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2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handoutMasterIdLst>
    <p:handoutMasterId r:id="rId2"/>
  </p:handoutMasterIdLst>
  <p:sldIdLst>
    <p:sldId id="256" r:id="rId3"/>
  </p:sldIdLst>
  <p:sldSz cx="9144000" cy="6858000" type="screen4x3"/>
  <p:notesSz cx="6797675" cy="9926638"/>
  <p:custDataLst>
    <p:tags r:id="rId4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323" autoAdjust="0"/>
  </p:normalViewPr>
  <p:slideViewPr>
    <p:cSldViewPr>
      <p:cViewPr varScale="1">
        <p:scale>
          <a:sx n="82" d="100"/>
          <a:sy n="82" d="100"/>
        </p:scale>
        <p:origin x="12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handoutMaster" Target="handoutMasters/handoutMaster1.xml" /><Relationship Id="rId3" Type="http://schemas.openxmlformats.org/officeDocument/2006/relationships/slide" Target="slides/slide1.xml" /><Relationship Id="rId4" Type="http://schemas.openxmlformats.org/officeDocument/2006/relationships/tags" Target="tags/tag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heme" Target="theme/theme1.xml" /><Relationship Id="rId8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882BA-A511-439E-B663-99196F81E3E2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A4F6F-320D-47C8-8619-2D048534C27D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hyperlink" Target="https://kvalitet.sshf.no/docs/pub/DOK37857.pdf" TargetMode="External" /><Relationship Id="rId2" Type="http://schemas.openxmlformats.org/officeDocument/2006/relationships/hyperlink" Target="https://kvalitet.sshf.no/docs/pub/DOK37794.pdf" TargetMode="External" /><Relationship Id="rId3" Type="http://schemas.openxmlformats.org/officeDocument/2006/relationships/hyperlink" Target="https://kvalitet.sshf.no/docs/pub/DOK33342.pdf" TargetMode="External" /><Relationship Id="rId4" Type="http://schemas.openxmlformats.org/officeDocument/2006/relationships/hyperlink" Target="https://kvalitet.sshf.no/docs/pub/DOK37854.pdf" TargetMode="External" /><Relationship Id="rId5" Type="http://schemas.openxmlformats.org/officeDocument/2006/relationships/image" Target="../media/image1.jpeg" /><Relationship Id="rId6" Type="http://schemas.openxmlformats.org/officeDocument/2006/relationships/hyperlink" Target="https://kvalitet.sshf.no/docs/pub/DOK33335.pdf" TargetMode="External" /><Relationship Id="rId7" Type="http://schemas.openxmlformats.org/officeDocument/2006/relationships/hyperlink" Target="https://kvalitet.sshf.no/docs/pub/DOK34605.pdf" TargetMode="External" /><Relationship Id="rId8" Type="http://schemas.openxmlformats.org/officeDocument/2006/relationships/hyperlink" Target="https://kvalitet.sshf.no/docs/pub/DOK34607.pdf" TargetMode="External" /><Relationship Id="rId9" Type="http://schemas.openxmlformats.org/officeDocument/2006/relationships/hyperlink" Target="https://kvalitet.sshf.no/docs/pub/DOK34606.pdf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Femkant 2">
            <a:hlinkClick r:id="rId2" tgtFrame="_blank" tooltip="XDF37794 - dok37794.pptx"/>
          </p:cNvPr>
          <p:cNvSpPr/>
          <p:nvPr/>
        </p:nvSpPr>
        <p:spPr>
          <a:xfrm>
            <a:off x="683568" y="1071546"/>
            <a:ext cx="1368152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Henvisning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emkant 3"/>
          <p:cNvSpPr/>
          <p:nvPr/>
        </p:nvSpPr>
        <p:spPr>
          <a:xfrm>
            <a:off x="2123728" y="1071546"/>
            <a:ext cx="1440160" cy="576064"/>
          </a:xfrm>
          <a:prstGeom prst="homePlate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Utredning</a:t>
            </a:r>
          </a:p>
        </p:txBody>
      </p:sp>
      <p:sp>
        <p:nvSpPr>
          <p:cNvPr id="5" name="Femkant 4">
            <a:hlinkClick r:id="rId3" tgtFrame="_blank" tooltip="XDF33342 - dok33342.pptx"/>
          </p:cNvPr>
          <p:cNvSpPr/>
          <p:nvPr/>
        </p:nvSpPr>
        <p:spPr>
          <a:xfrm>
            <a:off x="3635896" y="1071546"/>
            <a:ext cx="1440160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Behandling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Femkant 6">
            <a:hlinkClick r:id="rId4" tgtFrame="_blank" tooltip="XDF37854 - dok37854.pptx"/>
          </p:cNvPr>
          <p:cNvSpPr/>
          <p:nvPr/>
        </p:nvSpPr>
        <p:spPr>
          <a:xfrm>
            <a:off x="5148064" y="1071546"/>
            <a:ext cx="1368152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Oppfølging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" name="Bilde 8" descr="SorlandetSykehus-1000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9512" y="188640"/>
            <a:ext cx="1633823" cy="229934"/>
          </a:xfrm>
          <a:prstGeom prst="rect">
            <a:avLst/>
          </a:prstGeom>
        </p:spPr>
      </p:pic>
      <p:sp>
        <p:nvSpPr>
          <p:cNvPr id="10" name="Rektangel 9">
            <a:hlinkClick r:id="rId6" tgtFrame="_blank" tooltip="XDF33335 - dok33335.pptx"/>
          </p:cNvPr>
          <p:cNvSpPr/>
          <p:nvPr/>
        </p:nvSpPr>
        <p:spPr>
          <a:xfrm>
            <a:off x="8206623" y="431454"/>
            <a:ext cx="576064" cy="504056"/>
          </a:xfrm>
          <a:prstGeom prst="rect">
            <a:avLst/>
          </a:prstGeom>
          <a:solidFill>
            <a:srgbClr val="0033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smtClean="0"/>
              <a:t>Forside </a:t>
            </a:r>
            <a:endParaRPr lang="nb-NO" sz="1000"/>
          </a:p>
        </p:txBody>
      </p:sp>
      <p:sp>
        <p:nvSpPr>
          <p:cNvPr id="11" name="Likebent trekant 10"/>
          <p:cNvSpPr/>
          <p:nvPr/>
        </p:nvSpPr>
        <p:spPr>
          <a:xfrm>
            <a:off x="8134615" y="71414"/>
            <a:ext cx="720080" cy="387043"/>
          </a:xfrm>
          <a:prstGeom prst="triangle">
            <a:avLst/>
          </a:prstGeom>
          <a:solidFill>
            <a:srgbClr val="0033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4" name="Rektangel 13">
            <a:hlinkClick r:id="rId7" tgtFrame="_blank" tooltip="XDF34605 - dok34605.docx"/>
          </p:cNvPr>
          <p:cNvSpPr/>
          <p:nvPr/>
        </p:nvSpPr>
        <p:spPr>
          <a:xfrm>
            <a:off x="2123728" y="2439698"/>
            <a:ext cx="12961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Radiologisk utredning</a:t>
            </a:r>
            <a:endParaRPr lang="nb-NO" sz="10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Rektangel 14">
            <a:hlinkClick r:id="rId8" tgtFrame="_blank" tooltip="XDF34607 - dok34607.docx"/>
          </p:cNvPr>
          <p:cNvSpPr/>
          <p:nvPr/>
        </p:nvSpPr>
        <p:spPr>
          <a:xfrm>
            <a:off x="2123728" y="3087770"/>
            <a:ext cx="12961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Multidisiplinært team </a:t>
            </a:r>
          </a:p>
          <a:p>
            <a:pPr algn="ctr"/>
            <a:r>
              <a:rPr lang="nb-NO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(MDT)</a:t>
            </a:r>
            <a:endParaRPr lang="nb-NO" sz="10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Rektangel 18">
            <a:hlinkClick r:id="rId9" tgtFrame="_blank" tooltip="XDF34606 - dok34606.docx"/>
          </p:cNvPr>
          <p:cNvSpPr/>
          <p:nvPr/>
        </p:nvSpPr>
        <p:spPr>
          <a:xfrm>
            <a:off x="2123728" y="1791626"/>
            <a:ext cx="12961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Endoskopisk utredning</a:t>
            </a:r>
            <a:endParaRPr lang="nb-NO" sz="10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Femkant 17">
            <a:hlinkClick r:id="rId10" tgtFrame="_blank" tooltip="XDF37857 - dok37857.pptx"/>
          </p:cNvPr>
          <p:cNvSpPr/>
          <p:nvPr/>
        </p:nvSpPr>
        <p:spPr>
          <a:xfrm>
            <a:off x="6588224" y="1071546"/>
            <a:ext cx="1368152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Rehabilitering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kstSylinder 12"/>
          <p:cNvSpPr txBox="1"/>
          <p:nvPr/>
        </p:nvSpPr>
        <p:spPr>
          <a:xfrm>
            <a:off x="539552" y="3714752"/>
            <a:ext cx="8217634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b="1" smtClean="0"/>
              <a:t>UTREDNING</a:t>
            </a:r>
          </a:p>
          <a:p>
            <a:r>
              <a:rPr lang="nb-NO" sz="1400" smtClean="0"/>
              <a:t>Utredningen vil vanligvis være ferdig innen 21 dager. Noen ganger vil det på grunn av medisinske forhold ta </a:t>
            </a:r>
            <a:br>
              <a:rPr lang="nb-NO" sz="1400" smtClean="0"/>
            </a:br>
            <a:r>
              <a:rPr lang="nb-NO" sz="1400" smtClean="0"/>
              <a:t>lengre tid. Utredningen er tiden fra sykehuset har mottatt henvisning til utredningen er avsluttet og det enten </a:t>
            </a:r>
          </a:p>
          <a:p>
            <a:r>
              <a:rPr lang="nb-NO" sz="1400" smtClean="0"/>
              <a:t>er avklart at du ikke har kreft, eller du har fått en diagnose og det er besluttet hvilken behandling du skal få.  </a:t>
            </a:r>
          </a:p>
          <a:p>
            <a:endParaRPr lang="nb-NO" sz="1200" b="1" smtClean="0"/>
          </a:p>
          <a:p>
            <a:r>
              <a:rPr lang="nb-NO" sz="1400" b="1" smtClean="0"/>
              <a:t>FORLØPSKOORDINATOR</a:t>
            </a:r>
          </a:p>
          <a:p>
            <a:r>
              <a:rPr lang="nb-NO" sz="1400" smtClean="0"/>
              <a:t>Det er ansatt en </a:t>
            </a:r>
            <a:r>
              <a:rPr lang="nb-NO" sz="1400" b="1" err="1" smtClean="0"/>
              <a:t>forløpskoordinator </a:t>
            </a:r>
            <a:r>
              <a:rPr lang="nb-NO" sz="1400" smtClean="0"/>
              <a:t>for tykk- og endetarmskreft ved SSHF som har ansvar for og oversikt </a:t>
            </a:r>
          </a:p>
          <a:p>
            <a:r>
              <a:rPr lang="nb-NO" sz="1400" smtClean="0"/>
              <a:t>over logistikken rundt hver enkelt pasient. Forløpskoordinator kan nås på telefonnr </a:t>
            </a:r>
            <a:r>
              <a:rPr lang="nb-NO" sz="1400" b="1" smtClean="0"/>
              <a:t>38073853</a:t>
            </a:r>
            <a:r>
              <a:rPr lang="nb-NO" sz="1400" smtClean="0"/>
              <a:t>  </a:t>
            </a:r>
          </a:p>
          <a:p>
            <a:r>
              <a:rPr lang="nb-NO" sz="1400" smtClean="0"/>
              <a:t>torsdag 1200-1900 og fredag 0730-1500. Sekretær på Kirurgisk inntakskontor har også oversikt over </a:t>
            </a:r>
          </a:p>
          <a:p>
            <a:r>
              <a:rPr lang="nb-NO" sz="1400" smtClean="0"/>
              <a:t>utredningsforløpet og kan nås på telefonnr </a:t>
            </a:r>
            <a:r>
              <a:rPr lang="nb-NO" sz="1400" b="1" smtClean="0"/>
              <a:t>38073796</a:t>
            </a:r>
            <a:r>
              <a:rPr lang="nb-NO" sz="1400" smtClean="0"/>
              <a:t> mandag-onsdag 0800-1500. </a:t>
            </a:r>
          </a:p>
          <a:p>
            <a:endParaRPr lang="nb-NO" sz="1400" b="1" smtClean="0"/>
          </a:p>
          <a:p>
            <a:r>
              <a:rPr lang="nb-NO" sz="1400" b="1" smtClean="0"/>
              <a:t>FORLØPSTIDER</a:t>
            </a:r>
          </a:p>
          <a:p>
            <a:r>
              <a:rPr lang="nb-NO" sz="1400" smtClean="0"/>
              <a:t>Fra sykehuset mottar henvisningen til første oppmøte:</a:t>
            </a:r>
          </a:p>
          <a:p>
            <a:r>
              <a:rPr lang="nb-NO" sz="1400" smtClean="0"/>
              <a:t>Fra første fremmøte i sykehuset til utredningen er ferdig:</a:t>
            </a:r>
          </a:p>
          <a:p>
            <a:endParaRPr lang="nb-NO" sz="1400" smtClean="0"/>
          </a:p>
          <a:p>
            <a:endParaRPr lang="nb-NO" sz="1200" i="1" smtClean="0"/>
          </a:p>
        </p:txBody>
      </p:sp>
      <p:sp>
        <p:nvSpPr>
          <p:cNvPr id="21" name="Rektangel 20"/>
          <p:cNvSpPr/>
          <p:nvPr/>
        </p:nvSpPr>
        <p:spPr>
          <a:xfrm>
            <a:off x="7668344" y="6283100"/>
            <a:ext cx="1080120" cy="21602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9 dager</a:t>
            </a:r>
            <a:endParaRPr lang="nb-NO" sz="10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3" name="Rektangel 22"/>
          <p:cNvSpPr/>
          <p:nvPr/>
        </p:nvSpPr>
        <p:spPr>
          <a:xfrm>
            <a:off x="7668344" y="6499124"/>
            <a:ext cx="1080120" cy="21602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12 dager</a:t>
            </a:r>
            <a:endParaRPr lang="nb-NO" sz="10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2.05.14"/>
  <p:tag name="AS_TITLE" val="Aspose.Slides for .NET 4.0 Client Profile"/>
  <p:tag name="AS_VERSION" val="22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 RHF</Company>
  <PresentationFormat>On-screen Show (4:3)</PresentationFormat>
  <Paragraphs>23</Paragraphs>
  <Slides>1</Slides>
  <Notes>0</Notes>
  <TotalTime>210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</vt:lpstr>
      <vt:lpstr>Verdana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22.0500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Lysbilde 1</dc:title>
  <dc:creator>lenhau</dc:creator>
  <dc:description>EK_Avdeling¤2#4¤2# ¤3#EK_Avsnitt¤2#4¤2# ¤3#EK_Bedriftsnavn¤2#1¤2#Sørlandet sykehus HF¤3#EK_GjelderFra¤2#0¤2#20.09.2023¤3#EK_KlGjelderFra¤2#0¤2#¤3#EK_Opprettet¤2#0¤2#28.05.2013¤3#EK_Utgitt¤2#0¤2#22.12.2014¤3#EK_IBrukDato¤2#0¤2#20.09.2023¤3#EK_DokumentID¤2#0¤2#D33341¤3#EK_DokTittel¤2#0¤2#Bilde 2 Utredning CRC¤3#EK_DokType¤2#0¤2#Generelt dokument¤3#EK_DocLvlShort¤2#0¤2# ¤3#EK_DocLevel¤2#0¤2# ¤3#EK_EksRef¤2#2¤2# 0	¤3#EK_Erstatter¤2#0¤2#1.07¤3#EK_ErstatterD¤2#0¤2#29.10.2021¤3#EK_Signatur¤2#0¤2#Avd. leder Alf Ole Tysland¤3#EK_Verifisert¤2#0¤2# ¤3#EK_Hørt¤2#0¤2# ¤3#EK_AuditReview¤2#2¤2# ¤3#EK_AuditApprove¤2#2¤2# ¤3#EK_Gradering¤2#0¤2#Åpen¤3#EK_Gradnr¤2#4¤2#0¤3#EK_Kapittel¤2#4¤2# ¤3#EK_Referanse¤2#2¤2# 10	II.SOK.KSK.3A.2.4-1	Behandlingslinje - Colorectalcancer - Forside	33335	dok33335.pptx	¤1#II.SOK.KSK.3A.2.4.1-1	Henvisning CRC	37794	dok37794.pptx	¤1#II.SOK.KSK.3A.2.4.2-2	Endoskopisk utredning CRC	34606	dok34606.docx	¤1#II.SOK.KSK.3A.2.4.2-3	Radiologisk utredning CRC	34605	dok34605.docx	¤1#II.SOK.KSK.3A.2.4.2-4	Multidisiplinært team (MDT) CRC	34607	dok34607.docx	¤1#II.SOK.KSK.3A.2.4.3-1	Bilde 3 Behandling CRC	33342	dok33342.pptx	¤1#II.SOK.KSK.3A.2.4.4-1	Oppfølging CRC	37854	dok37854.pptx	¤1#II.SOK.KSK.3A.2.4.5-1	Rehabilitering CRC	37857	dok37857.pptx	¤1#II.SOK.KSK.3A.2.4.5-2	Rehabilitering CRC - Generelt om tilbud	35839	dok35839.docx	¤1#II.SOK.KSK.3A.7-6	Utredning / diagnostisering FUS (forundersøkelse) Kirurgiske Senger, post 3A	34410	dok34410.docx	¤1#¤3#EK_RefNr¤2#0¤2#II.SOK.KSK.3A.2.4.2-1¤3#EK_Revisjon¤2#0¤2#1.08¤3#EK_Ansvarlig¤2#0¤2#Celine Urdal¤3#EK_SkrevetAv¤2#0¤2#Arbeidgsruppe POP colorectalcancer¤3#EK_DokAnsvNavn¤2#0¤2#Hauss¤3#EK_UText2¤2#0¤2# ¤3#EK_UText3¤2#0¤2# ¤3#EK_UText4¤2#0¤2# ¤3#EK_Status¤2#0¤2#I bruk¤3#EK_Stikkord¤2#0¤2#¤3#EK_SuperStikkord¤2#0¤2#¤3#EK_Rapport¤2#3¤2#¤3#EK_EKPrintMerke¤2#0¤2#¤3#EK_Watermark¤2#0¤2#¤3#EK_Utgave¤2#0¤2#1.08¤3#EK_Merknad¤2#7¤2#¤3#EK_VerLogg¤2#2¤2#Ver. 1.08 - 20.09.2023|¤1#Ver. 1.07 - 29.10.2021|Forlenget gyldighet til 29.10.2023 uten endringer i dokumentet.¤1#Ver. 1.06 - 26.11.2019|Forlenget gyldighet til 26.11.2021 uten endringer i dokumentet.¤1#Ver. 1.05 - 31.08.2017|Forlenget gyldighet til 31.08.2019¤1#Ver. 1.04 - 11.02.2015|¤1#Ver. 1.03 - 11.02.2015|¤1#Ver. 1.02 - 02.02.2015|¤1#Ver. 1.01 - 15.01.2015|¤1#Ver. 1.00 - 22.12.2014|¤3#EK_RF1¤2#4¤2#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¤3#EK_DL¤2#0¤2#1¤3#EK_GjelderTil¤2#0¤2#20.09.2025¤3#EK_Vedlegg¤2#2¤2# 0	¤3#EK_AvdelingOver¤2#4¤2# ¤3#EK_HRefNr¤2#0¤2# ¤3#EK_HbNavn¤2#0¤2# ¤3#EK_DokRefnr¤2#4¤2#0002031203020402¤3#EK_Dokendrdato¤2#4¤2#01.02.2023 15:50:50¤3#EK_HbType¤2#4¤2# ¤3#EK_Offisiell¤2#4¤2# ¤3#EK_VedleggRef¤2#4¤2#II.SOK.KSK.3A.2.4.2-1¤3#EK_Strukt00¤2#5¤2#¤5#II¤5#Klinikknivå¤5#0¤5#0¤4#.¤5#SOK¤5#Somatikk Kristiansand¤5#0¤5#0¤4#.¤5#KSK¤5#Kirurgiske senger SSK¤5#0¤5#0¤4#.¤5#3A¤5#Post 3A¤5#0¤5#0¤4#.¤5#2¤5#Pasienter og brukere¤5#0¤5#0¤4#.¤5#4¤5#Behandlingslinje Colorectalcancer¤5#0¤5#0¤4#.¤5#2¤5#BHL - colorectalcancer - Utredning¤5#0¤5#0¤4#\¤3#EK_Strukt01¤2#5¤2#¤3#EK_Pub¤2#6¤2#;15;¤3#EKR_DokType¤2#0¤2#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¤3#EKR_Strukt00¤2#5¤2#¤5#II¤5#Klinikknivå¤5#0¤5#0¤4#.¤5#SOK¤5#Somatikk Kristiansand¤5#0¤5#0¤4#.¤5#KSK¤5#Kirurgiske senger SSK¤5#0¤5#0¤4#.¤5#3A¤5#Post 3A¤5#0¤5#0¤4#.¤5#2¤5#Pasienter og brukere¤5#0¤5#0¤4#.¤5#4¤5#Behandlingslinje Colorectalcancer¤5#0¤5#0¤4#.¤5#2¤5#BHL - colorectalcancer - Utredning¤5#0¤5#0¤4#\¤3#</dc:description>
  <cp:keywords>&lt;dok33341.pptx&gt;&lt;n&gt;ek_type&lt;/n&gt;&lt;v&gt;DOK&lt;/v&gt;&lt;n&gt;khb&lt;/n&gt;&lt;v&gt;UB&lt;/v&gt;&lt;n&gt;beskyttet&lt;/n&gt;&lt;v&gt;nei&lt;/v&gt;&lt;/dok33341.pptx&gt;</cp:keywords>
  <cp:lastModifiedBy>Celine Urdal</cp:lastModifiedBy>
  <cp:revision>79</cp:revision>
  <dcterms:created xsi:type="dcterms:W3CDTF">2012-11-26T12:08:27Z</dcterms:created>
  <dcterms:modified xsi:type="dcterms:W3CDTF">2023-10-24T12:56:46Z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10</vt:lpwstr>
  </property>
</Properties>
</file>