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62D9-4AAB-4618-B368-CEF0C348C63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F8F5B-BE27-4BC3-B756-6FA918E61DBF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F8F5B-BE27-4BC3-B756-6FA918E61DBF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https://kvalitet.sshf.no/docs/pub/DOK37857.pdf" TargetMode="Externa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kvalitet.sshf.no/docs/pub/DOK37794.pdf" TargetMode="External" /><Relationship Id="rId4" Type="http://schemas.openxmlformats.org/officeDocument/2006/relationships/hyperlink" Target="https://kvalitet.sshf.no/docs/pub/DOK33341.pdf" TargetMode="External" /><Relationship Id="rId5" Type="http://schemas.openxmlformats.org/officeDocument/2006/relationships/hyperlink" Target="https://kvalitet.sshf.no/docs/pub/DOK37854.pdf" TargetMode="External" /><Relationship Id="rId6" Type="http://schemas.openxmlformats.org/officeDocument/2006/relationships/image" Target="../media/image1.jpeg" /><Relationship Id="rId7" Type="http://schemas.openxmlformats.org/officeDocument/2006/relationships/hyperlink" Target="https://kvalitet.sshf.no/docs/pub/DOK33335.pdf" TargetMode="External" /><Relationship Id="rId8" Type="http://schemas.openxmlformats.org/officeDocument/2006/relationships/hyperlink" Target="https://kvalitet.sshf.no/docs/pub/DOK35821.pdf" TargetMode="External" /><Relationship Id="rId9" Type="http://schemas.openxmlformats.org/officeDocument/2006/relationships/hyperlink" Target="https://kvalitet.sshf.no/docs/pub/DOK33849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emkant 2">
            <a:hlinkClick r:id="rId3" tgtFrame="_blank" tooltip="XDF37794 - dok37794.pptx"/>
          </p:cNvPr>
          <p:cNvSpPr/>
          <p:nvPr/>
        </p:nvSpPr>
        <p:spPr>
          <a:xfrm>
            <a:off x="683568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3341 - dok33341.pptx"/>
          </p:cNvPr>
          <p:cNvSpPr/>
          <p:nvPr/>
        </p:nvSpPr>
        <p:spPr>
          <a:xfrm>
            <a:off x="2123728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/>
          <p:cNvSpPr/>
          <p:nvPr/>
        </p:nvSpPr>
        <p:spPr>
          <a:xfrm>
            <a:off x="3635896" y="1556792"/>
            <a:ext cx="1440160" cy="576064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Femkant 6">
            <a:hlinkClick r:id="rId5" tgtFrame="_blank" tooltip="XDF37854 - dok37854.pptx"/>
          </p:cNvPr>
          <p:cNvSpPr/>
          <p:nvPr/>
        </p:nvSpPr>
        <p:spPr>
          <a:xfrm>
            <a:off x="514806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7" tgtFrame="_blank" tooltip="XDF33335 - dok33335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Forside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>
            <a:hlinkClick r:id="rId8" tgtFrame="_blank" tooltip="XDF35821 - dok35821.pptx"/>
          </p:cNvPr>
          <p:cNvSpPr/>
          <p:nvPr/>
        </p:nvSpPr>
        <p:spPr>
          <a:xfrm>
            <a:off x="3635896" y="2924944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Onkologisk 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ktangel 14">
            <a:hlinkClick r:id="rId9" tgtFrame="_blank" tooltip="XDF33849 - dok33849.pptx"/>
          </p:cNvPr>
          <p:cNvSpPr/>
          <p:nvPr/>
        </p:nvSpPr>
        <p:spPr>
          <a:xfrm>
            <a:off x="3635896" y="227687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Kirurgisk 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Femkant 11">
            <a:hlinkClick r:id="rId10" tgtFrame="_blank" tooltip="XDF37857 - dok37857.pptx"/>
          </p:cNvPr>
          <p:cNvSpPr/>
          <p:nvPr/>
        </p:nvSpPr>
        <p:spPr>
          <a:xfrm>
            <a:off x="6588224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52" y="3909824"/>
            <a:ext cx="8086637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200" smtClean="0"/>
          </a:p>
          <a:p>
            <a:r>
              <a:rPr lang="nb-NO" sz="1400" b="1" smtClean="0"/>
              <a:t>BEHANDLING</a:t>
            </a:r>
          </a:p>
          <a:p>
            <a:r>
              <a:rPr lang="nb-NO" sz="1400" smtClean="0"/>
              <a:t>For pasienter med tykk- eller endetarmskreft vil som regel en eller flere av følgende behandlingsalternativer </a:t>
            </a:r>
          </a:p>
          <a:p>
            <a:r>
              <a:rPr lang="nb-NO" sz="1400" smtClean="0"/>
              <a:t>være aktuelle: Operasjon, cellegift og/eller stråleterapi. Operasjon er den vanligste behandlingen. Noen får </a:t>
            </a:r>
          </a:p>
          <a:p>
            <a:r>
              <a:rPr lang="nb-NO" sz="1400" smtClean="0"/>
              <a:t>cellegift og/eller strålebehandling i tillegg eller som eneste behandling. Behandlingsstart vil si </a:t>
            </a:r>
            <a:r>
              <a:rPr lang="nb-NO" sz="1400" b="1" smtClean="0"/>
              <a:t>operasjon</a:t>
            </a:r>
            <a:r>
              <a:rPr lang="nb-NO" sz="1400" smtClean="0"/>
              <a:t>, </a:t>
            </a:r>
          </a:p>
          <a:p>
            <a:r>
              <a:rPr lang="nb-NO" sz="1400" smtClean="0"/>
              <a:t>oppstart av </a:t>
            </a:r>
            <a:r>
              <a:rPr lang="nb-NO" sz="1400" b="1" smtClean="0"/>
              <a:t>strålebehandling</a:t>
            </a:r>
            <a:r>
              <a:rPr lang="nb-NO" sz="1400" smtClean="0"/>
              <a:t> eller oppstart av  </a:t>
            </a:r>
            <a:r>
              <a:rPr lang="nb-NO" sz="1400" b="1" smtClean="0"/>
              <a:t>cellegiftbehandling</a:t>
            </a:r>
            <a:r>
              <a:rPr lang="nb-NO" sz="1400" smtClean="0"/>
              <a:t>. </a:t>
            </a:r>
          </a:p>
          <a:p>
            <a:endParaRPr lang="nb-NO" sz="1400" smtClean="0"/>
          </a:p>
          <a:p>
            <a:endParaRPr lang="nb-NO" sz="1400" b="1" smtClean="0"/>
          </a:p>
          <a:p>
            <a:r>
              <a:rPr lang="nb-NO" sz="1400" b="1" smtClean="0"/>
              <a:t>FORLØPSTIDER</a:t>
            </a:r>
            <a:endParaRPr lang="nb-NO" sz="1400" smtClean="0"/>
          </a:p>
          <a:p>
            <a:r>
              <a:rPr lang="nb-NO" sz="1400" smtClean="0"/>
              <a:t>Fra utredningen er ferdig til behandlingen starter ved planlagt operasjon eller cellegiftbehandling:</a:t>
            </a:r>
          </a:p>
          <a:p>
            <a:r>
              <a:rPr lang="nb-NO" sz="1400" smtClean="0"/>
              <a:t>Fra utredningen er ferdig til behandlingen starter ved planlagt strålebehandling:</a:t>
            </a:r>
          </a:p>
          <a:p>
            <a:endParaRPr lang="nb-NO" sz="1400" smtClean="0"/>
          </a:p>
          <a:p>
            <a:endParaRPr lang="nb-NO" sz="1200" i="1" smtClean="0"/>
          </a:p>
        </p:txBody>
      </p:sp>
      <p:sp>
        <p:nvSpPr>
          <p:cNvPr id="14" name="Rektangel 13"/>
          <p:cNvSpPr/>
          <p:nvPr/>
        </p:nvSpPr>
        <p:spPr>
          <a:xfrm>
            <a:off x="7740352" y="5854040"/>
            <a:ext cx="1080120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14 dager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7740352" y="6070064"/>
            <a:ext cx="1080120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 dager</a:t>
            </a:r>
            <a:endParaRPr lang="nb-NO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18</Paragraphs>
  <Slides>1</Slides>
  <Notes>1</Notes>
  <TotalTime>168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HF¤3#EK_GjelderFra¤2#0¤2#20.09.2023¤3#EK_KlGjelderFra¤2#0¤2#¤3#EK_Opprettet¤2#0¤2#28.05.2013¤3#EK_Utgitt¤2#0¤2#22.12.2014¤3#EK_IBrukDato¤2#0¤2#20.09.2023¤3#EK_DokumentID¤2#0¤2#D33342¤3#EK_DokTittel¤2#0¤2#Bilde 3 Behandling CRC¤3#EK_DokType¤2#0¤2#Generelt dokument¤3#EK_DocLvlShort¤2#0¤2# ¤3#EK_DocLevel¤2#0¤2# ¤3#EK_EksRef¤2#2¤2# 0	¤3#EK_Erstatter¤2#0¤2#1.04¤3#EK_ErstatterD¤2#0¤2#29.10.2021¤3#EK_Signatur¤2#0¤2#Avd. leder Alf Ole Tysland¤3#EK_Verifisert¤2#0¤2# ¤3#EK_Hørt¤2#0¤2# ¤3#EK_AuditReview¤2#2¤2# ¤3#EK_AuditApprove¤2#2¤2# ¤3#EK_Gradering¤2#0¤2#Åpen¤3#EK_Gradnr¤2#4¤2#0¤3#EK_Kapittel¤2#4¤2# ¤3#EK_Referanse¤2#2¤2# 10	I.4.FEL.5-14	Cancer Coli, Kirurgiske Senger SSK, Post 3A	33180	dok33180.docx	¤1#II.SOK.KSK.3A.2..2-5	Utskrivelseskriterier colonreseksjon / rectumreseksjon / rectumamputasjon - Kirurgiske Senger SSK, Post 3A	33261	dok33261.docx	¤1#II.SOK.KSK.3A.2.4-1	Behandlingslinje - Colorectalcancer - Forside	33335	dok33335.pptx	¤1#II.SOK.KSK.3A.2.4.1-1	Henvisning CRC	37794	dok37794.pptx	¤1#II.SOK.KSK.3A.2.4.2-1	Bilde 2 Utredning CRC	33341	dok33341.pptx	¤1#II.SOK.KSK.3A.2.4.3-2	Behandling - Kirurgisk behandling CRC	33849	dok33849.pptx	¤1#II.SOK.KSK.3A.2.4.3-7	Behandling - Onkologisk behandling CRC	35821	dok35821.pptx	¤1#II.SOK.KSK.3A.2.4.4-1	Oppfølging CRC	37854	dok37854.pptx	¤1#II.SOK.KSK.3A.2.4.5-1	Rehabilitering CRC	37857	dok37857.pptx	¤1#II.SOK.KSK.3A.7-9	Informasjon til ansatte - Lommeversjon - ERAS, Kirurgiske Senger SSK, Post 3A	33728	dok33728.docx	¤1#¤3#EK_RefNr¤2#0¤2#II.SOK.KSK.3A.2.4.3-1¤3#EK_Revisjon¤2#0¤2#1.05¤3#EK_Ansvarlig¤2#0¤2#Celine Urdal¤3#EK_SkrevetAv¤2#0¤2#Arbeidsgruppe POP colorectalcancer¤3#EK_DokAnsvNavn¤2#0¤2#Hauss¤3#EK_UText2¤2#0¤2# ¤3#EK_UText3¤2#0¤2# ¤3#EK_UText4¤2#0¤2# ¤3#EK_Status¤2#0¤2#I bruk¤3#EK_Stikkord¤2#0¤2#¤3#EK_SuperStikkord¤2#0¤2#¤3#EK_Rapport¤2#3¤2#¤3#EK_EKPrintMerke¤2#0¤2#¤3#EK_Watermark¤2#0¤2#¤3#EK_Utgave¤2#0¤2#1.05¤3#EK_Merknad¤2#7¤2#¤3#EK_VerLogg¤2#2¤2#Ver. 1.05 - 20.09.2023|¤1#Ver. 1.04 - 20.09.2023|¤1#Ver. 1.03 - 29.10.2021|Forlenget gyldighet til 29.10.2023 uten endringer i dokumentet.¤1#Ver. 1.02 - 27.11.2019|Forlenget gyldighet til 27.11.2021 uten endringer i dokumentet.¤1#Ver. 1.01 - 31.08.2017|Forlenget gyldighet til 31.08.2019¤1#Ver.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¤3#EK_DL¤2#0¤2#1¤3#EK_GjelderTil¤2#0¤2#20.09.2025¤3#EK_Vedlegg¤2#2¤2# 0	¤3#EK_AvdelingOver¤2#4¤2# ¤3#EK_HRefNr¤2#0¤2# ¤3#EK_HbNavn¤2#0¤2# ¤3#EK_DokRefnr¤2#4¤2#0002031203020403¤3#EK_Dokendrdato¤2#4¤2#20.09.2023 12:15:51¤3#EK_HbType¤2#4¤2# ¤3#EK_Offisiell¤2#4¤2# ¤3#EK_VedleggRef¤2#4¤2#II.SOK.KSK.3A.2.4.3-1¤3#EK_Strukt00¤2#5¤2#¤5#II¤5#Klinikknivå¤5#0¤5#0¤4#.¤5#SOK¤5#Somatikk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</dc:description>
  <cp:keywords>&lt;dok33342.pptx&gt;&lt;n&gt;ek_type&lt;/n&gt;&lt;v&gt;DOK&lt;/v&gt;&lt;n&gt;khb&lt;/n&gt;&lt;v&gt;UB&lt;/v&gt;&lt;n&gt;beskyttet&lt;/n&gt;&lt;v&gt;nei&lt;/v&gt;&lt;/dok33342.pptx&gt;</cp:keywords>
  <cp:lastModifiedBy>Celine Urdal</cp:lastModifiedBy>
  <cp:revision>58</cp:revision>
  <dcterms:created xsi:type="dcterms:W3CDTF">2012-11-26T12:08:27Z</dcterms:created>
  <dcterms:modified xsi:type="dcterms:W3CDTF">2024-01-30T08:37:14Z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