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</p:sldIdLst>
  <p:sldSz cx="9144000" cy="6858000" type="screen4x3"/>
  <p:notesSz cx="6797675" cy="9926638"/>
  <p:custDataLst>
    <p:tags r:id="rId5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7681" autoAdjust="0"/>
  </p:normalViewPr>
  <p:slideViewPr>
    <p:cSldViewPr>
      <p:cViewPr varScale="1">
        <p:scale>
          <a:sx n="89" d="100"/>
          <a:sy n="89" d="100"/>
        </p:scale>
        <p:origin x="15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2182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8DF61-519B-4787-94F2-51AA973311A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7BF7B-1B38-4059-82B6-A9E4BE2F46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310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7BF7B-1B38-4059-82B6-A9E4BE2F4675}" type="slidenum">
              <a:rPr lang="nb-NO" smtClean="0"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hyperlink" Target="https://helsedirektoratet.no/Lists/Publikasjoner/Attachments/837/IS-0468-Pasientveiledning_tykk-og-endetarm_Fullversjon%20A5.pdf" TargetMode="External" /><Relationship Id="rId11" Type="http://schemas.openxmlformats.org/officeDocument/2006/relationships/hyperlink" Target="https://helsedirektoratet.no/retningslinjer/pakkeforlop-for-kreft-diagnoseveiledere/seksjon?Tittel=diagnoseveiledere-1164" TargetMode="Externa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kvalitet.sshf.no/docs/pub/DOK33341.pdf" TargetMode="External" /><Relationship Id="rId4" Type="http://schemas.openxmlformats.org/officeDocument/2006/relationships/hyperlink" Target="https://kvalitet.sshf.no/docs/pub/DOK33342.pdf" TargetMode="External" /><Relationship Id="rId5" Type="http://schemas.openxmlformats.org/officeDocument/2006/relationships/hyperlink" Target="https://kvalitet.sshf.no/docs/pub/DOK37854.pdf" TargetMode="External" /><Relationship Id="rId6" Type="http://schemas.openxmlformats.org/officeDocument/2006/relationships/image" Target="../media/image1.jpeg" /><Relationship Id="rId7" Type="http://schemas.openxmlformats.org/officeDocument/2006/relationships/hyperlink" Target="https://kvalitet.sshf.no/docs/pub/DOK33335.pdf" TargetMode="External" /><Relationship Id="rId8" Type="http://schemas.openxmlformats.org/officeDocument/2006/relationships/hyperlink" Target="https://kvalitet.sshf.no/docs/pub/DOK37857.pdf" TargetMode="External" /><Relationship Id="rId9" Type="http://schemas.openxmlformats.org/officeDocument/2006/relationships/hyperlink" Target="https://helsedirektoratet.no/Sider/G-1056-Pakkeforlop-for-tykk-og-.aspx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emkant 2">
            <a:hlinkClick r:id="rId3" tgtFrame="_blank" tooltip="XDF33341 - dok33341.pptx"/>
          </p:cNvPr>
          <p:cNvSpPr/>
          <p:nvPr/>
        </p:nvSpPr>
        <p:spPr>
          <a:xfrm>
            <a:off x="2195736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/>
          <p:cNvSpPr/>
          <p:nvPr/>
        </p:nvSpPr>
        <p:spPr>
          <a:xfrm>
            <a:off x="683568" y="1556792"/>
            <a:ext cx="1440160" cy="57606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</a:p>
        </p:txBody>
      </p:sp>
      <p:sp>
        <p:nvSpPr>
          <p:cNvPr id="5" name="Femkant 4">
            <a:hlinkClick r:id="rId4" tgtFrame="_blank" tooltip="XDF33342 - dok33342.pptx"/>
          </p:cNvPr>
          <p:cNvSpPr/>
          <p:nvPr/>
        </p:nvSpPr>
        <p:spPr>
          <a:xfrm>
            <a:off x="3635896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emkant 6">
            <a:hlinkClick r:id="rId5" tgtFrame="_blank" tooltip="XDF37854 - dok37854.pptx"/>
          </p:cNvPr>
          <p:cNvSpPr/>
          <p:nvPr/>
        </p:nvSpPr>
        <p:spPr>
          <a:xfrm>
            <a:off x="5148064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7" tgtFrame="_blank" tooltip="XDF33335 - dok33335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Forside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Femkant 17">
            <a:hlinkClick r:id="rId8" tgtFrame="_blank" tooltip="XDF37857 - dok37857.pptx"/>
          </p:cNvPr>
          <p:cNvSpPr/>
          <p:nvPr/>
        </p:nvSpPr>
        <p:spPr>
          <a:xfrm>
            <a:off x="6588224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566804" y="2342462"/>
            <a:ext cx="824379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smtClean="0"/>
              <a:t>HENVISNING</a:t>
            </a:r>
          </a:p>
          <a:p>
            <a:r>
              <a:rPr lang="nb-NO" sz="1400" smtClean="0"/>
              <a:t>Ved mistanke om kreft i tykktarm eller endetarm, henviser fastlege, privatpraktiserende spesialist eller lege på </a:t>
            </a:r>
          </a:p>
          <a:p>
            <a:r>
              <a:rPr lang="nb-NO" sz="1400" smtClean="0"/>
              <a:t>sykehuset til ”pakkeforløp for tykk- og endetarmskreft.” Les mer om pakkeforløp på helsedirektoratet.no:</a:t>
            </a:r>
          </a:p>
          <a:p>
            <a:r>
              <a:rPr lang="nb-NO" sz="1400" u="sng" smtClean="0">
                <a:hlinkClick r:id="rId9" tgtFrame="_blank"/>
              </a:rPr>
              <a:t>Pakkeforløp for tykk- og endetarmskreft</a:t>
            </a:r>
            <a:endParaRPr lang="nb-NO" sz="1400" u="sng" smtClean="0"/>
          </a:p>
          <a:p>
            <a:r>
              <a:rPr lang="nb-NO" sz="1400" u="sng" smtClean="0">
                <a:hlinkClick r:id="rId10" tgtFrame="_blank"/>
              </a:rPr>
              <a:t>Pakkeforløp for tykk- og endetarmskreft – Pasientinformasjon </a:t>
            </a:r>
            <a:endParaRPr lang="nb-NO" sz="1400" u="sng" smtClean="0"/>
          </a:p>
          <a:p>
            <a:endParaRPr lang="nb-NO" sz="1400" smtClean="0"/>
          </a:p>
          <a:p>
            <a:r>
              <a:rPr lang="nb-NO" sz="1400" b="1" smtClean="0"/>
              <a:t>FOR FASTLEGEN</a:t>
            </a:r>
          </a:p>
          <a:p>
            <a:r>
              <a:rPr lang="nb-NO" sz="1400" smtClean="0"/>
              <a:t>Hvilke opplysninger skal henvisningen inneholde – se </a:t>
            </a:r>
            <a:r>
              <a:rPr lang="nb-NO" sz="1400" smtClean="0">
                <a:hlinkClick r:id="rId11" tgtFrame="_blank"/>
              </a:rPr>
              <a:t>helsedirektoratets diagnoseveileder.</a:t>
            </a:r>
            <a:endParaRPr lang="nb-NO" sz="1400" smtClean="0"/>
          </a:p>
          <a:p>
            <a:endParaRPr lang="nb-NO" sz="1400" smtClean="0">
              <a:ea typeface="Verdana" pitchFamily="34" charset="0"/>
              <a:cs typeface="Verdana" pitchFamily="34" charset="0"/>
            </a:endParaRPr>
          </a:p>
          <a:p>
            <a:r>
              <a:rPr lang="nb-NO" sz="1400" smtClean="0">
                <a:ea typeface="Verdana" pitchFamily="34" charset="0"/>
                <a:cs typeface="Verdana" pitchFamily="34" charset="0"/>
              </a:rPr>
              <a:t>Henvisningen merkes med ”pakkeforløp colorectalcancer” og sendes til sykehuset.</a:t>
            </a:r>
          </a:p>
          <a:p>
            <a:r>
              <a:rPr lang="nb-NO" sz="1400">
                <a:ea typeface="Verdana" pitchFamily="34" charset="0"/>
                <a:cs typeface="Verdana" pitchFamily="34" charset="0"/>
              </a:rPr>
              <a:t>Elektronisk adresse </a:t>
            </a:r>
            <a:r>
              <a:rPr lang="nb-NO" sz="1200">
                <a:ea typeface="Verdana" pitchFamily="34" charset="0"/>
                <a:cs typeface="Verdana" pitchFamily="34" charset="0"/>
              </a:rPr>
              <a:t>(for fastlegene)</a:t>
            </a:r>
            <a:r>
              <a:rPr lang="nb-NO" sz="1400">
                <a:ea typeface="Verdana" pitchFamily="34" charset="0"/>
                <a:cs typeface="Verdana" pitchFamily="34" charset="0"/>
              </a:rPr>
              <a:t>: Sørlandet sykehus HF, </a:t>
            </a:r>
            <a:r>
              <a:rPr lang="nb-NO" sz="1400" smtClean="0">
                <a:ea typeface="Verdana" pitchFamily="34" charset="0"/>
                <a:cs typeface="Verdana" pitchFamily="34" charset="0"/>
              </a:rPr>
              <a:t>Indremedisin Arendal/Flekkefjord/Kristiansand</a:t>
            </a:r>
            <a:endParaRPr lang="nb-NO" sz="1400">
              <a:ea typeface="Verdana" pitchFamily="34" charset="0"/>
              <a:cs typeface="Verdana" pitchFamily="34" charset="0"/>
            </a:endParaRPr>
          </a:p>
          <a:p>
            <a:endParaRPr lang="nb-NO" sz="1400"/>
          </a:p>
          <a:p>
            <a:r>
              <a:rPr lang="nb-NO" sz="1400"/>
              <a:t>Postadresser: </a:t>
            </a:r>
          </a:p>
          <a:p>
            <a:r>
              <a:rPr lang="nb-NO" sz="1400" smtClean="0"/>
              <a:t>Sørlandet sykehus HF		Sørlandet sykehus HF		Sørlandet sykehus HF</a:t>
            </a:r>
          </a:p>
          <a:p>
            <a:r>
              <a:rPr lang="nb-NO" sz="1400" smtClean="0"/>
              <a:t>Medisinsk avd./Gastrolab	Medisinsk avdeling		Medisinsk avdeling	</a:t>
            </a:r>
          </a:p>
          <a:p>
            <a:r>
              <a:rPr lang="nb-NO" sz="1400" smtClean="0"/>
              <a:t>Postboks 416		Engvald Hansensvei 6		Postboks 783, Stoa</a:t>
            </a:r>
          </a:p>
          <a:p>
            <a:r>
              <a:rPr lang="nb-NO" sz="1400" smtClean="0"/>
              <a:t>4604 Kristiansand		4400 Flekkefjord		4809 Arendal</a:t>
            </a:r>
          </a:p>
          <a:p>
            <a:endParaRPr lang="nb-NO" sz="1400" b="1" smtClean="0"/>
          </a:p>
          <a:p>
            <a:r>
              <a:rPr lang="nb-NO" sz="1400" b="1" smtClean="0"/>
              <a:t>FORLØPSTIDER</a:t>
            </a:r>
          </a:p>
          <a:p>
            <a:r>
              <a:rPr lang="nb-NO" sz="1400" smtClean="0"/>
              <a:t>Fra sykehuset mottar henvisningen til første oppmøte:</a:t>
            </a:r>
          </a:p>
          <a:p>
            <a:endParaRPr lang="nb-NO" sz="1400" smtClean="0"/>
          </a:p>
          <a:p>
            <a:endParaRPr lang="nb-NO" sz="1200" i="1" smtClean="0"/>
          </a:p>
        </p:txBody>
      </p:sp>
      <p:sp>
        <p:nvSpPr>
          <p:cNvPr id="21" name="Rektangel 20"/>
          <p:cNvSpPr/>
          <p:nvPr/>
        </p:nvSpPr>
        <p:spPr>
          <a:xfrm>
            <a:off x="7596336" y="6427686"/>
            <a:ext cx="1080120" cy="2160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9 dager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23</Paragraphs>
  <Slides>1</Slides>
  <Notes>1</Notes>
  <TotalTime>258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HF¤3#EK_GjelderFra¤2#0¤2#20.09.2023¤3#EK_KlGjelderFra¤2#0¤2#¤3#EK_Opprettet¤2#0¤2#08.12.2014¤3#EK_Utgitt¤2#0¤2#22.12.2014¤3#EK_IBrukDato¤2#0¤2#20.09.2023¤3#EK_DokumentID¤2#0¤2#D37794¤3#EK_DokTittel¤2#0¤2#Henvisning CRC¤3#EK_DokType¤2#0¤2#Generelt dokument¤3#EK_DocLvlShort¤2#0¤2# ¤3#EK_DocLevel¤2#0¤2# ¤3#EK_EksRef¤2#2¤2# 0	¤3#EK_Erstatter¤2#0¤2#3.01¤3#EK_ErstatterD¤2#0¤2#26.10.2021¤3#EK_Signatur¤2#0¤2#Mette Christine Emanuelsen¤3#EK_Verifisert¤2#0¤2# ¤3#EK_Hørt¤2#0¤2# ¤3#EK_AuditReview¤2#2¤2# ¤3#EK_AuditApprove¤2#2¤2# ¤3#EK_Gradering¤2#0¤2#Åpen¤3#EK_Gradnr¤2#4¤2#0¤3#EK_Kapittel¤2#4¤2# ¤3#EK_Referanse¤2#2¤2# 5	II.SOK.KSK.3A.2.4-1	Behandlingslinje - Colorectalcancer - Forside	33335	dok33335.pptx	¤1#II.SOK.KSK.3A.2.4.2-1	Bilde 2 Utredning CRC	33341	dok33341.pptx	¤1#II.SOK.KSK.3A.2.4.3-1	Bilde 3 Behandling CRC	33342	dok33342.pptx	¤1#II.SOK.KSK.3A.2.4.4-1	Oppfølging CRC	37854	dok37854.pptx	¤1#II.SOK.KSK.3A.2.4.5-1	Rehabilitering CRC	37857	dok37857.pptx	¤1#¤3#EK_RefNr¤2#0¤2#II.SOK.KSK.3A.2.4.1-1¤3#EK_Revisjon¤2#0¤2#3.02¤3#EK_Ansvarlig¤2#0¤2#Celine Urdal¤3#EK_SkrevetAv¤2#0¤2#Arbeidsgsgruppe POP colorectalcancer¤3#EK_DokAnsvNavn¤2#0¤2#Hauss¤3#EK_UText2¤2#0¤2# ¤3#EK_UText3¤2#0¤2# ¤3#EK_UText4¤2#0¤2# ¤3#EK_Status¤2#0¤2#I bruk¤3#EK_Stikkord¤2#0¤2#¤3#EK_SuperStikkord¤2#0¤2#¤3#EK_Rapport¤2#3¤2#¤3#EK_EKPrintMerke¤2#0¤2#¤3#EK_Watermark¤2#0¤2#¤3#EK_Utgave¤2#0¤2#3.02¤3#EK_Merknad¤2#7¤2#¤3#EK_VerLogg¤2#2¤2#Ver. 3.02 - 20.09.2023|¤1#Ver. 3.01 - 26.10.2021|Forlenget gyldighet til 26.10.2023 uten endringer i dokumentet.¤1#Ver. 3.00 - 18.12.2019|Ingen endring.¤1#Ver. 2.13 - 31.08.2017|¤1#Ver. 2.12 - 31.08.2017|Forlenget gyldighet til 31.08.2019 uten endringer i dokumentet.¤1#Ver. 2.11 - 30.12.2015|¤1#Ver. 2.10 - 27.08.2015|¤1#Ver. 2.09 - 09.06.2015|¤1#Ver. 2.08 - 28.04.2015|¤1#Ver. 2.07 - 27.04.2015|¤3#EK_RF1¤2#4¤2#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¤3#EK_DL¤2#0¤2#1¤3#EK_GjelderTil¤2#0¤2#20.09.2025¤3#EK_Vedlegg¤2#2¤2# 0	¤3#EK_AvdelingOver¤2#4¤2# ¤3#EK_HRefNr¤2#0¤2# ¤3#EK_HbNavn¤2#0¤2# ¤3#EK_DokRefnr¤2#4¤2#0002031203020401¤3#EK_Dokendrdato¤2#4¤2#01.02.2023 15:47:48¤3#EK_HbType¤2#4¤2# ¤3#EK_Offisiell¤2#4¤2# ¤3#EK_VedleggRef¤2#4¤2#II.SOK.KSK.3A.2.4.1-1¤3#EK_Strukt00¤2#5¤2#¤5#II¤5#Klinikknivå¤5#0¤5#0¤4#.¤5#SOK¤5#Somatikk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Colorectalcancer¤5#0¤5#0¤4#.¤5#1¤5#BHL - colorectalcancer - Henvisning¤5#0¤5#0¤4#\¤3#EK_Strukt01¤2#5¤2#¤3#EK_Pub¤2#6¤2#;15;¤3#EKR_DokType¤2#0¤2#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Colorectalcancer¤5#0¤5#0¤4#.¤5#1¤5#BHL - colorectalcancer - Henvisning¤5#0¤5#0¤4#\¤3#</dc:description>
  <cp:keywords>&lt;dok37794.pptx&gt;&lt;n&gt;ek_type&lt;/n&gt;&lt;v&gt;DOK&lt;/v&gt;&lt;n&gt;khb&lt;/n&gt;&lt;v&gt;UB&lt;/v&gt;&lt;n&gt;beskyttet&lt;/n&gt;&lt;v&gt;nei&lt;/v&gt;&lt;/dok37794.pptx&gt;</cp:keywords>
  <cp:lastModifiedBy>Celine Urdal</cp:lastModifiedBy>
  <cp:revision>96</cp:revision>
  <dcterms:created xsi:type="dcterms:W3CDTF">2012-11-26T12:08:27Z</dcterms:created>
  <dcterms:modified xsi:type="dcterms:W3CDTF">2023-10-24T12:55:21Z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