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64" r:id="rId4"/>
    <p:sldId id="258" r:id="rId5"/>
    <p:sldId id="259" r:id="rId6"/>
    <p:sldId id="265" r:id="rId7"/>
    <p:sldId id="260" r:id="rId8"/>
    <p:sldId id="266" r:id="rId9"/>
    <p:sldId id="261" r:id="rId10"/>
    <p:sldId id="262" r:id="rId11"/>
    <p:sldId id="263" r:id="rId12"/>
    <p:sldId id="267" r:id="rId13"/>
    <p:sldId id="272" r:id="rId14"/>
    <p:sldId id="268" r:id="rId15"/>
    <p:sldId id="269" r:id="rId16"/>
    <p:sldId id="270" r:id="rId17"/>
    <p:sldId id="273" r:id="rId18"/>
    <p:sldId id="274" r:id="rId19"/>
    <p:sldId id="300" r:id="rId20"/>
    <p:sldId id="275" r:id="rId21"/>
    <p:sldId id="301" r:id="rId22"/>
    <p:sldId id="295" r:id="rId23"/>
    <p:sldId id="292" r:id="rId24"/>
    <p:sldId id="293" r:id="rId25"/>
    <p:sldId id="276" r:id="rId26"/>
    <p:sldId id="277" r:id="rId27"/>
    <p:sldId id="278" r:id="rId28"/>
    <p:sldId id="279" r:id="rId29"/>
    <p:sldId id="302" r:id="rId30"/>
    <p:sldId id="280" r:id="rId31"/>
    <p:sldId id="281" r:id="rId32"/>
    <p:sldId id="294" r:id="rId33"/>
    <p:sldId id="296" r:id="rId34"/>
    <p:sldId id="282" r:id="rId35"/>
    <p:sldId id="283" r:id="rId36"/>
    <p:sldId id="284" r:id="rId37"/>
    <p:sldId id="285" r:id="rId38"/>
    <p:sldId id="286" r:id="rId39"/>
    <p:sldId id="299" r:id="rId40"/>
    <p:sldId id="287" r:id="rId41"/>
    <p:sldId id="288" r:id="rId42"/>
    <p:sldId id="298" r:id="rId43"/>
    <p:sldId id="289" r:id="rId44"/>
    <p:sldId id="291" r:id="rId45"/>
  </p:sldIdLst>
  <p:sldSz cx="9144000" cy="6858000" type="screen4x3"/>
  <p:notesSz cx="6858000" cy="9144000"/>
  <p:custDataLst>
    <p:tags r:id="rId47"/>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3223" autoAdjust="0"/>
  </p:normalViewPr>
  <p:slideViewPr>
    <p:cSldViewPr>
      <p:cViewPr varScale="1">
        <p:scale>
          <a:sx n="96" d="100"/>
          <a:sy n="96" d="100"/>
        </p:scale>
        <p:origin x="20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44D4-31E0-4290-9283-420462539F0F}" type="datetimeFigureOut">
              <a:rPr lang="nb-NO" smtClean="0"/>
              <a:t>24.01.2024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15432-CC7F-47C9-8A9B-E38523BBDFFF}" type="slidenum">
              <a:rPr lang="nb-NO" smtClean="0"/>
              <a:t>‹#›</a:t>
            </a:fld>
            <a:endParaRPr lang="nb-NO"/>
          </a:p>
        </p:txBody>
      </p:sp>
    </p:spTree>
    <p:extLst>
      <p:ext uri="{BB962C8B-B14F-4D97-AF65-F5344CB8AC3E}">
        <p14:creationId xmlns:p14="http://schemas.microsoft.com/office/powerpoint/2010/main" val="214331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9B15432-CC7F-47C9-8A9B-E38523BBDFFF}" type="slidenum">
              <a:rPr lang="nb-NO" smtClean="0"/>
              <a:t>7</a:t>
            </a:fld>
            <a:endParaRPr lang="nb-NO"/>
          </a:p>
        </p:txBody>
      </p:sp>
    </p:spTree>
    <p:extLst>
      <p:ext uri="{BB962C8B-B14F-4D97-AF65-F5344CB8AC3E}">
        <p14:creationId xmlns:p14="http://schemas.microsoft.com/office/powerpoint/2010/main" val="19363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B9B15432-CC7F-47C9-8A9B-E38523BBDFFF}" type="slidenum">
              <a:rPr lang="nb-NO" smtClean="0"/>
              <a:t>32</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solidFill>
                  <a:srgbClr val="FFFF00"/>
                </a:solidFill>
              </a:rPr>
              <a:t>Sår/kviser/rifter</a:t>
            </a:r>
            <a:r>
              <a:rPr lang="nb-NO" baseline="0" dirty="0" smtClean="0">
                <a:solidFill>
                  <a:srgbClr val="FFFF00"/>
                </a:solidFill>
              </a:rPr>
              <a:t> og sykdom som virusinfeksjoner gir en betydelig økt risiko for infeksjon etter operasjonen. </a:t>
            </a:r>
          </a:p>
          <a:p>
            <a:r>
              <a:rPr lang="nb-NO" baseline="0" dirty="0" smtClean="0">
                <a:solidFill>
                  <a:srgbClr val="FFFF00"/>
                </a:solidFill>
              </a:rPr>
              <a:t>Hvis du opplever dette i tiden frem mot operasjonen </a:t>
            </a:r>
            <a:r>
              <a:rPr lang="nb-NO" b="1" u="sng" baseline="0" dirty="0" smtClean="0">
                <a:solidFill>
                  <a:srgbClr val="FFFF00"/>
                </a:solidFill>
              </a:rPr>
              <a:t>må</a:t>
            </a:r>
            <a:r>
              <a:rPr lang="nb-NO" baseline="0" dirty="0" smtClean="0">
                <a:solidFill>
                  <a:srgbClr val="FFFF00"/>
                </a:solidFill>
              </a:rPr>
              <a:t> du ta kontakt med oss slik at vi kan vurdere om det er forsvarlig å gjennomføre operasjonen på planlagt tidspunkt. Eventuelt vil du få ny dato i løpet av de neste ukene. </a:t>
            </a:r>
          </a:p>
          <a:p>
            <a:endParaRPr lang="nb-NO" baseline="0" dirty="0" smtClean="0">
              <a:solidFill>
                <a:srgbClr val="FFFF00"/>
              </a:solidFill>
            </a:endParaRPr>
          </a:p>
          <a:p>
            <a:r>
              <a:rPr lang="nb-NO" baseline="0" dirty="0" smtClean="0">
                <a:solidFill>
                  <a:srgbClr val="FFFF00"/>
                </a:solidFill>
              </a:rPr>
              <a:t>Hvis du møter opp på sykehuset på operasjons dagen og vi finner sår eller sykdom hos deg medfører det at operasjonen blir utsatt uansett, og du må reise hjem igjen. I tillegg blir </a:t>
            </a:r>
            <a:r>
              <a:rPr lang="nb-NO" baseline="0" dirty="0" smtClean="0">
                <a:solidFill>
                  <a:schemeClr val="tx1"/>
                </a:solidFill>
              </a:rPr>
              <a:t>operasjonsstuen</a:t>
            </a:r>
            <a:r>
              <a:rPr lang="nb-NO" baseline="0" dirty="0" smtClean="0">
                <a:solidFill>
                  <a:srgbClr val="FFFF00"/>
                </a:solidFill>
              </a:rPr>
              <a:t> stående tom, og en mindre pasient får tilbud om operasjon.</a:t>
            </a:r>
            <a:endParaRPr lang="nb-NO" dirty="0">
              <a:solidFill>
                <a:srgbClr val="FFFF00"/>
              </a:solidFill>
            </a:endParaRPr>
          </a:p>
        </p:txBody>
      </p:sp>
      <p:sp>
        <p:nvSpPr>
          <p:cNvPr id="4" name="Plassholder for lysbildenummer 3"/>
          <p:cNvSpPr>
            <a:spLocks noGrp="1"/>
          </p:cNvSpPr>
          <p:nvPr>
            <p:ph type="sldNum" sz="quarter" idx="10"/>
          </p:nvPr>
        </p:nvSpPr>
        <p:spPr/>
        <p:txBody>
          <a:bodyPr/>
          <a:lstStyle/>
          <a:p>
            <a:fld id="{B9B15432-CC7F-47C9-8A9B-E38523BBDFFF}" type="slidenum">
              <a:rPr lang="nb-NO" smtClean="0"/>
              <a:t>33</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9B15432-CC7F-47C9-8A9B-E38523BBDFFF}" type="slidenum">
              <a:rPr lang="nb-NO" smtClean="0"/>
              <a:t>42</a:t>
            </a:fld>
            <a:endParaRPr lang="nb-NO"/>
          </a:p>
        </p:txBody>
      </p:sp>
    </p:spTree>
    <p:extLst>
      <p:ext uri="{BB962C8B-B14F-4D97-AF65-F5344CB8AC3E}">
        <p14:creationId xmlns:p14="http://schemas.microsoft.com/office/powerpoint/2010/main" val="403929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Ønske velkommen</a:t>
            </a:r>
          </a:p>
          <a:p>
            <a:r>
              <a:rPr lang="nb-NO" dirty="0" smtClean="0"/>
              <a:t>Vi</a:t>
            </a:r>
            <a:r>
              <a:rPr lang="nb-NO" baseline="0" dirty="0" smtClean="0"/>
              <a:t> ligger i 4 </a:t>
            </a:r>
            <a:r>
              <a:rPr lang="nb-NO" baseline="0" dirty="0" err="1" smtClean="0"/>
              <a:t>etg</a:t>
            </a:r>
            <a:r>
              <a:rPr lang="nb-NO" baseline="0" dirty="0" smtClean="0"/>
              <a:t>, post 4A</a:t>
            </a:r>
          </a:p>
          <a:p>
            <a:r>
              <a:rPr lang="nb-NO" baseline="0" dirty="0" smtClean="0"/>
              <a:t>Vi har 22 senger </a:t>
            </a:r>
            <a:r>
              <a:rPr lang="nb-NO" baseline="0" dirty="0" err="1" smtClean="0"/>
              <a:t>senger</a:t>
            </a:r>
            <a:r>
              <a:rPr lang="nb-NO" baseline="0" dirty="0" smtClean="0"/>
              <a:t> hvorav 12 er forbeholdt protesepasienter.</a:t>
            </a:r>
          </a:p>
          <a:p>
            <a:r>
              <a:rPr lang="nb-NO" baseline="0" dirty="0" smtClean="0"/>
              <a:t>Vi har sykepleiere, hjelpepleiere, overleger, ass. Leger, fysioterapeuter, ergoterapeuter og postsekretær.</a:t>
            </a:r>
          </a:p>
          <a:p>
            <a:endParaRPr lang="nb-NO" baseline="0" dirty="0" smtClean="0"/>
          </a:p>
          <a:p>
            <a:r>
              <a:rPr lang="nb-NO" baseline="0" dirty="0" smtClean="0"/>
              <a:t>Kan være individuelle forskjeller ved SSK og SSF!</a:t>
            </a:r>
          </a:p>
          <a:p>
            <a:endParaRPr lang="nb-NO" dirty="0"/>
          </a:p>
        </p:txBody>
      </p:sp>
      <p:sp>
        <p:nvSpPr>
          <p:cNvPr id="4" name="Plassholder for lysbildenummer 3"/>
          <p:cNvSpPr>
            <a:spLocks noGrp="1"/>
          </p:cNvSpPr>
          <p:nvPr>
            <p:ph type="sldNum" sz="quarter" idx="10"/>
          </p:nvPr>
        </p:nvSpPr>
        <p:spPr/>
        <p:txBody>
          <a:bodyPr/>
          <a:lstStyle/>
          <a:p>
            <a:fld id="{B1095B1B-7E9F-4481-9705-AC63744BBA04}" type="slidenum">
              <a:rPr lang="nb-NO" smtClean="0"/>
              <a:t>23</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B1095B1B-7E9F-4481-9705-AC63744BBA04}" type="slidenum">
              <a:rPr lang="nb-NO" smtClean="0"/>
              <a:t>24</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Faste innebærer at du ikke skal spise, snuse, røyke eller bruke tyggegummi etter </a:t>
            </a:r>
            <a:r>
              <a:rPr lang="nb-NO" dirty="0" err="1" smtClean="0"/>
              <a:t>kl</a:t>
            </a:r>
            <a:r>
              <a:rPr lang="nb-NO" dirty="0" smtClean="0"/>
              <a:t> 24 natten før operasjonen</a:t>
            </a:r>
            <a:r>
              <a:rPr lang="nb-NO" baseline="0" dirty="0" smtClean="0"/>
              <a:t>. Du kan drikke såkalt klare væsker frem til </a:t>
            </a:r>
            <a:r>
              <a:rPr lang="nb-NO" baseline="0" dirty="0" err="1" smtClean="0"/>
              <a:t>kl</a:t>
            </a:r>
            <a:r>
              <a:rPr lang="nb-NO" baseline="0" dirty="0" smtClean="0"/>
              <a:t> 06. Klare væsker er vann, saft, kaffe og te uten melk. </a:t>
            </a:r>
          </a:p>
          <a:p>
            <a:endParaRPr lang="nb-NO" dirty="0" smtClean="0"/>
          </a:p>
          <a:p>
            <a:r>
              <a:rPr lang="nb-NO" dirty="0" smtClean="0"/>
              <a:t>Du skal dusje og vaske håret kvelden før operasjonsdagen og på</a:t>
            </a:r>
            <a:r>
              <a:rPr lang="nb-NO" baseline="0" dirty="0" smtClean="0"/>
              <a:t> morgenen selve operasjonsdagen. Du får utlevert en spesiell såpe som du skal bruke på kroppen. Obs ikke hår, ansikt og nedentil. </a:t>
            </a:r>
          </a:p>
          <a:p>
            <a:r>
              <a:rPr lang="nb-NO" baseline="0" dirty="0" smtClean="0"/>
              <a:t>Vær ekstra nøye med å vaske hudfolder og inne i navlen. Piercinger/øredobber fjernes før dusjen </a:t>
            </a:r>
          </a:p>
          <a:p>
            <a:r>
              <a:rPr lang="nb-NO" baseline="0" dirty="0" smtClean="0"/>
              <a:t>Når du har dusjet skal du ta på deg nyvaskede klær! Obs forskjellen</a:t>
            </a:r>
          </a:p>
          <a:p>
            <a:r>
              <a:rPr lang="nb-NO" baseline="0" dirty="0" smtClean="0"/>
              <a:t>Du bør også legge på rent sengetøy kvelden før. Da kommer du også hjem til ren seng</a:t>
            </a:r>
          </a:p>
          <a:p>
            <a:endParaRPr lang="nb-NO" baseline="0" dirty="0" smtClean="0"/>
          </a:p>
          <a:p>
            <a:r>
              <a:rPr lang="nb-NO" baseline="0" dirty="0" smtClean="0"/>
              <a:t>Vide klær, gjerne joggebukser. Husk at du er mindre mobil og kan være litt hoven de første dagene. Gode sko som sitter godt på benet, gjerne sandaler!</a:t>
            </a:r>
          </a:p>
          <a:p>
            <a:endParaRPr lang="nb-NO" dirty="0" smtClean="0"/>
          </a:p>
          <a:p>
            <a:r>
              <a:rPr lang="nb-NO" dirty="0" smtClean="0"/>
              <a:t>Medisiner</a:t>
            </a:r>
          </a:p>
          <a:p>
            <a:r>
              <a:rPr lang="nb-NO" dirty="0" smtClean="0"/>
              <a:t>Du</a:t>
            </a:r>
            <a:r>
              <a:rPr lang="nb-NO" baseline="0" dirty="0" smtClean="0"/>
              <a:t> tar med egne medisiner, og avtaler med sykepleier om de skal tas eller ikke. </a:t>
            </a:r>
          </a:p>
          <a:p>
            <a:r>
              <a:rPr lang="nb-NO" baseline="0" dirty="0" smtClean="0"/>
              <a:t>Hvis du bruker spesielle medisiner, salver, </a:t>
            </a:r>
            <a:r>
              <a:rPr lang="nb-NO" baseline="0" dirty="0" err="1" smtClean="0"/>
              <a:t>øyedråper</a:t>
            </a:r>
            <a:r>
              <a:rPr lang="nb-NO" baseline="0" dirty="0" smtClean="0"/>
              <a:t> eller inhalasjonsmedisiner ber vi deg ta med dette. </a:t>
            </a:r>
            <a:endParaRPr lang="nb-NO" dirty="0"/>
          </a:p>
        </p:txBody>
      </p:sp>
      <p:sp>
        <p:nvSpPr>
          <p:cNvPr id="4" name="Plassholder for lysbildenummer 3"/>
          <p:cNvSpPr>
            <a:spLocks noGrp="1"/>
          </p:cNvSpPr>
          <p:nvPr>
            <p:ph type="sldNum" sz="quarter" idx="10"/>
          </p:nvPr>
        </p:nvSpPr>
        <p:spPr/>
        <p:txBody>
          <a:bodyPr/>
          <a:lstStyle/>
          <a:p>
            <a:fld id="{B1095B1B-7E9F-4481-9705-AC63744BBA04}" type="slidenum">
              <a:rPr lang="nb-NO" smtClean="0"/>
              <a:t>25</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Nøyaktig tid for oppmøte</a:t>
            </a:r>
            <a:r>
              <a:rPr lang="nb-NO" baseline="0" dirty="0" smtClean="0"/>
              <a:t> avtales i dag. </a:t>
            </a:r>
          </a:p>
          <a:p>
            <a:r>
              <a:rPr lang="nb-NO" baseline="0" dirty="0" smtClean="0"/>
              <a:t>Vi ønsker at så mange som mulig møter samme dag som operasjonen. Dette for å minske risiko for infeksjon.</a:t>
            </a:r>
          </a:p>
          <a:p>
            <a:r>
              <a:rPr lang="nb-NO" baseline="0" dirty="0" smtClean="0"/>
              <a:t> </a:t>
            </a:r>
          </a:p>
          <a:p>
            <a:r>
              <a:rPr lang="nb-NO" b="1" baseline="0" dirty="0" smtClean="0"/>
              <a:t>Vi vil hjelpe deg med å fjerne hår ved behov før operasjonen</a:t>
            </a:r>
            <a:r>
              <a:rPr lang="nb-NO" baseline="0" dirty="0" smtClean="0"/>
              <a:t>. </a:t>
            </a:r>
            <a:r>
              <a:rPr lang="nb-NO" b="1" baseline="0" dirty="0" smtClean="0"/>
              <a:t>Viktig at du ikke gjør dette selv hjemme, stor fare for sår på hud. Dette Kan føre til strykning</a:t>
            </a:r>
          </a:p>
          <a:p>
            <a:r>
              <a:rPr lang="nb-NO" baseline="0" dirty="0" smtClean="0"/>
              <a:t>Du vil få medisiner som er forhåndsbestemt av anestesilege og ortoped av oss. Dette er smertestillende og betennelsesdempende medisiner. </a:t>
            </a:r>
          </a:p>
          <a:p>
            <a:endParaRPr lang="nb-NO" baseline="0" dirty="0" smtClean="0"/>
          </a:p>
          <a:p>
            <a:r>
              <a:rPr lang="nb-NO" baseline="0" dirty="0" smtClean="0"/>
              <a:t>Hvis det er behov for å ta ekstra blodprøver før operasjonen vil dette bli gjort når du kommer til sykehuset.</a:t>
            </a:r>
          </a:p>
          <a:p>
            <a:endParaRPr lang="nb-NO" baseline="0" dirty="0" smtClean="0"/>
          </a:p>
          <a:p>
            <a:r>
              <a:rPr lang="nb-NO" baseline="0" dirty="0" smtClean="0"/>
              <a:t>Du vil få utlevert skjorte og truse fra sykehuset, så legger du deg i ren seng.</a:t>
            </a:r>
          </a:p>
          <a:p>
            <a:endParaRPr lang="nb-NO" baseline="0" dirty="0" smtClean="0"/>
          </a:p>
          <a:p>
            <a:r>
              <a:rPr lang="nb-NO" baseline="0" dirty="0" smtClean="0"/>
              <a:t>En portør kjører deg til operasjon. Du møtes av en </a:t>
            </a:r>
            <a:r>
              <a:rPr lang="nb-NO" baseline="0" dirty="0" err="1" smtClean="0"/>
              <a:t>opr</a:t>
            </a:r>
            <a:r>
              <a:rPr lang="nb-NO" baseline="0" dirty="0" smtClean="0"/>
              <a:t> </a:t>
            </a:r>
            <a:r>
              <a:rPr lang="nb-NO" baseline="0" dirty="0" err="1" smtClean="0"/>
              <a:t>spl</a:t>
            </a:r>
            <a:r>
              <a:rPr lang="nb-NO" baseline="0" dirty="0" smtClean="0"/>
              <a:t> og </a:t>
            </a:r>
            <a:r>
              <a:rPr lang="nb-NO" baseline="0" dirty="0" err="1" smtClean="0"/>
              <a:t>anestesispl</a:t>
            </a:r>
            <a:r>
              <a:rPr lang="nb-NO" baseline="0" dirty="0" smtClean="0"/>
              <a:t>. Du får bedøvelse og lagt inn et blærekateter.</a:t>
            </a:r>
          </a:p>
          <a:p>
            <a:endParaRPr lang="nb-NO" baseline="0" dirty="0" smtClean="0"/>
          </a:p>
          <a:p>
            <a:r>
              <a:rPr lang="nb-NO" baseline="0" dirty="0" smtClean="0"/>
              <a:t>Noen kneproteser får dren, dette fjernes 1. postoperative dag. </a:t>
            </a:r>
            <a:endParaRPr lang="nb-NO" dirty="0"/>
          </a:p>
        </p:txBody>
      </p:sp>
      <p:sp>
        <p:nvSpPr>
          <p:cNvPr id="4" name="Plassholder for lysbildenummer 3"/>
          <p:cNvSpPr>
            <a:spLocks noGrp="1"/>
          </p:cNvSpPr>
          <p:nvPr>
            <p:ph type="sldNum" sz="quarter" idx="10"/>
          </p:nvPr>
        </p:nvSpPr>
        <p:spPr/>
        <p:txBody>
          <a:bodyPr/>
          <a:lstStyle/>
          <a:p>
            <a:fld id="{B1095B1B-7E9F-4481-9705-AC63744BBA04}" type="slidenum">
              <a:rPr lang="nb-NO" smtClean="0"/>
              <a:t>26</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Opp å stå</a:t>
            </a:r>
            <a:r>
              <a:rPr lang="nb-NO" baseline="0" dirty="0" smtClean="0"/>
              <a:t> på PO så fort spinal har sluppet</a:t>
            </a:r>
            <a:endParaRPr lang="nb-NO" dirty="0" smtClean="0"/>
          </a:p>
          <a:p>
            <a:endParaRPr lang="nb-NO" dirty="0" smtClean="0"/>
          </a:p>
          <a:p>
            <a:r>
              <a:rPr lang="nb-NO" dirty="0" smtClean="0"/>
              <a:t>På sengepost får</a:t>
            </a:r>
            <a:r>
              <a:rPr lang="nb-NO" baseline="0" dirty="0" smtClean="0"/>
              <a:t> du brød mat/</a:t>
            </a:r>
            <a:r>
              <a:rPr lang="nb-NO" baseline="0" dirty="0" err="1" smtClean="0"/>
              <a:t>evt</a:t>
            </a:r>
            <a:r>
              <a:rPr lang="nb-NO" baseline="0" dirty="0" smtClean="0"/>
              <a:t> middagsporsjon</a:t>
            </a:r>
          </a:p>
          <a:p>
            <a:r>
              <a:rPr lang="nb-NO" baseline="0" dirty="0" smtClean="0"/>
              <a:t>Pleierne på post vil hjelpe deg ut av sengen på ettermiddagen/kvelden slik at du kan gå en runde på rommet. </a:t>
            </a:r>
          </a:p>
          <a:p>
            <a:r>
              <a:rPr lang="nb-NO" baseline="0" dirty="0" smtClean="0"/>
              <a:t>Viktig at du ikke går opp uten følge det første døgnet etter operasjonen</a:t>
            </a:r>
          </a:p>
          <a:p>
            <a:endParaRPr lang="nb-NO" baseline="0" dirty="0" smtClean="0"/>
          </a:p>
          <a:p>
            <a:r>
              <a:rPr lang="nb-NO" baseline="0" dirty="0" smtClean="0"/>
              <a:t>Anestesilegen legger inn </a:t>
            </a:r>
            <a:r>
              <a:rPr lang="nb-NO" baseline="0" dirty="0" err="1" smtClean="0"/>
              <a:t>blokkade</a:t>
            </a:r>
            <a:r>
              <a:rPr lang="nb-NO" baseline="0" dirty="0" smtClean="0"/>
              <a:t> på kneproteser som gjerne vil fungere de første 6-8 timene. Viktig å smertelindre med </a:t>
            </a:r>
            <a:r>
              <a:rPr lang="nb-NO" baseline="0" dirty="0" err="1" smtClean="0"/>
              <a:t>tbl</a:t>
            </a:r>
            <a:r>
              <a:rPr lang="nb-NO" baseline="0" dirty="0" smtClean="0"/>
              <a:t>. i denne overgangen.</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B1095B1B-7E9F-4481-9705-AC63744BBA04}" type="slidenum">
              <a:rPr lang="nb-NO" smtClean="0"/>
              <a:t>27</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Kle deg i privat tøy, da</a:t>
            </a:r>
            <a:r>
              <a:rPr lang="nb-NO" baseline="0" dirty="0" smtClean="0"/>
              <a:t> føler man seg friskere.</a:t>
            </a:r>
          </a:p>
          <a:p>
            <a:r>
              <a:rPr lang="nb-NO" baseline="0" dirty="0" smtClean="0"/>
              <a:t>Sitte på sengekant eller i stol å spise frokost</a:t>
            </a:r>
            <a:endParaRPr lang="nb-NO" dirty="0" smtClean="0"/>
          </a:p>
          <a:p>
            <a:r>
              <a:rPr lang="nb-NO" dirty="0" smtClean="0"/>
              <a:t>Forskjell på å hvile i sengen eller på seng. På dagtid hviler vi på sengen under et teppe. Ikke kle av seg og krype</a:t>
            </a:r>
            <a:r>
              <a:rPr lang="nb-NO" baseline="0" dirty="0" smtClean="0"/>
              <a:t> under dynen.</a:t>
            </a:r>
          </a:p>
          <a:p>
            <a:endParaRPr lang="nb-NO" baseline="0" dirty="0" smtClean="0"/>
          </a:p>
          <a:p>
            <a:endParaRPr lang="nb-NO" baseline="0" dirty="0" smtClean="0"/>
          </a:p>
          <a:p>
            <a:r>
              <a:rPr lang="nb-NO" baseline="0" dirty="0" smtClean="0"/>
              <a:t>Visitt tider fra 17.00 til 19.00, anbefaler å vente med besøk til de er hjemme. Kort innleggelse, bruke tiden fornuftig. </a:t>
            </a:r>
          </a:p>
          <a:p>
            <a:r>
              <a:rPr lang="nb-NO" baseline="0" dirty="0" smtClean="0"/>
              <a:t>Ber om at </a:t>
            </a:r>
            <a:r>
              <a:rPr lang="nb-NO" baseline="0" dirty="0" err="1" smtClean="0"/>
              <a:t>evt</a:t>
            </a:r>
            <a:r>
              <a:rPr lang="nb-NO" baseline="0" dirty="0" smtClean="0"/>
              <a:t> blomster sendes hjem til dere.</a:t>
            </a:r>
          </a:p>
          <a:p>
            <a:endParaRPr lang="nb-NO" baseline="0" dirty="0" smtClean="0"/>
          </a:p>
          <a:p>
            <a:r>
              <a:rPr lang="nb-NO" baseline="0" dirty="0" smtClean="0"/>
              <a:t>Smertelindring. Informere om bruken av NRS </a:t>
            </a:r>
            <a:r>
              <a:rPr lang="nb-NO" u="sng" baseline="0" dirty="0" smtClean="0">
                <a:sym typeface="Wingdings" panose="05000000000000000000" pitchFamily="2" charset="2"/>
              </a:rPr>
              <a:t> se neste plansje</a:t>
            </a:r>
            <a:r>
              <a:rPr lang="nb-NO" u="sng" baseline="0" dirty="0" smtClean="0"/>
              <a:t> </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B1095B1B-7E9F-4481-9705-AC63744BBA04}" type="slidenum">
              <a:rPr lang="nb-NO" smtClean="0"/>
              <a:t>28</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mtClean="0"/>
              <a:t>Si litt</a:t>
            </a:r>
            <a:r>
              <a:rPr lang="nb-NO" baseline="0" smtClean="0"/>
              <a:t> om </a:t>
            </a:r>
            <a:r>
              <a:rPr lang="nb-NO" err="1" smtClean="0"/>
              <a:t>Klexane. </a:t>
            </a:r>
          </a:p>
          <a:p>
            <a:r>
              <a:rPr lang="nb-NO" err="1" smtClean="0"/>
              <a:t>Fysio vil si noe om treningen</a:t>
            </a:r>
            <a:endParaRPr lang="nb-NO"/>
          </a:p>
        </p:txBody>
      </p:sp>
      <p:sp>
        <p:nvSpPr>
          <p:cNvPr id="4" name="Plassholder for lysbildenummer 3"/>
          <p:cNvSpPr>
            <a:spLocks noGrp="1"/>
          </p:cNvSpPr>
          <p:nvPr>
            <p:ph type="sldNum" sz="quarter" idx="10"/>
          </p:nvPr>
        </p:nvSpPr>
        <p:spPr/>
        <p:txBody>
          <a:bodyPr/>
          <a:lstStyle/>
          <a:p>
            <a:fld id="{B1095B1B-7E9F-4481-9705-AC63744BBA04}" type="slidenum">
              <a:rPr lang="nb-NO" smtClean="0"/>
              <a:t>30</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0" i="0" u="none" strike="noStrike" kern="1200" baseline="0" dirty="0" smtClean="0">
                <a:solidFill>
                  <a:schemeClr val="tx1"/>
                </a:solidFill>
                <a:latin typeface="+mn-lt"/>
                <a:ea typeface="+mn-ea"/>
                <a:cs typeface="+mn-cs"/>
              </a:rPr>
              <a:t>Generelt bør bandasjer på operasjonssår få ligge på så lenge som mulig. Operasjonssåret skal skiftes på dersom bandasjen er gjennomtrukket med blod eller at den har blitt fuktig (ved for eksempel dusjing). Dersom såret ikke er helt tørt etter 5 dager må du ta kontakt med sykehuset. Det er ikke anbefalt å rense såret, kun lufttørke og skifte bandasje. Stingene/klipsene fjerner du hos din fastlege 3 uker etter operasjonen, om ikke annet avtales. Husk å bestille time til dette. </a:t>
            </a:r>
          </a:p>
          <a:p>
            <a:endParaRPr lang="nb-NO" dirty="0" smtClean="0"/>
          </a:p>
          <a:p>
            <a:r>
              <a:rPr lang="nb-NO" dirty="0" smtClean="0"/>
              <a:t>Husk å bruke sjekklisten i brosjyren</a:t>
            </a:r>
          </a:p>
          <a:p>
            <a:r>
              <a:rPr lang="nb-NO" dirty="0" smtClean="0"/>
              <a:t>Bestille</a:t>
            </a:r>
            <a:r>
              <a:rPr lang="nb-NO" baseline="0" dirty="0" smtClean="0"/>
              <a:t>/skaffe hjelpemidler</a:t>
            </a:r>
          </a:p>
          <a:p>
            <a:r>
              <a:rPr lang="nb-NO" baseline="0" dirty="0" smtClean="0"/>
              <a:t>Bestille fysioterapeut</a:t>
            </a:r>
          </a:p>
          <a:p>
            <a:r>
              <a:rPr lang="nb-NO" baseline="0" dirty="0" smtClean="0"/>
              <a:t>Handle inn mat før innleggelsen slik at det er klart. </a:t>
            </a:r>
          </a:p>
          <a:p>
            <a:endParaRPr lang="nb-NO" baseline="0" dirty="0" smtClean="0"/>
          </a:p>
          <a:p>
            <a:r>
              <a:rPr lang="nb-NO" baseline="0" dirty="0" smtClean="0"/>
              <a:t>Vi oppfordrer til at dere ber om at </a:t>
            </a:r>
            <a:r>
              <a:rPr lang="nb-NO" baseline="0" dirty="0" err="1" smtClean="0"/>
              <a:t>evt</a:t>
            </a:r>
            <a:r>
              <a:rPr lang="nb-NO" baseline="0" dirty="0" smtClean="0"/>
              <a:t> blomster sendes hjem til dere i stedet for på sykehuset. </a:t>
            </a:r>
            <a:endParaRPr lang="nb-NO" dirty="0"/>
          </a:p>
        </p:txBody>
      </p:sp>
      <p:sp>
        <p:nvSpPr>
          <p:cNvPr id="4" name="Plassholder for lysbildenummer 3"/>
          <p:cNvSpPr>
            <a:spLocks noGrp="1"/>
          </p:cNvSpPr>
          <p:nvPr>
            <p:ph type="sldNum" sz="quarter" idx="10"/>
          </p:nvPr>
        </p:nvSpPr>
        <p:spPr/>
        <p:txBody>
          <a:bodyPr/>
          <a:lstStyle/>
          <a:p>
            <a:fld id="{B1095B1B-7E9F-4481-9705-AC63744BBA04}" type="slidenum">
              <a:rPr lang="nb-NO" smtClean="0"/>
              <a:t>31</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6"/>
            <a:ext cx="7772400" cy="1470025"/>
          </a:xfrm>
        </p:spPr>
        <p:txBody>
          <a:bodyPr/>
          <a:lstStyle>
            <a:lvl1pPr algn="ctr">
              <a:defRPr sz="4000"/>
            </a:lvl1p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fld id="{E44F9743-2DC3-4ADD-84F0-07885FEB363E}" type="datetimeFigureOut">
              <a:rPr lang="nb-NO" smtClean="0"/>
              <a:t>24.01.2024</a:t>
            </a:fld>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F89B2322-43AD-4D07-ADD3-DEF6DD8D2971}" type="slidenum">
              <a:rPr lang="nb-NO" smtClean="0"/>
              <a:t>‹#›</a:t>
            </a:fld>
            <a:endParaRPr lang="nb-N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783272" y="835201"/>
            <a:ext cx="7045569" cy="649287"/>
          </a:xfrm>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783981" y="1844825"/>
            <a:ext cx="7045569" cy="377651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fld id="{E44F9743-2DC3-4ADD-84F0-07885FEB363E}" type="datetimeFigureOut">
              <a:rPr lang="nb-NO" smtClean="0"/>
              <a:t>24.01.2024</a:t>
            </a:fld>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F89B2322-43AD-4D07-ADD3-DEF6DD8D2971}" type="slidenum">
              <a:rPr lang="nb-NO" smtClean="0"/>
              <a:t>‹#›</a:t>
            </a:fld>
            <a:endParaRPr lang="nb-N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068159" y="1341438"/>
            <a:ext cx="1761392" cy="42799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783982" y="1341438"/>
            <a:ext cx="5143500" cy="42799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fld id="{E44F9743-2DC3-4ADD-84F0-07885FEB363E}" type="datetimeFigureOut">
              <a:rPr lang="nb-NO" smtClean="0"/>
              <a:t>24.01.2024</a:t>
            </a:fld>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F89B2322-43AD-4D07-ADD3-DEF6DD8D2971}" type="slidenum">
              <a:rPr lang="nb-NO" smtClean="0"/>
              <a:t>‹#›</a:t>
            </a:fld>
            <a:endParaRPr lang="nb-N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783272" y="835201"/>
            <a:ext cx="7045569" cy="649287"/>
          </a:xfrm>
        </p:spPr>
        <p:txBody>
          <a:bodyPr/>
          <a:lstStyle/>
          <a:p>
            <a:r>
              <a:rPr lang="nb-NO" smtClean="0"/>
              <a:t>Klikk for å redigere tittelstil</a:t>
            </a:r>
            <a:endParaRPr lang="nb-NO"/>
          </a:p>
        </p:txBody>
      </p:sp>
      <p:sp>
        <p:nvSpPr>
          <p:cNvPr id="3" name="Plassholder for innhold 2"/>
          <p:cNvSpPr>
            <a:spLocks noGrp="1"/>
          </p:cNvSpPr>
          <p:nvPr>
            <p:ph idx="1"/>
          </p:nvPr>
        </p:nvSpPr>
        <p:spPr>
          <a:xfrm>
            <a:off x="783981" y="1772817"/>
            <a:ext cx="7045569" cy="410445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fld id="{E44F9743-2DC3-4ADD-84F0-07885FEB363E}" type="datetimeFigureOut">
              <a:rPr lang="nb-NO" smtClean="0"/>
              <a:t>24.01.2024</a:t>
            </a:fld>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F89B2322-43AD-4D07-ADD3-DEF6DD8D2971}" type="slidenum">
              <a:rPr lang="nb-NO" smtClean="0"/>
              <a:t>‹#›</a:t>
            </a:fld>
            <a:endParaRPr lang="nb-N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435" y="4406901"/>
            <a:ext cx="7772400" cy="1362075"/>
          </a:xfrm>
        </p:spPr>
        <p:txBody>
          <a:bodyPr/>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fld id="{E44F9743-2DC3-4ADD-84F0-07885FEB363E}" type="datetimeFigureOut">
              <a:rPr lang="nb-NO" smtClean="0"/>
              <a:t>24.01.2024</a:t>
            </a:fld>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F89B2322-43AD-4D07-ADD3-DEF6DD8D2971}" type="slidenum">
              <a:rPr lang="nb-NO" smtClean="0"/>
              <a:t>‹#›</a:t>
            </a:fld>
            <a:endParaRPr lang="nb-N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783272" y="836713"/>
            <a:ext cx="7045569" cy="649287"/>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783981" y="1771200"/>
            <a:ext cx="3452446" cy="37765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377104" y="1771200"/>
            <a:ext cx="3452446" cy="37765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fld id="{E44F9743-2DC3-4ADD-84F0-07885FEB363E}" type="datetimeFigureOut">
              <a:rPr lang="nb-NO" smtClean="0"/>
              <a:t>24.01.2024</a:t>
            </a:fld>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F89B2322-43AD-4D07-ADD3-DEF6DD8D2971}" type="slidenum">
              <a:rPr lang="nb-NO" smtClean="0"/>
              <a:t>‹#›</a:t>
            </a:fld>
            <a:endParaRPr lang="nb-N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784246" y="835200"/>
            <a:ext cx="7044923" cy="648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784246" y="1771200"/>
            <a:ext cx="34526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783271" y="2420888"/>
            <a:ext cx="3452677" cy="37052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376492" y="1771200"/>
            <a:ext cx="34526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376492" y="2420888"/>
            <a:ext cx="3452677"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fld id="{E44F9743-2DC3-4ADD-84F0-07885FEB363E}" type="datetimeFigureOut">
              <a:rPr lang="nb-NO" smtClean="0"/>
              <a:t>24.01.2024</a:t>
            </a:fld>
            <a:endParaRPr lang="nb-NO"/>
          </a:p>
        </p:txBody>
      </p:sp>
      <p:sp>
        <p:nvSpPr>
          <p:cNvPr id="8" name="Plassholder for bunntekst 7"/>
          <p:cNvSpPr>
            <a:spLocks noGrp="1"/>
          </p:cNvSpPr>
          <p:nvPr>
            <p:ph type="ftr" sz="quarter" idx="11"/>
          </p:nvPr>
        </p:nvSpPr>
        <p:spPr/>
        <p:txBody>
          <a:bodyPr/>
          <a:lstStyle>
            <a:lvl1pPr>
              <a:defRPr/>
            </a:lvl1pPr>
          </a:lstStyle>
          <a:p>
            <a:endParaRPr lang="nb-NO"/>
          </a:p>
        </p:txBody>
      </p:sp>
      <p:sp>
        <p:nvSpPr>
          <p:cNvPr id="9" name="Plassholder for lysbildenummer 8"/>
          <p:cNvSpPr>
            <a:spLocks noGrp="1"/>
          </p:cNvSpPr>
          <p:nvPr>
            <p:ph type="sldNum" sz="quarter" idx="12"/>
          </p:nvPr>
        </p:nvSpPr>
        <p:spPr/>
        <p:txBody>
          <a:bodyPr/>
          <a:lstStyle>
            <a:lvl1pPr>
              <a:defRPr/>
            </a:lvl1pPr>
          </a:lstStyle>
          <a:p>
            <a:fld id="{F89B2322-43AD-4D07-ADD3-DEF6DD8D2971}" type="slidenum">
              <a:rPr lang="nb-NO" smtClean="0"/>
              <a:t>‹#›</a:t>
            </a:fld>
            <a:endParaRPr lang="nb-N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783272" y="835201"/>
            <a:ext cx="7045569" cy="649287"/>
          </a:xfrm>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fld id="{E44F9743-2DC3-4ADD-84F0-07885FEB363E}" type="datetimeFigureOut">
              <a:rPr lang="nb-NO" smtClean="0"/>
              <a:t>24.01.2024</a:t>
            </a:fld>
            <a:endParaRPr lang="nb-NO"/>
          </a:p>
        </p:txBody>
      </p:sp>
      <p:sp>
        <p:nvSpPr>
          <p:cNvPr id="4" name="Plassholder for bunntekst 3"/>
          <p:cNvSpPr>
            <a:spLocks noGrp="1"/>
          </p:cNvSpPr>
          <p:nvPr>
            <p:ph type="ftr" sz="quarter" idx="11"/>
          </p:nvPr>
        </p:nvSpPr>
        <p:spPr/>
        <p:txBody>
          <a:bodyPr/>
          <a:lstStyle>
            <a:lvl1pPr>
              <a:defRPr/>
            </a:lvl1pPr>
          </a:lstStyle>
          <a:p>
            <a:endParaRPr lang="nb-NO"/>
          </a:p>
        </p:txBody>
      </p:sp>
      <p:sp>
        <p:nvSpPr>
          <p:cNvPr id="5" name="Plassholder for lysbildenummer 4"/>
          <p:cNvSpPr>
            <a:spLocks noGrp="1"/>
          </p:cNvSpPr>
          <p:nvPr>
            <p:ph type="sldNum" sz="quarter" idx="12"/>
          </p:nvPr>
        </p:nvSpPr>
        <p:spPr/>
        <p:txBody>
          <a:bodyPr/>
          <a:lstStyle>
            <a:lvl1pPr>
              <a:defRPr/>
            </a:lvl1pPr>
          </a:lstStyle>
          <a:p>
            <a:fld id="{F89B2322-43AD-4D07-ADD3-DEF6DD8D2971}" type="slidenum">
              <a:rPr lang="nb-NO" smtClean="0"/>
              <a:t>‹#›</a:t>
            </a:fld>
            <a:endParaRPr lang="nb-N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fld id="{E44F9743-2DC3-4ADD-84F0-07885FEB363E}" type="datetimeFigureOut">
              <a:rPr lang="nb-NO" smtClean="0"/>
              <a:t>24.01.2024</a:t>
            </a:fld>
            <a:endParaRPr lang="nb-NO"/>
          </a:p>
        </p:txBody>
      </p:sp>
      <p:sp>
        <p:nvSpPr>
          <p:cNvPr id="3" name="Plassholder for bunntekst 2"/>
          <p:cNvSpPr>
            <a:spLocks noGrp="1"/>
          </p:cNvSpPr>
          <p:nvPr>
            <p:ph type="ftr" sz="quarter" idx="11"/>
          </p:nvPr>
        </p:nvSpPr>
        <p:spPr/>
        <p:txBody>
          <a:bodyPr/>
          <a:lstStyle>
            <a:lvl1pPr>
              <a:defRPr/>
            </a:lvl1pPr>
          </a:lstStyle>
          <a:p>
            <a:endParaRPr lang="nb-NO"/>
          </a:p>
        </p:txBody>
      </p:sp>
      <p:sp>
        <p:nvSpPr>
          <p:cNvPr id="4" name="Plassholder for lysbildenummer 3"/>
          <p:cNvSpPr>
            <a:spLocks noGrp="1"/>
          </p:cNvSpPr>
          <p:nvPr>
            <p:ph type="sldNum" sz="quarter" idx="12"/>
          </p:nvPr>
        </p:nvSpPr>
        <p:spPr/>
        <p:txBody>
          <a:bodyPr/>
          <a:lstStyle>
            <a:lvl1pPr>
              <a:defRPr/>
            </a:lvl1pPr>
          </a:lstStyle>
          <a:p>
            <a:fld id="{F89B2322-43AD-4D07-ADD3-DEF6DD8D2971}" type="slidenum">
              <a:rPr lang="nb-NO" smtClean="0"/>
              <a:t>‹#›</a:t>
            </a:fld>
            <a:endParaRPr lang="nb-N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435"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fld id="{E44F9743-2DC3-4ADD-84F0-07885FEB363E}" type="datetimeFigureOut">
              <a:rPr lang="nb-NO" smtClean="0"/>
              <a:t>24.01.2024</a:t>
            </a:fld>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F89B2322-43AD-4D07-ADD3-DEF6DD8D2971}" type="slidenum">
              <a:rPr lang="nb-NO" smtClean="0"/>
              <a:t>‹#›</a:t>
            </a:fld>
            <a:endParaRPr lang="nb-N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166"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fld id="{E44F9743-2DC3-4ADD-84F0-07885FEB363E}" type="datetimeFigureOut">
              <a:rPr lang="nb-NO" smtClean="0"/>
              <a:t>24.01.2024</a:t>
            </a:fld>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F89B2322-43AD-4D07-ADD3-DEF6DD8D2971}" type="slidenum">
              <a:rPr lang="nb-NO" smtClean="0"/>
              <a:t>‹#›</a:t>
            </a:fld>
            <a:endParaRPr lang="nb-N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83981" y="1341439"/>
            <a:ext cx="7045569" cy="649287"/>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nb-NO" smtClean="0"/>
              <a:t>Overskrift</a:t>
            </a:r>
          </a:p>
        </p:txBody>
      </p:sp>
      <p:sp>
        <p:nvSpPr>
          <p:cNvPr id="1027" name="Rectangle 3"/>
          <p:cNvSpPr>
            <a:spLocks noGrp="1" noChangeArrowheads="1"/>
          </p:cNvSpPr>
          <p:nvPr>
            <p:ph type="body" idx="1"/>
          </p:nvPr>
        </p:nvSpPr>
        <p:spPr bwMode="auto">
          <a:xfrm>
            <a:off x="783981" y="2276476"/>
            <a:ext cx="7045569" cy="3344863"/>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nb-NO" smtClean="0"/>
              <a:t>Skriv inn tekst her</a:t>
            </a:r>
          </a:p>
          <a:p>
            <a:pPr lvl="1"/>
            <a:r>
              <a:rPr lang="nb-NO" err="1" smtClean="0"/>
              <a:t>Second level</a:t>
            </a:r>
            <a:endParaRPr lang="nb-NO" smtClean="0"/>
          </a:p>
          <a:p>
            <a:pPr lvl="2"/>
            <a:r>
              <a:rPr lang="nb-NO" err="1" smtClean="0"/>
              <a:t>Third level</a:t>
            </a:r>
            <a:endParaRPr lang="nb-NO" smtClean="0"/>
          </a:p>
          <a:p>
            <a:pPr lvl="3"/>
            <a:r>
              <a:rPr lang="nb-NO" err="1" smtClean="0"/>
              <a:t>Fourth level</a:t>
            </a:r>
            <a:endParaRPr lang="nb-NO" smtClean="0"/>
          </a:p>
          <a:p>
            <a:pPr lvl="4"/>
            <a:r>
              <a:rPr lang="nb-NO" err="1" smtClean="0"/>
              <a:t>Fifth level</a:t>
            </a:r>
            <a:endParaRPr lang="nb-NO"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solidFill>
                  <a:schemeClr val="bg1">
                    <a:lumMod val="50000"/>
                  </a:schemeClr>
                </a:solidFill>
                <a:latin typeface="+mn-lt"/>
              </a:defRPr>
            </a:lvl1pPr>
          </a:lstStyle>
          <a:p>
            <a:fld id="{E44F9743-2DC3-4ADD-84F0-07885FEB363E}" type="datetimeFigureOut">
              <a:rPr lang="nb-NO" smtClean="0"/>
              <a:t>24.01.2024</a:t>
            </a:fld>
            <a:endParaRPr lang="nb-NO"/>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a:solidFill>
                  <a:schemeClr val="bg1">
                    <a:lumMod val="50000"/>
                  </a:schemeClr>
                </a:solidFill>
                <a:latin typeface="+mn-lt"/>
              </a:defRPr>
            </a:lvl1pPr>
          </a:lstStyle>
          <a:p>
            <a:endParaRPr lang="nb-NO"/>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solidFill>
                  <a:schemeClr val="bg1">
                    <a:lumMod val="50000"/>
                  </a:schemeClr>
                </a:solidFill>
                <a:latin typeface="+mn-lt"/>
              </a:defRPr>
            </a:lvl1pPr>
          </a:lstStyle>
          <a:p>
            <a:fld id="{F89B2322-43AD-4D07-ADD3-DEF6DD8D2971}" type="slidenum">
              <a:rPr lang="nb-NO" smtClean="0"/>
              <a:t>‹#›</a:t>
            </a:fld>
            <a:endParaRPr lang="nb-NO"/>
          </a:p>
        </p:txBody>
      </p:sp>
      <p:pic>
        <p:nvPicPr>
          <p:cNvPr id="8" name="Bilde 7" descr="Logo SSHF_CMYK[1].jpg"/>
          <p:cNvPicPr>
            <a:picLocks noChangeAspect="1"/>
          </p:cNvPicPr>
          <p:nvPr/>
        </p:nvPicPr>
        <p:blipFill>
          <a:blip r:embed="rId14">
            <a:clrChange>
              <a:clrFrom>
                <a:srgbClr val="FFFFFE"/>
              </a:clrFrom>
              <a:clrTo>
                <a:srgbClr val="FFFFFE">
                  <a:alpha val="0"/>
                </a:srgbClr>
              </a:clrTo>
            </a:clrChange>
          </a:blip>
          <a:stretch>
            <a:fillRect/>
          </a:stretch>
        </p:blipFill>
        <p:spPr>
          <a:xfrm>
            <a:off x="182770" y="259199"/>
            <a:ext cx="2990510" cy="54041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defRPr sz="2800" b="1">
          <a:solidFill>
            <a:srgbClr val="00338D"/>
          </a:solidFill>
          <a:latin typeface="+mj-lt"/>
          <a:ea typeface="+mj-ea"/>
          <a:cs typeface="+mj-cs"/>
        </a:defRPr>
      </a:lvl1pPr>
      <a:lvl2pPr algn="l" rtl="0" eaLnBrk="1" fontAlgn="base" hangingPunct="1">
        <a:spcBef>
          <a:spcPct val="0"/>
        </a:spcBef>
        <a:spcAft>
          <a:spcPct val="0"/>
        </a:spcAft>
        <a:defRPr sz="2800" b="1">
          <a:solidFill>
            <a:schemeClr val="tx2"/>
          </a:solidFill>
          <a:latin typeface="Arial"/>
        </a:defRPr>
      </a:lvl2pPr>
      <a:lvl3pPr algn="l" rtl="0" eaLnBrk="1" fontAlgn="base" hangingPunct="1">
        <a:spcBef>
          <a:spcPct val="0"/>
        </a:spcBef>
        <a:spcAft>
          <a:spcPct val="0"/>
        </a:spcAft>
        <a:defRPr sz="2800" b="1">
          <a:solidFill>
            <a:schemeClr val="tx2"/>
          </a:solidFill>
          <a:latin typeface="Arial"/>
        </a:defRPr>
      </a:lvl3pPr>
      <a:lvl4pPr algn="l" rtl="0" eaLnBrk="1" fontAlgn="base" hangingPunct="1">
        <a:spcBef>
          <a:spcPct val="0"/>
        </a:spcBef>
        <a:spcAft>
          <a:spcPct val="0"/>
        </a:spcAft>
        <a:defRPr sz="2800" b="1">
          <a:solidFill>
            <a:schemeClr val="tx2"/>
          </a:solidFill>
          <a:latin typeface="Arial"/>
        </a:defRPr>
      </a:lvl4pPr>
      <a:lvl5pPr algn="l" rtl="0" eaLnBrk="1" fontAlgn="base" hangingPunct="1">
        <a:spcBef>
          <a:spcPct val="0"/>
        </a:spcBef>
        <a:spcAft>
          <a:spcPct val="0"/>
        </a:spcAft>
        <a:defRPr sz="2800" b="1">
          <a:solidFill>
            <a:schemeClr val="tx2"/>
          </a:solidFill>
          <a:latin typeface="Arial"/>
        </a:defRPr>
      </a:lvl5pPr>
      <a:lvl6pPr marL="457200" algn="l" rtl="0" eaLnBrk="1" fontAlgn="base" hangingPunct="1">
        <a:spcBef>
          <a:spcPct val="0"/>
        </a:spcBef>
        <a:spcAft>
          <a:spcPct val="0"/>
        </a:spcAft>
        <a:defRPr sz="2800" b="1">
          <a:solidFill>
            <a:schemeClr val="tx2"/>
          </a:solidFill>
          <a:latin typeface="Arial"/>
        </a:defRPr>
      </a:lvl6pPr>
      <a:lvl7pPr marL="914400" algn="l" rtl="0" eaLnBrk="1" fontAlgn="base" hangingPunct="1">
        <a:spcBef>
          <a:spcPct val="0"/>
        </a:spcBef>
        <a:spcAft>
          <a:spcPct val="0"/>
        </a:spcAft>
        <a:defRPr sz="2800" b="1">
          <a:solidFill>
            <a:schemeClr val="tx2"/>
          </a:solidFill>
          <a:latin typeface="Arial"/>
        </a:defRPr>
      </a:lvl7pPr>
      <a:lvl8pPr marL="1371600" algn="l" rtl="0" eaLnBrk="1" fontAlgn="base" hangingPunct="1">
        <a:spcBef>
          <a:spcPct val="0"/>
        </a:spcBef>
        <a:spcAft>
          <a:spcPct val="0"/>
        </a:spcAft>
        <a:defRPr sz="2800" b="1">
          <a:solidFill>
            <a:schemeClr val="tx2"/>
          </a:solidFill>
          <a:latin typeface="Arial"/>
        </a:defRPr>
      </a:lvl8pPr>
      <a:lvl9pPr marL="1828800" algn="l" rtl="0" eaLnBrk="1" fontAlgn="base" hangingPunct="1">
        <a:spcBef>
          <a:spcPct val="0"/>
        </a:spcBef>
        <a:spcAft>
          <a:spcPct val="0"/>
        </a:spcAft>
        <a:defRPr sz="2800" b="1">
          <a:solidFill>
            <a:schemeClr val="tx2"/>
          </a:solidFill>
          <a:latin typeface="Arial"/>
        </a:defRPr>
      </a:lvl9pPr>
    </p:titleStyle>
    <p:bodyStyle>
      <a:lvl1pPr marL="342900" indent="-342900" algn="l" rtl="0" eaLnBrk="1" fontAlgn="base" hangingPunct="1">
        <a:spcBef>
          <a:spcPct val="20000"/>
        </a:spcBef>
        <a:spcAft>
          <a:spcPct val="0"/>
        </a:spcAft>
        <a:buChar char="•"/>
        <a:defRPr sz="2800">
          <a:solidFill>
            <a:srgbClr val="00338D"/>
          </a:solidFill>
          <a:latin typeface="+mn-lt"/>
          <a:ea typeface="+mn-ea"/>
          <a:cs typeface="+mn-cs"/>
        </a:defRPr>
      </a:lvl1pPr>
      <a:lvl2pPr marL="742950" indent="-285750" algn="l" rtl="0" eaLnBrk="1" fontAlgn="base" hangingPunct="1">
        <a:spcBef>
          <a:spcPct val="20000"/>
        </a:spcBef>
        <a:spcAft>
          <a:spcPct val="0"/>
        </a:spcAft>
        <a:buChar char="–"/>
        <a:defRPr sz="2400">
          <a:solidFill>
            <a:srgbClr val="00338D"/>
          </a:solidFill>
          <a:latin typeface="+mn-lt"/>
        </a:defRPr>
      </a:lvl2pPr>
      <a:lvl3pPr marL="1143000" indent="-228600" algn="l" rtl="0" eaLnBrk="1" fontAlgn="base" hangingPunct="1">
        <a:spcBef>
          <a:spcPct val="20000"/>
        </a:spcBef>
        <a:spcAft>
          <a:spcPct val="0"/>
        </a:spcAft>
        <a:buChar char="•"/>
        <a:defRPr sz="2000">
          <a:solidFill>
            <a:srgbClr val="00338D"/>
          </a:solidFill>
          <a:latin typeface="+mn-lt"/>
        </a:defRPr>
      </a:lvl3pPr>
      <a:lvl4pPr marL="1600200" indent="-228600" algn="l" rtl="0" eaLnBrk="1" fontAlgn="base" hangingPunct="1">
        <a:spcBef>
          <a:spcPct val="20000"/>
        </a:spcBef>
        <a:spcAft>
          <a:spcPct val="0"/>
        </a:spcAft>
        <a:buChar char="–"/>
        <a:defRPr>
          <a:solidFill>
            <a:srgbClr val="00338D"/>
          </a:solidFill>
          <a:latin typeface="+mn-lt"/>
        </a:defRPr>
      </a:lvl4pPr>
      <a:lvl5pPr marL="2057400" indent="-228600" algn="l" rtl="0" eaLnBrk="1" fontAlgn="base" hangingPunct="1">
        <a:spcBef>
          <a:spcPct val="20000"/>
        </a:spcBef>
        <a:spcAft>
          <a:spcPct val="0"/>
        </a:spcAft>
        <a:buChar char="»"/>
        <a:defRPr>
          <a:solidFill>
            <a:srgbClr val="00338D"/>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Qhs_aiJbjAhVHaJoKHRzNB5kQjRx6BAgBEAU&amp;url=https%3A%2F%2Fnhi.no%2Flivsstil%2Fegenomsorg%2Fturgaing-reduserer-slagrisikoen%2F&amp;psig=AOvVaw0jeeWnRpnD7FcDo1z4dI64&amp;ust=1562151145676340" TargetMode="Externa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www.google.no/url?sa=i&amp;rct=j&amp;q=&amp;esrc=s&amp;source=images&amp;cd=&amp;cad=rja&amp;uact=8&amp;docid=vJGExPjjkG9R2M&amp;tbnid=8owfg9yR67bbKM:&amp;ved=0CAcQjRw&amp;url=http://www.fhi.no/tema/fysisk-aktivitet/nyheter&amp;ei=OsAaVK29EsjhywPZuYLgBQ&amp;bvm=bv.75097201,d.bGQ&amp;psig=AFQjCNEN1RHNrU7Ht2A7hIe5w6qHXMv9JA&amp;ust=1411125657187643" TargetMode="Externa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hyperlink" Target="http://www.google.com/url?sa=i&amp;rct=j&amp;q=&amp;esrc=s&amp;source=images&amp;cd=&amp;ved=2ahUKEwjstNfUhJbjAhXLo4sKHQW0B2gQjRx6BAgBEAU&amp;url=http%3A%2F%2Fkurs.helsekompetanse.no%2Fdiabetesfosen%2F10896&amp;psig=AOvVaw0FqB_qRLXyi6treUDKzmB2&amp;ust=1562150036444358"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ved=2ahUKEwjV5P3Ei5bjAhXMw8QBHWcrADYQjRx6BAgBEAU&amp;url=%2Furl%3Fsa%3Di%26rct%3Dj%26q%3D%26esrc%3Ds%26source%3Dimages%26cd%3D%26ved%3D2ahUKEwjjt8GXiZbjAhWOIZoKHXNmAXgQjRx6BAgBEAU%26url%3Dhttps%253A%252F%252Fwww.trening.no%252Ftreningstips%252Fbetydningen-av-fysisk-aktivitet-for-eldre%252F%26psig%3DAOvVaw0YyRXDCTEsN6LuVM5l1zFE%26ust%3D1562151268494853&amp;psig=AOvVaw0YyRXDCTEsN6LuVM5l1zFE&amp;ust=1562151268494853" TargetMode="External"/><Relationship Id="rId5" Type="http://schemas.openxmlformats.org/officeDocument/2006/relationships/image" Target="../media/image47.jpeg"/><Relationship Id="rId4" Type="http://schemas.openxmlformats.org/officeDocument/2006/relationships/hyperlink" Target="https://www.google.com/url?sa=i&amp;rct=j&amp;q=&amp;esrc=s&amp;source=images&amp;cd=&amp;ved=2ahUKEwjjt8GXiZbjAhWOIZoKHXNmAXgQjRx6BAgBEAU&amp;url=https%3A%2F%2Fwww.nih.no%2Fom-nih%2Faktuelt%2Fnih-bloggen%2Faas-sigve-nyvik%2Feldre-bor-trene-styrke%2F&amp;psig=AOvVaw0YyRXDCTEsN6LuVM5l1zFE&amp;ust=156215126849485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smtClean="0"/>
              <a:t>PASIENTSKOLE</a:t>
            </a:r>
            <a:br>
              <a:rPr lang="nb-NO" smtClean="0"/>
            </a:br>
            <a:r>
              <a:rPr lang="nb-NO" smtClean="0"/>
              <a:t>HOFTE- OG KNEPROTESE</a:t>
            </a:r>
            <a:endParaRPr lang="nb-NO"/>
          </a:p>
        </p:txBody>
      </p:sp>
      <p:sp>
        <p:nvSpPr>
          <p:cNvPr id="3" name="Undertittel 2"/>
          <p:cNvSpPr>
            <a:spLocks noGrp="1"/>
          </p:cNvSpPr>
          <p:nvPr>
            <p:ph type="subTitle" idx="1"/>
          </p:nvPr>
        </p:nvSpPr>
        <p:spPr/>
        <p:txBody>
          <a:bodyPr/>
          <a:lstStyle/>
          <a:p>
            <a:r>
              <a:rPr lang="nb-NO" smtClean="0"/>
              <a:t>ORTOPEDISK AVDELING</a:t>
            </a:r>
          </a:p>
          <a:p>
            <a:r>
              <a:rPr lang="nb-NO" smtClean="0"/>
              <a:t>KRISTIANSAND</a:t>
            </a:r>
            <a:endParaRPr lang="nb-NO"/>
          </a:p>
        </p:txBody>
      </p:sp>
      <p:pic>
        <p:nvPicPr>
          <p:cNvPr id="4" name="Picture 2" descr="C:\Users\listia\AppData\Local\Microsoft\Windows\Temporary Internet Files\Content.Outlook\NPT1IR9M\yoga-xray6.jpg"/>
          <p:cNvPicPr>
            <a:picLocks noChangeAspect="1"/>
          </p:cNvPicPr>
          <p:nvPr/>
        </p:nvPicPr>
        <p:blipFill>
          <a:blip r:embed="rId2"/>
          <a:stretch>
            <a:fillRect/>
          </a:stretch>
        </p:blipFill>
        <p:spPr>
          <a:xfrm>
            <a:off x="7308304" y="260648"/>
            <a:ext cx="1605682" cy="936107"/>
          </a:xfrm>
          <a:prstGeom prst="rect">
            <a:avLst/>
          </a:prstGeom>
          <a:noFill/>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PLANLEGGING</a:t>
            </a:r>
            <a:endParaRPr lang="nb-NO"/>
          </a:p>
        </p:txBody>
      </p:sp>
      <p:pic>
        <p:nvPicPr>
          <p:cNvPr id="5122" name="Picture 2"/>
          <p:cNvPicPr>
            <a:picLocks noGrp="1" noChangeAspect="1" noChangeArrowheads="1"/>
          </p:cNvPicPr>
          <p:nvPr>
            <p:ph sz="half" idx="1"/>
          </p:nvPr>
        </p:nvPicPr>
        <p:blipFill>
          <a:blip r:embed="rId2"/>
          <a:stretch>
            <a:fillRect/>
          </a:stretch>
        </p:blipFill>
        <p:spPr bwMode="auto">
          <a:xfrm>
            <a:off x="784225" y="2040925"/>
            <a:ext cx="3452813" cy="3238112"/>
          </a:xfrm>
          <a:prstGeom prst="rect">
            <a:avLst/>
          </a:prstGeom>
          <a:noFill/>
          <a:ln w="9525">
            <a:noFill/>
            <a:miter lim="800000"/>
          </a:ln>
        </p:spPr>
      </p:pic>
      <p:sp>
        <p:nvSpPr>
          <p:cNvPr id="5" name="Plassholder for innhold 4"/>
          <p:cNvSpPr>
            <a:spLocks noGrp="1"/>
          </p:cNvSpPr>
          <p:nvPr>
            <p:ph sz="half" idx="2"/>
          </p:nvPr>
        </p:nvSpPr>
        <p:spPr/>
        <p:txBody>
          <a:bodyPr/>
          <a:lstStyle/>
          <a:p>
            <a:pPr>
              <a:buNone/>
            </a:pPr>
            <a:r>
              <a:rPr lang="nb-NO" sz="2400" smtClean="0"/>
              <a:t>    </a:t>
            </a:r>
          </a:p>
          <a:p>
            <a:pPr>
              <a:buNone/>
            </a:pPr>
            <a:r>
              <a:rPr lang="nb-NO" sz="2400" smtClean="0"/>
              <a:t>   </a:t>
            </a:r>
            <a:r>
              <a:rPr lang="nb-NO" sz="2000" smtClean="0"/>
              <a:t>DIGITAL PLANLEGGING: </a:t>
            </a:r>
          </a:p>
          <a:p>
            <a:pPr lvl="1"/>
            <a:r>
              <a:rPr lang="nb-NO" sz="1600" smtClean="0"/>
              <a:t>PROTESESTØRRELSE </a:t>
            </a:r>
          </a:p>
          <a:p>
            <a:pPr lvl="1"/>
            <a:r>
              <a:rPr lang="nb-NO" sz="1600" smtClean="0"/>
              <a:t>KORRIGERING AV   BENLENGDE</a:t>
            </a:r>
          </a:p>
          <a:p>
            <a:pPr lvl="1"/>
            <a:r>
              <a:rPr lang="nb-NO" sz="1600" smtClean="0"/>
              <a:t>OFFSET</a:t>
            </a:r>
            <a:endParaRPr lang="nb-NO" sz="16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pPr algn="ctr"/>
            <a:r>
              <a:rPr lang="nb-NO" smtClean="0"/>
              <a:t>OPERASJONSDAGEN</a:t>
            </a:r>
            <a:endParaRPr lang="nb-NO"/>
          </a:p>
        </p:txBody>
      </p:sp>
      <p:sp>
        <p:nvSpPr>
          <p:cNvPr id="6" name="Plassholder for innhold 5"/>
          <p:cNvSpPr>
            <a:spLocks noGrp="1"/>
          </p:cNvSpPr>
          <p:nvPr>
            <p:ph idx="1"/>
          </p:nvPr>
        </p:nvSpPr>
        <p:spPr/>
        <p:txBody>
          <a:bodyPr/>
          <a:lstStyle/>
          <a:p>
            <a:r>
              <a:rPr lang="nb-NO" smtClean="0"/>
              <a:t>Operasjon foregår med ryggbedøvelse (spinalbedøvelse).</a:t>
            </a:r>
          </a:p>
          <a:p>
            <a:endParaRPr lang="nb-NO" smtClean="0"/>
          </a:p>
          <a:p>
            <a:r>
              <a:rPr lang="nb-NO" smtClean="0"/>
              <a:t>Ved behov gis avslappende medikamenter.</a:t>
            </a:r>
          </a:p>
          <a:p>
            <a:pPr>
              <a:buNone/>
            </a:pPr>
            <a:endParaRPr lang="nb-NO" smtClean="0"/>
          </a:p>
          <a:p>
            <a:r>
              <a:rPr lang="nb-NO" smtClean="0"/>
              <a:t>Ved ønske kan man høre musikk på hodetelefoner.</a:t>
            </a:r>
            <a:endParaRPr lang="nb-NO"/>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OPERASJONSDAGEN</a:t>
            </a:r>
            <a:endParaRPr lang="nb-NO"/>
          </a:p>
        </p:txBody>
      </p:sp>
      <p:sp>
        <p:nvSpPr>
          <p:cNvPr id="3" name="Plassholder for innhold 2"/>
          <p:cNvSpPr>
            <a:spLocks noGrp="1"/>
          </p:cNvSpPr>
          <p:nvPr>
            <p:ph idx="1"/>
          </p:nvPr>
        </p:nvSpPr>
        <p:spPr/>
        <p:txBody>
          <a:bodyPr/>
          <a:lstStyle/>
          <a:p>
            <a:r>
              <a:rPr lang="nb-NO" smtClean="0"/>
              <a:t>Proteseoperasjoner innebærer noe støy  (saging, banking).</a:t>
            </a:r>
          </a:p>
          <a:p>
            <a:pPr>
              <a:buNone/>
            </a:pPr>
            <a:endParaRPr lang="nb-NO" smtClean="0"/>
          </a:p>
          <a:p>
            <a:r>
              <a:rPr lang="nb-NO" smtClean="0"/>
              <a:t>Operasjonstiden er vanligvis 50-80 minutter.</a:t>
            </a:r>
          </a:p>
          <a:p>
            <a:pPr>
              <a:buNone/>
            </a:pPr>
            <a:endParaRPr lang="nb-NO" smtClean="0"/>
          </a:p>
          <a:p>
            <a:r>
              <a:rPr lang="nb-NO" smtClean="0"/>
              <a:t>Ved operasjonsslutt overføres man til postoperativ avdeling.</a:t>
            </a:r>
          </a:p>
          <a:p>
            <a:pPr>
              <a:buNone/>
            </a:pPr>
            <a:endParaRPr lang="nb-NO"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OPERASJONSDAGEN</a:t>
            </a:r>
            <a:endParaRPr lang="nb-NO"/>
          </a:p>
        </p:txBody>
      </p:sp>
      <p:sp>
        <p:nvSpPr>
          <p:cNvPr id="3" name="Plassholder for innhold 2"/>
          <p:cNvSpPr>
            <a:spLocks noGrp="1"/>
          </p:cNvSpPr>
          <p:nvPr>
            <p:ph idx="1"/>
          </p:nvPr>
        </p:nvSpPr>
        <p:spPr/>
        <p:txBody>
          <a:bodyPr/>
          <a:lstStyle/>
          <a:p>
            <a:r>
              <a:rPr lang="nb-NO" smtClean="0"/>
              <a:t>Det gis 4 doser med antibiotika.</a:t>
            </a:r>
          </a:p>
          <a:p>
            <a:pPr>
              <a:buNone/>
            </a:pPr>
            <a:endParaRPr lang="nb-NO" smtClean="0"/>
          </a:p>
          <a:p>
            <a:r>
              <a:rPr lang="nb-NO" smtClean="0"/>
              <a:t>Blodfortynnende sprøyte gis på kvelden.</a:t>
            </a:r>
          </a:p>
          <a:p>
            <a:pPr>
              <a:buNone/>
            </a:pPr>
            <a:endParaRPr lang="nb-NO" smtClean="0"/>
          </a:p>
          <a:p>
            <a:r>
              <a:rPr lang="nb-NO" smtClean="0"/>
              <a:t>Kneprotesepasienter får lokalbedøvelse i leddet og en slange som drenerer blod fra kneet.</a:t>
            </a:r>
          </a:p>
          <a:p>
            <a:endParaRPr lang="nb-NO" smtClean="0"/>
          </a:p>
          <a:p>
            <a:r>
              <a:rPr lang="nb-NO" smtClean="0"/>
              <a:t>Alle pasienter skal mobiliseres ut av seng (senker risiko for blodpropp!!)</a:t>
            </a:r>
            <a:endParaRPr lang="nb-NO"/>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RESULTATER</a:t>
            </a:r>
            <a:endParaRPr lang="nb-NO"/>
          </a:p>
        </p:txBody>
      </p:sp>
      <p:sp>
        <p:nvSpPr>
          <p:cNvPr id="3" name="Plassholder for innhold 2"/>
          <p:cNvSpPr>
            <a:spLocks noGrp="1"/>
          </p:cNvSpPr>
          <p:nvPr>
            <p:ph idx="1"/>
          </p:nvPr>
        </p:nvSpPr>
        <p:spPr/>
        <p:txBody>
          <a:bodyPr/>
          <a:lstStyle/>
          <a:p>
            <a:r>
              <a:rPr lang="nb-NO" sz="2400" err="1" smtClean="0"/>
              <a:t>Ca 5 % av pasientene må skifte protesen i løpet av de første 10 år.</a:t>
            </a:r>
          </a:p>
          <a:p>
            <a:pPr>
              <a:buNone/>
            </a:pPr>
            <a:endParaRPr lang="nb-NO" sz="2400" smtClean="0"/>
          </a:p>
          <a:p>
            <a:r>
              <a:rPr lang="nb-NO" sz="2400" err="1" smtClean="0"/>
              <a:t>Ca 80-85 % av pasientene oppgir og være godt og svært godt fornøyd etter operasjonen.</a:t>
            </a:r>
          </a:p>
          <a:p>
            <a:pPr>
              <a:buNone/>
            </a:pPr>
            <a:endParaRPr lang="nb-NO" sz="2400" smtClean="0"/>
          </a:p>
          <a:p>
            <a:r>
              <a:rPr lang="nb-NO" sz="2400" smtClean="0"/>
              <a:t>De aller fleste kan gjenoppta et normalt fysisk aktivitetsnivå helt uten leddsmerte.</a:t>
            </a:r>
          </a:p>
          <a:p>
            <a:endParaRPr lang="nb-NO" smtClean="0">
              <a:latin typeface="Helvetica"/>
            </a:endParaRPr>
          </a:p>
          <a:p>
            <a:pPr>
              <a:buNone/>
            </a:pPr>
            <a:endParaRPr lang="nb-NO" smtClean="0"/>
          </a:p>
          <a:p>
            <a:pPr>
              <a:buNone/>
            </a:pPr>
            <a:endParaRPr lang="nb-NO"/>
          </a:p>
        </p:txBody>
      </p:sp>
      <p:pic>
        <p:nvPicPr>
          <p:cNvPr id="4" name="Bilde 3" descr="Skarven-2009-03-24-1-590x393.jpg"/>
          <p:cNvPicPr>
            <a:picLocks noChangeAspect="1"/>
          </p:cNvPicPr>
          <p:nvPr/>
        </p:nvPicPr>
        <p:blipFill>
          <a:blip r:embed="rId2"/>
          <a:stretch>
            <a:fillRect/>
          </a:stretch>
        </p:blipFill>
        <p:spPr>
          <a:xfrm>
            <a:off x="6228184" y="5037370"/>
            <a:ext cx="2521843" cy="1679804"/>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KOMPLIKASJONER HOFTEPROTESE</a:t>
            </a:r>
            <a:endParaRPr lang="nb-NO"/>
          </a:p>
        </p:txBody>
      </p:sp>
      <p:sp>
        <p:nvSpPr>
          <p:cNvPr id="3" name="Plassholder for innhold 2"/>
          <p:cNvSpPr>
            <a:spLocks noGrp="1"/>
          </p:cNvSpPr>
          <p:nvPr>
            <p:ph idx="1"/>
          </p:nvPr>
        </p:nvSpPr>
        <p:spPr/>
        <p:txBody>
          <a:bodyPr/>
          <a:lstStyle/>
          <a:p>
            <a:r>
              <a:rPr lang="nb-NO" smtClean="0"/>
              <a:t>Infeksjon (1 %)</a:t>
            </a:r>
          </a:p>
          <a:p>
            <a:r>
              <a:rPr lang="nb-NO" smtClean="0"/>
              <a:t>Hofteprotese ut av ledd (0,5%)</a:t>
            </a:r>
          </a:p>
          <a:p>
            <a:r>
              <a:rPr lang="nb-NO"/>
              <a:t>Blodpropp (1%)</a:t>
            </a:r>
          </a:p>
          <a:p>
            <a:r>
              <a:rPr lang="nb-NO" smtClean="0"/>
              <a:t>Nerveskade (0,5%)</a:t>
            </a:r>
          </a:p>
          <a:p>
            <a:r>
              <a:rPr lang="nb-NO" smtClean="0"/>
              <a:t>Brudd </a:t>
            </a:r>
            <a:r>
              <a:rPr lang="nb-NO"/>
              <a:t>(0,5 %)</a:t>
            </a:r>
          </a:p>
          <a:p>
            <a:endParaRPr lang="nb-NO"/>
          </a:p>
        </p:txBody>
      </p:sp>
      <p:pic>
        <p:nvPicPr>
          <p:cNvPr id="4" name="Bilde 3" descr="536e0dbb-90cd-42f5-b767-13a310c7337b.jpg"/>
          <p:cNvPicPr>
            <a:picLocks noChangeAspect="1"/>
          </p:cNvPicPr>
          <p:nvPr/>
        </p:nvPicPr>
        <p:blipFill>
          <a:blip r:embed="rId2"/>
          <a:stretch>
            <a:fillRect/>
          </a:stretch>
        </p:blipFill>
        <p:spPr>
          <a:xfrm>
            <a:off x="6516216" y="1988840"/>
            <a:ext cx="1913546" cy="2938019"/>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KOMPLIKASJONER KNEPROTESE</a:t>
            </a:r>
            <a:endParaRPr lang="nb-NO"/>
          </a:p>
        </p:txBody>
      </p:sp>
      <p:sp>
        <p:nvSpPr>
          <p:cNvPr id="3" name="Plassholder for innhold 2"/>
          <p:cNvSpPr>
            <a:spLocks noGrp="1"/>
          </p:cNvSpPr>
          <p:nvPr>
            <p:ph sz="half" idx="1"/>
          </p:nvPr>
        </p:nvSpPr>
        <p:spPr>
          <a:xfrm>
            <a:off x="783980" y="1771200"/>
            <a:ext cx="3932035" cy="3776514"/>
          </a:xfrm>
        </p:spPr>
        <p:txBody>
          <a:bodyPr/>
          <a:lstStyle/>
          <a:p>
            <a:r>
              <a:rPr lang="nb-NO" smtClean="0"/>
              <a:t>Infeksjon (1%)</a:t>
            </a:r>
          </a:p>
          <a:p>
            <a:r>
              <a:rPr lang="nb-NO" smtClean="0"/>
              <a:t>Blodpropp (1 %)</a:t>
            </a:r>
          </a:p>
          <a:p>
            <a:r>
              <a:rPr lang="nb-NO" smtClean="0"/>
              <a:t>Ligamentskade (1%)</a:t>
            </a:r>
          </a:p>
          <a:p>
            <a:pPr>
              <a:buNone/>
            </a:pPr>
            <a:endParaRPr lang="nb-NO" smtClean="0"/>
          </a:p>
          <a:p>
            <a:pPr>
              <a:buNone/>
            </a:pPr>
            <a:endParaRPr lang="nb-NO"/>
          </a:p>
        </p:txBody>
      </p:sp>
      <p:pic>
        <p:nvPicPr>
          <p:cNvPr id="5" name="Plassholder for innhold 4" descr="Macintosh HD:Users:runegladhaug:Desktop:zimmer-nexgen-knee-mis-system-399-x-441-271x300.jp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32040" y="1772816"/>
            <a:ext cx="2581275" cy="2857500"/>
          </a:xfrm>
          <a:prstGeom prst="rect">
            <a:avLst/>
          </a:prstGeom>
          <a:noFill/>
          <a:ln>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pPr algn="ctr"/>
            <a:r>
              <a:rPr lang="nb-NO" smtClean="0"/>
              <a:t>RESTRIKSJONER</a:t>
            </a:r>
            <a:endParaRPr lang="nb-NO"/>
          </a:p>
        </p:txBody>
      </p:sp>
      <p:sp>
        <p:nvSpPr>
          <p:cNvPr id="6" name="Plassholder for innhold 5"/>
          <p:cNvSpPr>
            <a:spLocks noGrp="1"/>
          </p:cNvSpPr>
          <p:nvPr>
            <p:ph idx="1"/>
          </p:nvPr>
        </p:nvSpPr>
        <p:spPr/>
        <p:txBody>
          <a:bodyPr/>
          <a:lstStyle/>
          <a:p>
            <a:r>
              <a:rPr lang="nb-NO" smtClean="0"/>
              <a:t>Hofte og Kneproteseopererte har ingen belastningsrestriksjoner.</a:t>
            </a:r>
          </a:p>
          <a:p>
            <a:pPr marL="0" indent="0">
              <a:buNone/>
            </a:pPr>
            <a:endParaRPr lang="nb-NO"/>
          </a:p>
          <a:p>
            <a:r>
              <a:rPr lang="nb-NO" smtClean="0"/>
              <a:t>Ved spesielle forhold ved </a:t>
            </a:r>
            <a:r>
              <a:rPr lang="nb-NO"/>
              <a:t>deg som </a:t>
            </a:r>
            <a:r>
              <a:rPr lang="nb-NO" smtClean="0"/>
              <a:t>pasient eller ved operasjon vil du bli informert om eventuell avlastning.</a:t>
            </a:r>
          </a:p>
          <a:p>
            <a:endParaRPr lang="nb-NO" smtClean="0"/>
          </a:p>
          <a:p>
            <a:r>
              <a:rPr lang="nb-NO" smtClean="0"/>
              <a:t>Etter hofteoperasjon skal du ta på sokker og sko ved å bøye deg ned </a:t>
            </a:r>
            <a:r>
              <a:rPr lang="nb-NO" b="1" smtClean="0"/>
              <a:t>mellom</a:t>
            </a:r>
            <a:r>
              <a:rPr lang="nb-NO" smtClean="0"/>
              <a:t> benene</a:t>
            </a:r>
            <a:endParaRPr lang="nb-NO"/>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FORLØP</a:t>
            </a:r>
            <a:endParaRPr lang="nb-NO"/>
          </a:p>
        </p:txBody>
      </p:sp>
      <p:sp>
        <p:nvSpPr>
          <p:cNvPr id="3" name="Plassholder for innhold 2"/>
          <p:cNvSpPr>
            <a:spLocks noGrp="1"/>
          </p:cNvSpPr>
          <p:nvPr>
            <p:ph idx="1"/>
          </p:nvPr>
        </p:nvSpPr>
        <p:spPr>
          <a:xfrm>
            <a:off x="683568" y="1484488"/>
            <a:ext cx="7045569" cy="4104455"/>
          </a:xfrm>
        </p:spPr>
        <p:txBody>
          <a:bodyPr/>
          <a:lstStyle/>
          <a:p>
            <a:r>
              <a:rPr lang="nb-NO" smtClean="0"/>
              <a:t>Etter operasjon reser du hjem til          </a:t>
            </a:r>
            <a:r>
              <a:rPr lang="nb-NO" b="1" i="1" u="sng" smtClean="0"/>
              <a:t>egen bolig.</a:t>
            </a:r>
          </a:p>
          <a:p>
            <a:r>
              <a:rPr lang="nb-NO" smtClean="0"/>
              <a:t>Normalt friske pasienter reiser </a:t>
            </a:r>
            <a:r>
              <a:rPr lang="nb-NO"/>
              <a:t>hjem </a:t>
            </a:r>
            <a:r>
              <a:rPr lang="nb-NO" smtClean="0"/>
              <a:t>1. dag etter proteseoperasjonen.</a:t>
            </a:r>
            <a:endParaRPr lang="nb-NO"/>
          </a:p>
          <a:p>
            <a:r>
              <a:rPr lang="nb-NO" smtClean="0"/>
              <a:t>Noen pasienter har behov for å være på sykehuset i 2 dager.</a:t>
            </a:r>
          </a:p>
          <a:p>
            <a:endParaRPr lang="nb-NO"/>
          </a:p>
          <a:p>
            <a:r>
              <a:rPr lang="nb-NO" smtClean="0"/>
              <a:t>Du er selv ansvarlig for å ordne transport hjem fra sykehuset</a:t>
            </a:r>
          </a:p>
          <a:p>
            <a:endParaRPr lang="nb-NO"/>
          </a:p>
          <a:p>
            <a:endParaRPr lang="nb-NO" smtClean="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3273" y="835201"/>
            <a:ext cx="6525032" cy="649287"/>
          </a:xfrm>
        </p:spPr>
        <p:txBody>
          <a:bodyPr/>
          <a:lstStyle/>
          <a:p>
            <a:pPr algn="ctr"/>
            <a:r>
              <a:rPr lang="nb-NO"/>
              <a:t>FORLØP</a:t>
            </a:r>
          </a:p>
        </p:txBody>
      </p:sp>
      <p:sp>
        <p:nvSpPr>
          <p:cNvPr id="3" name="Plassholder for innhold 2"/>
          <p:cNvSpPr>
            <a:spLocks noGrp="1"/>
          </p:cNvSpPr>
          <p:nvPr>
            <p:ph idx="1"/>
          </p:nvPr>
        </p:nvSpPr>
        <p:spPr/>
        <p:txBody>
          <a:bodyPr/>
          <a:lstStyle/>
          <a:p>
            <a:r>
              <a:rPr lang="nb-NO" smtClean="0"/>
              <a:t>2 </a:t>
            </a:r>
            <a:r>
              <a:rPr lang="nb-NO"/>
              <a:t>krykker bør brukes til du kan gå trygt og uten halting</a:t>
            </a:r>
          </a:p>
          <a:p>
            <a:endParaRPr lang="nb-NO"/>
          </a:p>
          <a:p>
            <a:r>
              <a:rPr lang="nb-NO"/>
              <a:t>Trening hos fysioterapeut.</a:t>
            </a:r>
          </a:p>
          <a:p>
            <a:endParaRPr lang="nb-NO"/>
          </a:p>
          <a:p>
            <a:r>
              <a:rPr lang="nb-NO"/>
              <a:t>Fjerning av sting/stifter etter 3 uker hos fastlege.</a:t>
            </a:r>
          </a:p>
          <a:p>
            <a:r>
              <a:rPr lang="nb-NO" smtClean="0"/>
              <a:t>Kontroll på sykehus etter 3 måneder.</a:t>
            </a:r>
          </a:p>
          <a:p>
            <a:pPr>
              <a:buNone/>
            </a:pPr>
            <a:endParaRPr lang="nb-NO"/>
          </a:p>
        </p:txBody>
      </p:sp>
    </p:spTree>
    <p:extLst>
      <p:ext uri="{BB962C8B-B14F-4D97-AF65-F5344CB8AC3E}">
        <p14:creationId xmlns:p14="http://schemas.microsoft.com/office/powerpoint/2010/main" val="18235455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HOFTEPROTESE</a:t>
            </a:r>
            <a:endParaRPr lang="nb-NO"/>
          </a:p>
        </p:txBody>
      </p:sp>
      <p:pic>
        <p:nvPicPr>
          <p:cNvPr id="1026" name="Picture 2"/>
          <p:cNvPicPr>
            <a:picLocks noGrp="1" noChangeAspect="1" noChangeArrowheads="1"/>
          </p:cNvPicPr>
          <p:nvPr>
            <p:ph sz="half" idx="1"/>
          </p:nvPr>
        </p:nvPicPr>
        <p:blipFill>
          <a:blip r:embed="rId2"/>
          <a:stretch>
            <a:fillRect/>
          </a:stretch>
        </p:blipFill>
        <p:spPr bwMode="auto">
          <a:xfrm>
            <a:off x="611560" y="1700808"/>
            <a:ext cx="3452813" cy="2763409"/>
          </a:xfrm>
          <a:prstGeom prst="rect">
            <a:avLst/>
          </a:prstGeom>
          <a:noFill/>
          <a:ln w="9525">
            <a:noFill/>
            <a:miter lim="800000"/>
          </a:ln>
        </p:spPr>
      </p:pic>
      <p:sp>
        <p:nvSpPr>
          <p:cNvPr id="5" name="Plassholder for innhold 4"/>
          <p:cNvSpPr>
            <a:spLocks noGrp="1"/>
          </p:cNvSpPr>
          <p:nvPr>
            <p:ph sz="half" idx="2"/>
          </p:nvPr>
        </p:nvSpPr>
        <p:spPr/>
        <p:txBody>
          <a:bodyPr/>
          <a:lstStyle/>
          <a:p>
            <a:r>
              <a:rPr lang="nb-NO" smtClean="0"/>
              <a:t>INDIKASJON</a:t>
            </a:r>
          </a:p>
          <a:p>
            <a:pPr lvl="1"/>
            <a:r>
              <a:rPr lang="nb-NO" smtClean="0"/>
              <a:t>Følgetilstand etter:</a:t>
            </a:r>
          </a:p>
          <a:p>
            <a:pPr lvl="2"/>
            <a:r>
              <a:rPr lang="nb-NO" smtClean="0"/>
              <a:t>Slitasje</a:t>
            </a:r>
          </a:p>
          <a:p>
            <a:pPr lvl="2"/>
            <a:r>
              <a:rPr lang="nb-NO" smtClean="0"/>
              <a:t>Medfødt barnelidelse</a:t>
            </a:r>
          </a:p>
          <a:p>
            <a:pPr lvl="2"/>
            <a:r>
              <a:rPr lang="nb-NO" smtClean="0"/>
              <a:t>Leddgikt</a:t>
            </a:r>
          </a:p>
          <a:p>
            <a:pPr lvl="2"/>
            <a:r>
              <a:rPr lang="nb-NO" smtClean="0"/>
              <a:t>Skader/brudd</a:t>
            </a:r>
            <a:endParaRPr lang="nb-NO"/>
          </a:p>
        </p:txBody>
      </p:sp>
      <p:sp>
        <p:nvSpPr>
          <p:cNvPr id="6" name="TekstSylinder 5"/>
          <p:cNvSpPr txBox="1"/>
          <p:nvPr/>
        </p:nvSpPr>
        <p:spPr>
          <a:xfrm>
            <a:off x="755576" y="3068960"/>
            <a:ext cx="936104" cy="369332"/>
          </a:xfrm>
          <a:prstGeom prst="rect">
            <a:avLst/>
          </a:prstGeom>
          <a:noFill/>
        </p:spPr>
        <p:txBody>
          <a:bodyPr wrap="square" rtlCol="0">
            <a:spAutoFit/>
          </a:bodyPr>
          <a:lstStyle/>
          <a:p>
            <a:r>
              <a:rPr lang="nb-NO" smtClean="0"/>
              <a:t>slitasje</a:t>
            </a:r>
            <a:endParaRPr lang="nb-NO"/>
          </a:p>
        </p:txBody>
      </p:sp>
      <p:sp>
        <p:nvSpPr>
          <p:cNvPr id="7" name="TekstSylinder 6"/>
          <p:cNvSpPr txBox="1"/>
          <p:nvPr/>
        </p:nvSpPr>
        <p:spPr>
          <a:xfrm>
            <a:off x="2915816" y="3068960"/>
            <a:ext cx="1008112" cy="369332"/>
          </a:xfrm>
          <a:prstGeom prst="rect">
            <a:avLst/>
          </a:prstGeom>
          <a:noFill/>
        </p:spPr>
        <p:txBody>
          <a:bodyPr wrap="square" rtlCol="0">
            <a:spAutoFit/>
          </a:bodyPr>
          <a:lstStyle/>
          <a:p>
            <a:r>
              <a:rPr lang="nb-NO" smtClean="0"/>
              <a:t>frisk</a:t>
            </a:r>
            <a:endParaRPr lang="nb-NO"/>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Blodfortynnende</a:t>
            </a:r>
            <a:endParaRPr lang="nb-NO"/>
          </a:p>
        </p:txBody>
      </p:sp>
      <p:sp>
        <p:nvSpPr>
          <p:cNvPr id="3" name="Plassholder for innhold 2"/>
          <p:cNvSpPr>
            <a:spLocks noGrp="1"/>
          </p:cNvSpPr>
          <p:nvPr>
            <p:ph idx="1"/>
          </p:nvPr>
        </p:nvSpPr>
        <p:spPr/>
        <p:txBody>
          <a:bodyPr/>
          <a:lstStyle/>
          <a:p>
            <a:r>
              <a:rPr lang="nb-NO" smtClean="0"/>
              <a:t>Blodfortynnende sprøyter brukes normalt 10 dager etter utskrivelse.</a:t>
            </a:r>
          </a:p>
          <a:p>
            <a:r>
              <a:rPr lang="nb-NO" smtClean="0"/>
              <a:t>De som står på blodfortynnende fast går tilbake til dette ved utreise.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INGEN SEKRESJON FRA SÅR</a:t>
            </a:r>
            <a:endParaRPr lang="nb-NO"/>
          </a:p>
        </p:txBody>
      </p:sp>
      <p:sp>
        <p:nvSpPr>
          <p:cNvPr id="3" name="Plassholder for innhold 2"/>
          <p:cNvSpPr>
            <a:spLocks noGrp="1"/>
          </p:cNvSpPr>
          <p:nvPr>
            <p:ph idx="1"/>
          </p:nvPr>
        </p:nvSpPr>
        <p:spPr/>
        <p:txBody>
          <a:bodyPr/>
          <a:lstStyle/>
          <a:p>
            <a:r>
              <a:rPr lang="nb-NO"/>
              <a:t>Såret skal være helt tørt ved utreise</a:t>
            </a:r>
            <a:r>
              <a:rPr lang="nb-NO" smtClean="0"/>
              <a:t>.</a:t>
            </a:r>
          </a:p>
          <a:p>
            <a:endParaRPr lang="nb-NO" smtClean="0"/>
          </a:p>
          <a:p>
            <a:r>
              <a:rPr lang="nb-NO" smtClean="0"/>
              <a:t>Dersom det tilkommer sekresjon etter du har kommet hjem: KONTAKT SYKEHUSET STRAKS</a:t>
            </a:r>
            <a:endParaRPr lang="nb-NO"/>
          </a:p>
          <a:p>
            <a:endParaRPr lang="nb-NO"/>
          </a:p>
        </p:txBody>
      </p:sp>
    </p:spTree>
    <p:extLst>
      <p:ext uri="{BB962C8B-B14F-4D97-AF65-F5344CB8AC3E}">
        <p14:creationId xmlns:p14="http://schemas.microsoft.com/office/powerpoint/2010/main" val="28616678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Viktig å huske før operasjonen!</a:t>
            </a:r>
            <a:endParaRPr lang="nb-NO"/>
          </a:p>
        </p:txBody>
      </p:sp>
      <p:sp>
        <p:nvSpPr>
          <p:cNvPr id="3" name="Plassholder for innhold 2"/>
          <p:cNvSpPr>
            <a:spLocks noGrp="1"/>
          </p:cNvSpPr>
          <p:nvPr>
            <p:ph idx="1"/>
          </p:nvPr>
        </p:nvSpPr>
        <p:spPr/>
        <p:txBody>
          <a:bodyPr/>
          <a:lstStyle/>
          <a:p>
            <a:r>
              <a:rPr lang="nb-NO" smtClean="0"/>
              <a:t>Hvis du blir syk i tiden mellom forundersøkelsen og operasjonen, må du ta kontakt med oss så snart som mulig!</a:t>
            </a:r>
          </a:p>
          <a:p>
            <a:r>
              <a:rPr lang="nb-NO" smtClean="0"/>
              <a:t>Det samme gjelder hvis du får sår/kviser/utslett  i huden rundt operasjonsområdet.</a:t>
            </a:r>
          </a:p>
        </p:txBody>
      </p:sp>
      <p:pic>
        <p:nvPicPr>
          <p:cNvPr id="4" name="Bilde 3" descr="kviser.jpg"/>
          <p:cNvPicPr>
            <a:picLocks noChangeAspect="1"/>
          </p:cNvPicPr>
          <p:nvPr/>
        </p:nvPicPr>
        <p:blipFill>
          <a:blip r:embed="rId2"/>
          <a:stretch>
            <a:fillRect/>
          </a:stretch>
        </p:blipFill>
        <p:spPr>
          <a:xfrm>
            <a:off x="4860032" y="4653136"/>
            <a:ext cx="2466975" cy="1847850"/>
          </a:xfrm>
          <a:prstGeom prst="rect">
            <a:avLst/>
          </a:prstGeom>
        </p:spPr>
      </p:pic>
      <p:pic>
        <p:nvPicPr>
          <p:cNvPr id="5" name="Bilde 4" descr="skrubbsår.jpg"/>
          <p:cNvPicPr>
            <a:picLocks noChangeAspect="1"/>
          </p:cNvPicPr>
          <p:nvPr/>
        </p:nvPicPr>
        <p:blipFill>
          <a:blip r:embed="rId3"/>
          <a:srcRect t="2751" r="52625"/>
          <a:stretch>
            <a:fillRect/>
          </a:stretch>
        </p:blipFill>
        <p:spPr>
          <a:xfrm>
            <a:off x="1475656" y="4509120"/>
            <a:ext cx="2160240" cy="2094043"/>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ctrTitle"/>
          </p:nvPr>
        </p:nvSpPr>
        <p:spPr>
          <a:xfrm>
            <a:off x="755577" y="764703"/>
            <a:ext cx="7772400" cy="1470026"/>
          </a:xfrm>
        </p:spPr>
        <p:txBody>
          <a:bodyPr/>
          <a:lstStyle/>
          <a:p>
            <a:pPr lvl="0"/>
            <a:r>
              <a:rPr lang="nb-NO" dirty="0"/>
              <a:t>Velkommen til ortopedisk </a:t>
            </a:r>
            <a:r>
              <a:rPr lang="nb-NO" dirty="0" smtClean="0"/>
              <a:t>sengepost SSK og kirurgisk sengepost SSF</a:t>
            </a:r>
            <a:endParaRPr lang="nb-NO" dirty="0"/>
          </a:p>
        </p:txBody>
      </p:sp>
      <p:sp>
        <p:nvSpPr>
          <p:cNvPr id="3" name="Undertittel 2"/>
          <p:cNvSpPr txBox="1">
            <a:spLocks noGrp="1"/>
          </p:cNvSpPr>
          <p:nvPr>
            <p:ph type="subTitle" idx="1"/>
          </p:nvPr>
        </p:nvSpPr>
        <p:spPr>
          <a:xfrm>
            <a:off x="1371600" y="2276874"/>
            <a:ext cx="6400800" cy="3361928"/>
          </a:xfrm>
        </p:spPr>
        <p:txBody>
          <a:bodyPr/>
          <a:lstStyle/>
          <a:p>
            <a:endParaRPr lang="nb-NO" dirty="0"/>
          </a:p>
        </p:txBody>
      </p:sp>
      <p:pic>
        <p:nvPicPr>
          <p:cNvPr id="4" name="Picture 2" descr="C:\Users\listia\AppData\Local\Microsoft\Windows\Temporary Internet Files\Content.Outlook\NPT1IR9M\yoga-xray6.jpg"/>
          <p:cNvPicPr>
            <a:picLocks noChangeAspect="1"/>
          </p:cNvPicPr>
          <p:nvPr/>
        </p:nvPicPr>
        <p:blipFill>
          <a:blip r:embed="rId3"/>
          <a:stretch>
            <a:fillRect/>
          </a:stretch>
        </p:blipFill>
        <p:spPr>
          <a:xfrm>
            <a:off x="2267739" y="2564901"/>
            <a:ext cx="4705346" cy="2743200"/>
          </a:xfrm>
          <a:prstGeom prst="rect">
            <a:avLst/>
          </a:prstGeom>
          <a:noFill/>
          <a:ln>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endParaRPr lang="nb-NO"/>
          </a:p>
        </p:txBody>
      </p:sp>
      <p:sp>
        <p:nvSpPr>
          <p:cNvPr id="3" name="Plassholder for innhold 2"/>
          <p:cNvSpPr txBox="1">
            <a:spLocks noGrp="1"/>
          </p:cNvSpPr>
          <p:nvPr>
            <p:ph idx="1"/>
          </p:nvPr>
        </p:nvSpPr>
        <p:spPr/>
        <p:txBody>
          <a:bodyPr/>
          <a:lstStyle/>
          <a:p>
            <a:pPr lvl="0"/>
            <a:r>
              <a:rPr lang="nb-NO">
                <a:latin typeface="Arial Rounded MT Bold" pitchFamily="34"/>
              </a:rPr>
              <a:t>Forberedelser før innleggelse</a:t>
            </a:r>
          </a:p>
          <a:p>
            <a:pPr lvl="0"/>
            <a:r>
              <a:rPr lang="nb-NO" err="1">
                <a:latin typeface="Arial Rounded MT Bold" pitchFamily="34"/>
              </a:rPr>
              <a:t>Operasjonsdagen</a:t>
            </a:r>
            <a:endParaRPr lang="nb-NO">
              <a:latin typeface="Arial Rounded MT Bold" pitchFamily="34"/>
            </a:endParaRPr>
          </a:p>
          <a:p>
            <a:pPr lvl="0"/>
            <a:r>
              <a:rPr lang="nb-NO">
                <a:latin typeface="Arial Rounded MT Bold" pitchFamily="34"/>
              </a:rPr>
              <a:t>Dagene etter operasjonen</a:t>
            </a:r>
          </a:p>
          <a:p>
            <a:pPr lvl="0"/>
            <a:r>
              <a:rPr lang="nb-NO">
                <a:latin typeface="Arial Rounded MT Bold" pitchFamily="34"/>
              </a:rPr>
              <a:t>Utskrivelse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nb-NO" sz="3600" dirty="0"/>
              <a:t>Forberedelse før innleggelse</a:t>
            </a:r>
            <a:r>
              <a:rPr lang="nb-NO" sz="4000" dirty="0"/>
              <a:t/>
            </a:r>
            <a:br>
              <a:rPr lang="nb-NO" sz="4000" dirty="0"/>
            </a:br>
            <a:endParaRPr lang="nb-NO" sz="4000" dirty="0"/>
          </a:p>
        </p:txBody>
      </p:sp>
      <p:sp>
        <p:nvSpPr>
          <p:cNvPr id="3" name="Plassholder for innhold 2"/>
          <p:cNvSpPr txBox="1">
            <a:spLocks noGrp="1"/>
          </p:cNvSpPr>
          <p:nvPr>
            <p:ph idx="1"/>
          </p:nvPr>
        </p:nvSpPr>
        <p:spPr>
          <a:xfrm>
            <a:off x="755576" y="1988840"/>
            <a:ext cx="7045569" cy="4104455"/>
          </a:xfrm>
        </p:spPr>
        <p:txBody>
          <a:bodyPr/>
          <a:lstStyle/>
          <a:p>
            <a:pPr lvl="0"/>
            <a:r>
              <a:rPr lang="nb-NO" dirty="0">
                <a:latin typeface="Arial Rounded MT Bold" pitchFamily="34"/>
              </a:rPr>
              <a:t>Faste</a:t>
            </a:r>
          </a:p>
          <a:p>
            <a:pPr lvl="0"/>
            <a:r>
              <a:rPr lang="nb-NO" dirty="0" smtClean="0">
                <a:latin typeface="Arial Rounded MT Bold" pitchFamily="34"/>
              </a:rPr>
              <a:t>Dusje/nyvaskede klær</a:t>
            </a:r>
          </a:p>
          <a:p>
            <a:pPr lvl="0"/>
            <a:r>
              <a:rPr lang="nb-NO" dirty="0" smtClean="0">
                <a:latin typeface="Arial Rounded MT Bold" pitchFamily="34"/>
              </a:rPr>
              <a:t>Fjerne piercing/øredobber</a:t>
            </a:r>
          </a:p>
          <a:p>
            <a:pPr lvl="0"/>
            <a:r>
              <a:rPr lang="nb-NO" dirty="0" smtClean="0">
                <a:latin typeface="Arial Rounded MT Bold" pitchFamily="34"/>
              </a:rPr>
              <a:t>Rent sengetøy</a:t>
            </a:r>
            <a:endParaRPr lang="nb-NO" dirty="0">
              <a:latin typeface="Arial Rounded MT Bold" pitchFamily="34"/>
            </a:endParaRPr>
          </a:p>
          <a:p>
            <a:pPr lvl="0"/>
            <a:r>
              <a:rPr lang="nb-NO" dirty="0">
                <a:latin typeface="Arial Rounded MT Bold" pitchFamily="34"/>
              </a:rPr>
              <a:t>Pakke ”fornuftige” klær og sko</a:t>
            </a:r>
          </a:p>
          <a:p>
            <a:pPr lvl="0"/>
            <a:r>
              <a:rPr lang="nb-NO" dirty="0" smtClean="0">
                <a:latin typeface="Arial Rounded MT Bold" pitchFamily="34"/>
              </a:rPr>
              <a:t>Medisiner</a:t>
            </a:r>
          </a:p>
          <a:p>
            <a:pPr lvl="0"/>
            <a:r>
              <a:rPr lang="nb-NO" dirty="0" smtClean="0">
                <a:latin typeface="Arial Rounded MT Bold" pitchFamily="34"/>
              </a:rPr>
              <a:t>Brosjyren</a:t>
            </a:r>
            <a:endParaRPr lang="nb-NO" dirty="0">
              <a:latin typeface="Arial Rounded MT Bold" pitchFamily="34"/>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nb-NO" sz="3600" dirty="0"/>
              <a:t>Operasjonsdagen</a:t>
            </a:r>
            <a:r>
              <a:rPr lang="nb-NO" sz="4000" dirty="0"/>
              <a:t/>
            </a:r>
            <a:br>
              <a:rPr lang="nb-NO" sz="4000" dirty="0"/>
            </a:br>
            <a:endParaRPr lang="nb-NO" sz="4000" dirty="0"/>
          </a:p>
        </p:txBody>
      </p:sp>
      <p:sp>
        <p:nvSpPr>
          <p:cNvPr id="3" name="Plassholder for innhold 2"/>
          <p:cNvSpPr txBox="1">
            <a:spLocks noGrp="1"/>
          </p:cNvSpPr>
          <p:nvPr>
            <p:ph idx="1"/>
          </p:nvPr>
        </p:nvSpPr>
        <p:spPr>
          <a:xfrm>
            <a:off x="783272" y="1484488"/>
            <a:ext cx="7389127" cy="5184871"/>
          </a:xfrm>
        </p:spPr>
        <p:txBody>
          <a:bodyPr/>
          <a:lstStyle/>
          <a:p>
            <a:pPr lvl="0"/>
            <a:endParaRPr lang="nb-NO" dirty="0" smtClean="0">
              <a:latin typeface="Arial Rounded MT Bold" pitchFamily="34"/>
            </a:endParaRPr>
          </a:p>
          <a:p>
            <a:pPr lvl="0"/>
            <a:r>
              <a:rPr lang="nb-NO" dirty="0" smtClean="0">
                <a:latin typeface="Arial Rounded MT Bold" pitchFamily="34"/>
              </a:rPr>
              <a:t>Dusj </a:t>
            </a:r>
          </a:p>
          <a:p>
            <a:pPr lvl="0"/>
            <a:r>
              <a:rPr lang="nb-NO" dirty="0" smtClean="0">
                <a:latin typeface="Arial Rounded MT Bold" pitchFamily="34"/>
              </a:rPr>
              <a:t>Oppmøte på avtalt sted </a:t>
            </a:r>
          </a:p>
          <a:p>
            <a:pPr lvl="0"/>
            <a:r>
              <a:rPr lang="nb-NO" dirty="0" smtClean="0">
                <a:latin typeface="Arial Rounded MT Bold" pitchFamily="34"/>
              </a:rPr>
              <a:t>Forberedelse til operasjon</a:t>
            </a:r>
          </a:p>
          <a:p>
            <a:pPr marL="400050" lvl="1" indent="0">
              <a:buFont typeface="Wingdings" pitchFamily="2" charset="2"/>
              <a:buChar char="ü"/>
            </a:pPr>
            <a:r>
              <a:rPr lang="nb-NO" dirty="0" smtClean="0">
                <a:latin typeface="Arial Rounded MT Bold" pitchFamily="34"/>
              </a:rPr>
              <a:t>Hårfjerning</a:t>
            </a:r>
          </a:p>
          <a:p>
            <a:pPr marL="400050" lvl="1" indent="0">
              <a:buFont typeface="Wingdings" pitchFamily="2" charset="2"/>
              <a:buChar char="ü"/>
            </a:pPr>
            <a:r>
              <a:rPr lang="nb-NO" dirty="0" smtClean="0">
                <a:latin typeface="Arial Rounded MT Bold" pitchFamily="34"/>
              </a:rPr>
              <a:t>Medisiner</a:t>
            </a:r>
          </a:p>
          <a:p>
            <a:pPr marL="400050" lvl="1" indent="0">
              <a:buFont typeface="Wingdings" pitchFamily="2" charset="2"/>
              <a:buChar char="ü"/>
            </a:pPr>
            <a:r>
              <a:rPr lang="nb-NO" dirty="0" smtClean="0">
                <a:latin typeface="Arial Rounded MT Bold" pitchFamily="34"/>
              </a:rPr>
              <a:t>Blodprøver</a:t>
            </a:r>
            <a:endParaRPr lang="nb-NO" dirty="0">
              <a:latin typeface="Arial Rounded MT Bold" pitchFamily="34"/>
            </a:endParaRPr>
          </a:p>
          <a:p>
            <a:pPr marL="400050" lvl="1" indent="0">
              <a:buFont typeface="Wingdings" pitchFamily="2" charset="2"/>
              <a:buChar char="ü"/>
            </a:pPr>
            <a:r>
              <a:rPr lang="nb-NO" dirty="0" smtClean="0">
                <a:latin typeface="Arial Rounded MT Bold" pitchFamily="34"/>
              </a:rPr>
              <a:t>Pasienttøy</a:t>
            </a:r>
            <a:endParaRPr lang="nb-NO" dirty="0">
              <a:latin typeface="Arial Rounded MT Bold" pitchFamily="34"/>
            </a:endParaRPr>
          </a:p>
          <a:p>
            <a:pPr marL="400050" lvl="1" indent="0">
              <a:buFont typeface="Wingdings" pitchFamily="2" charset="2"/>
              <a:buChar char="ü"/>
            </a:pPr>
            <a:r>
              <a:rPr lang="nb-NO" dirty="0" smtClean="0">
                <a:latin typeface="Arial Rounded MT Bold" pitchFamily="34"/>
              </a:rPr>
              <a:t>Blærekateter</a:t>
            </a:r>
          </a:p>
          <a:p>
            <a:pPr marL="400050" lvl="1" indent="0">
              <a:buFont typeface="Wingdings" pitchFamily="2" charset="2"/>
              <a:buChar char="ü"/>
            </a:pPr>
            <a:r>
              <a:rPr lang="nb-NO" dirty="0" smtClean="0">
                <a:latin typeface="Arial Rounded MT Bold" pitchFamily="34"/>
              </a:rPr>
              <a:t>Dren (kne)</a:t>
            </a:r>
            <a:endParaRPr lang="nb-NO" dirty="0">
              <a:latin typeface="Arial Rounded MT Bold" pitchFamily="34"/>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endParaRPr lang="nb-NO"/>
          </a:p>
        </p:txBody>
      </p:sp>
      <p:sp>
        <p:nvSpPr>
          <p:cNvPr id="3" name="Plassholder for innhold 2"/>
          <p:cNvSpPr txBox="1">
            <a:spLocks noGrp="1"/>
          </p:cNvSpPr>
          <p:nvPr>
            <p:ph idx="1"/>
          </p:nvPr>
        </p:nvSpPr>
        <p:spPr/>
        <p:txBody>
          <a:bodyPr/>
          <a:lstStyle/>
          <a:p>
            <a:pPr lvl="0"/>
            <a:r>
              <a:rPr lang="nb-NO" dirty="0">
                <a:latin typeface="Arial Rounded MT Bold" pitchFamily="34"/>
              </a:rPr>
              <a:t>Overvåking 2 – 4 timer</a:t>
            </a:r>
          </a:p>
          <a:p>
            <a:pPr marL="400050" lvl="1" indent="0">
              <a:buFont typeface="Wingdings" pitchFamily="2" charset="2"/>
              <a:buChar char="ü"/>
            </a:pPr>
            <a:r>
              <a:rPr lang="nb-NO" dirty="0" smtClean="0">
                <a:latin typeface="Arial Rounded MT Bold" pitchFamily="34"/>
              </a:rPr>
              <a:t>Fjerne </a:t>
            </a:r>
            <a:r>
              <a:rPr lang="nb-NO" dirty="0">
                <a:latin typeface="Arial Rounded MT Bold" pitchFamily="34"/>
              </a:rPr>
              <a:t>blærekateter</a:t>
            </a:r>
          </a:p>
          <a:p>
            <a:pPr marL="400050" lvl="1" indent="0">
              <a:buFont typeface="Wingdings" pitchFamily="2" charset="2"/>
              <a:buChar char="ü"/>
            </a:pPr>
            <a:r>
              <a:rPr lang="nb-NO" dirty="0" smtClean="0">
                <a:latin typeface="Arial Rounded MT Bold" pitchFamily="34"/>
              </a:rPr>
              <a:t> Smertelindring</a:t>
            </a:r>
            <a:endParaRPr lang="nb-NO" dirty="0">
              <a:latin typeface="Arial Rounded MT Bold" pitchFamily="34"/>
            </a:endParaRPr>
          </a:p>
          <a:p>
            <a:pPr marL="400050" lvl="1" indent="0">
              <a:buFont typeface="Wingdings" pitchFamily="2" charset="2"/>
              <a:buChar char="ü"/>
            </a:pPr>
            <a:r>
              <a:rPr lang="nb-NO" dirty="0" smtClean="0">
                <a:latin typeface="Arial Rounded MT Bold" pitchFamily="34"/>
              </a:rPr>
              <a:t>Opp </a:t>
            </a:r>
            <a:r>
              <a:rPr lang="nb-NO" dirty="0">
                <a:latin typeface="Arial Rounded MT Bold" pitchFamily="34"/>
              </a:rPr>
              <a:t>og stå</a:t>
            </a:r>
          </a:p>
          <a:p>
            <a:pPr lvl="0"/>
            <a:r>
              <a:rPr lang="nb-NO" dirty="0" smtClean="0">
                <a:latin typeface="Arial Rounded MT Bold" pitchFamily="34"/>
              </a:rPr>
              <a:t>Overføres til </a:t>
            </a:r>
            <a:r>
              <a:rPr lang="nb-NO" dirty="0">
                <a:latin typeface="Arial Rounded MT Bold" pitchFamily="34"/>
              </a:rPr>
              <a:t>sengepost etter overvåking</a:t>
            </a:r>
          </a:p>
          <a:p>
            <a:pPr lvl="1">
              <a:buFont typeface="Wingdings" pitchFamily="2" charset="2"/>
              <a:buChar char="ü"/>
            </a:pPr>
            <a:r>
              <a:rPr lang="nb-NO" dirty="0" smtClean="0">
                <a:latin typeface="Arial Rounded MT Bold" pitchFamily="34"/>
              </a:rPr>
              <a:t>Måltid</a:t>
            </a:r>
          </a:p>
          <a:p>
            <a:pPr lvl="1">
              <a:buFont typeface="Wingdings" pitchFamily="2" charset="2"/>
              <a:buChar char="ü"/>
            </a:pPr>
            <a:r>
              <a:rPr lang="nb-NO" dirty="0" smtClean="0">
                <a:latin typeface="Arial Rounded MT Bold" pitchFamily="34"/>
              </a:rPr>
              <a:t>Mobilisering på rommet</a:t>
            </a:r>
          </a:p>
          <a:p>
            <a:pPr lvl="1">
              <a:buFont typeface="Wingdings" pitchFamily="2" charset="2"/>
              <a:buChar char="ü"/>
            </a:pPr>
            <a:r>
              <a:rPr lang="nb-NO" dirty="0" err="1" smtClean="0">
                <a:latin typeface="Arial Rounded MT Bold" pitchFamily="34"/>
              </a:rPr>
              <a:t>Blokkade</a:t>
            </a:r>
            <a:r>
              <a:rPr lang="nb-NO" dirty="0" smtClean="0">
                <a:latin typeface="Arial Rounded MT Bold" pitchFamily="34"/>
              </a:rPr>
              <a:t> (kne)</a:t>
            </a:r>
          </a:p>
          <a:p>
            <a:pPr marL="0" lvl="0" indent="0">
              <a:buNone/>
            </a:pPr>
            <a:endParaRPr lang="nb-NO" dirty="0" smtClean="0">
              <a:latin typeface="Arial Rounded MT Bold" pitchFamily="34"/>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nb-NO" sz="3600" dirty="0" smtClean="0"/>
              <a:t>På sengeposten</a:t>
            </a:r>
            <a:r>
              <a:rPr lang="nb-NO" sz="4000" dirty="0"/>
              <a:t/>
            </a:r>
            <a:br>
              <a:rPr lang="nb-NO" sz="4000" dirty="0"/>
            </a:br>
            <a:endParaRPr lang="nb-NO" sz="4000" dirty="0"/>
          </a:p>
        </p:txBody>
      </p:sp>
      <p:sp>
        <p:nvSpPr>
          <p:cNvPr id="3" name="Plassholder for innhold 2"/>
          <p:cNvSpPr txBox="1">
            <a:spLocks noGrp="1"/>
          </p:cNvSpPr>
          <p:nvPr>
            <p:ph idx="1"/>
          </p:nvPr>
        </p:nvSpPr>
        <p:spPr>
          <a:xfrm>
            <a:off x="783272" y="1486000"/>
            <a:ext cx="3860735" cy="5111352"/>
          </a:xfrm>
        </p:spPr>
        <p:txBody>
          <a:bodyPr/>
          <a:lstStyle/>
          <a:p>
            <a:pPr lvl="0"/>
            <a:r>
              <a:rPr lang="nb-NO" sz="2400" dirty="0" smtClean="0">
                <a:latin typeface="+mj-lt"/>
              </a:rPr>
              <a:t>Morgenstell</a:t>
            </a:r>
          </a:p>
          <a:p>
            <a:pPr lvl="0"/>
            <a:r>
              <a:rPr lang="nb-NO" sz="2400" dirty="0" smtClean="0">
                <a:latin typeface="+mj-lt"/>
              </a:rPr>
              <a:t>Privat </a:t>
            </a:r>
            <a:r>
              <a:rPr lang="nb-NO" sz="2400" dirty="0">
                <a:latin typeface="+mj-lt"/>
              </a:rPr>
              <a:t>tøy</a:t>
            </a:r>
          </a:p>
          <a:p>
            <a:pPr lvl="0"/>
            <a:r>
              <a:rPr lang="nb-NO" sz="2400" dirty="0">
                <a:latin typeface="+mj-lt"/>
              </a:rPr>
              <a:t>Frokost på </a:t>
            </a:r>
            <a:r>
              <a:rPr lang="nb-NO" sz="2400" dirty="0" smtClean="0">
                <a:latin typeface="+mj-lt"/>
              </a:rPr>
              <a:t>rommet</a:t>
            </a:r>
          </a:p>
          <a:p>
            <a:pPr lvl="0"/>
            <a:r>
              <a:rPr lang="nb-NO" sz="2400" dirty="0" smtClean="0">
                <a:latin typeface="+mj-lt"/>
              </a:rPr>
              <a:t>Røntgen kontroll</a:t>
            </a:r>
            <a:endParaRPr lang="nb-NO" sz="2400" dirty="0">
              <a:latin typeface="+mj-lt"/>
            </a:endParaRPr>
          </a:p>
          <a:p>
            <a:pPr lvl="0"/>
            <a:r>
              <a:rPr lang="nb-NO" sz="2400" dirty="0">
                <a:latin typeface="+mj-lt"/>
              </a:rPr>
              <a:t>Gå turer i korridoren, </a:t>
            </a:r>
            <a:r>
              <a:rPr lang="nb-NO" sz="2400" dirty="0" smtClean="0">
                <a:latin typeface="+mj-lt"/>
              </a:rPr>
              <a:t>individuell oppfølging med fysioterapeut</a:t>
            </a:r>
            <a:endParaRPr lang="nb-NO" sz="2400" dirty="0">
              <a:latin typeface="+mj-lt"/>
            </a:endParaRPr>
          </a:p>
          <a:p>
            <a:pPr lvl="0"/>
            <a:r>
              <a:rPr lang="nb-NO" sz="2400" dirty="0">
                <a:latin typeface="+mj-lt"/>
              </a:rPr>
              <a:t>Hvile i stol på rommet, </a:t>
            </a:r>
            <a:r>
              <a:rPr lang="nb-NO" sz="2400" dirty="0" err="1">
                <a:latin typeface="+mj-lt"/>
              </a:rPr>
              <a:t>evt</a:t>
            </a:r>
            <a:r>
              <a:rPr lang="nb-NO" sz="2400" dirty="0">
                <a:latin typeface="+mj-lt"/>
              </a:rPr>
              <a:t> </a:t>
            </a:r>
            <a:r>
              <a:rPr lang="nb-NO" sz="2400" u="sng" dirty="0">
                <a:latin typeface="+mj-lt"/>
              </a:rPr>
              <a:t>på</a:t>
            </a:r>
            <a:r>
              <a:rPr lang="nb-NO" sz="2400" dirty="0">
                <a:latin typeface="+mj-lt"/>
              </a:rPr>
              <a:t> </a:t>
            </a:r>
            <a:r>
              <a:rPr lang="nb-NO" sz="2400" dirty="0" smtClean="0">
                <a:latin typeface="+mj-lt"/>
              </a:rPr>
              <a:t>seng</a:t>
            </a:r>
          </a:p>
          <a:p>
            <a:pPr lvl="0"/>
            <a:r>
              <a:rPr lang="nb-NO" sz="2400" dirty="0" smtClean="0">
                <a:latin typeface="+mj-lt"/>
              </a:rPr>
              <a:t>Felles lunsj, middag og kveldsmat på stue</a:t>
            </a:r>
          </a:p>
          <a:p>
            <a:pPr lvl="0"/>
            <a:r>
              <a:rPr lang="nb-NO" sz="2400" dirty="0" smtClean="0">
                <a:latin typeface="+mj-lt"/>
              </a:rPr>
              <a:t>Smertelindring</a:t>
            </a:r>
            <a:endParaRPr lang="nb-NO" sz="2400" dirty="0">
              <a:latin typeface="+mj-lt"/>
            </a:endParaRPr>
          </a:p>
        </p:txBody>
      </p:sp>
      <p:pic>
        <p:nvPicPr>
          <p:cNvPr id="4" name="Picture 2" descr="C:\Users\listia\AppData\Local\Microsoft\Windows\Temporary Internet Files\Content.Outlook\NPT1IR9M\Bilde2.jpg"/>
          <p:cNvPicPr>
            <a:picLocks noGrp="1" noChangeAspect="1"/>
          </p:cNvPicPr>
          <p:nvPr>
            <p:ph idx="2"/>
          </p:nvPr>
        </p:nvPicPr>
        <p:blipFill>
          <a:blip r:embed="rId3"/>
          <a:stretch>
            <a:fillRect/>
          </a:stretch>
        </p:blipFill>
        <p:spPr>
          <a:xfrm>
            <a:off x="5004045" y="1412776"/>
            <a:ext cx="3394472" cy="4525959"/>
          </a:xfr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83981" y="1772817"/>
            <a:ext cx="7748459" cy="4104455"/>
          </a:xfrm>
        </p:spPr>
        <p:txBody>
          <a:bodyPr/>
          <a:lstStyle/>
          <a:p>
            <a:r>
              <a:rPr lang="nb-NO" dirty="0"/>
              <a:t>En smerteskala kan hjelpe oss å gradere intensiteten av smerte. </a:t>
            </a:r>
            <a:endParaRPr lang="nb-NO" dirty="0" smtClean="0"/>
          </a:p>
          <a:p>
            <a:pPr marL="0" indent="0">
              <a:buNone/>
            </a:pPr>
            <a:endParaRPr lang="nb-NO" dirty="0"/>
          </a:p>
          <a:p>
            <a:pPr marL="0" indent="0" algn="ctr">
              <a:buNone/>
            </a:pPr>
            <a:r>
              <a:rPr lang="nb-NO" dirty="0" smtClean="0"/>
              <a:t> 0</a:t>
            </a:r>
            <a:r>
              <a:rPr lang="nb-NO" dirty="0"/>
              <a:t> </a:t>
            </a:r>
            <a:r>
              <a:rPr lang="nb-NO" dirty="0" smtClean="0"/>
              <a:t>   1</a:t>
            </a:r>
            <a:r>
              <a:rPr lang="nb-NO" dirty="0"/>
              <a:t> </a:t>
            </a:r>
            <a:r>
              <a:rPr lang="nb-NO" dirty="0" smtClean="0"/>
              <a:t>   2</a:t>
            </a:r>
            <a:r>
              <a:rPr lang="nb-NO" dirty="0"/>
              <a:t> </a:t>
            </a:r>
            <a:r>
              <a:rPr lang="nb-NO" dirty="0" smtClean="0"/>
              <a:t>   3</a:t>
            </a:r>
            <a:r>
              <a:rPr lang="nb-NO" dirty="0"/>
              <a:t> </a:t>
            </a:r>
            <a:r>
              <a:rPr lang="nb-NO" dirty="0" smtClean="0"/>
              <a:t>   4</a:t>
            </a:r>
            <a:r>
              <a:rPr lang="nb-NO" dirty="0"/>
              <a:t> </a:t>
            </a:r>
            <a:r>
              <a:rPr lang="nb-NO" dirty="0" smtClean="0"/>
              <a:t>   5</a:t>
            </a:r>
            <a:r>
              <a:rPr lang="nb-NO" dirty="0"/>
              <a:t> </a:t>
            </a:r>
            <a:r>
              <a:rPr lang="nb-NO" dirty="0" smtClean="0"/>
              <a:t>   6</a:t>
            </a:r>
            <a:r>
              <a:rPr lang="nb-NO" dirty="0"/>
              <a:t> </a:t>
            </a:r>
            <a:r>
              <a:rPr lang="nb-NO" dirty="0" smtClean="0"/>
              <a:t>   7</a:t>
            </a:r>
            <a:r>
              <a:rPr lang="nb-NO" dirty="0"/>
              <a:t> </a:t>
            </a:r>
            <a:r>
              <a:rPr lang="nb-NO" dirty="0" smtClean="0"/>
              <a:t>   8</a:t>
            </a:r>
            <a:r>
              <a:rPr lang="nb-NO" dirty="0"/>
              <a:t> </a:t>
            </a:r>
            <a:r>
              <a:rPr lang="nb-NO" dirty="0" smtClean="0"/>
              <a:t>   9</a:t>
            </a:r>
            <a:r>
              <a:rPr lang="nb-NO" dirty="0"/>
              <a:t> </a:t>
            </a:r>
            <a:r>
              <a:rPr lang="nb-NO" dirty="0" smtClean="0"/>
              <a:t>   10</a:t>
            </a:r>
            <a:endParaRPr lang="nb-NO" dirty="0"/>
          </a:p>
          <a:p>
            <a:pPr marL="0" indent="0">
              <a:buNone/>
            </a:pPr>
            <a:r>
              <a:rPr lang="nb-NO" sz="2000" dirty="0" smtClean="0"/>
              <a:t>Ingen smerter </a:t>
            </a:r>
            <a:r>
              <a:rPr lang="nb-NO" sz="2000" dirty="0"/>
              <a:t>                  </a:t>
            </a:r>
            <a:r>
              <a:rPr lang="nb-NO" sz="2000" dirty="0" smtClean="0"/>
              <a:t>                             Verst </a:t>
            </a:r>
            <a:r>
              <a:rPr lang="nb-NO" sz="2000" dirty="0"/>
              <a:t>tenkelige smerter </a:t>
            </a:r>
          </a:p>
          <a:p>
            <a:endParaRPr lang="nb-NO" dirty="0"/>
          </a:p>
        </p:txBody>
      </p:sp>
    </p:spTree>
    <p:extLst>
      <p:ext uri="{BB962C8B-B14F-4D97-AF65-F5344CB8AC3E}">
        <p14:creationId xmlns:p14="http://schemas.microsoft.com/office/powerpoint/2010/main" val="30173443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p:txBody>
          <a:bodyPr/>
          <a:lstStyle/>
          <a:p>
            <a:pPr algn="ctr"/>
            <a:r>
              <a:rPr lang="nb-NO" smtClean="0"/>
              <a:t>KNEPROTESE</a:t>
            </a:r>
            <a:endParaRPr lang="nb-NO"/>
          </a:p>
        </p:txBody>
      </p:sp>
      <p:sp>
        <p:nvSpPr>
          <p:cNvPr id="10" name="Plassholder for innhold 9"/>
          <p:cNvSpPr>
            <a:spLocks noGrp="1"/>
          </p:cNvSpPr>
          <p:nvPr>
            <p:ph sz="half" idx="2"/>
          </p:nvPr>
        </p:nvSpPr>
        <p:spPr/>
        <p:txBody>
          <a:bodyPr/>
          <a:lstStyle/>
          <a:p>
            <a:endParaRPr lang="nb-NO" smtClean="0"/>
          </a:p>
          <a:p>
            <a:r>
              <a:rPr lang="nb-NO" smtClean="0"/>
              <a:t>INDIKASJON</a:t>
            </a:r>
          </a:p>
          <a:p>
            <a:pPr lvl="1"/>
            <a:r>
              <a:rPr lang="nb-NO" smtClean="0"/>
              <a:t>Følgetilstand etter:</a:t>
            </a:r>
          </a:p>
          <a:p>
            <a:pPr lvl="2"/>
            <a:r>
              <a:rPr lang="nb-NO" smtClean="0"/>
              <a:t>Slitasje</a:t>
            </a:r>
          </a:p>
          <a:p>
            <a:pPr lvl="2"/>
            <a:r>
              <a:rPr lang="nb-NO" smtClean="0"/>
              <a:t>Leddgikt</a:t>
            </a:r>
          </a:p>
          <a:p>
            <a:pPr lvl="2"/>
            <a:r>
              <a:rPr lang="nb-NO" smtClean="0"/>
              <a:t>Skader/brudd</a:t>
            </a:r>
          </a:p>
          <a:p>
            <a:endParaRPr lang="nb-NO"/>
          </a:p>
        </p:txBody>
      </p:sp>
      <p:pic>
        <p:nvPicPr>
          <p:cNvPr id="12" name="Plassholder for innhold 11"/>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784225" y="2171900"/>
            <a:ext cx="3452813" cy="2976162"/>
          </a:xfrm>
          <a:prstGeom prst="rect">
            <a:avLst/>
          </a:prstGeom>
        </p:spPr>
      </p:pic>
      <p:sp>
        <p:nvSpPr>
          <p:cNvPr id="13" name="TekstSylinder 12"/>
          <p:cNvSpPr txBox="1"/>
          <p:nvPr/>
        </p:nvSpPr>
        <p:spPr>
          <a:xfrm>
            <a:off x="1259632" y="3212976"/>
            <a:ext cx="936104" cy="369332"/>
          </a:xfrm>
          <a:prstGeom prst="rect">
            <a:avLst/>
          </a:prstGeom>
          <a:noFill/>
        </p:spPr>
        <p:txBody>
          <a:bodyPr wrap="square" rtlCol="0">
            <a:spAutoFit/>
          </a:bodyPr>
          <a:lstStyle/>
          <a:p>
            <a:r>
              <a:rPr lang="nb-NO" smtClean="0"/>
              <a:t>slitasje</a:t>
            </a:r>
            <a:endParaRPr lang="nb-NO"/>
          </a:p>
        </p:txBody>
      </p:sp>
      <p:sp>
        <p:nvSpPr>
          <p:cNvPr id="14" name="TekstSylinder 13"/>
          <p:cNvSpPr txBox="1"/>
          <p:nvPr/>
        </p:nvSpPr>
        <p:spPr>
          <a:xfrm>
            <a:off x="2915816" y="3212976"/>
            <a:ext cx="936104" cy="369332"/>
          </a:xfrm>
          <a:prstGeom prst="rect">
            <a:avLst/>
          </a:prstGeom>
          <a:noFill/>
        </p:spPr>
        <p:txBody>
          <a:bodyPr wrap="square" rtlCol="0">
            <a:spAutoFit/>
          </a:bodyPr>
          <a:lstStyle/>
          <a:p>
            <a:r>
              <a:rPr lang="nb-NO" smtClean="0"/>
              <a:t>frisk</a:t>
            </a:r>
            <a:endParaRPr lang="nb-NO"/>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nb-NO" sz="4000"/>
              <a:t/>
            </a:r>
            <a:br>
              <a:rPr lang="nb-NO" sz="4000"/>
            </a:br>
            <a:endParaRPr lang="nb-NO" sz="4000"/>
          </a:p>
        </p:txBody>
      </p:sp>
      <p:sp>
        <p:nvSpPr>
          <p:cNvPr id="3" name="Plassholder for innhold 2"/>
          <p:cNvSpPr txBox="1">
            <a:spLocks noGrp="1"/>
          </p:cNvSpPr>
          <p:nvPr>
            <p:ph idx="1"/>
          </p:nvPr>
        </p:nvSpPr>
        <p:spPr/>
        <p:txBody>
          <a:bodyPr/>
          <a:lstStyle/>
          <a:p>
            <a:pPr lvl="0"/>
            <a:r>
              <a:rPr lang="nb-NO" dirty="0" smtClean="0">
                <a:latin typeface="+mj-lt"/>
              </a:rPr>
              <a:t>Trappetrening</a:t>
            </a:r>
            <a:endParaRPr lang="nb-NO" dirty="0">
              <a:latin typeface="+mj-lt"/>
            </a:endParaRPr>
          </a:p>
          <a:p>
            <a:pPr lvl="0"/>
            <a:r>
              <a:rPr lang="nb-NO" dirty="0" smtClean="0">
                <a:latin typeface="+mj-lt"/>
              </a:rPr>
              <a:t>Opplæring i </a:t>
            </a:r>
            <a:r>
              <a:rPr lang="nb-NO" dirty="0" err="1" smtClean="0">
                <a:latin typeface="+mj-lt"/>
              </a:rPr>
              <a:t>Klexane</a:t>
            </a:r>
            <a:r>
              <a:rPr lang="nb-NO" dirty="0" smtClean="0">
                <a:latin typeface="+mj-lt"/>
              </a:rPr>
              <a:t> v/behov </a:t>
            </a:r>
          </a:p>
          <a:p>
            <a:pPr lvl="0"/>
            <a:endParaRPr lang="nb-NO" dirty="0" smtClean="0">
              <a:latin typeface="+mj-lt"/>
            </a:endParaRPr>
          </a:p>
          <a:p>
            <a:pPr lvl="0"/>
            <a:endParaRPr lang="nb-NO" dirty="0" smtClean="0">
              <a:latin typeface="+mj-lt"/>
            </a:endParaRPr>
          </a:p>
          <a:p>
            <a:pPr lvl="0"/>
            <a:endParaRPr lang="nb-NO" dirty="0" smtClean="0">
              <a:latin typeface="+mj-lt"/>
            </a:endParaRPr>
          </a:p>
        </p:txBody>
      </p:sp>
      <p:pic>
        <p:nvPicPr>
          <p:cNvPr id="1026" name="Picture 2"/>
          <p:cNvPicPr>
            <a:picLocks noChangeAspect="1" noChangeArrowheads="1"/>
          </p:cNvPicPr>
          <p:nvPr/>
        </p:nvPicPr>
        <p:blipFill>
          <a:blip r:embed="rId3"/>
          <a:stretch>
            <a:fillRect/>
          </a:stretch>
        </p:blipFill>
        <p:spPr bwMode="auto">
          <a:xfrm>
            <a:off x="849988" y="2996952"/>
            <a:ext cx="1495551" cy="1296144"/>
          </a:xfrm>
          <a:prstGeom prst="rect">
            <a:avLst/>
          </a:prstGeom>
          <a:noFill/>
          <a:ln w="9525">
            <a:noFill/>
            <a:miter lim="800000"/>
          </a:ln>
        </p:spPr>
      </p:pic>
      <p:pic>
        <p:nvPicPr>
          <p:cNvPr id="1027" name="Picture 3"/>
          <p:cNvPicPr>
            <a:picLocks noChangeAspect="1" noChangeArrowheads="1"/>
          </p:cNvPicPr>
          <p:nvPr/>
        </p:nvPicPr>
        <p:blipFill>
          <a:blip r:embed="rId4"/>
          <a:stretch>
            <a:fillRect/>
          </a:stretch>
        </p:blipFill>
        <p:spPr bwMode="auto">
          <a:xfrm>
            <a:off x="2380295" y="2996952"/>
            <a:ext cx="1555373" cy="1296144"/>
          </a:xfrm>
          <a:prstGeom prst="rect">
            <a:avLst/>
          </a:prstGeom>
          <a:noFill/>
          <a:ln w="9525">
            <a:noFill/>
            <a:miter lim="800000"/>
          </a:ln>
        </p:spPr>
      </p:pic>
      <p:pic>
        <p:nvPicPr>
          <p:cNvPr id="1028" name="Picture 4"/>
          <p:cNvPicPr>
            <a:picLocks noChangeAspect="1" noChangeArrowheads="1"/>
          </p:cNvPicPr>
          <p:nvPr/>
        </p:nvPicPr>
        <p:blipFill>
          <a:blip r:embed="rId5"/>
          <a:stretch>
            <a:fillRect/>
          </a:stretch>
        </p:blipFill>
        <p:spPr bwMode="auto">
          <a:xfrm>
            <a:off x="3970424" y="2996952"/>
            <a:ext cx="930565" cy="1310546"/>
          </a:xfrm>
          <a:prstGeom prst="rect">
            <a:avLst/>
          </a:prstGeom>
          <a:noFill/>
          <a:ln w="9525">
            <a:noFill/>
            <a:miter lim="800000"/>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p>
            <a:pPr lvl="0"/>
            <a:r>
              <a:rPr lang="nb-NO" sz="4000"/>
              <a:t/>
            </a:r>
            <a:br>
              <a:rPr lang="nb-NO" sz="4000"/>
            </a:br>
            <a:endParaRPr lang="nb-NO" sz="4000"/>
          </a:p>
        </p:txBody>
      </p:sp>
      <p:sp>
        <p:nvSpPr>
          <p:cNvPr id="3" name="Plassholder for innhold 2"/>
          <p:cNvSpPr txBox="1">
            <a:spLocks noGrp="1"/>
          </p:cNvSpPr>
          <p:nvPr>
            <p:ph idx="1"/>
          </p:nvPr>
        </p:nvSpPr>
        <p:spPr/>
        <p:txBody>
          <a:bodyPr/>
          <a:lstStyle/>
          <a:p>
            <a:pPr lvl="0"/>
            <a:r>
              <a:rPr lang="nb-NO" dirty="0" smtClean="0"/>
              <a:t>Sårpleie</a:t>
            </a:r>
          </a:p>
          <a:p>
            <a:pPr lvl="0"/>
            <a:r>
              <a:rPr lang="nb-NO" dirty="0" smtClean="0"/>
              <a:t>Hente resepter</a:t>
            </a:r>
            <a:endParaRPr lang="nb-NO" dirty="0"/>
          </a:p>
          <a:p>
            <a:pPr lvl="0"/>
            <a:r>
              <a:rPr lang="nb-NO" dirty="0" smtClean="0"/>
              <a:t>Hjemreise 1.eller 2. dag</a:t>
            </a:r>
          </a:p>
          <a:p>
            <a:pPr marL="0" lvl="0" indent="0">
              <a:buNone/>
            </a:pPr>
            <a:r>
              <a:rPr lang="nb-NO" dirty="0"/>
              <a:t>	</a:t>
            </a:r>
            <a:r>
              <a:rPr lang="nb-NO" dirty="0" smtClean="0"/>
              <a:t> til </a:t>
            </a:r>
            <a:r>
              <a:rPr lang="nb-NO" b="1" u="sng" dirty="0" smtClean="0"/>
              <a:t>egen bolig</a:t>
            </a:r>
          </a:p>
          <a:p>
            <a:pPr lvl="0"/>
            <a:r>
              <a:rPr lang="nb-NO" dirty="0" smtClean="0"/>
              <a:t>Hovedregelen er at du</a:t>
            </a:r>
          </a:p>
          <a:p>
            <a:pPr marL="0" lvl="0" indent="0">
              <a:buNone/>
            </a:pPr>
            <a:r>
              <a:rPr lang="nb-NO" dirty="0"/>
              <a:t> </a:t>
            </a:r>
            <a:r>
              <a:rPr lang="nb-NO" dirty="0" smtClean="0"/>
              <a:t>ordner transport hjem selv</a:t>
            </a:r>
          </a:p>
          <a:p>
            <a:pPr lvl="0">
              <a:buNone/>
            </a:pPr>
            <a:endParaRPr lang="nb-NO" dirty="0" smtClean="0"/>
          </a:p>
        </p:txBody>
      </p:sp>
      <p:pic>
        <p:nvPicPr>
          <p:cNvPr id="2050" name="Picture 2" descr="C:\Users\listia\AppData\Local\Microsoft\Windows\Temporary Internet Files\Content.Outlook\IMONOM9U\Bildea1.jpg"/>
          <p:cNvPicPr>
            <a:picLocks noChangeAspect="1" noChangeArrowheads="1"/>
          </p:cNvPicPr>
          <p:nvPr/>
        </p:nvPicPr>
        <p:blipFill>
          <a:blip r:embed="rId3"/>
          <a:stretch>
            <a:fillRect/>
          </a:stretch>
        </p:blipFill>
        <p:spPr bwMode="auto">
          <a:xfrm>
            <a:off x="5580112" y="1504163"/>
            <a:ext cx="2924633" cy="3541914"/>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Gi oss beskjed hvis du før operasjonen:</a:t>
            </a:r>
            <a:endParaRPr lang="nb-NO" dirty="0"/>
          </a:p>
        </p:txBody>
      </p:sp>
      <p:sp>
        <p:nvSpPr>
          <p:cNvPr id="3" name="Plassholder for innhold 2"/>
          <p:cNvSpPr>
            <a:spLocks noGrp="1"/>
          </p:cNvSpPr>
          <p:nvPr>
            <p:ph idx="1"/>
          </p:nvPr>
        </p:nvSpPr>
        <p:spPr>
          <a:xfrm>
            <a:off x="755576" y="1484784"/>
            <a:ext cx="7001966" cy="4392488"/>
          </a:xfrm>
        </p:spPr>
        <p:txBody>
          <a:bodyPr/>
          <a:lstStyle/>
          <a:p>
            <a:r>
              <a:rPr lang="nb-NO" dirty="0"/>
              <a:t>f</a:t>
            </a:r>
            <a:r>
              <a:rPr lang="nb-NO" dirty="0" smtClean="0"/>
              <a:t>år skrubbsår/kutt/kviser eller utslett</a:t>
            </a:r>
          </a:p>
          <a:p>
            <a:endParaRPr lang="nb-NO" dirty="0" smtClean="0"/>
          </a:p>
          <a:p>
            <a:endParaRPr lang="nb-NO" dirty="0" smtClean="0"/>
          </a:p>
          <a:p>
            <a:endParaRPr lang="nb-NO" dirty="0" smtClean="0"/>
          </a:p>
          <a:p>
            <a:endParaRPr lang="nb-NO" dirty="0" smtClean="0"/>
          </a:p>
          <a:p>
            <a:endParaRPr lang="nb-NO" dirty="0" smtClean="0"/>
          </a:p>
          <a:p>
            <a:r>
              <a:rPr lang="nb-NO" dirty="0" smtClean="0"/>
              <a:t>Det er viktig at du sjekker huden din daglig for dette!</a:t>
            </a:r>
          </a:p>
          <a:p>
            <a:endParaRPr lang="nb-NO" dirty="0" smtClean="0"/>
          </a:p>
          <a:p>
            <a:endParaRPr lang="nb-NO" dirty="0" smtClean="0"/>
          </a:p>
          <a:p>
            <a:endParaRPr lang="nb-NO" dirty="0" smtClean="0"/>
          </a:p>
          <a:p>
            <a:endParaRPr lang="nb-NO" dirty="0" smtClean="0"/>
          </a:p>
        </p:txBody>
      </p:sp>
      <p:pic>
        <p:nvPicPr>
          <p:cNvPr id="4" name="Bilde 3" descr="skrubbsår.jpg"/>
          <p:cNvPicPr>
            <a:picLocks noChangeAspect="1"/>
          </p:cNvPicPr>
          <p:nvPr/>
        </p:nvPicPr>
        <p:blipFill>
          <a:blip r:embed="rId3"/>
          <a:srcRect t="5528" r="48702"/>
          <a:stretch>
            <a:fillRect/>
          </a:stretch>
        </p:blipFill>
        <p:spPr>
          <a:xfrm>
            <a:off x="467544" y="2060848"/>
            <a:ext cx="2160240" cy="1878672"/>
          </a:xfrm>
          <a:prstGeom prst="rect">
            <a:avLst/>
          </a:prstGeom>
        </p:spPr>
      </p:pic>
      <p:pic>
        <p:nvPicPr>
          <p:cNvPr id="5" name="Bilde 4" descr="kviser.jpg"/>
          <p:cNvPicPr>
            <a:picLocks noChangeAspect="1"/>
          </p:cNvPicPr>
          <p:nvPr/>
        </p:nvPicPr>
        <p:blipFill>
          <a:blip r:embed="rId4"/>
          <a:stretch>
            <a:fillRect/>
          </a:stretch>
        </p:blipFill>
        <p:spPr>
          <a:xfrm>
            <a:off x="2915816" y="2060848"/>
            <a:ext cx="2466975" cy="1847850"/>
          </a:xfrm>
          <a:prstGeom prst="rect">
            <a:avLst/>
          </a:prstGeom>
        </p:spPr>
      </p:pic>
      <p:pic>
        <p:nvPicPr>
          <p:cNvPr id="6" name="Bilde 5" descr="utslett.jpg"/>
          <p:cNvPicPr>
            <a:picLocks noChangeAspect="1"/>
          </p:cNvPicPr>
          <p:nvPr/>
        </p:nvPicPr>
        <p:blipFill>
          <a:blip r:embed="rId5"/>
          <a:stretch>
            <a:fillRect/>
          </a:stretch>
        </p:blipFill>
        <p:spPr>
          <a:xfrm>
            <a:off x="5796136" y="2132856"/>
            <a:ext cx="2907561" cy="1635254"/>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3272" y="836712"/>
            <a:ext cx="7045569" cy="649287"/>
          </a:xfrm>
        </p:spPr>
        <p:txBody>
          <a:bodyPr/>
          <a:lstStyle/>
          <a:p>
            <a:r>
              <a:rPr lang="nb-NO" dirty="0"/>
              <a:t>Gi oss beskjed hvis du før operasjonen:</a:t>
            </a:r>
          </a:p>
        </p:txBody>
      </p:sp>
      <p:sp>
        <p:nvSpPr>
          <p:cNvPr id="3" name="Plassholder for innhold 2"/>
          <p:cNvSpPr>
            <a:spLocks noGrp="1"/>
          </p:cNvSpPr>
          <p:nvPr>
            <p:ph idx="1"/>
          </p:nvPr>
        </p:nvSpPr>
        <p:spPr/>
        <p:txBody>
          <a:bodyPr/>
          <a:lstStyle/>
          <a:p>
            <a:r>
              <a:rPr lang="nb-NO" dirty="0" smtClean="0"/>
              <a:t>du opplever forkjølelse </a:t>
            </a:r>
          </a:p>
          <a:p>
            <a:pPr marL="0" indent="0">
              <a:buNone/>
            </a:pPr>
            <a:r>
              <a:rPr lang="nb-NO" dirty="0" smtClean="0"/>
              <a:t>eller andre tegn på sykdom</a:t>
            </a:r>
          </a:p>
          <a:p>
            <a:endParaRPr lang="nb-NO" dirty="0" smtClean="0"/>
          </a:p>
          <a:p>
            <a:endParaRPr lang="nb-NO" dirty="0" smtClean="0"/>
          </a:p>
          <a:p>
            <a:pPr marL="0" indent="0">
              <a:buNone/>
            </a:pPr>
            <a:endParaRPr lang="nb-NO" dirty="0" smtClean="0"/>
          </a:p>
          <a:p>
            <a:r>
              <a:rPr lang="nb-NO" dirty="0" smtClean="0"/>
              <a:t>Hvorfor er dette viktig?</a:t>
            </a:r>
            <a:endParaRPr lang="nb-NO" dirty="0"/>
          </a:p>
        </p:txBody>
      </p:sp>
      <p:pic>
        <p:nvPicPr>
          <p:cNvPr id="4" name="Bilde 3" descr="grønn forkjølelse.png"/>
          <p:cNvPicPr>
            <a:picLocks noChangeAspect="1"/>
          </p:cNvPicPr>
          <p:nvPr/>
        </p:nvPicPr>
        <p:blipFill>
          <a:blip r:embed="rId3"/>
          <a:stretch>
            <a:fillRect/>
          </a:stretch>
        </p:blipFill>
        <p:spPr>
          <a:xfrm>
            <a:off x="5940152" y="1700808"/>
            <a:ext cx="2448272" cy="2448272"/>
          </a:xfrm>
          <a:prstGeom prst="rect">
            <a:avLst/>
          </a:prstGeom>
        </p:spPr>
      </p:pic>
      <p:pic>
        <p:nvPicPr>
          <p:cNvPr id="6" name="Bilde 5" descr="bakterier.png"/>
          <p:cNvPicPr>
            <a:picLocks noChangeAspect="1"/>
          </p:cNvPicPr>
          <p:nvPr/>
        </p:nvPicPr>
        <p:blipFill>
          <a:blip r:embed="rId4"/>
          <a:stretch>
            <a:fillRect/>
          </a:stretch>
        </p:blipFill>
        <p:spPr>
          <a:xfrm>
            <a:off x="6012159" y="4509120"/>
            <a:ext cx="2458819" cy="2049016"/>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Fysioterapi</a:t>
            </a:r>
            <a:endParaRPr lang="nb-NO"/>
          </a:p>
        </p:txBody>
      </p:sp>
      <p:sp>
        <p:nvSpPr>
          <p:cNvPr id="3" name="Plassholder for innhold 2"/>
          <p:cNvSpPr>
            <a:spLocks noGrp="1"/>
          </p:cNvSpPr>
          <p:nvPr>
            <p:ph idx="1"/>
          </p:nvPr>
        </p:nvSpPr>
        <p:spPr/>
        <p:txBody>
          <a:bodyPr/>
          <a:lstStyle/>
          <a:p>
            <a:r>
              <a:rPr lang="nb-NO" smtClean="0"/>
              <a:t>Trening og øvelser</a:t>
            </a:r>
          </a:p>
          <a:p>
            <a:r>
              <a:rPr lang="nb-NO" smtClean="0"/>
              <a:t>Forsiktighetshensyn</a:t>
            </a:r>
          </a:p>
          <a:p>
            <a:r>
              <a:rPr lang="nb-NO" smtClean="0"/>
              <a:t>Videre aktivitet</a:t>
            </a:r>
          </a:p>
          <a:p>
            <a:endParaRPr lang="nb-NO"/>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rcRect t="11691" r="10589" b="5595"/>
          <a:stretch>
            <a:fillRect/>
          </a:stretch>
        </p:blipFill>
        <p:spPr>
          <a:xfrm>
            <a:off x="5580113" y="1942612"/>
            <a:ext cx="3096344" cy="4654738"/>
          </a:xfrm>
          <a:prstGeom prst="rect">
            <a:avLst/>
          </a:prstGeom>
          <a:scene3d>
            <a:camera prst="orthographicFront"/>
            <a:lightRig rig="threePt" dir="t"/>
          </a:scene3d>
          <a:sp3d>
            <a:bevelT w="254000" h="190500"/>
            <a:bevelB w="254000" h="190500"/>
          </a:sp3d>
        </p:spPr>
      </p:pic>
      <p:pic>
        <p:nvPicPr>
          <p:cNvPr id="5" name="Picture 2" descr="C:\Users\listia\AppData\Local\Microsoft\Windows\Temporary Internet Files\Content.Outlook\NPT1IR9M\yoga-xray6.jpg"/>
          <p:cNvPicPr>
            <a:picLocks noChangeAspect="1"/>
          </p:cNvPicPr>
          <p:nvPr/>
        </p:nvPicPr>
        <p:blipFill>
          <a:blip r:embed="rId3"/>
          <a:stretch>
            <a:fillRect/>
          </a:stretch>
        </p:blipFill>
        <p:spPr>
          <a:xfrm>
            <a:off x="7308304" y="188640"/>
            <a:ext cx="1482169" cy="864099"/>
          </a:xfrm>
          <a:prstGeom prst="rect">
            <a:avLst/>
          </a:prstGeom>
          <a:noFill/>
          <a:ln>
            <a:noFill/>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Aktivitet og trening er viktig</a:t>
            </a:r>
            <a:endParaRPr lang="nb-NO"/>
          </a:p>
        </p:txBody>
      </p:sp>
      <p:sp>
        <p:nvSpPr>
          <p:cNvPr id="3" name="Plassholder for innhold 2"/>
          <p:cNvSpPr>
            <a:spLocks noGrp="1"/>
          </p:cNvSpPr>
          <p:nvPr>
            <p:ph idx="1"/>
          </p:nvPr>
        </p:nvSpPr>
        <p:spPr/>
        <p:txBody>
          <a:bodyPr/>
          <a:lstStyle/>
          <a:p>
            <a:r>
              <a:rPr lang="nb-NO" smtClean="0"/>
              <a:t>Sirkulasjon</a:t>
            </a:r>
          </a:p>
          <a:p>
            <a:r>
              <a:rPr lang="nb-NO" smtClean="0"/>
              <a:t>Muskulær kontroll</a:t>
            </a:r>
          </a:p>
          <a:p>
            <a:r>
              <a:rPr lang="nb-NO" smtClean="0"/>
              <a:t>Bevegelighet</a:t>
            </a:r>
          </a:p>
          <a:p>
            <a:r>
              <a:rPr lang="nb-NO" smtClean="0"/>
              <a:t>Styrke</a:t>
            </a:r>
            <a:endParaRPr lang="nb-NO"/>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45453" y="3011531"/>
            <a:ext cx="4149080" cy="3111810"/>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Du begynner med sirkulasjonsøvelser på operasjonsdagen</a:t>
            </a:r>
            <a:endParaRPr lang="nb-NO"/>
          </a:p>
        </p:txBody>
      </p:sp>
      <p:sp>
        <p:nvSpPr>
          <p:cNvPr id="3" name="Plassholder for innhold 2"/>
          <p:cNvSpPr>
            <a:spLocks noGrp="1"/>
          </p:cNvSpPr>
          <p:nvPr>
            <p:ph idx="1"/>
          </p:nvPr>
        </p:nvSpPr>
        <p:spPr>
          <a:xfrm>
            <a:off x="783981" y="1988840"/>
            <a:ext cx="7045569" cy="3888432"/>
          </a:xfrm>
        </p:spPr>
        <p:txBody>
          <a:bodyPr/>
          <a:lstStyle/>
          <a:p>
            <a:r>
              <a:rPr lang="nb-NO" smtClean="0"/>
              <a:t>Ankeløvelser</a:t>
            </a:r>
          </a:p>
          <a:p>
            <a:endParaRPr lang="nb-NO" smtClean="0"/>
          </a:p>
          <a:p>
            <a:endParaRPr lang="nb-NO" smtClean="0"/>
          </a:p>
          <a:p>
            <a:r>
              <a:rPr lang="nb-NO" smtClean="0"/>
              <a:t>Stramme musklene i bena</a:t>
            </a:r>
          </a:p>
          <a:p>
            <a:endParaRPr lang="nb-NO" smtClean="0"/>
          </a:p>
          <a:p>
            <a:endParaRPr lang="nb-NO" smtClean="0"/>
          </a:p>
          <a:p>
            <a:r>
              <a:rPr lang="nb-NO" smtClean="0"/>
              <a:t>Bøye hofte og kne</a:t>
            </a:r>
            <a:endParaRPr lang="nb-NO"/>
          </a:p>
        </p:txBody>
      </p:sp>
      <p:pic>
        <p:nvPicPr>
          <p:cNvPr id="5" name="Picture 1"/>
          <p:cNvPicPr>
            <a:picLocks noChangeAspect="1" noChangeArrowheads="1"/>
          </p:cNvPicPr>
          <p:nvPr/>
        </p:nvPicPr>
        <p:blipFill>
          <a:blip r:embed="rId2"/>
          <a:stretch>
            <a:fillRect/>
          </a:stretch>
        </p:blipFill>
        <p:spPr bwMode="auto">
          <a:xfrm>
            <a:off x="5475822" y="1911486"/>
            <a:ext cx="2180492" cy="857250"/>
          </a:xfrm>
          <a:prstGeom prst="rect">
            <a:avLst/>
          </a:prstGeom>
          <a:noFill/>
          <a:ln w="9525">
            <a:noFill/>
            <a:miter lim="800000"/>
          </a:ln>
        </p:spPr>
      </p:pic>
      <p:pic>
        <p:nvPicPr>
          <p:cNvPr id="7" name="Picture 2"/>
          <p:cNvPicPr>
            <a:picLocks noChangeAspect="1" noChangeArrowheads="1"/>
          </p:cNvPicPr>
          <p:nvPr/>
        </p:nvPicPr>
        <p:blipFill>
          <a:blip r:embed="rId3"/>
          <a:stretch>
            <a:fillRect/>
          </a:stretch>
        </p:blipFill>
        <p:spPr bwMode="auto">
          <a:xfrm>
            <a:off x="5569034" y="3501008"/>
            <a:ext cx="1863969" cy="904875"/>
          </a:xfrm>
          <a:prstGeom prst="rect">
            <a:avLst/>
          </a:prstGeom>
          <a:noFill/>
          <a:ln w="9525">
            <a:noFill/>
            <a:miter lim="800000"/>
          </a:ln>
        </p:spPr>
      </p:pic>
      <p:pic>
        <p:nvPicPr>
          <p:cNvPr id="8" name="Picture 3"/>
          <p:cNvPicPr>
            <a:picLocks noChangeAspect="1" noChangeArrowheads="1"/>
          </p:cNvPicPr>
          <p:nvPr/>
        </p:nvPicPr>
        <p:blipFill>
          <a:blip r:embed="rId4"/>
          <a:stretch>
            <a:fillRect/>
          </a:stretch>
        </p:blipFill>
        <p:spPr bwMode="auto">
          <a:xfrm>
            <a:off x="5502565" y="5013177"/>
            <a:ext cx="1872762" cy="1057275"/>
          </a:xfrm>
          <a:prstGeom prst="rect">
            <a:avLst/>
          </a:prstGeom>
          <a:noFill/>
          <a:ln w="9525">
            <a:noFill/>
            <a:miter lim="800000"/>
          </a:ln>
        </p:spPr>
      </p:pic>
      <p:sp>
        <p:nvSpPr>
          <p:cNvPr id="9" name="Pil venstre 8"/>
          <p:cNvSpPr/>
          <p:nvPr/>
        </p:nvSpPr>
        <p:spPr>
          <a:xfrm>
            <a:off x="6765474" y="1988840"/>
            <a:ext cx="199407" cy="72008"/>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venstre 9"/>
          <p:cNvSpPr/>
          <p:nvPr/>
        </p:nvSpPr>
        <p:spPr>
          <a:xfrm>
            <a:off x="6499599" y="3789040"/>
            <a:ext cx="199407" cy="72008"/>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ned 10"/>
          <p:cNvSpPr/>
          <p:nvPr/>
        </p:nvSpPr>
        <p:spPr>
          <a:xfrm>
            <a:off x="5901379" y="4293096"/>
            <a:ext cx="42202" cy="144016"/>
          </a:xfrm>
          <a:prstGeom prst="down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il venstre 11"/>
          <p:cNvSpPr/>
          <p:nvPr/>
        </p:nvSpPr>
        <p:spPr>
          <a:xfrm>
            <a:off x="6366661" y="5229200"/>
            <a:ext cx="199407" cy="72008"/>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Belastning</a:t>
            </a:r>
            <a:endParaRPr lang="nb-NO"/>
          </a:p>
        </p:txBody>
      </p:sp>
      <p:sp>
        <p:nvSpPr>
          <p:cNvPr id="3" name="Plassholder for innhold 2"/>
          <p:cNvSpPr>
            <a:spLocks noGrp="1"/>
          </p:cNvSpPr>
          <p:nvPr>
            <p:ph idx="1"/>
          </p:nvPr>
        </p:nvSpPr>
        <p:spPr>
          <a:xfrm>
            <a:off x="783272" y="1772817"/>
            <a:ext cx="7045569" cy="4104455"/>
          </a:xfrm>
        </p:spPr>
        <p:txBody>
          <a:bodyPr/>
          <a:lstStyle/>
          <a:p>
            <a:r>
              <a:rPr lang="nb-NO"/>
              <a:t>Som hovedregel kan det opererte benet belastes med full tyngde. </a:t>
            </a:r>
            <a:endParaRPr lang="nb-NO" smtClean="0"/>
          </a:p>
          <a:p>
            <a:endParaRPr lang="nb-NO" smtClean="0"/>
          </a:p>
          <a:p>
            <a:r>
              <a:rPr lang="nb-NO" smtClean="0"/>
              <a:t>I </a:t>
            </a:r>
            <a:r>
              <a:rPr lang="nb-NO"/>
              <a:t>praksis er det smertene som avgjør hvor mye du klarer å belaste. </a:t>
            </a:r>
          </a:p>
          <a:p>
            <a:endParaRPr lang="nb-NO" smtClean="0"/>
          </a:p>
          <a:p>
            <a:r>
              <a:rPr lang="nb-NO" err="1" smtClean="0"/>
              <a:t>Operasjonsdagen skal du opp</a:t>
            </a:r>
          </a:p>
          <a:p>
            <a:pPr>
              <a:buNone/>
            </a:pPr>
            <a:r>
              <a:rPr lang="nb-NO" smtClean="0"/>
              <a:t>    av sengen og gå med prekestol</a:t>
            </a:r>
          </a:p>
          <a:p>
            <a:pPr>
              <a:buNone/>
            </a:pPr>
            <a:r>
              <a:rPr lang="nb-NO" smtClean="0"/>
              <a:t>    på rommet med hjelp fra sykepleier.</a:t>
            </a:r>
          </a:p>
          <a:p>
            <a:endParaRPr lang="nb-NO"/>
          </a:p>
        </p:txBody>
      </p:sp>
      <p:pic>
        <p:nvPicPr>
          <p:cNvPr id="5" name="Picture 3"/>
          <p:cNvPicPr>
            <a:picLocks noChangeAspect="1" noChangeArrowheads="1"/>
          </p:cNvPicPr>
          <p:nvPr/>
        </p:nvPicPr>
        <p:blipFill>
          <a:blip r:embed="rId2"/>
          <a:stretch>
            <a:fillRect/>
          </a:stretch>
        </p:blipFill>
        <p:spPr bwMode="auto">
          <a:xfrm>
            <a:off x="7020272" y="3645024"/>
            <a:ext cx="1861130" cy="3024336"/>
          </a:xfrm>
          <a:prstGeom prst="rect">
            <a:avLst/>
          </a:prstGeom>
          <a:noFill/>
          <a:ln w="9525">
            <a:noFill/>
            <a:miter lim="800000"/>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3272" y="835201"/>
            <a:ext cx="7045569" cy="937616"/>
          </a:xfrm>
        </p:spPr>
        <p:txBody>
          <a:bodyPr/>
          <a:lstStyle/>
          <a:p>
            <a:pPr algn="ctr"/>
            <a:r>
              <a:rPr lang="nb-NO" smtClean="0"/>
              <a:t>Hvordan du kan bøye deg med hofteprotese</a:t>
            </a:r>
            <a:endParaRPr lang="nb-NO"/>
          </a:p>
        </p:txBody>
      </p:sp>
      <p:sp>
        <p:nvSpPr>
          <p:cNvPr id="3" name="Plassholder for innhold 2"/>
          <p:cNvSpPr>
            <a:spLocks noGrp="1"/>
          </p:cNvSpPr>
          <p:nvPr>
            <p:ph idx="1"/>
          </p:nvPr>
        </p:nvSpPr>
        <p:spPr/>
        <p:txBody>
          <a:bodyPr/>
          <a:lstStyle/>
          <a:p>
            <a:pPr marL="0" indent="0">
              <a:buNone/>
            </a:pPr>
            <a:endParaRPr lang="nb-NO"/>
          </a:p>
          <a:p>
            <a:r>
              <a:rPr lang="nb-NO" smtClean="0"/>
              <a:t>Før knærne ut til siden når du bøyer </a:t>
            </a:r>
          </a:p>
          <a:p>
            <a:pPr marL="0" indent="0">
              <a:buNone/>
            </a:pPr>
            <a:r>
              <a:rPr lang="nb-NO"/>
              <a:t> </a:t>
            </a:r>
            <a:r>
              <a:rPr lang="nb-NO" smtClean="0"/>
              <a:t>   deg for å ta på strømper og sko.</a:t>
            </a:r>
          </a:p>
          <a:p>
            <a:pPr marL="0" indent="0">
              <a:buNone/>
            </a:pPr>
            <a:endParaRPr lang="nb-NO" smtClean="0"/>
          </a:p>
          <a:p>
            <a:r>
              <a:rPr lang="nb-NO" smtClean="0"/>
              <a:t>Bøy deg alltid ned mellom knærne.</a:t>
            </a:r>
          </a:p>
          <a:p>
            <a:pPr marL="0" indent="0">
              <a:buNone/>
            </a:pPr>
            <a:endParaRPr lang="nb-NO" smtClean="0"/>
          </a:p>
          <a:p>
            <a:r>
              <a:rPr lang="nb-NO" smtClean="0"/>
              <a:t>Før operert ben bakover når du skal plukke opp ting fra gulvet. </a:t>
            </a:r>
            <a:endParaRPr lang="nb-NO"/>
          </a:p>
          <a:p>
            <a:endParaRPr lang="nb-NO"/>
          </a:p>
        </p:txBody>
      </p:sp>
      <p:pic>
        <p:nvPicPr>
          <p:cNvPr id="5" name="Bilde 4"/>
          <p:cNvPicPr/>
          <p:nvPr/>
        </p:nvPicPr>
        <p:blipFill>
          <a:blip r:embed="rId2">
            <a:extLst>
              <a:ext uri="{28A0092B-C50C-407E-A947-70E740481C1C}">
                <a14:useLocalDpi xmlns:a14="http://schemas.microsoft.com/office/drawing/2010/main" val="0"/>
              </a:ext>
            </a:extLst>
          </a:blip>
          <a:stretch>
            <a:fillRect/>
          </a:stretch>
        </p:blipFill>
        <p:spPr bwMode="auto">
          <a:xfrm>
            <a:off x="7129071" y="3360075"/>
            <a:ext cx="1399540" cy="1857375"/>
          </a:xfrm>
          <a:prstGeom prst="rect">
            <a:avLst/>
          </a:prstGeom>
          <a:noFill/>
          <a:ln>
            <a:noFill/>
          </a:ln>
        </p:spPr>
      </p:pic>
      <p:pic>
        <p:nvPicPr>
          <p:cNvPr id="6" name="Bilde 5"/>
          <p:cNvPicPr/>
          <p:nvPr/>
        </p:nvPicPr>
        <p:blipFill>
          <a:blip r:embed="rId3">
            <a:extLst>
              <a:ext uri="{28A0092B-C50C-407E-A947-70E740481C1C}">
                <a14:useLocalDpi xmlns:a14="http://schemas.microsoft.com/office/drawing/2010/main" val="0"/>
              </a:ext>
            </a:extLst>
          </a:blip>
          <a:stretch>
            <a:fillRect/>
          </a:stretch>
        </p:blipFill>
        <p:spPr bwMode="auto">
          <a:xfrm>
            <a:off x="7305321" y="1420213"/>
            <a:ext cx="1047750" cy="1888490"/>
          </a:xfrm>
          <a:prstGeom prst="rect">
            <a:avLst/>
          </a:prstGeom>
          <a:noFill/>
          <a:ln>
            <a:noFill/>
          </a:ln>
        </p:spPr>
      </p:pic>
      <p:pic>
        <p:nvPicPr>
          <p:cNvPr id="7" name="Bilde 6"/>
          <p:cNvPicPr/>
          <p:nvPr/>
        </p:nvPicPr>
        <p:blipFill>
          <a:blip r:embed="rId4">
            <a:extLst>
              <a:ext uri="{28A0092B-C50C-407E-A947-70E740481C1C}">
                <a14:useLocalDpi xmlns:a14="http://schemas.microsoft.com/office/drawing/2010/main" val="0"/>
              </a:ext>
            </a:extLst>
          </a:blip>
          <a:stretch>
            <a:fillRect/>
          </a:stretch>
        </p:blipFill>
        <p:spPr bwMode="auto">
          <a:xfrm>
            <a:off x="6726438" y="5320194"/>
            <a:ext cx="2157046" cy="1252294"/>
          </a:xfrm>
          <a:prstGeom prst="rect">
            <a:avLst/>
          </a:prstGeom>
          <a:noFill/>
          <a:ln>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Sov godt</a:t>
            </a:r>
            <a:endParaRPr lang="nb-NO"/>
          </a:p>
        </p:txBody>
      </p:sp>
      <p:sp>
        <p:nvSpPr>
          <p:cNvPr id="3" name="Plassholder for innhold 2"/>
          <p:cNvSpPr>
            <a:spLocks noGrp="1"/>
          </p:cNvSpPr>
          <p:nvPr>
            <p:ph idx="1"/>
          </p:nvPr>
        </p:nvSpPr>
        <p:spPr/>
        <p:txBody>
          <a:bodyPr/>
          <a:lstStyle/>
          <a:p>
            <a:r>
              <a:rPr lang="nb-NO" smtClean="0"/>
              <a:t>Du kan sove på ryggen, magen eller på siden.</a:t>
            </a:r>
          </a:p>
          <a:p>
            <a:r>
              <a:rPr lang="nb-NO" smtClean="0"/>
              <a:t>Når du ligger på den gode siden, bør du ha en pute mellom bena. </a:t>
            </a:r>
          </a:p>
          <a:p>
            <a:r>
              <a:rPr lang="nb-NO" smtClean="0"/>
              <a:t>Du kan ligge på den opererte hoften når du har lyst. </a:t>
            </a:r>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4293096"/>
            <a:ext cx="3010929" cy="2258197"/>
          </a:xfrm>
          <a:prstGeom prst="rect">
            <a:avLst/>
          </a:prstGeom>
        </p:spPr>
      </p:pic>
    </p:spTree>
    <p:extLst>
      <p:ext uri="{BB962C8B-B14F-4D97-AF65-F5344CB8AC3E}">
        <p14:creationId xmlns:p14="http://schemas.microsoft.com/office/powerpoint/2010/main" val="5616439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endParaRPr lang="nb-NO"/>
          </a:p>
        </p:txBody>
      </p:sp>
      <p:sp>
        <p:nvSpPr>
          <p:cNvPr id="6" name="Plassholder for innhold 5"/>
          <p:cNvSpPr>
            <a:spLocks noGrp="1"/>
          </p:cNvSpPr>
          <p:nvPr>
            <p:ph idx="1"/>
          </p:nvPr>
        </p:nvSpPr>
        <p:spPr/>
        <p:txBody>
          <a:bodyPr/>
          <a:lstStyle/>
          <a:p>
            <a:r>
              <a:rPr lang="nb-NO" smtClean="0"/>
              <a:t>SYMPTOMER:</a:t>
            </a:r>
          </a:p>
          <a:p>
            <a:pPr lvl="1"/>
            <a:r>
              <a:rPr lang="nb-NO" smtClean="0"/>
              <a:t>Smerte</a:t>
            </a:r>
          </a:p>
          <a:p>
            <a:pPr lvl="2"/>
            <a:r>
              <a:rPr lang="nb-NO" smtClean="0"/>
              <a:t>I aktivitet</a:t>
            </a:r>
          </a:p>
          <a:p>
            <a:pPr lvl="2"/>
            <a:r>
              <a:rPr lang="nb-NO" smtClean="0"/>
              <a:t>I hvile</a:t>
            </a:r>
          </a:p>
          <a:p>
            <a:pPr lvl="1"/>
            <a:r>
              <a:rPr lang="nb-NO" smtClean="0"/>
              <a:t>Redusert bevegelighet </a:t>
            </a:r>
          </a:p>
          <a:p>
            <a:pPr lvl="1">
              <a:buNone/>
            </a:pPr>
            <a:endParaRPr lang="nb-NO"/>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Daglig aktivitet på sengeposten</a:t>
            </a:r>
            <a:endParaRPr lang="nb-NO"/>
          </a:p>
        </p:txBody>
      </p:sp>
      <p:sp>
        <p:nvSpPr>
          <p:cNvPr id="3" name="Plassholder for innhold 2"/>
          <p:cNvSpPr>
            <a:spLocks noGrp="1"/>
          </p:cNvSpPr>
          <p:nvPr>
            <p:ph idx="1"/>
          </p:nvPr>
        </p:nvSpPr>
        <p:spPr/>
        <p:txBody>
          <a:bodyPr/>
          <a:lstStyle/>
          <a:p>
            <a:r>
              <a:rPr lang="nb-NO" smtClean="0"/>
              <a:t>Selvstendighet i daglige gjøremål</a:t>
            </a:r>
          </a:p>
          <a:p>
            <a:r>
              <a:rPr lang="nb-NO" smtClean="0"/>
              <a:t>Gangtrening</a:t>
            </a:r>
          </a:p>
          <a:p>
            <a:r>
              <a:rPr lang="nb-NO" smtClean="0"/>
              <a:t>Basisøvelser</a:t>
            </a:r>
          </a:p>
          <a:p>
            <a:endParaRPr lang="nb-NO"/>
          </a:p>
        </p:txBody>
      </p:sp>
      <p:pic>
        <p:nvPicPr>
          <p:cNvPr id="4" name="Picture 2"/>
          <p:cNvPicPr>
            <a:picLocks noChangeAspect="1" noChangeArrowheads="1"/>
          </p:cNvPicPr>
          <p:nvPr/>
        </p:nvPicPr>
        <p:blipFill>
          <a:blip r:embed="rId2"/>
          <a:stretch>
            <a:fillRect/>
          </a:stretch>
        </p:blipFill>
        <p:spPr bwMode="auto">
          <a:xfrm>
            <a:off x="963330" y="3740752"/>
            <a:ext cx="1728192" cy="2236559"/>
          </a:xfrm>
          <a:prstGeom prst="rect">
            <a:avLst/>
          </a:prstGeom>
          <a:noFill/>
          <a:ln w="9525">
            <a:noFill/>
            <a:miter lim="800000"/>
          </a:ln>
        </p:spPr>
      </p:pic>
      <p:pic>
        <p:nvPicPr>
          <p:cNvPr id="7" name="Picture 2" descr="C:\Users\listia\AppData\Local\Microsoft\Windows\Temporary Internet Files\Content.Outlook\NPT1IR9M\Bilde2.jpg"/>
          <p:cNvPicPr>
            <a:picLocks noChangeAspect="1"/>
          </p:cNvPicPr>
          <p:nvPr/>
        </p:nvPicPr>
        <p:blipFill>
          <a:blip r:embed="rId3"/>
          <a:stretch>
            <a:fillRect/>
          </a:stretch>
        </p:blipFill>
        <p:spPr>
          <a:xfrm>
            <a:off x="4704938" y="2852936"/>
            <a:ext cx="2259943" cy="3264360"/>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Utskrivingsmål</a:t>
            </a:r>
            <a:endParaRPr lang="nb-NO"/>
          </a:p>
        </p:txBody>
      </p:sp>
      <p:sp>
        <p:nvSpPr>
          <p:cNvPr id="3" name="Plassholder for innhold 2"/>
          <p:cNvSpPr>
            <a:spLocks noGrp="1"/>
          </p:cNvSpPr>
          <p:nvPr>
            <p:ph idx="1"/>
          </p:nvPr>
        </p:nvSpPr>
        <p:spPr/>
        <p:txBody>
          <a:bodyPr/>
          <a:lstStyle/>
          <a:p>
            <a:r>
              <a:rPr lang="nb-NO" smtClean="0"/>
              <a:t>Selvstendig inn/ut av seng</a:t>
            </a:r>
          </a:p>
          <a:p>
            <a:r>
              <a:rPr lang="nb-NO" smtClean="0"/>
              <a:t>Mestre krykkegange</a:t>
            </a:r>
          </a:p>
          <a:p>
            <a:r>
              <a:rPr lang="nb-NO" smtClean="0"/>
              <a:t>Mestre trappegange</a:t>
            </a:r>
          </a:p>
          <a:p>
            <a:r>
              <a:rPr lang="nb-NO" smtClean="0"/>
              <a:t>Basisøvelser/egentreningsprogram</a:t>
            </a:r>
          </a:p>
          <a:p>
            <a:endParaRPr lang="nb-NO"/>
          </a:p>
        </p:txBody>
      </p:sp>
      <p:pic>
        <p:nvPicPr>
          <p:cNvPr id="4" name="Bilde 3" descr="\\sikt.sykehuspartner.no\Data\SSHF\KRS\Brukere\linhan\Ikke Sensitiv\Ortopedi\Hofteprotese 2012\nye bilder brosjyre\øv 1 tå-hev.JPG"/>
          <p:cNvPicPr/>
          <p:nvPr/>
        </p:nvPicPr>
        <p:blipFill>
          <a:blip r:embed="rId2"/>
          <a:stretch>
            <a:fillRect/>
          </a:stretch>
        </p:blipFill>
        <p:spPr bwMode="auto">
          <a:xfrm>
            <a:off x="583865" y="4293096"/>
            <a:ext cx="1395847" cy="2160240"/>
          </a:xfrm>
          <a:prstGeom prst="rect">
            <a:avLst/>
          </a:prstGeom>
          <a:noFill/>
          <a:ln w="9525">
            <a:noFill/>
            <a:miter lim="800000"/>
          </a:ln>
        </p:spPr>
      </p:pic>
      <p:pic>
        <p:nvPicPr>
          <p:cNvPr id="5" name="Bilde 4" descr="\\sikt.sykehuspartner.no\Data\SSHF\KRS\Brukere\linhan\Ikke Sensitiv\Ortopedi\Hofteprotese 2012\nye bilder brosjyre\øv 2 knebøy.JPG"/>
          <p:cNvPicPr/>
          <p:nvPr/>
        </p:nvPicPr>
        <p:blipFill>
          <a:blip r:embed="rId3"/>
          <a:stretch>
            <a:fillRect/>
          </a:stretch>
        </p:blipFill>
        <p:spPr bwMode="auto">
          <a:xfrm>
            <a:off x="2378526" y="4293096"/>
            <a:ext cx="1415195" cy="2163688"/>
          </a:xfrm>
          <a:prstGeom prst="rect">
            <a:avLst/>
          </a:prstGeom>
          <a:noFill/>
          <a:ln w="9525">
            <a:noFill/>
            <a:miter lim="800000"/>
          </a:ln>
        </p:spPr>
      </p:pic>
      <p:pic>
        <p:nvPicPr>
          <p:cNvPr id="6" name="Bilde 5" descr="\\sikt.sykehuspartner.no\Data\SSHF\KRS\Brukere\linhan\Ikke Sensitiv\Ortopedi\Hofteprotese 2012\nye bilder brosjyre\øv 3 kneløft.JPG"/>
          <p:cNvPicPr/>
          <p:nvPr/>
        </p:nvPicPr>
        <p:blipFill>
          <a:blip r:embed="rId4"/>
          <a:stretch>
            <a:fillRect/>
          </a:stretch>
        </p:blipFill>
        <p:spPr bwMode="auto">
          <a:xfrm>
            <a:off x="4106718" y="4293096"/>
            <a:ext cx="1462316" cy="2153056"/>
          </a:xfrm>
          <a:prstGeom prst="rect">
            <a:avLst/>
          </a:prstGeom>
          <a:noFill/>
          <a:ln w="9525">
            <a:noFill/>
            <a:miter lim="800000"/>
          </a:ln>
        </p:spPr>
      </p:pic>
      <p:pic>
        <p:nvPicPr>
          <p:cNvPr id="7" name="Bilde 6" descr="\\sikt.sykehuspartner.no\Data\SSHF\KRS\Brukere\linhan\Ikke Sensitiv\Ortopedi\Hofteprotese 2012\nye bilder brosjyre\øv 4 utfall.JPG"/>
          <p:cNvPicPr/>
          <p:nvPr/>
        </p:nvPicPr>
        <p:blipFill>
          <a:blip r:embed="rId5"/>
          <a:stretch>
            <a:fillRect/>
          </a:stretch>
        </p:blipFill>
        <p:spPr bwMode="auto">
          <a:xfrm>
            <a:off x="5901379" y="4293097"/>
            <a:ext cx="1395847" cy="2184953"/>
          </a:xfrm>
          <a:prstGeom prst="rect">
            <a:avLst/>
          </a:prstGeom>
          <a:noFill/>
          <a:ln w="9525">
            <a:noFill/>
            <a:miter lim="800000"/>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Fysioterapi etter utskrivelse</a:t>
            </a:r>
            <a:endParaRPr lang="nb-NO"/>
          </a:p>
        </p:txBody>
      </p:sp>
      <p:sp>
        <p:nvSpPr>
          <p:cNvPr id="3" name="Plassholder for innhold 2"/>
          <p:cNvSpPr>
            <a:spLocks noGrp="1"/>
          </p:cNvSpPr>
          <p:nvPr>
            <p:ph idx="1"/>
          </p:nvPr>
        </p:nvSpPr>
        <p:spPr/>
        <p:txBody>
          <a:bodyPr/>
          <a:lstStyle/>
          <a:p>
            <a:r>
              <a:rPr lang="nb-NO" smtClean="0"/>
              <a:t>Fortsett med egentreningsøvelsene </a:t>
            </a:r>
          </a:p>
          <a:p>
            <a:endParaRPr lang="nb-NO"/>
          </a:p>
          <a:p>
            <a:r>
              <a:rPr lang="nb-NO" smtClean="0"/>
              <a:t>1-2 uker etter at du har kommet hjem starter du trening hos ekstern fysioterapeut</a:t>
            </a:r>
          </a:p>
          <a:p>
            <a:endParaRPr lang="nb-NO" smtClean="0"/>
          </a:p>
          <a:p>
            <a:r>
              <a:rPr lang="nb-NO" smtClean="0"/>
              <a:t>Bestill/avtal gjerne tid hos fysioterapeut allerede nå </a:t>
            </a:r>
            <a:endParaRPr lang="nb-NO"/>
          </a:p>
        </p:txBody>
      </p:sp>
    </p:spTree>
    <p:extLst>
      <p:ext uri="{BB962C8B-B14F-4D97-AF65-F5344CB8AC3E}">
        <p14:creationId xmlns:p14="http://schemas.microsoft.com/office/powerpoint/2010/main" val="123616538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Krykker</a:t>
            </a:r>
            <a:endParaRPr lang="nb-NO"/>
          </a:p>
        </p:txBody>
      </p:sp>
      <p:sp>
        <p:nvSpPr>
          <p:cNvPr id="3" name="Plassholder for innhold 2"/>
          <p:cNvSpPr>
            <a:spLocks noGrp="1"/>
          </p:cNvSpPr>
          <p:nvPr>
            <p:ph idx="1"/>
          </p:nvPr>
        </p:nvSpPr>
        <p:spPr/>
        <p:txBody>
          <a:bodyPr/>
          <a:lstStyle/>
          <a:p>
            <a:r>
              <a:rPr lang="nb-NO" smtClean="0"/>
              <a:t>Du </a:t>
            </a:r>
            <a:r>
              <a:rPr lang="nb-NO"/>
              <a:t>beholder krykkene til du føler deg trygg nok, og smerter og gangkvalitet tillater at du går uten. </a:t>
            </a:r>
          </a:p>
          <a:p>
            <a:endParaRPr lang="nb-NO" smtClean="0"/>
          </a:p>
          <a:p>
            <a:endParaRPr lang="nb-NO"/>
          </a:p>
        </p:txBody>
      </p:sp>
      <p:pic>
        <p:nvPicPr>
          <p:cNvPr id="7" name="Picture 2" descr="Illustrasjonsbilde."/>
          <p:cNvPicPr>
            <a:picLocks noChangeAspect="1" noChangeArrowheads="1"/>
          </p:cNvPicPr>
          <p:nvPr/>
        </p:nvPicPr>
        <p:blipFill>
          <a:blip r:embed="rId2"/>
          <a:stretch>
            <a:fillRect/>
          </a:stretch>
        </p:blipFill>
        <p:spPr bwMode="auto">
          <a:xfrm>
            <a:off x="1187624" y="3356992"/>
            <a:ext cx="3345602" cy="2037802"/>
          </a:xfrm>
          <a:prstGeom prst="rect">
            <a:avLst/>
          </a:prstGeom>
          <a:noFill/>
        </p:spPr>
      </p:pic>
      <p:pic>
        <p:nvPicPr>
          <p:cNvPr id="6" name="Picture 6" descr="Bilderesultat for turgåing">
            <a:hlinkClick r:id="rId3" tgtFrame="_blank"/>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4775432"/>
            <a:ext cx="2346428" cy="17355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3.gstatic.com/images?q=tbn:ANd9GcQ4AbvzANMrJ283lshPhKqmgqE_eK5dzcDFexEwafSiABw5_etGVg">
            <a:hlinkClick r:id="rId5" tgtFrame="_blank"/>
          </p:cNvPr>
          <p:cNvPicPr>
            <a:picLocks noChangeAspect="1" noChangeArrowheads="1"/>
          </p:cNvPicPr>
          <p:nvPr/>
        </p:nvPicPr>
        <p:blipFill>
          <a:blip r:embed="rId6"/>
          <a:stretch>
            <a:fillRect/>
          </a:stretch>
        </p:blipFill>
        <p:spPr bwMode="auto">
          <a:xfrm>
            <a:off x="7491521" y="1788030"/>
            <a:ext cx="1483344" cy="2410434"/>
          </a:xfrm>
          <a:prstGeom prst="rect">
            <a:avLst/>
          </a:prstGeom>
          <a:noFill/>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Trening og aktivitet etter utskrivelse</a:t>
            </a:r>
            <a:endParaRPr lang="nb-NO"/>
          </a:p>
        </p:txBody>
      </p:sp>
      <p:sp>
        <p:nvSpPr>
          <p:cNvPr id="3" name="Plassholder for innhold 2"/>
          <p:cNvSpPr>
            <a:spLocks noGrp="1"/>
          </p:cNvSpPr>
          <p:nvPr>
            <p:ph idx="1"/>
          </p:nvPr>
        </p:nvSpPr>
        <p:spPr>
          <a:xfrm>
            <a:off x="783981" y="1772816"/>
            <a:ext cx="7045569" cy="5328592"/>
          </a:xfrm>
        </p:spPr>
        <p:txBody>
          <a:bodyPr/>
          <a:lstStyle/>
          <a:p>
            <a:r>
              <a:rPr lang="nb-NO" smtClean="0"/>
              <a:t>Daglig aktivitet i hjemmet</a:t>
            </a:r>
          </a:p>
          <a:p>
            <a:r>
              <a:rPr lang="nb-NO" smtClean="0"/>
              <a:t>Gjenoppta </a:t>
            </a:r>
            <a:r>
              <a:rPr lang="nb-NO"/>
              <a:t>aktiviteter </a:t>
            </a:r>
            <a:r>
              <a:rPr lang="nb-NO" smtClean="0"/>
              <a:t>gradvis</a:t>
            </a:r>
          </a:p>
          <a:p>
            <a:r>
              <a:rPr lang="nb-NO" smtClean="0"/>
              <a:t>Basisøvelser/egentreningsprogram</a:t>
            </a:r>
          </a:p>
          <a:p>
            <a:r>
              <a:rPr lang="nb-NO" smtClean="0"/>
              <a:t>Fysioterapi; hjelp til videre progresjon</a:t>
            </a:r>
          </a:p>
          <a:p>
            <a:pPr marL="0" indent="0">
              <a:buNone/>
            </a:pPr>
            <a:r>
              <a:rPr lang="nb-NO"/>
              <a:t> </a:t>
            </a:r>
            <a:r>
              <a:rPr lang="nb-NO" smtClean="0"/>
              <a:t>   og riktig dosering av treningen</a:t>
            </a:r>
          </a:p>
          <a:p>
            <a:r>
              <a:rPr lang="nb-NO" smtClean="0"/>
              <a:t>Unngå fallsituasjoner, ekstreme belastninger og uttalt ytterstilling</a:t>
            </a:r>
          </a:p>
          <a:p>
            <a:endParaRPr lang="nb-NO"/>
          </a:p>
        </p:txBody>
      </p:sp>
      <p:pic>
        <p:nvPicPr>
          <p:cNvPr id="2050" name="Picture 2" descr="Bilderesultat for aktivitet eldre">
            <a:hlinkClick r:id="rId2" tgtFrame="_blank"/>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80740" y="840009"/>
            <a:ext cx="1546157" cy="20615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ilderesultat for knebøy eldre">
            <a:hlinkClick r:id="rId4" tgtFrame="_blank"/>
          </p:cNvPr>
          <p:cNvPicPr>
            <a:picLocks noChangeAspect="1" noChangeArrowheads="1"/>
          </p:cNvPicPr>
          <p:nvPr/>
        </p:nvPicPr>
        <p:blipFill>
          <a:blip r:embed="rId5">
            <a:extLst>
              <a:ext uri="{28A0092B-C50C-407E-A947-70E740481C1C}">
                <a14:useLocalDpi xmlns:a14="http://schemas.microsoft.com/office/drawing/2010/main" val="0"/>
              </a:ext>
            </a:extLst>
          </a:blip>
          <a:srcRect l="25402"/>
          <a:stretch>
            <a:fillRect/>
          </a:stretch>
        </p:blipFill>
        <p:spPr bwMode="auto">
          <a:xfrm>
            <a:off x="7212378" y="3305211"/>
            <a:ext cx="1814519" cy="14483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rt bilde">
            <a:hlinkClick r:id="rId6" tgtFrame="_blank"/>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480516" y="5157192"/>
            <a:ext cx="2664296" cy="1495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PROTESETYPER HOFTE</a:t>
            </a:r>
            <a:endParaRPr lang="nb-NO"/>
          </a:p>
        </p:txBody>
      </p:sp>
      <p:pic>
        <p:nvPicPr>
          <p:cNvPr id="3" name="Bilde 2"/>
          <p:cNvPicPr>
            <a:picLocks noChangeAspect="1"/>
          </p:cNvPicPr>
          <p:nvPr/>
        </p:nvPicPr>
        <p:blipFill>
          <a:blip r:embed="rId2"/>
          <a:stretch>
            <a:fillRect/>
          </a:stretch>
        </p:blipFill>
        <p:spPr>
          <a:xfrm>
            <a:off x="5148064" y="1362942"/>
            <a:ext cx="3168352" cy="5395027"/>
          </a:xfrm>
          <a:prstGeom prst="rect">
            <a:avLst/>
          </a:prstGeom>
        </p:spPr>
      </p:pic>
      <p:sp>
        <p:nvSpPr>
          <p:cNvPr id="4" name="Plassholder for innhold 3"/>
          <p:cNvSpPr>
            <a:spLocks noGrp="1"/>
          </p:cNvSpPr>
          <p:nvPr>
            <p:ph idx="1"/>
          </p:nvPr>
        </p:nvSpPr>
        <p:spPr>
          <a:xfrm>
            <a:off x="5364088" y="5445224"/>
            <a:ext cx="3572704" cy="4104455"/>
          </a:xfrm>
        </p:spPr>
        <p:txBody>
          <a:bodyPr/>
          <a:lstStyle/>
          <a:p>
            <a:pPr marL="0" indent="0">
              <a:buNone/>
            </a:pPr>
            <a:r>
              <a:rPr lang="nb-NO" sz="2400" smtClean="0">
                <a:solidFill>
                  <a:srgbClr val="FF0000"/>
                </a:solidFill>
              </a:rPr>
              <a:t>Sementert kopp og sementert stamme</a:t>
            </a:r>
            <a:endParaRPr lang="nb-NO" sz="2400">
              <a:solidFill>
                <a:srgbClr val="FF0000"/>
              </a:solidFill>
            </a:endParaRPr>
          </a:p>
        </p:txBody>
      </p:sp>
      <p:pic>
        <p:nvPicPr>
          <p:cNvPr id="5" name="Bilde 4"/>
          <p:cNvPicPr>
            <a:picLocks noChangeAspect="1"/>
          </p:cNvPicPr>
          <p:nvPr/>
        </p:nvPicPr>
        <p:blipFill>
          <a:blip r:embed="rId3"/>
          <a:stretch>
            <a:fillRect/>
          </a:stretch>
        </p:blipFill>
        <p:spPr>
          <a:xfrm>
            <a:off x="761107" y="1376773"/>
            <a:ext cx="3234829" cy="5418006"/>
          </a:xfrm>
          <a:prstGeom prst="rect">
            <a:avLst/>
          </a:prstGeom>
        </p:spPr>
      </p:pic>
      <p:sp>
        <p:nvSpPr>
          <p:cNvPr id="11" name="Plassholder for innhold 3"/>
          <p:cNvSpPr>
            <a:spLocks noGrp="1"/>
          </p:cNvSpPr>
          <p:nvPr/>
        </p:nvSpPr>
        <p:spPr bwMode="auto">
          <a:xfrm>
            <a:off x="891284" y="5445224"/>
            <a:ext cx="3572704" cy="324036"/>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0338D"/>
                </a:solidFill>
                <a:latin typeface="+mn-lt"/>
                <a:ea typeface="+mn-ea"/>
                <a:cs typeface="+mn-cs"/>
              </a:defRPr>
            </a:lvl1pPr>
            <a:lvl2pPr marL="742950" indent="-285750" algn="l" rtl="0" eaLnBrk="1" fontAlgn="base" hangingPunct="1">
              <a:spcBef>
                <a:spcPct val="20000"/>
              </a:spcBef>
              <a:spcAft>
                <a:spcPct val="0"/>
              </a:spcAft>
              <a:buChar char="–"/>
              <a:defRPr sz="2400">
                <a:solidFill>
                  <a:srgbClr val="00338D"/>
                </a:solidFill>
                <a:latin typeface="+mn-lt"/>
              </a:defRPr>
            </a:lvl2pPr>
            <a:lvl3pPr marL="1143000" indent="-228600" algn="l" rtl="0" eaLnBrk="1" fontAlgn="base" hangingPunct="1">
              <a:spcBef>
                <a:spcPct val="20000"/>
              </a:spcBef>
              <a:spcAft>
                <a:spcPct val="0"/>
              </a:spcAft>
              <a:buChar char="•"/>
              <a:defRPr sz="2000">
                <a:solidFill>
                  <a:srgbClr val="00338D"/>
                </a:solidFill>
                <a:latin typeface="+mn-lt"/>
              </a:defRPr>
            </a:lvl3pPr>
            <a:lvl4pPr marL="1600200" indent="-228600" algn="l" rtl="0" eaLnBrk="1" fontAlgn="base" hangingPunct="1">
              <a:spcBef>
                <a:spcPct val="20000"/>
              </a:spcBef>
              <a:spcAft>
                <a:spcPct val="0"/>
              </a:spcAft>
              <a:buChar char="–"/>
              <a:defRPr>
                <a:solidFill>
                  <a:srgbClr val="00338D"/>
                </a:solidFill>
                <a:latin typeface="+mn-lt"/>
              </a:defRPr>
            </a:lvl4pPr>
            <a:lvl5pPr marL="2057400" indent="-228600" algn="l" rtl="0" eaLnBrk="1" fontAlgn="base" hangingPunct="1">
              <a:spcBef>
                <a:spcPct val="20000"/>
              </a:spcBef>
              <a:spcAft>
                <a:spcPct val="0"/>
              </a:spcAft>
              <a:buChar char="»"/>
              <a:defRPr>
                <a:solidFill>
                  <a:srgbClr val="00338D"/>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nb-NO" sz="2400" smtClean="0">
                <a:solidFill>
                  <a:srgbClr val="FF0000"/>
                </a:solidFill>
              </a:rPr>
              <a:t>Usementert kopp og usementert stamme</a:t>
            </a:r>
            <a:endParaRPr lang="nb-NO" sz="2400">
              <a:solidFill>
                <a:srgbClr val="FF000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PROTESETYPER KNE</a:t>
            </a:r>
            <a:endParaRPr lang="nb-NO"/>
          </a:p>
        </p:txBody>
      </p:sp>
      <p:pic>
        <p:nvPicPr>
          <p:cNvPr id="7" name="Plassholder for innhold 6"/>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1851198"/>
            <a:ext cx="4176464" cy="2945954"/>
          </a:xfrm>
          <a:prstGeom prst="rect">
            <a:avLst/>
          </a:prstGeom>
        </p:spPr>
      </p:pic>
      <p:sp>
        <p:nvSpPr>
          <p:cNvPr id="8" name="TekstSylinder 7"/>
          <p:cNvSpPr txBox="1"/>
          <p:nvPr/>
        </p:nvSpPr>
        <p:spPr>
          <a:xfrm>
            <a:off x="2699792" y="2780928"/>
            <a:ext cx="1584176" cy="369332"/>
          </a:xfrm>
          <a:prstGeom prst="rect">
            <a:avLst/>
          </a:prstGeom>
          <a:noFill/>
        </p:spPr>
        <p:txBody>
          <a:bodyPr wrap="square" rtlCol="0">
            <a:spAutoFit/>
          </a:bodyPr>
          <a:lstStyle/>
          <a:p>
            <a:r>
              <a:rPr lang="nb-NO" smtClean="0">
                <a:solidFill>
                  <a:srgbClr val="FF0000"/>
                </a:solidFill>
              </a:rPr>
              <a:t>Halvprotese </a:t>
            </a:r>
            <a:endParaRPr lang="nb-NO">
              <a:solidFill>
                <a:srgbClr val="FF0000"/>
              </a:solidFill>
            </a:endParaRPr>
          </a:p>
        </p:txBody>
      </p:sp>
      <p:sp>
        <p:nvSpPr>
          <p:cNvPr id="9" name="TekstSylinder 8"/>
          <p:cNvSpPr txBox="1"/>
          <p:nvPr/>
        </p:nvSpPr>
        <p:spPr>
          <a:xfrm>
            <a:off x="5508104" y="4069036"/>
            <a:ext cx="2232248" cy="523220"/>
          </a:xfrm>
          <a:prstGeom prst="rect">
            <a:avLst/>
          </a:prstGeom>
          <a:noFill/>
        </p:spPr>
        <p:txBody>
          <a:bodyPr wrap="square" rtlCol="0">
            <a:spAutoFit/>
          </a:bodyPr>
          <a:lstStyle/>
          <a:p>
            <a:r>
              <a:rPr lang="nb-NO" sz="2800">
                <a:solidFill>
                  <a:srgbClr val="FF0000"/>
                </a:solidFill>
              </a:rPr>
              <a:t>H</a:t>
            </a:r>
            <a:r>
              <a:rPr lang="nb-NO" sz="2800" smtClean="0">
                <a:solidFill>
                  <a:srgbClr val="FF0000"/>
                </a:solidFill>
              </a:rPr>
              <a:t>elprotese</a:t>
            </a:r>
            <a:endParaRPr lang="nb-NO" sz="2800">
              <a:solidFill>
                <a:srgbClr val="FF0000"/>
              </a:solidFill>
            </a:endParaRPr>
          </a:p>
        </p:txBody>
      </p:sp>
      <p:pic>
        <p:nvPicPr>
          <p:cNvPr id="3" name="Bilde 2"/>
          <p:cNvPicPr>
            <a:picLocks noChangeAspect="1"/>
          </p:cNvPicPr>
          <p:nvPr/>
        </p:nvPicPr>
        <p:blipFill>
          <a:blip r:embed="rId3"/>
          <a:stretch>
            <a:fillRect/>
          </a:stretch>
        </p:blipFill>
        <p:spPr>
          <a:xfrm>
            <a:off x="461946" y="1851198"/>
            <a:ext cx="4003114" cy="2945954"/>
          </a:xfrm>
          <a:prstGeom prst="rect">
            <a:avLst/>
          </a:prstGeom>
        </p:spPr>
      </p:pic>
      <p:sp>
        <p:nvSpPr>
          <p:cNvPr id="4" name="Plassholder for innhold 3"/>
          <p:cNvSpPr>
            <a:spLocks noGrp="1"/>
          </p:cNvSpPr>
          <p:nvPr>
            <p:ph sz="half" idx="1"/>
          </p:nvPr>
        </p:nvSpPr>
        <p:spPr>
          <a:xfrm>
            <a:off x="783272" y="4069037"/>
            <a:ext cx="3452446" cy="462530"/>
          </a:xfrm>
        </p:spPr>
        <p:txBody>
          <a:bodyPr/>
          <a:lstStyle/>
          <a:p>
            <a:pPr marL="0" indent="0">
              <a:buNone/>
            </a:pPr>
            <a:r>
              <a:rPr lang="nb-NO" smtClean="0">
                <a:solidFill>
                  <a:srgbClr val="FF0000"/>
                </a:solidFill>
              </a:rPr>
              <a:t>Halvprotese</a:t>
            </a:r>
            <a:endParaRPr lang="nb-NO">
              <a:solidFill>
                <a:srgbClr val="FF0000"/>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BEHOV FOR HOFTEPROTESE I NORGE</a:t>
            </a:r>
            <a:endParaRPr lang="nb-NO"/>
          </a:p>
        </p:txBody>
      </p:sp>
      <p:sp>
        <p:nvSpPr>
          <p:cNvPr id="5" name="TekstSylinder 4"/>
          <p:cNvSpPr txBox="1"/>
          <p:nvPr/>
        </p:nvSpPr>
        <p:spPr>
          <a:xfrm>
            <a:off x="1187624" y="5733256"/>
            <a:ext cx="6408712" cy="646331"/>
          </a:xfrm>
          <a:prstGeom prst="rect">
            <a:avLst/>
          </a:prstGeom>
          <a:noFill/>
        </p:spPr>
        <p:txBody>
          <a:bodyPr wrap="square" rtlCol="0">
            <a:spAutoFit/>
          </a:bodyPr>
          <a:lstStyle/>
          <a:p>
            <a:r>
              <a:rPr lang="nb-NO" smtClean="0"/>
              <a:t>CA 9000 PLANLAGTE HOFTEPROTESER SETTES INN I NORGE HVERT ÅR</a:t>
            </a:r>
            <a:endParaRPr lang="nb-NO"/>
          </a:p>
        </p:txBody>
      </p:sp>
      <p:pic>
        <p:nvPicPr>
          <p:cNvPr id="3" name="Bilde 2"/>
          <p:cNvPicPr>
            <a:picLocks noChangeAspect="1"/>
          </p:cNvPicPr>
          <p:nvPr/>
        </p:nvPicPr>
        <p:blipFill>
          <a:blip r:embed="rId3"/>
          <a:stretch>
            <a:fillRect/>
          </a:stretch>
        </p:blipFill>
        <p:spPr>
          <a:xfrm>
            <a:off x="251520" y="1593827"/>
            <a:ext cx="8648787" cy="3672408"/>
          </a:xfrm>
          <a:prstGeom prst="rect">
            <a:avLst/>
          </a:prstGeom>
        </p:spPr>
      </p:pic>
      <p:sp>
        <p:nvSpPr>
          <p:cNvPr id="4" name="Plassholder for innhold 3"/>
          <p:cNvSpPr>
            <a:spLocks noGrp="1"/>
          </p:cNvSpPr>
          <p:nvPr>
            <p:ph idx="1"/>
          </p:nvPr>
        </p:nvSpPr>
        <p:spPr/>
        <p:txBody>
          <a:bodyPr/>
          <a:lstStyle/>
          <a:p>
            <a:r>
              <a:rPr lang="nb-NO"/>
              <a: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BEHOV FOR KNEPROTESE I NORGE</a:t>
            </a:r>
            <a:endParaRPr lang="nb-NO"/>
          </a:p>
        </p:txBody>
      </p:sp>
      <p:sp>
        <p:nvSpPr>
          <p:cNvPr id="5" name="TekstSylinder 4"/>
          <p:cNvSpPr txBox="1"/>
          <p:nvPr/>
        </p:nvSpPr>
        <p:spPr>
          <a:xfrm>
            <a:off x="899592" y="5589240"/>
            <a:ext cx="6840760" cy="646331"/>
          </a:xfrm>
          <a:prstGeom prst="rect">
            <a:avLst/>
          </a:prstGeom>
          <a:noFill/>
        </p:spPr>
        <p:txBody>
          <a:bodyPr wrap="square" rtlCol="0">
            <a:spAutoFit/>
          </a:bodyPr>
          <a:lstStyle/>
          <a:p>
            <a:r>
              <a:rPr lang="nb-NO" smtClean="0"/>
              <a:t>CA 7000 PLANLAGTE KNEPROTESER SETTES INN I NORGE HVERT ÅR</a:t>
            </a:r>
            <a:endParaRPr lang="nb-NO"/>
          </a:p>
        </p:txBody>
      </p:sp>
      <p:pic>
        <p:nvPicPr>
          <p:cNvPr id="3" name="Bilde 2"/>
          <p:cNvPicPr>
            <a:picLocks noChangeAspect="1"/>
          </p:cNvPicPr>
          <p:nvPr/>
        </p:nvPicPr>
        <p:blipFill>
          <a:blip r:embed="rId2"/>
          <a:stretch>
            <a:fillRect/>
          </a:stretch>
        </p:blipFill>
        <p:spPr>
          <a:xfrm>
            <a:off x="179512" y="1376772"/>
            <a:ext cx="8720185" cy="3636404"/>
          </a:xfrm>
          <a:prstGeom prst="rect">
            <a:avLst/>
          </a:prstGeom>
        </p:spPr>
      </p:pic>
      <p:sp>
        <p:nvSpPr>
          <p:cNvPr id="6" name="Plassholder for innhold 5"/>
          <p:cNvSpPr>
            <a:spLocks noGrp="1"/>
          </p:cNvSpPr>
          <p:nvPr>
            <p:ph idx="1"/>
          </p:nvPr>
        </p:nvSpPr>
        <p:spPr>
          <a:xfrm>
            <a:off x="467544" y="1376772"/>
            <a:ext cx="7045569" cy="4104455"/>
          </a:xfrm>
        </p:spPr>
        <p:txBody>
          <a:bodyPr/>
          <a:lstStyle/>
          <a:p>
            <a:r>
              <a:rPr lang="nb-NO" smtClean="0"/>
              <a:t> </a:t>
            </a:r>
            <a:endParaRPr lang="nb-NO"/>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PLANLEGGING</a:t>
            </a:r>
            <a:endParaRPr lang="nb-NO"/>
          </a:p>
        </p:txBody>
      </p:sp>
      <p:sp>
        <p:nvSpPr>
          <p:cNvPr id="3" name="Plassholder for innhold 2"/>
          <p:cNvSpPr>
            <a:spLocks noGrp="1"/>
          </p:cNvSpPr>
          <p:nvPr>
            <p:ph idx="1"/>
          </p:nvPr>
        </p:nvSpPr>
        <p:spPr/>
        <p:txBody>
          <a:bodyPr/>
          <a:lstStyle/>
          <a:p>
            <a:r>
              <a:rPr lang="nb-NO" smtClean="0"/>
              <a:t>Tilgang til hofteleddet</a:t>
            </a:r>
          </a:p>
          <a:p>
            <a:endParaRPr lang="nb-NO" smtClean="0"/>
          </a:p>
          <a:p>
            <a:pPr lvl="1"/>
            <a:r>
              <a:rPr lang="nb-NO" smtClean="0"/>
              <a:t>bakre tilgang</a:t>
            </a:r>
          </a:p>
          <a:p>
            <a:pPr lvl="1"/>
            <a:endParaRPr lang="nb-NO" smtClean="0"/>
          </a:p>
          <a:p>
            <a:pPr lvl="1">
              <a:buNone/>
            </a:pPr>
            <a:endParaRPr lang="nb-NO" smtClean="0"/>
          </a:p>
          <a:p>
            <a:pPr lvl="1"/>
            <a:endParaRPr lang="nb-NO" smtClean="0"/>
          </a:p>
          <a:p>
            <a:pPr lvl="1">
              <a:buNone/>
            </a:pPr>
            <a:endParaRPr lang="nb-NO" smtClean="0"/>
          </a:p>
        </p:txBody>
      </p:sp>
      <p:pic>
        <p:nvPicPr>
          <p:cNvPr id="4" name="Bilde 3" descr="sideleie.gif"/>
          <p:cNvPicPr>
            <a:picLocks noChangeAspect="1"/>
          </p:cNvPicPr>
          <p:nvPr/>
        </p:nvPicPr>
        <p:blipFill>
          <a:blip r:embed="rId2"/>
          <a:stretch>
            <a:fillRect/>
          </a:stretch>
        </p:blipFill>
        <p:spPr>
          <a:xfrm>
            <a:off x="3635896" y="2276872"/>
            <a:ext cx="2235849" cy="1656184"/>
          </a:xfrm>
          <a:prstGeom prst="rect">
            <a:avLst/>
          </a:prstGeom>
        </p:spPr>
      </p:pic>
      <p:sp>
        <p:nvSpPr>
          <p:cNvPr id="7" name="Rektangel 6"/>
          <p:cNvSpPr/>
          <p:nvPr/>
        </p:nvSpPr>
        <p:spPr>
          <a:xfrm>
            <a:off x="5580112" y="3645024"/>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p:nvSpPr>
        <p:spPr>
          <a:xfrm>
            <a:off x="5724128" y="4437112"/>
            <a:ext cx="2160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p:nvSpPr>
        <p:spPr>
          <a:xfrm>
            <a:off x="5508104" y="4581128"/>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p:cNvPicPr>
            <a:picLocks noChangeAspect="1"/>
          </p:cNvPicPr>
          <p:nvPr/>
        </p:nvPicPr>
        <p:blipFill>
          <a:blip r:embed="rId3"/>
          <a:stretch>
            <a:fillRect/>
          </a:stretch>
        </p:blipFill>
        <p:spPr>
          <a:xfrm>
            <a:off x="860694" y="4077072"/>
            <a:ext cx="7001616" cy="2663552"/>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1.08.14"/>
  <p:tag name="AS_TITLE" val="Aspose.Slides for .NET 4.0 Client Profile"/>
  <p:tag name="AS_VERSION" val="21.8"/>
</p:tagLst>
</file>

<file path=ppt/theme/theme1.xml><?xml version="1.0" encoding="utf-8"?>
<a:theme xmlns:a="http://schemas.openxmlformats.org/drawingml/2006/main" name="SSHF-liggende">
  <a:themeElements>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ema">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SSHF-liggende</Template>
  <TotalTime>977</TotalTime>
  <Words>1846</Words>
  <Application>Microsoft Office PowerPoint</Application>
  <PresentationFormat>Skjermfremvisning (4:3)</PresentationFormat>
  <Paragraphs>324</Paragraphs>
  <Slides>44</Slides>
  <Notes>12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44</vt:i4>
      </vt:variant>
    </vt:vector>
  </HeadingPairs>
  <TitlesOfParts>
    <vt:vector size="50" baseType="lpstr">
      <vt:lpstr>Arial</vt:lpstr>
      <vt:lpstr>Arial Rounded MT Bold</vt:lpstr>
      <vt:lpstr>Calibri</vt:lpstr>
      <vt:lpstr>Helvetica</vt:lpstr>
      <vt:lpstr>Wingdings</vt:lpstr>
      <vt:lpstr>SSHF-liggende</vt:lpstr>
      <vt:lpstr>PASIENTSKOLE HOFTE- OG KNEPROTESE</vt:lpstr>
      <vt:lpstr>HOFTEPROTESE</vt:lpstr>
      <vt:lpstr>KNEPROTESE</vt:lpstr>
      <vt:lpstr>PowerPoint-presentasjon</vt:lpstr>
      <vt:lpstr>PROTESETYPER HOFTE</vt:lpstr>
      <vt:lpstr>PROTESETYPER KNE</vt:lpstr>
      <vt:lpstr>BEHOV FOR HOFTEPROTESE I NORGE</vt:lpstr>
      <vt:lpstr>BEHOV FOR KNEPROTESE I NORGE</vt:lpstr>
      <vt:lpstr>PLANLEGGING</vt:lpstr>
      <vt:lpstr>PLANLEGGING</vt:lpstr>
      <vt:lpstr>OPERASJONSDAGEN</vt:lpstr>
      <vt:lpstr>OPERASJONSDAGEN</vt:lpstr>
      <vt:lpstr>OPERASJONSDAGEN</vt:lpstr>
      <vt:lpstr>RESULTATER</vt:lpstr>
      <vt:lpstr>KOMPLIKASJONER HOFTEPROTESE</vt:lpstr>
      <vt:lpstr>KOMPLIKASJONER KNEPROTESE</vt:lpstr>
      <vt:lpstr>RESTRIKSJONER</vt:lpstr>
      <vt:lpstr>FORLØP</vt:lpstr>
      <vt:lpstr>FORLØP</vt:lpstr>
      <vt:lpstr>Blodfortynnende</vt:lpstr>
      <vt:lpstr>INGEN SEKRESJON FRA SÅR</vt:lpstr>
      <vt:lpstr>Viktig å huske før operasjonen!</vt:lpstr>
      <vt:lpstr>Velkommen til ortopedisk sengepost SSK og kirurgisk sengepost SSF</vt:lpstr>
      <vt:lpstr>PowerPoint-presentasjon</vt:lpstr>
      <vt:lpstr>Forberedelse før innleggelse </vt:lpstr>
      <vt:lpstr>Operasjonsdagen </vt:lpstr>
      <vt:lpstr>PowerPoint-presentasjon</vt:lpstr>
      <vt:lpstr>På sengeposten </vt:lpstr>
      <vt:lpstr>PowerPoint-presentasjon</vt:lpstr>
      <vt:lpstr> </vt:lpstr>
      <vt:lpstr> </vt:lpstr>
      <vt:lpstr>Gi oss beskjed hvis du før operasjonen:</vt:lpstr>
      <vt:lpstr>Gi oss beskjed hvis du før operasjonen:</vt:lpstr>
      <vt:lpstr>Fysioterapi</vt:lpstr>
      <vt:lpstr>Aktivitet og trening er viktig</vt:lpstr>
      <vt:lpstr>Du begynner med sirkulasjonsøvelser på operasjonsdagen</vt:lpstr>
      <vt:lpstr>Belastning</vt:lpstr>
      <vt:lpstr>Hvordan du kan bøye deg med hofteprotese</vt:lpstr>
      <vt:lpstr>Sov godt</vt:lpstr>
      <vt:lpstr>Daglig aktivitet på sengeposten</vt:lpstr>
      <vt:lpstr>Utskrivingsmål</vt:lpstr>
      <vt:lpstr>Fysioterapi etter utskrivelse</vt:lpstr>
      <vt:lpstr>Krykker</vt:lpstr>
      <vt:lpstr>Trening og aktivitet etter utskrivelse</vt:lpstr>
    </vt:vector>
  </TitlesOfParts>
  <Company>Helse Sør-Øst RHF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PASIENTSKOLE HOFTE- OG KNEPROTESE</dc:title>
  <dc:creator>sug</dc:creator>
  <cp:keywords>&lt;dok37953.pptx&gt;&lt;n&gt;ek_type&lt;/n&gt;&lt;v&gt;DOK&lt;/v&gt;&lt;n&gt;khb&lt;/n&gt;&lt;v&gt;UB&lt;/v&gt;&lt;n&gt;beskyttet&lt;/n&gt;&lt;v&gt;nei&lt;/v&gt;&lt;/dok37953.pptx&gt;</cp:keywords>
  <dc:description>EK_Avdeling¤2#4¤2# ¤3#EK_Avsnitt¤2#4¤2# ¤3#EK_Bedriftsnavn¤2#1¤2#Sørlandet sykehus HF¤3#EK_GjelderFra¤2#0¤2#24.01.2024¤3#EK_KlGjelderFra¤2#0¤2#¤3#EK_Opprettet¤2#0¤2#02.01.2015¤3#EK_Utgitt¤2#0¤2# ¤3#EK_IBrukDato¤2#0¤2#24.01.2024¤3#EK_DokumentID¤2#0¤2#D37953¤3#EK_DokTittel¤2#0¤2#Pasientskole undervisning¤3#EK_DokType¤2#0¤2#Generelt dokument¤3#EK_DocLvlShort¤2#0¤2# ¤3#EK_DocLevel¤2#0¤2# ¤3#EK_EksRef¤2#2¤2# 0	¤3#EK_Erstatter¤2#0¤2#0.14¤3#EK_ErstatterD¤2#0¤2#10.05.2023¤3#EK_Signatur¤2#0¤2#&lt;ikke styrt&gt;¤3#EK_Verifisert¤2#0¤2# ¤3#EK_Hørt¤2#0¤2# ¤3#EK_AuditReview¤2#2¤2# ¤3#EK_AuditApprove¤2#2¤2# ¤3#EK_Gradering¤2#0¤2#Åpen¤3#EK_Gradnr¤2#4¤2#0¤3#EK_Kapittel¤2#4¤2# ¤3#EK_Referanse¤2#2¤2# 0	¤3#EK_RefNr¤2#0¤2#II.SOK.KSK.4A.2.4-16¤3#EK_Revisjon¤2#0¤2#-¤3#EK_Ansvarlig¤2#0¤2#Linda Agnes Stiansen Johansson¤3#EK_SkrevetAv¤2#0¤2#Prosjektgruppe¤3#EK_DokAnsvNavn¤2#0¤2#Øystein Berg¤3#EK_UText2¤2#0¤2# ¤3#EK_UText3¤2#0¤2# ¤3#EK_UText4¤2#0¤2# ¤3#EK_Status¤2#0¤2#I bruk¤3#EK_Stikkord¤2#0¤2#fast track¤3#EK_SuperStikkord¤2#0¤2#¤3#EK_Rapport¤2#3¤2#¤3#EK_EKPrintMerke¤2#0¤2#¤3#EK_Watermark¤2#0¤2#¤3#EK_Utgave¤2#0¤2#0.15¤3#EK_Merknad¤2#7¤2#¤3#EK_VerLogg¤2#2¤2#Ver. 0.15 - 24.01.2024|¤1#Ver. 0.14 - 10.05.2023|Slettet lysbilde ang. hjelpemidler etter beskjed fra fysio Linda¤1#Ver. 0.13 - 15.02.2023|¤1#Ver. 0.12 - 19.12.2022|¤1#Ver. 0.11 - 02.08.2021|¤1#Ver. 0.10 - 06.04.2020|¤1#Ver. 0.09 - 09.07.2019|¤1#Ver. 0.08 - 04.01.2018|¤1#Ver. 0.07 - 22.04.2016|¤1#Ver. 0.06 - 09.12.2015|¤3#EK_RF1¤2#4¤2# ¤3#EK_RF2¤2#4¤2# ¤3#EK_RF3¤2#4¤2# ¤3#EK_RF4¤2#4¤2# ¤3#EK_RF5¤2#4¤2# ¤3#EK_RF6¤2#4¤2# ¤3#EK_RF7¤2#4¤2# ¤3#EK_RF8¤2#4¤2# ¤3#EK_RF9¤2#4¤2# ¤3#EK_Mappe1¤2#4¤2# ¤3#EK_Mappe2¤2#4¤2# ¤3#EK_Mappe3¤2#4¤2# ¤3#EK_Mappe4¤2#4¤2# ¤3#EK_Mappe5¤2#4¤2# ¤3#EK_Mappe6¤2#4¤2# ¤3#EK_Mappe7¤2#4¤2# ¤3#EK_Mappe8¤2#4¤2# ¤3#EK_Mappe9¤2#4¤2# ¤3#EK_DL¤2#0¤2#16¤3#EK_GjelderTil¤2#0¤2#24.01.2026¤3#EK_Vedlegg¤2#2¤2# 0	¤3#EK_AvdelingOver¤2#4¤2# ¤3#EK_HRefNr¤2#0¤2# ¤3#EK_HbNavn¤2#0¤2# ¤3#EK_DokRefnr¤2#4¤2#00020312040204¤3#EK_Dokendrdato¤2#4¤2#10.05.2023 11:13:01¤3#EK_HbType¤2#4¤2# ¤3#EK_Offisiell¤2#4¤2# ¤3#EK_VedleggRef¤2#4¤2#II.SOK.KSK.4A.2.4-16¤3#EK_Strukt00¤2#5¤2#¤5#II¤5#Klinikknivå¤5#0¤5#0¤4#.¤5#SOK¤5#Somatikk Kristiansand¤5#0¤5#0¤4#.¤5#KSK¤5#Kirurgiske senger SSK¤5#0¤5#0¤4#.¤5#4A¤5#Post 4A¤5#0¤5#0¤4#.¤5#2¤5#Pasienter og brukere¤5#0¤5#0¤4#.¤5#4¤5#Behandlingslinje fast track protesekirurgi¤5#0¤5#0¤4#\¤3#EK_Strukt01¤2#5¤2#¤3#EK_Strukt02¤2#5¤2# ¤3#EK_Pub¤2#6¤2#;¤3#EKR_DokType¤2#0¤2# ¤3#EKR_Doktittel¤2#0¤2# ¤3#EKR_DokumentID¤2#0¤2# ¤3#EKR_RefNr¤2#0¤2# ¤3#EKR_Gradering¤2#0¤2# ¤3#EKR_Signatur¤2#0¤2# ¤3#EKR_Verifisert¤2#0¤2# ¤3#EKR_Hørt¤2#0¤2# ¤3#EKR_AuditReview¤2#2¤2# ¤3#EKR_AuditApprove¤2#2¤2# ¤3#EKR_AuditFinal¤2#2¤2# ¤3#EKR_Dokeier¤2#0¤2# ¤3#EKR_Status¤2#0¤2# ¤3#EKR_Opprettet¤2#0¤2# ¤3#EKR_Endret¤2#0¤2# ¤3#EKR_Ibruk¤2#0¤2# ¤3#EKR_Rapport¤2#3¤2# ¤3#EKR_Utgitt¤2#0¤2# ¤3#EKR_SkrevetAv¤2#0¤2# ¤3#EKR_UText1¤2#0¤2# ¤3#EKR_UText2¤2#0¤2# ¤3#EKR_UText3¤2#0¤2# ¤3#EKR_UText4¤2#0¤2# ¤3#EKR_DokRefnr¤2#4¤2# ¤3#EKR_Gradnr¤2#4¤2# ¤3#EKR_Strukt00¤2#5¤2#¤5#II¤5#Klinikknivå¤5#0¤5#0¤4#.¤5#SOK¤5#Somatikk Kristiansand¤5#0¤5#0¤4#.¤5#KSK¤5#Kirurgiske senger SSK¤5#0¤5#0¤4#.¤5#4A¤5#Post 4A¤5#0¤5#0¤4#.¤5#2¤5#Pasienter og brukere¤5#0¤5#0¤4#.¤5#4¤5#Behandlingslinje fast track protesekirurgi¤5#0¤5#0¤4#\¤3#</dc:description>
  <cp:lastModifiedBy>Marthe Skov-Skov</cp:lastModifiedBy>
  <cp:revision>148</cp:revision>
  <dcterms:created xsi:type="dcterms:W3CDTF">2014-11-21T13:02:54Z</dcterms:created>
  <dcterms:modified xsi:type="dcterms:W3CDTF">2024-01-24T13:08:53Z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rrDocVer">
    <vt:lpwstr>2.20</vt:lpwstr>
  </property>
  <property fmtid="{D5CDD505-2E9C-101B-9397-08002B2CF9AE}" pid="3" name="EK_Format">
    <vt:lpwstr>-1</vt:lpwstr>
  </property>
</Properties>
</file>