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6858000" type="screen4x3"/>
  <p:notesSz cx="6797675" cy="9926638"/>
  <p:custDataLst>
    <p:tags r:id="rId5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394" autoAdjust="0"/>
  </p:normalViewPr>
  <p:slideViewPr>
    <p:cSldViewPr>
      <p:cViewPr varScale="1">
        <p:scale>
          <a:sx n="89" d="100"/>
          <a:sy n="89" d="100"/>
        </p:scale>
        <p:origin x="102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882BA-A511-439E-B663-99196F81E3E2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A4F6F-320D-47C8-8619-2D048534C27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167003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5A10CF-4833-4C5B-ABFE-98353E9C1ADC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61CA05-EFE5-41E2-ABB8-58B7C2F51A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4458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b-NO" smtClean="0"/>
              <a:t>Legemidd3eAkutt</a:t>
            </a:r>
            <a:r>
              <a:rPr lang="nb-NO" baseline="0" smtClean="0"/>
              <a:t> brann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1CA05-EFE5-41E2-ABB8-58B7C2F51A72}" type="slidenum">
              <a:rPr lang="nb-NO" smtClean="0"/>
              <a:t>1</a:t>
            </a:fld>
            <a:endParaRPr lang="nb-N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5CF13-ABC1-4890-9651-4219ACE21AFE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kvalitet.sshf.no/tree.aspx?sid=4&amp;mappeid=3421&amp;levels=1&amp;noresize=1&amp;hhr1=1&amp;hhr2=0&amp;hpm=1&amp;hps=0&amp;expand=1" TargetMode="External"/><Relationship Id="rId13" Type="http://schemas.openxmlformats.org/officeDocument/2006/relationships/hyperlink" Target="https://kvalitet.sshf.no/tree.aspx?sid=4&amp;mappeid=3405&amp;levels=1&amp;noresize=1&amp;hhr1=1&amp;hhr2=0&amp;hpm=1&amp;hps=0&amp;expand=1" TargetMode="External"/><Relationship Id="rId18" Type="http://schemas.openxmlformats.org/officeDocument/2006/relationships/hyperlink" Target="http://oncolex.no/" TargetMode="External"/><Relationship Id="rId26" Type="http://schemas.openxmlformats.org/officeDocument/2006/relationships/hyperlink" Target="https://kvalitet.sshf.no/docs/dok/dok36980.pptx" TargetMode="External"/><Relationship Id="rId3" Type="http://schemas.openxmlformats.org/officeDocument/2006/relationships/hyperlink" Target="https://kvalitet.sshf.no/tree.aspx?sid=4&amp;mappeid=3401&amp;levels=1&amp;noresize=1&amp;hhr1=1&amp;hhr2=0&amp;hpm=1&amp;hps=0&amp;expand=1x" TargetMode="External"/><Relationship Id="rId21" Type="http://schemas.openxmlformats.org/officeDocument/2006/relationships/hyperlink" Target="https://kvalitet.sshf.no/tree.aspx?sid=4&amp;mappeid=3415&amp;levels=1&amp;noresize=1&amp;hhr1=1&amp;hhr2=0&amp;hpm=1&amp;hps=0&amp;expand=1" TargetMode="External"/><Relationship Id="rId7" Type="http://schemas.openxmlformats.org/officeDocument/2006/relationships/hyperlink" Target="https://kvalitet.sshf.no/tree.aspx?sid=4&amp;mappeid=3402&amp;levels=1&amp;noresize=1&amp;hhr1=1&amp;hhr2=0&amp;hpm=1&amp;hps=0&amp;expand=1" TargetMode="External"/><Relationship Id="rId12" Type="http://schemas.openxmlformats.org/officeDocument/2006/relationships/hyperlink" Target="https://kvalitet.sshf.no/tree.aspx?sid=4&amp;mappeid=3408&amp;levels=1&amp;noresize=1&amp;hhr1=1&amp;hhr2=0&amp;hpm=1&amp;hps=0&amp;expand=1" TargetMode="External"/><Relationship Id="rId17" Type="http://schemas.openxmlformats.org/officeDocument/2006/relationships/hyperlink" Target="http://www.helsebiblioteket.no/microsite/Fagprosedyrer" TargetMode="External"/><Relationship Id="rId25" Type="http://schemas.openxmlformats.org/officeDocument/2006/relationships/hyperlink" Target="https://kvalitet.sshf.no/docs/pub/dok33335.pdf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https://helsedirektoratet.no/kreft/pakkeforlop-for-kreft" TargetMode="External"/><Relationship Id="rId20" Type="http://schemas.openxmlformats.org/officeDocument/2006/relationships/hyperlink" Target="http://www.pasientsikkerhetsprogrammet.no/" TargetMode="External"/><Relationship Id="rId29" Type="http://schemas.openxmlformats.org/officeDocument/2006/relationships/hyperlink" Target="https://kvalitet.sshf.no/tree.aspx?sid=1&amp;mappeid=11616&amp;levels=1&amp;top=1&amp;noresize=1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kvalitet.sshf.no/tree.aspx?sid=4&amp;mappeid=3425&amp;levels=1&amp;noresize=1&amp;hhr1=1&amp;hhr2=0&amp;hpm=1&amp;hps=0&amp;expand=1" TargetMode="External"/><Relationship Id="rId11" Type="http://schemas.openxmlformats.org/officeDocument/2006/relationships/hyperlink" Target="https://kvalitet.sshf.no/tree.aspx?sid=4&amp;mappeid=3406&amp;levels=1&amp;noresize=1&amp;hhr1=1&amp;hhr2=0&amp;hpm=1&amp;hps=0&amp;expand=1" TargetMode="External"/><Relationship Id="rId24" Type="http://schemas.openxmlformats.org/officeDocument/2006/relationships/hyperlink" Target="https://kvalitet.sshf.no/tree.aspx?sid=4&amp;mappeid=3426&amp;levels=1&amp;noresize=1&amp;hhr1=1&amp;hhr2=0&amp;hpm=1&amp;hps=0&amp;expand=1" TargetMode="External"/><Relationship Id="rId5" Type="http://schemas.openxmlformats.org/officeDocument/2006/relationships/hyperlink" Target="https://kvalitet.sshf.no/tree.aspx?sid=4&amp;mappeid=3424&amp;levels=1&amp;noresize=1&amp;hhr1=1&amp;hhr2=0&amp;hpm=1&amp;hps=0&amp;expand=1" TargetMode="External"/><Relationship Id="rId15" Type="http://schemas.openxmlformats.org/officeDocument/2006/relationships/image" Target="../media/image1.jpeg"/><Relationship Id="rId23" Type="http://schemas.openxmlformats.org/officeDocument/2006/relationships/hyperlink" Target="https://kvalitet.sshf.no/tree.aspx?sid=4&amp;mappeid=4396&amp;levels=1&amp;noresize=1&amp;hhr1=1&amp;hhr2=0&amp;hpm=1&amp;hps=0&amp;expand=1" TargetMode="External"/><Relationship Id="rId28" Type="http://schemas.openxmlformats.org/officeDocument/2006/relationships/hyperlink" Target="https://kvalitet.sshf.no/tree.aspx?sid=4&amp;mappeid=4398&amp;levels=1&amp;noresize=1&amp;hhr1=1&amp;hhr2=0&amp;hpm=1&amp;hps=0&amp;expand=1" TargetMode="External"/><Relationship Id="rId10" Type="http://schemas.openxmlformats.org/officeDocument/2006/relationships/hyperlink" Target="https://kvalitet.sshf.no/tree.aspx?sid=4&amp;mappeid=3407&amp;levels=1&amp;noresize=1&amp;hhr1=1&amp;hhr2=0&amp;hpm=1&amp;hps=0&amp;expand=1" TargetMode="External"/><Relationship Id="rId19" Type="http://schemas.openxmlformats.org/officeDocument/2006/relationships/hyperlink" Target="http://erassociety.org/" TargetMode="External"/><Relationship Id="rId4" Type="http://schemas.openxmlformats.org/officeDocument/2006/relationships/hyperlink" Target="https://kvalitet.sshf.no/tree.aspx?sid=4&amp;mappeid=3404&amp;levels=1&amp;noresize=1&amp;hhr1=1&amp;hhr2=0&amp;hpm=1&amp;hps=0&amp;expand=1" TargetMode="External"/><Relationship Id="rId9" Type="http://schemas.openxmlformats.org/officeDocument/2006/relationships/hyperlink" Target="https://kvalitet.sshf.no/tree.aspx?sid=4&amp;mappeid=3418&amp;levels=1&amp;noresize=1&amp;hhr1=1&amp;hhr2=0&amp;hpm=1&amp;hps=0&amp;expand=1" TargetMode="External"/><Relationship Id="rId14" Type="http://schemas.openxmlformats.org/officeDocument/2006/relationships/hyperlink" Target="https://kvalitet.sshf.no/tree.aspx?sid=4&amp;mappeid=3422&amp;levels=1&amp;noresize=1&amp;hhr1=1&amp;hhr2=0&amp;hpm=1&amp;hps=0&amp;expand=1" TargetMode="External"/><Relationship Id="rId22" Type="http://schemas.openxmlformats.org/officeDocument/2006/relationships/hyperlink" Target="https://kvalitet.sshf.no/tree.aspx?sid=4&amp;mappeid=3417&amp;levels=1&amp;noresize=1&amp;hhr1=1&amp;hhr2=0&amp;hpm=1&amp;hps=0&amp;expand=1" TargetMode="External"/><Relationship Id="rId27" Type="http://schemas.openxmlformats.org/officeDocument/2006/relationships/hyperlink" Target="https://kvalitet.sshf.no/tree.aspx?sid=4&amp;mappeid=3414&amp;levels=1&amp;noresize=1&amp;hhr1=1&amp;hhr2=0&amp;hpm=1&amp;hps=0&amp;expand=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10"/>
          <p:cNvSpPr>
            <a:spLocks noChangeArrowheads="1"/>
          </p:cNvSpPr>
          <p:nvPr/>
        </p:nvSpPr>
        <p:spPr bwMode="auto">
          <a:xfrm rot="10800000" flipV="1">
            <a:off x="142844" y="724341"/>
            <a:ext cx="1857388" cy="206210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nb-NO" sz="2800" b="1" smtClean="0">
              <a:solidFill>
                <a:schemeClr val="accent1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2000" b="1" smtClean="0">
                <a:solidFill>
                  <a:schemeClr val="accent1"/>
                </a:solidFill>
                <a:latin typeface="+mj-lt"/>
                <a:cs typeface="Arial" pitchFamily="34" charset="0"/>
              </a:rPr>
              <a:t>HÅNDBOK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nb-NO" sz="2000" smtClean="0">
              <a:solidFill>
                <a:schemeClr val="accent1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2000" smtClean="0">
                <a:solidFill>
                  <a:schemeClr val="accent1"/>
                </a:solidFill>
                <a:latin typeface="+mj-lt"/>
                <a:cs typeface="Arial" pitchFamily="34" charset="0"/>
              </a:rPr>
              <a:t>Kirurgisk sengepost 3A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2000" smtClean="0">
                <a:solidFill>
                  <a:schemeClr val="accent1"/>
                </a:solidFill>
                <a:latin typeface="+mj-lt"/>
                <a:cs typeface="Arial" pitchFamily="34" charset="0"/>
              </a:rPr>
              <a:t>SSK</a:t>
            </a:r>
            <a:endParaRPr kumimoji="0" lang="nb-N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AutoShape 7">
            <a:hlinkClick r:id="rId3" tgtFrame="_blank"/>
          </p:cNvPr>
          <p:cNvSpPr>
            <a:spLocks noChangeArrowheads="1"/>
          </p:cNvSpPr>
          <p:nvPr/>
        </p:nvSpPr>
        <p:spPr bwMode="auto">
          <a:xfrm>
            <a:off x="2428860" y="571480"/>
            <a:ext cx="1928826" cy="754385"/>
          </a:xfrm>
          <a:prstGeom prst="roundRect">
            <a:avLst>
              <a:gd name="adj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nb-NO" sz="1200" smtClean="0">
              <a:solidFill>
                <a:schemeClr val="tx1"/>
              </a:solidFill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nb-NO" sz="1200" smtClean="0">
                <a:solidFill>
                  <a:schemeClr val="bg1"/>
                </a:solidFill>
                <a:cs typeface="Arial" pitchFamily="34" charset="0"/>
              </a:rPr>
              <a:t>Diagnoser GASTRO</a:t>
            </a:r>
            <a:endParaRPr kumimoji="0" lang="nb-NO" sz="120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</p:txBody>
      </p:sp>
      <p:sp>
        <p:nvSpPr>
          <p:cNvPr id="22" name="AutoShape 7">
            <a:hlinkClick r:id="rId4" tgtFrame="_blank"/>
          </p:cNvPr>
          <p:cNvSpPr>
            <a:spLocks noChangeArrowheads="1"/>
          </p:cNvSpPr>
          <p:nvPr/>
        </p:nvSpPr>
        <p:spPr bwMode="auto">
          <a:xfrm>
            <a:off x="2428860" y="1571612"/>
            <a:ext cx="1928826" cy="754385"/>
          </a:xfrm>
          <a:prstGeom prst="roundRect">
            <a:avLst>
              <a:gd name="adj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nb-NO" sz="1200" smtClean="0">
              <a:solidFill>
                <a:schemeClr val="tx1"/>
              </a:solidFill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nb-NO" sz="1200" smtClean="0">
                <a:solidFill>
                  <a:schemeClr val="bg1"/>
                </a:solidFill>
                <a:cs typeface="Arial" pitchFamily="34" charset="0"/>
              </a:rPr>
              <a:t>Diagnoser ØNH</a:t>
            </a:r>
            <a:endParaRPr kumimoji="0" lang="nb-NO" sz="120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</p:txBody>
      </p:sp>
      <p:sp>
        <p:nvSpPr>
          <p:cNvPr id="23" name="AutoShape 7">
            <a:hlinkClick r:id="rId5" tgtFrame="_blank"/>
          </p:cNvPr>
          <p:cNvSpPr>
            <a:spLocks noChangeArrowheads="1"/>
          </p:cNvSpPr>
          <p:nvPr/>
        </p:nvSpPr>
        <p:spPr bwMode="auto">
          <a:xfrm>
            <a:off x="2436847" y="3565034"/>
            <a:ext cx="1928826" cy="754385"/>
          </a:xfrm>
          <a:prstGeom prst="roundRect">
            <a:avLst>
              <a:gd name="adj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nb-NO" sz="1200" smtClean="0">
              <a:solidFill>
                <a:schemeClr val="tx1"/>
              </a:solidFill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nb-NO" sz="1200" smtClean="0">
                <a:solidFill>
                  <a:schemeClr val="bg1"/>
                </a:solidFill>
                <a:cs typeface="Arial" pitchFamily="34" charset="0"/>
              </a:rPr>
              <a:t>Undersøkelser</a:t>
            </a:r>
            <a:endParaRPr kumimoji="0" lang="nb-NO" sz="120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</p:txBody>
      </p:sp>
      <p:sp>
        <p:nvSpPr>
          <p:cNvPr id="25" name="AutoShape 7">
            <a:hlinkClick r:id="rId6" tgtFrame="_blank"/>
          </p:cNvPr>
          <p:cNvSpPr>
            <a:spLocks noChangeArrowheads="1"/>
          </p:cNvSpPr>
          <p:nvPr/>
        </p:nvSpPr>
        <p:spPr bwMode="auto">
          <a:xfrm>
            <a:off x="2428860" y="2564904"/>
            <a:ext cx="1928826" cy="754385"/>
          </a:xfrm>
          <a:prstGeom prst="roundRect">
            <a:avLst>
              <a:gd name="adj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nb-NO" sz="1200" smtClean="0">
              <a:solidFill>
                <a:schemeClr val="tx1"/>
              </a:solidFill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nb-NO" sz="1200" smtClean="0">
                <a:solidFill>
                  <a:schemeClr val="bg1"/>
                </a:solidFill>
                <a:cs typeface="Arial" pitchFamily="34" charset="0"/>
              </a:rPr>
              <a:t>Preoperative forberedelser</a:t>
            </a:r>
          </a:p>
        </p:txBody>
      </p:sp>
      <p:sp>
        <p:nvSpPr>
          <p:cNvPr id="26" name="AutoShape 7">
            <a:hlinkClick r:id="rId7" tgtFrame="_blank"/>
          </p:cNvPr>
          <p:cNvSpPr>
            <a:spLocks noChangeArrowheads="1"/>
          </p:cNvSpPr>
          <p:nvPr/>
        </p:nvSpPr>
        <p:spPr bwMode="auto">
          <a:xfrm>
            <a:off x="2437294" y="4572008"/>
            <a:ext cx="1928826" cy="754385"/>
          </a:xfrm>
          <a:prstGeom prst="roundRect">
            <a:avLst>
              <a:gd name="adj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nb-NO" sz="1200" smtClean="0">
              <a:solidFill>
                <a:schemeClr val="tx1"/>
              </a:solidFill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nb-NO" sz="1200" smtClean="0">
                <a:solidFill>
                  <a:schemeClr val="bg1"/>
                </a:solidFill>
                <a:cs typeface="Arial" pitchFamily="34" charset="0"/>
              </a:rPr>
              <a:t>Kliniske prosedyrer</a:t>
            </a:r>
          </a:p>
        </p:txBody>
      </p:sp>
      <p:sp>
        <p:nvSpPr>
          <p:cNvPr id="27" name="AutoShape 7">
            <a:hlinkClick r:id="rId8" tgtFrame="_blank"/>
          </p:cNvPr>
          <p:cNvSpPr>
            <a:spLocks noChangeArrowheads="1"/>
          </p:cNvSpPr>
          <p:nvPr/>
        </p:nvSpPr>
        <p:spPr bwMode="auto">
          <a:xfrm>
            <a:off x="4786314" y="571479"/>
            <a:ext cx="1928826" cy="754385"/>
          </a:xfrm>
          <a:prstGeom prst="roundRect">
            <a:avLst>
              <a:gd name="adj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b-NO" sz="1200" smtClean="0">
              <a:solidFill>
                <a:schemeClr val="bg1"/>
              </a:solidFill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b-NO" sz="1200" smtClean="0">
                <a:solidFill>
                  <a:schemeClr val="bg1"/>
                </a:solidFill>
                <a:cs typeface="Arial" pitchFamily="34" charset="0"/>
              </a:rPr>
              <a:t>Stomi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nb-NO" sz="1200" smtClean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AutoShape 7">
            <a:hlinkClick r:id="rId9" tgtFrame="_blank"/>
          </p:cNvPr>
          <p:cNvSpPr>
            <a:spLocks noChangeArrowheads="1"/>
          </p:cNvSpPr>
          <p:nvPr/>
        </p:nvSpPr>
        <p:spPr bwMode="auto">
          <a:xfrm>
            <a:off x="4786314" y="2564904"/>
            <a:ext cx="1928826" cy="754385"/>
          </a:xfrm>
          <a:prstGeom prst="roundRect">
            <a:avLst>
              <a:gd name="adj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nb-NO" sz="1200" smtClean="0">
              <a:solidFill>
                <a:schemeClr val="tx1"/>
              </a:solidFill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nb-NO" sz="1200" smtClean="0">
                <a:solidFill>
                  <a:schemeClr val="bg1"/>
                </a:solidFill>
                <a:cs typeface="Arial" pitchFamily="34" charset="0"/>
              </a:rPr>
              <a:t>Legemiddelhåndtering</a:t>
            </a:r>
            <a:endParaRPr kumimoji="0" lang="nb-NO" sz="120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</p:txBody>
      </p:sp>
      <p:sp>
        <p:nvSpPr>
          <p:cNvPr id="29" name="AutoShape 7">
            <a:hlinkClick r:id="rId10" tgtFrame="_blank"/>
          </p:cNvPr>
          <p:cNvSpPr>
            <a:spLocks noChangeArrowheads="1"/>
          </p:cNvSpPr>
          <p:nvPr/>
        </p:nvSpPr>
        <p:spPr bwMode="auto">
          <a:xfrm>
            <a:off x="4786314" y="3552458"/>
            <a:ext cx="1928826" cy="754385"/>
          </a:xfrm>
          <a:prstGeom prst="roundRect">
            <a:avLst>
              <a:gd name="adj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nb-NO" sz="1200" smtClean="0">
              <a:solidFill>
                <a:schemeClr val="tx1"/>
              </a:solidFill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nb-NO" sz="1200" smtClean="0">
                <a:solidFill>
                  <a:schemeClr val="bg1"/>
                </a:solidFill>
                <a:cs typeface="Arial" pitchFamily="34" charset="0"/>
              </a:rPr>
              <a:t>Smittevern</a:t>
            </a:r>
          </a:p>
        </p:txBody>
      </p:sp>
      <p:sp>
        <p:nvSpPr>
          <p:cNvPr id="30" name="AutoShape 7">
            <a:hlinkClick r:id="rId11" tgtFrame="_blank"/>
          </p:cNvPr>
          <p:cNvSpPr>
            <a:spLocks noChangeArrowheads="1"/>
          </p:cNvSpPr>
          <p:nvPr/>
        </p:nvSpPr>
        <p:spPr bwMode="auto">
          <a:xfrm>
            <a:off x="4786314" y="4567722"/>
            <a:ext cx="1928826" cy="754385"/>
          </a:xfrm>
          <a:prstGeom prst="roundRect">
            <a:avLst>
              <a:gd name="adj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b-NO" sz="1200" smtClean="0">
              <a:solidFill>
                <a:schemeClr val="bg1"/>
              </a:solidFill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nb-NO" sz="1200" smtClean="0">
                <a:solidFill>
                  <a:schemeClr val="bg1"/>
                </a:solidFill>
                <a:cs typeface="Arial" pitchFamily="34" charset="0"/>
              </a:rPr>
              <a:t>Brann, beredskap og akuttsituasjoner</a:t>
            </a:r>
          </a:p>
        </p:txBody>
      </p:sp>
      <p:sp>
        <p:nvSpPr>
          <p:cNvPr id="31" name="AutoShape 7">
            <a:hlinkClick r:id="rId12" tgtFrame="_blank"/>
          </p:cNvPr>
          <p:cNvSpPr>
            <a:spLocks noChangeArrowheads="1"/>
          </p:cNvSpPr>
          <p:nvPr/>
        </p:nvSpPr>
        <p:spPr bwMode="auto">
          <a:xfrm>
            <a:off x="2428860" y="5603573"/>
            <a:ext cx="1928826" cy="754385"/>
          </a:xfrm>
          <a:prstGeom prst="roundRect">
            <a:avLst>
              <a:gd name="adj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nb-NO" sz="1200" smtClean="0">
              <a:solidFill>
                <a:schemeClr val="bg1"/>
              </a:solidFill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nb-NO" sz="1200" smtClean="0">
                <a:solidFill>
                  <a:schemeClr val="bg1"/>
                </a:solidFill>
                <a:cs typeface="Arial" pitchFamily="34" charset="0"/>
              </a:rPr>
              <a:t>Intravenøse tilganger</a:t>
            </a:r>
          </a:p>
        </p:txBody>
      </p:sp>
      <p:sp>
        <p:nvSpPr>
          <p:cNvPr id="32" name="AutoShape 7">
            <a:hlinkClick r:id="rId13" tgtFrame="_blank"/>
          </p:cNvPr>
          <p:cNvSpPr>
            <a:spLocks noChangeArrowheads="1"/>
          </p:cNvSpPr>
          <p:nvPr/>
        </p:nvSpPr>
        <p:spPr bwMode="auto">
          <a:xfrm>
            <a:off x="4786314" y="5608356"/>
            <a:ext cx="1928826" cy="754385"/>
          </a:xfrm>
          <a:prstGeom prst="roundRect">
            <a:avLst>
              <a:gd name="adj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b-NO" sz="1200" smtClean="0">
              <a:solidFill>
                <a:schemeClr val="bg1"/>
              </a:solidFill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b-NO" sz="1200" smtClean="0">
                <a:solidFill>
                  <a:schemeClr val="bg1"/>
                </a:solidFill>
                <a:cs typeface="Arial" pitchFamily="34" charset="0"/>
              </a:rPr>
              <a:t>Administrasjon, arbeidsmiljø og HMS</a:t>
            </a:r>
          </a:p>
        </p:txBody>
      </p:sp>
      <p:sp>
        <p:nvSpPr>
          <p:cNvPr id="33" name="AutoShape 7">
            <a:hlinkClick r:id="rId14" tgtFrame="_blank"/>
          </p:cNvPr>
          <p:cNvSpPr>
            <a:spLocks noChangeArrowheads="1"/>
          </p:cNvSpPr>
          <p:nvPr/>
        </p:nvSpPr>
        <p:spPr bwMode="auto">
          <a:xfrm>
            <a:off x="7219348" y="3929650"/>
            <a:ext cx="1317234" cy="629254"/>
          </a:xfrm>
          <a:prstGeom prst="roundRect">
            <a:avLst>
              <a:gd name="adj" fmla="val 16667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b-NO" sz="1200">
              <a:solidFill>
                <a:schemeClr val="bg1"/>
              </a:solidFill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sz="1200" smtClean="0">
                <a:solidFill>
                  <a:schemeClr val="bg1"/>
                </a:solidFill>
                <a:cs typeface="Arial" pitchFamily="34" charset="0"/>
              </a:rPr>
              <a:t>Samhandling</a:t>
            </a:r>
          </a:p>
        </p:txBody>
      </p:sp>
      <p:pic>
        <p:nvPicPr>
          <p:cNvPr id="36" name="Bilde 35" descr="SorlandetSykehus-1000.jp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14282" y="214290"/>
            <a:ext cx="1633823" cy="229934"/>
          </a:xfrm>
          <a:prstGeom prst="rect">
            <a:avLst/>
          </a:prstGeom>
        </p:spPr>
      </p:pic>
      <p:sp>
        <p:nvSpPr>
          <p:cNvPr id="16" name="Rectangle 10"/>
          <p:cNvSpPr>
            <a:spLocks noChangeArrowheads="1"/>
          </p:cNvSpPr>
          <p:nvPr/>
        </p:nvSpPr>
        <p:spPr bwMode="auto">
          <a:xfrm rot="10800000" flipV="1">
            <a:off x="214281" y="3761745"/>
            <a:ext cx="2053463" cy="132343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b-NO" sz="1000" b="1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Anbefalte nettsteder: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b-NO" sz="1000" i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hlinkClick r:id="rId16" tgtFrame="_blank"/>
              </a:rPr>
              <a:t>Pakkeforløp for kreft</a:t>
            </a:r>
            <a:endParaRPr lang="nb-NO" sz="1000" i="1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b-NO" sz="1000" i="1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hlinkClick r:id="rId17" tgtFrame="_blank"/>
              </a:rPr>
              <a:t>Fagprosedyrer.no</a:t>
            </a:r>
            <a:endParaRPr lang="nb-NO" sz="1000" i="1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b-NO" sz="1000" i="1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hlinkClick r:id="rId18" tgtFrame="_blank"/>
              </a:rPr>
              <a:t>Oncolex.no</a:t>
            </a:r>
            <a:endParaRPr lang="nb-NO" sz="1000" i="1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b-NO" sz="1000" i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hlinkClick r:id="rId19" tgtFrame="_blank"/>
              </a:rPr>
              <a:t>Erassociety.org</a:t>
            </a:r>
            <a:endParaRPr lang="nb-NO" sz="1000" i="1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b-NO" sz="1000" i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hlinkClick r:id="rId20" tgtFrame="_blank"/>
              </a:rPr>
              <a:t>Pasientsikkerhetsprogrammet.no</a:t>
            </a:r>
            <a:endParaRPr lang="nb-NO" sz="1000" i="1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nb-NO" sz="1000" i="1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b-NO" sz="1000" b="1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Våre behandlingslinjer:</a:t>
            </a:r>
            <a:endParaRPr lang="nb-NO" sz="1000" i="1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AutoShape 7">
            <a:hlinkClick r:id="rId21" tgtFrame="_blank"/>
          </p:cNvPr>
          <p:cNvSpPr>
            <a:spLocks noChangeArrowheads="1"/>
          </p:cNvSpPr>
          <p:nvPr/>
        </p:nvSpPr>
        <p:spPr bwMode="auto">
          <a:xfrm>
            <a:off x="7215206" y="476589"/>
            <a:ext cx="1317234" cy="1031565"/>
          </a:xfrm>
          <a:prstGeom prst="roundRect">
            <a:avLst>
              <a:gd name="adj" fmla="val 16667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nb-NO" sz="1200" smtClean="0">
                <a:solidFill>
                  <a:schemeClr val="bg1"/>
                </a:solidFill>
                <a:cs typeface="Arial" pitchFamily="34" charset="0"/>
              </a:rPr>
              <a:t>Pasient-informasjon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nb-NO" sz="1200" smtClean="0">
              <a:solidFill>
                <a:schemeClr val="bg1"/>
              </a:solidFill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nb-NO" sz="1200" smtClean="0">
                <a:solidFill>
                  <a:schemeClr val="bg1"/>
                </a:solidFill>
                <a:cs typeface="Arial" pitchFamily="34" charset="0"/>
              </a:rPr>
              <a:t>GASTRO</a:t>
            </a:r>
          </a:p>
        </p:txBody>
      </p:sp>
      <p:sp>
        <p:nvSpPr>
          <p:cNvPr id="34" name="AutoShape 7">
            <a:hlinkClick r:id="rId22" tgtFrame="_blank"/>
          </p:cNvPr>
          <p:cNvSpPr>
            <a:spLocks noChangeArrowheads="1"/>
          </p:cNvSpPr>
          <p:nvPr/>
        </p:nvSpPr>
        <p:spPr bwMode="auto">
          <a:xfrm>
            <a:off x="7215206" y="1700725"/>
            <a:ext cx="1317234" cy="1031565"/>
          </a:xfrm>
          <a:prstGeom prst="roundRect">
            <a:avLst>
              <a:gd name="adj" fmla="val 16667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nb-NO" sz="1200" smtClean="0">
                <a:solidFill>
                  <a:schemeClr val="bg1"/>
                </a:solidFill>
                <a:cs typeface="Arial" pitchFamily="34" charset="0"/>
              </a:rPr>
              <a:t>Pasient-informasjon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nb-NO" sz="1200" smtClean="0">
              <a:solidFill>
                <a:schemeClr val="bg1"/>
              </a:solidFill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nb-NO" sz="1200" smtClean="0">
                <a:solidFill>
                  <a:schemeClr val="bg1"/>
                </a:solidFill>
                <a:cs typeface="Arial" pitchFamily="34" charset="0"/>
              </a:rPr>
              <a:t>ØNH</a:t>
            </a:r>
          </a:p>
        </p:txBody>
      </p:sp>
      <p:sp>
        <p:nvSpPr>
          <p:cNvPr id="35" name="AutoShape 7">
            <a:hlinkClick r:id="rId23" tgtFrame="_blank"/>
          </p:cNvPr>
          <p:cNvSpPr>
            <a:spLocks noChangeArrowheads="1"/>
          </p:cNvSpPr>
          <p:nvPr/>
        </p:nvSpPr>
        <p:spPr bwMode="auto">
          <a:xfrm>
            <a:off x="4786314" y="1571612"/>
            <a:ext cx="1928826" cy="75438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nb-NO" sz="1400" smtClean="0">
              <a:solidFill>
                <a:schemeClr val="bg1"/>
              </a:solidFill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nb-NO" sz="1200" smtClean="0">
                <a:solidFill>
                  <a:schemeClr val="bg1"/>
                </a:solidFill>
                <a:cs typeface="Arial" pitchFamily="34" charset="0"/>
              </a:rPr>
              <a:t>Ernæring</a:t>
            </a:r>
          </a:p>
        </p:txBody>
      </p:sp>
      <p:sp>
        <p:nvSpPr>
          <p:cNvPr id="37" name="AutoShape 7">
            <a:hlinkClick r:id="rId24" tgtFrame="_blank"/>
          </p:cNvPr>
          <p:cNvSpPr>
            <a:spLocks noChangeArrowheads="1"/>
          </p:cNvSpPr>
          <p:nvPr/>
        </p:nvSpPr>
        <p:spPr bwMode="auto">
          <a:xfrm>
            <a:off x="7215206" y="2924862"/>
            <a:ext cx="1317234" cy="836884"/>
          </a:xfrm>
          <a:prstGeom prst="roundRect">
            <a:avLst>
              <a:gd name="adj" fmla="val 16667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nb-NO" sz="1400" smtClean="0">
              <a:solidFill>
                <a:schemeClr val="bg1"/>
              </a:solidFill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nb-NO" sz="1400" smtClean="0">
                <a:solidFill>
                  <a:schemeClr val="bg1"/>
                </a:solidFill>
                <a:cs typeface="Arial" pitchFamily="34" charset="0"/>
              </a:rPr>
              <a:t>ERAS</a:t>
            </a:r>
          </a:p>
        </p:txBody>
      </p:sp>
      <p:sp>
        <p:nvSpPr>
          <p:cNvPr id="43" name="AutoShape 7">
            <a:hlinkClick r:id="rId25" tgtFrame="_blank"/>
          </p:cNvPr>
          <p:cNvSpPr>
            <a:spLocks noChangeArrowheads="1"/>
          </p:cNvSpPr>
          <p:nvPr/>
        </p:nvSpPr>
        <p:spPr bwMode="auto">
          <a:xfrm>
            <a:off x="285720" y="5072074"/>
            <a:ext cx="1643074" cy="500066"/>
          </a:xfrm>
          <a:prstGeom prst="roundRect">
            <a:avLst>
              <a:gd name="adj" fmla="val 16667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nb-NO" sz="1200" smtClean="0">
                <a:solidFill>
                  <a:schemeClr val="bg1"/>
                </a:solidFill>
                <a:cs typeface="Arial" pitchFamily="34" charset="0"/>
              </a:rPr>
              <a:t>Kreft i tykk- og endetarm</a:t>
            </a:r>
          </a:p>
        </p:txBody>
      </p:sp>
      <p:sp>
        <p:nvSpPr>
          <p:cNvPr id="44" name="AutoShape 7">
            <a:hlinkClick r:id="rId26" tgtFrame="_blank"/>
          </p:cNvPr>
          <p:cNvSpPr>
            <a:spLocks noChangeArrowheads="1"/>
          </p:cNvSpPr>
          <p:nvPr/>
        </p:nvSpPr>
        <p:spPr bwMode="auto">
          <a:xfrm>
            <a:off x="285720" y="5786454"/>
            <a:ext cx="1643074" cy="500066"/>
          </a:xfrm>
          <a:prstGeom prst="roundRect">
            <a:avLst>
              <a:gd name="adj" fmla="val 16667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nb-NO" sz="1200" smtClean="0">
                <a:solidFill>
                  <a:schemeClr val="bg1"/>
                </a:solidFill>
                <a:cs typeface="Arial" pitchFamily="34" charset="0"/>
              </a:rPr>
              <a:t>Kreft i spiserør og magesekk</a:t>
            </a:r>
          </a:p>
        </p:txBody>
      </p:sp>
      <p:sp>
        <p:nvSpPr>
          <p:cNvPr id="24" name="AutoShape 7">
            <a:hlinkClick r:id="rId27" tgtFrame="_blank"/>
          </p:cNvPr>
          <p:cNvSpPr>
            <a:spLocks noChangeArrowheads="1"/>
          </p:cNvSpPr>
          <p:nvPr/>
        </p:nvSpPr>
        <p:spPr bwMode="auto">
          <a:xfrm>
            <a:off x="7215206" y="5349763"/>
            <a:ext cx="1317234" cy="1031565"/>
          </a:xfrm>
          <a:prstGeom prst="roundRect">
            <a:avLst>
              <a:gd name="adj" fmla="val 16667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nb-NO" sz="1400" smtClean="0">
              <a:solidFill>
                <a:schemeClr val="bg1"/>
              </a:solidFill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nb-NO" sz="1200" smtClean="0">
                <a:solidFill>
                  <a:schemeClr val="bg1"/>
                </a:solidFill>
                <a:cs typeface="Arial" pitchFamily="34" charset="0"/>
              </a:rPr>
              <a:t>Nyansatte og studenter</a:t>
            </a:r>
          </a:p>
        </p:txBody>
      </p:sp>
      <p:sp>
        <p:nvSpPr>
          <p:cNvPr id="39" name="AutoShape 7">
            <a:hlinkClick r:id="rId28" tgtFrame="_blank"/>
          </p:cNvPr>
          <p:cNvSpPr>
            <a:spLocks noChangeArrowheads="1"/>
          </p:cNvSpPr>
          <p:nvPr/>
        </p:nvSpPr>
        <p:spPr bwMode="auto">
          <a:xfrm>
            <a:off x="7219348" y="4668387"/>
            <a:ext cx="1317234" cy="629254"/>
          </a:xfrm>
          <a:prstGeom prst="roundRect">
            <a:avLst>
              <a:gd name="adj" fmla="val 16667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b-NO" sz="1200">
              <a:solidFill>
                <a:schemeClr val="bg1"/>
              </a:solidFill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sz="1200" smtClean="0">
                <a:solidFill>
                  <a:schemeClr val="bg1"/>
                </a:solidFill>
                <a:cs typeface="Arial" pitchFamily="34" charset="0"/>
              </a:rPr>
              <a:t>Tiltakskort</a:t>
            </a:r>
          </a:p>
        </p:txBody>
      </p:sp>
      <p:sp>
        <p:nvSpPr>
          <p:cNvPr id="40" name="AutoShape 7">
            <a:hlinkClick r:id="rId29" tgtFrame="_blank"/>
          </p:cNvPr>
          <p:cNvSpPr>
            <a:spLocks noChangeArrowheads="1"/>
          </p:cNvSpPr>
          <p:nvPr/>
        </p:nvSpPr>
        <p:spPr bwMode="auto">
          <a:xfrm>
            <a:off x="300654" y="2878344"/>
            <a:ext cx="1643074" cy="50006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nb-NO" sz="140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pitchFamily="34" charset="0"/>
              </a:rPr>
              <a:t>Infeksjonsavsnittet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7763.0"/>
  <p:tag name="AS_RELEASE_DATE" val="2022.05.14"/>
  <p:tag name="AS_TITLE" val="Aspose.Slides for .NET 4.0 Client Profile"/>
  <p:tag name="AS_VERSION" val="22.5"/>
</p:tagLst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1216</TotalTime>
  <Words>67</Words>
  <Application>Microsoft Office PowerPoint</Application>
  <PresentationFormat>Skjermfremvisning (4:3)</PresentationFormat>
  <Paragraphs>56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PowerPoint-presentasjon</vt:lpstr>
    </vt:vector>
  </TitlesOfParts>
  <Company>Helse Sør-Øst RHF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lenhau</dc:creator>
  <cp:keywords>&lt;dok39196.pptx&gt;&lt;n&gt;ek_type&lt;/n&gt;&lt;v&gt;DOK&lt;/v&gt;&lt;n&gt;khb&lt;/n&gt;&lt;v&gt;UB&lt;/v&gt;&lt;n&gt;beskyttet&lt;/n&gt;&lt;v&gt;nei&lt;/v&gt;&lt;/dok39196.pptx&gt;</cp:keywords>
  <dc:description>EK_Avdeling¤2#4¤2# ¤3#EK_Avsnitt¤2#4¤2# ¤3#EK_Bedriftsnavn¤2#1¤2#Sørlandet sykehus HF¤3#EK_GjelderFra¤2#0¤2#16.10.2024¤3#EK_KlGjelderFra¤2#0¤2#¤3#EK_Opprettet¤2#0¤2#10.06.2015¤3#EK_Utgitt¤2#0¤2#18.06.2015¤3#EK_IBrukDato¤2#0¤2#16.10.2024¤3#EK_DokumentID¤2#0¤2#D39196¤3#EK_DokTittel¤2#0¤2#Portalside 3A - sykepleiefaglig Kirurgiske senger SSK, post 3A¤3#EK_DokType¤2#0¤2#Generelt dokument¤3#EK_DocLvlShort¤2#0¤2# ¤3#EK_DocLevel¤2#0¤2# ¤3#EK_EksRef¤2#2¤2# 0	¤3#EK_Erstatter¤2#0¤2#1.15¤3#EK_ErstatterD¤2#0¤2#28.10.2022¤3#EK_Signatur¤2#0¤2#Tone Kristin Hansen¤3#EK_Verifisert¤2#0¤2# ¤3#EK_Hørt¤2#0¤2# ¤3#EK_AuditReview¤2#2¤2# ¤3#EK_AuditApprove¤2#2¤2# ¤3#EK_Gradering¤2#0¤2#Åpen¤3#EK_Gradnr¤2#4¤2#0¤3#EK_Kapittel¤2#4¤2# ¤3#EK_Referanse¤2#2¤2# 1	II.SOK.KSK.3A.2.4-1	Behandlingslinje - Colorectalcancer - Forside	33335	dok33335.pptx	¤1#¤3#EK_RefNr¤2#0¤2#II.SOK.KSK.3A.2..1-1¤3#EK_Revisjon¤2#0¤2#1.16¤3#EK_Ansvarlig¤2#0¤2#Celine Urdal¤3#EK_SkrevetAv¤2#0¤2#Ruth Gudrun Seland Thue¤3#EK_DokAnsvNavn¤2#0¤2#Elin Løvdal Østerberg¤3#EK_UText2¤2#0¤2# ¤3#EK_UText3¤2#0¤2# ¤3#EK_UText4¤2#0¤2# ¤3#EK_Status¤2#0¤2#I bruk¤3#EK_Stikkord¤2#0¤2#¤3#EK_SuperStikkord¤2#0¤2#¤3#EK_Rapport¤2#3¤2#¤3#EK_EKPrintMerke¤2#0¤2#¤3#EK_Watermark¤2#0¤2#¤3#EK_Utgave¤2#0¤2#1.16¤3#EK_Merknad¤2#7¤2#¤3#EK_VerLogg¤2#2¤2#Ver. 1.16 - 16.10.2024|¤1#Ver. 1.15 - 28.10.2022|Forlenget gyldighet til 28.10.2024¤1#Ver. 1.14 - 08.12.2020|Forlenget gyldighet til 08.12.2022 uten endringer i dokumentet.¤1#Ver. 1.13 - 28.01.2020|¤1#Ver. 1.12 - 28.01.2020|¤1#Ver. 1.11 - 05.02.2019|¤1#Ver. 1.10 - 23.05.2017|¤1#Ver. 1.09 - 27.03.2017|¤1#Ver. 1.08 - 13.02.2017|¤1#Ver. 1.07 - 31.01.2017|¤3#EK_RF1¤2#4¤2#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¤3#EK_DL¤2#0¤2#1¤3#EK_GjelderTil¤2#0¤2#16.10.2026¤3#EK_Vedlegg¤2#2¤2# 0	¤3#EK_AvdelingOver¤2#4¤2# ¤3#EK_HRefNr¤2#0¤2# ¤3#EK_HbNavn¤2#0¤2# ¤3#EK_DokRefnr¤2#4¤2#0002031203020101¤3#EK_Dokendrdato¤2#4¤2#24.10.2023 14:53:30¤3#EK_HbType¤2#4¤2# ¤3#EK_Offisiell¤2#4¤2# ¤3#EK_VedleggRef¤2#4¤2#II.SOK.KSK.3A.2..1-1¤3#EK_Strukt00¤2#5¤2#¤5#II¤5#Klinikknivå¤5#0¤5#0¤4#.¤5#SOK¤5#Somatikk Kristiansand¤5#0¤5#0¤4#.¤5#KSK¤5#Kirurgiske senger SSK¤5#0¤5#0¤4#.¤5#3A¤5#Post 3A¤5#0¤5#0¤4#.¤5#2¤5#Pasienter og brukere¤5#0¤5#0¤4#.¤5#¤5#S - Sykepleiefaglig¤5#0¤5#0¤4#.¤5#1¤5#Portalside 3A - sykepleiefaglig¤5#0¤5#0¤4#\¤3#EK_Strukt01¤2#5¤2#¤3#EK_Strukt02¤2#5¤2# 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¤3#EKR_Strukt00¤2#5¤2#¤5#II¤5#Klinikknivå¤5#0¤5#0¤4#.¤5#SOK¤5#Somatikk Kristiansand¤5#0¤5#0¤4#.¤5#KSK¤5#Kirurgiske senger SSK¤5#0¤5#0¤4#.¤5#3A¤5#Post 3A¤5#0¤5#0¤4#.¤5#2¤5#Pasienter og brukere¤5#0¤5#0¤4#.¤5#¤5#S - Sykepleiefaglig¤5#0¤5#0¤4#.¤5#1¤5#Portalside 3A - sykepleiefaglig¤5#0¤5#0¤4#\¤3#</dc:description>
  <cp:lastModifiedBy>Celine Urdal</cp:lastModifiedBy>
  <cp:revision>175</cp:revision>
  <dcterms:created xsi:type="dcterms:W3CDTF">2012-11-26T12:08:27Z</dcterms:created>
  <dcterms:modified xsi:type="dcterms:W3CDTF">2024-10-16T07:53:53Z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