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5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6251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09.08.2022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40547.pdf" TargetMode="External" /><Relationship Id="rId3" Type="http://schemas.openxmlformats.org/officeDocument/2006/relationships/image" Target="../media/image1.jpeg" /><Relationship Id="rId4" Type="http://schemas.openxmlformats.org/officeDocument/2006/relationships/hyperlink" Target="https://kvalitet.sshf.no/docs/pub/DOK40551.pdf" TargetMode="External" /><Relationship Id="rId5" Type="http://schemas.openxmlformats.org/officeDocument/2006/relationships/hyperlink" Target="https://ek-sshf.sikt.sykehuspartner.no/docs/dok/DOK40524.docx" TargetMode="External" /><Relationship Id="rId6" Type="http://schemas.openxmlformats.org/officeDocument/2006/relationships/hyperlink" Target="https://ek-sshf.sikt.sykehuspartner.no/docs/dok/DOK40509.docx" TargetMode="External" /><Relationship Id="rId7" Type="http://schemas.openxmlformats.org/officeDocument/2006/relationships/hyperlink" Target="https://ek-sshf.sikt.sykehuspartner.no/docs/dok/DOK40508.docx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40547 - dok40547.pptx"/>
          </p:cNvPr>
          <p:cNvSpPr/>
          <p:nvPr/>
        </p:nvSpPr>
        <p:spPr>
          <a:xfrm>
            <a:off x="25152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 lege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2" tgtFrame="_blank" tooltip="XDF40547 - dok40547.ppt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vurdering hos lege (AFR)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/>
          <p:cNvSpPr/>
          <p:nvPr/>
        </p:nvSpPr>
        <p:spPr>
          <a:xfrm>
            <a:off x="3131840" y="1556792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</a:p>
        </p:txBody>
      </p:sp>
      <p:sp>
        <p:nvSpPr>
          <p:cNvPr id="5" name="Femkant 4">
            <a:hlinkClick r:id="rId2" tgtFrame="_blank" tooltip="XDF40547 - dok40547.pptx"/>
          </p:cNvPr>
          <p:cNvSpPr/>
          <p:nvPr/>
        </p:nvSpPr>
        <p:spPr>
          <a:xfrm>
            <a:off x="4655570" y="1569477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2" tgtFrame="_blank" tooltip="XDF40547 - dok40547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>
            <a:hlinkClick r:id="rId4" tgtFrame="_blank" tooltip="XDF40551 - dok40551.pptx"/>
          </p:cNvPr>
          <p:cNvSpPr/>
          <p:nvPr/>
        </p:nvSpPr>
        <p:spPr>
          <a:xfrm>
            <a:off x="3131840" y="2348880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Livsstilsendring som forberedelse til kirurgi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>
            <a:hlinkClick r:id="rId4" tgtFrame="_blank" tooltip="XDF40551 - dok40551.pptx"/>
          </p:cNvPr>
          <p:cNvSpPr/>
          <p:nvPr/>
        </p:nvSpPr>
        <p:spPr>
          <a:xfrm>
            <a:off x="1547664" y="2348880"/>
            <a:ext cx="1440160" cy="720080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Livsstilsendring (3 mnd behandling)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ktangel 17">
            <a:hlinkClick r:id="rId4" tgtFrame="_blank" tooltip="XDF40551 - dok40551.pptx"/>
          </p:cNvPr>
          <p:cNvSpPr/>
          <p:nvPr/>
        </p:nvSpPr>
        <p:spPr>
          <a:xfrm>
            <a:off x="4716016" y="2348880"/>
            <a:ext cx="1440160" cy="720080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Individuell poliklinisk 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>
            <a:hlinkClick r:id="rId4" tgtFrame="_blank" tooltip="XDF40551 - dok40551.pptx"/>
          </p:cNvPr>
          <p:cNvSpPr/>
          <p:nvPr/>
        </p:nvSpPr>
        <p:spPr>
          <a:xfrm>
            <a:off x="3239852" y="3212976"/>
            <a:ext cx="1224136" cy="576064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Konsultasjon hos lege AFR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3220543" y="3933056"/>
            <a:ext cx="1224136" cy="432048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Operasjons-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skole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3239852" y="4509120"/>
            <a:ext cx="1224136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Konsultasjon kirurg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239852" y="5121188"/>
            <a:ext cx="122413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Operasjon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Pil høyre 21"/>
          <p:cNvSpPr/>
          <p:nvPr/>
        </p:nvSpPr>
        <p:spPr>
          <a:xfrm>
            <a:off x="4860032" y="5224878"/>
            <a:ext cx="720080" cy="216024"/>
          </a:xfrm>
          <a:prstGeom prst="rightArrow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Rektangel 24">
            <a:hlinkClick r:id="rId5" tgtFrame="_blank" tooltip="XDF40524 - dok40524.docx"/>
          </p:cNvPr>
          <p:cNvSpPr/>
          <p:nvPr/>
        </p:nvSpPr>
        <p:spPr>
          <a:xfrm>
            <a:off x="5868144" y="5013176"/>
            <a:ext cx="122413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For- undersøkelse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Rektangel 25">
            <a:hlinkClick r:id="rId6" tgtFrame="_blank" tooltip="XDF40509 - dok40509.docx"/>
          </p:cNvPr>
          <p:cNvSpPr/>
          <p:nvPr/>
        </p:nvSpPr>
        <p:spPr>
          <a:xfrm>
            <a:off x="5868144" y="5625244"/>
            <a:ext cx="122413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Operasjons- metode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Rektangel 26">
            <a:hlinkClick r:id="rId7" tgtFrame="_blank" tooltip="XDF40508 - dok40508.docx"/>
          </p:cNvPr>
          <p:cNvSpPr/>
          <p:nvPr/>
        </p:nvSpPr>
        <p:spPr>
          <a:xfrm>
            <a:off x="5853688" y="6237312"/>
            <a:ext cx="122413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Før og etter operasjon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16</Paragraphs>
  <Slides>1</Slides>
  <Notes>0</Notes>
  <TotalTime>118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HF¤3#EK_GjelderFra¤2#0¤2#03.12.2015¤3#EK_KlGjelderFra¤2#0¤2#¤3#EK_Opprettet¤2#0¤2#23.11.2015¤3#EK_Utgitt¤2#0¤2# ¤3#EK_IBrukDato¤2#0¤2#16.01.2017¤3#EK_DokumentID¤2#0¤2#D40555¤3#EK_DokTittel¤2#0¤2#Behandlingslinje side 3A¤3#EK_DokType¤2#0¤2#Brukerveiledning¤3#EK_DocLvlShort¤2#0¤2# ¤3#EK_DocLevel¤2#0¤2# 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13	II.SOA.APP.SENG.14-1	Behandlingslinje side 1	40547	dok40547.pptx	¤1#II.SOA.APP.SENG.14-2	Behandlingslinje side 1E	40551	dok40551.pptx	¤1#II.SOA.APP.SENG.14-3	Behandlingslinje side 1F	40557	dok40557.pptx	¤1#II.SOA.APP.SENG.14-4	Behandlingslinje side 2B	40553	dok40553.pptx	¤1#II.SOA.APP.SENG.14-6	Behandlingslinje side 3B	40558	dok40558.pptx	¤1#II.SOK.AFR.2.2.1.1-1	Helhetlig pasientforløp - Sykelig overvekt - Henvisning	40195	dok40195.docx	¤1#II.SOK.AFR.2.2.1.2-1	Helhetlig pasientforløp - Sykelig overvekt - Poliklinisk vurdering av lege (AFR)	40196	dok40196.docx	¤1#II.SOK.AFR.2.2.1.4-1	Helhetlig pasientforløp - Sykelig overvekt - Livsstilsendring (10 ukers behandling)	40304	dok40304.docx	¤1#II.SOK.AFR.2.2.1.4-2	Helhetlig pasientforløp - Sykelig overvekt - Livsstilsendring som forberedelse til kirurgi	40305	dok40305.docx	¤1#II.SOK.AFR.2.2.1.4-3	Helhetlig pasientforløp - Sykelig overvekt - Operasjonsvurdering hos lege (AFR)	40467	dok40467.docx	¤1#II.SOK.AFR.2.2.1.5-1	Helhetlig pasientforløp - Sykelig overvekt - Oppfølging etter livsstilsendring	40306	dok40306.docx	¤1#II.SOK.AFR.2.2.1.5-2	Helhetlig pasientforløp - Sykelig overvekt - Oppfølging etter livsstilsendring og kirurgi	40307	dok40307.docx	¤1#II.SOK.AFR.2.2.1.5-3	Helhetlig pasientforløp - Sykelig overvekt - Oppfølging i kommunen	40309	dok40309.docx	¤1#¤3#EK_RefNr¤2#0¤2#II.SOA.APP.SENG.14-5¤3#EK_Revisjon¤2#0¤2#-¤3#EK_Ansvarlig¤2#0¤2#Tove Ragna Steinsland¤3#EK_SkrevetAv¤2#0¤2#Prosjektgruppe¤3#EK_DokAnsvNavn¤2#0¤2#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bruk¤3#EK_Stikkord¤2#0¤2#¤3#EK_SuperStikkord¤2#0¤2#¤3#EK_Rapport¤2#3¤2#¤3#EK_EKPrintMerke¤2#0¤2#¤3#EK_Watermark¤2#0¤2#¤3#EK_Utgave¤2#0¤2#0.01¤3#EK_Merknad¤2#7¤2#¤3#EK_VerLogg¤2#2¤2#Ver. 0.01 - 16.01.2017|¤1#Ver. 0.00 - 03.12.2015|¤3#EK_RF1¤2#4¤2#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¤3#EK_DL¤2#0¤2#5¤3#EK_GjelderTil¤2#0¤2#¤3#EK_Vedlegg¤2#2¤2# 0	¤3#EK_AvdelingOver¤2#4¤2# ¤3#EK_HRefNr¤2#0¤2# ¤3#EK_HbNavn¤2#0¤2# ¤3#EK_DokRefnr¤2#4¤2#000201030214¤3#EK_Dokendrdato¤2#4¤2#05.05.2022 17:10:52¤3#EK_HbType¤2#4¤2# ¤3#EK_Offisiell¤2#4¤2# ¤3#EK_VedleggRef¤2#4¤2#II.SOA.APP.SENG.14-5¤3#EK_Strukt00¤2#5¤2#¤5#II¤5#Klinikknivå¤5#0¤5#0¤4#.¤5#SOA¤5#Somatikk Arendal¤5#0¤5#0¤4#.¤5#APP¤5#Avdeling pleie og poliklinikk¤5#0¤5#0¤4#.¤5#SENG¤5#Sengeposter¤5#0¤5#0¤4#.¤5#14¤5#Behandlingslinje sykelig overvekt¤5#0¤5#0¤4#\¤3#EK_Strukt01¤2#5¤2#¤3#EK_Pub¤2#6¤2#;15;¤3#EKR_DokType¤2#0¤2#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¤3#EKR_Strukt00¤2#5¤2#¤5#II¤5#Klinikknivå¤5#0¤5#0¤4#.¤5#SOA¤5#Somatikk Arendal¤5#0¤5#0¤4#.¤5#APP¤5#Avdeling pleie og poliklinikk¤5#0¤5#0¤4#.¤5#SENG¤5#Sengeposter¤5#0¤5#0¤4#.¤5#14¤5#Behandlingslinje sykelig overvekt¤5#0¤5#0¤4#\¤3#</dc:description>
  <cp:keywords>&lt;dok40555.pptx&gt;&lt;n&gt;ek_type&lt;/n&gt;&lt;v&gt;DOK&lt;/v&gt;&lt;n&gt;khb&lt;/n&gt;&lt;v&gt;UB&lt;/v&gt;&lt;n&gt;beskyttet&lt;/n&gt;&lt;v&gt;nei&lt;/v&gt;&lt;/dok40555.pptx&gt;</cp:keywords>
  <cp:lastModifiedBy>Kåre Smith Heggland</cp:lastModifiedBy>
  <cp:revision>53</cp:revision>
  <dcterms:created xsi:type="dcterms:W3CDTF">2012-11-26T12:08:27Z</dcterms:created>
  <dcterms:modified xsi:type="dcterms:W3CDTF">2023-10-24T13:24:26Z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