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2.5--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</p:sldMasterIdLst>
  <p:handoutMasterIdLst>
    <p:handoutMasterId r:id="rId2"/>
  </p:handoutMasterIdLst>
  <p:sldIdLst>
    <p:sldId id="265" r:id="rId3"/>
  </p:sldIdLst>
  <p:sldSz cx="9144000" cy="6858000" type="screen4x3"/>
  <p:notesSz cx="6797675" cy="9926638"/>
  <p:custDataLst>
    <p:tags r:id="rId4"/>
  </p:custDataLst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54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handoutMaster" Target="handoutMasters/handoutMaster1.xml" /><Relationship Id="rId3" Type="http://schemas.openxmlformats.org/officeDocument/2006/relationships/slide" Target="slides/slide1.xml" /><Relationship Id="rId4" Type="http://schemas.openxmlformats.org/officeDocument/2006/relationships/tags" Target="tags/tag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heme" Target="theme/theme1.xml" /><Relationship Id="rId8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4882BA-A511-439E-B663-99196F81E3E2}" type="datetimeFigureOut">
              <a:rPr lang="nb-NO" smtClean="0"/>
              <a:t>05.11.2019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AA4F6F-320D-47C8-8619-2D048534C27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685805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05.11.2019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05.11.2019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05.11.2019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05.11.2019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05.11.2019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05.11.2019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05.11.2019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05.11.2019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05.11.2019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05.11.2019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5CF13-ABC1-4890-9651-4219ACE21AFE}" type="datetimeFigureOut">
              <a:rPr lang="nb-NO" smtClean="0"/>
              <a:t>05.11.2019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5CF13-ABC1-4890-9651-4219ACE21AFE}" type="datetimeFigureOut">
              <a:rPr lang="nb-NO" smtClean="0"/>
              <a:t>05.11.2019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07AC9E-94CF-411A-B6E8-F8A69596B820}" type="slidenum">
              <a:rPr lang="nb-NO" smtClean="0"/>
              <a:t>‹#›</a:t>
            </a:fld>
            <a:endParaRPr lang="nb-N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7.xml" /><Relationship Id="rId2" Type="http://schemas.openxmlformats.org/officeDocument/2006/relationships/hyperlink" Target="https://kvalitet.sshf.no/docs/pub/DOK40547.pdf" TargetMode="External" /><Relationship Id="rId3" Type="http://schemas.openxmlformats.org/officeDocument/2006/relationships/image" Target="../media/image1.jpeg" /><Relationship Id="rId4" Type="http://schemas.openxmlformats.org/officeDocument/2006/relationships/hyperlink" Target="https://kvalitet.sshf.no/docs/pub/DOK40558.pdf" TargetMode="External" /><Relationship Id="rId5" Type="http://schemas.openxmlformats.org/officeDocument/2006/relationships/hyperlink" Target="https://kvalitet.sshf.no/docs/pub/DOK40309.pdf" TargetMode="Externa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Femkant 1">
            <a:hlinkClick r:id="rId2" tgtFrame="_blank" tooltip="XDF40547 - dok40547.pptx"/>
          </p:cNvPr>
          <p:cNvSpPr/>
          <p:nvPr/>
        </p:nvSpPr>
        <p:spPr>
          <a:xfrm>
            <a:off x="251520" y="1556792"/>
            <a:ext cx="1368152" cy="576064"/>
          </a:xfrm>
          <a:prstGeom prst="homePlate">
            <a:avLst/>
          </a:prstGeom>
          <a:solidFill>
            <a:srgbClr val="00338D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Henvisning fra lege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Femkant 2">
            <a:hlinkClick r:id="rId2" tgtFrame="_blank" tooltip="XDF40547 - dok40547.pptx"/>
          </p:cNvPr>
          <p:cNvSpPr/>
          <p:nvPr/>
        </p:nvSpPr>
        <p:spPr>
          <a:xfrm>
            <a:off x="1691680" y="1556792"/>
            <a:ext cx="1368152" cy="576064"/>
          </a:xfrm>
          <a:prstGeom prst="homePlate">
            <a:avLst/>
          </a:prstGeom>
          <a:solidFill>
            <a:srgbClr val="00338D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Poliklinisk vurdering hos lege (AFR)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emkant 3">
            <a:hlinkClick r:id="rId2" tgtFrame="_blank" tooltip="XDF40547 - dok40547.pptx"/>
          </p:cNvPr>
          <p:cNvSpPr/>
          <p:nvPr/>
        </p:nvSpPr>
        <p:spPr>
          <a:xfrm>
            <a:off x="3158584" y="1556792"/>
            <a:ext cx="1440160" cy="576064"/>
          </a:xfrm>
          <a:prstGeom prst="homePlate">
            <a:avLst/>
          </a:prstGeom>
          <a:solidFill>
            <a:srgbClr val="00338D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Behandling</a:t>
            </a:r>
          </a:p>
        </p:txBody>
      </p:sp>
      <p:sp>
        <p:nvSpPr>
          <p:cNvPr id="5" name="Femkant 4">
            <a:hlinkClick r:id="rId2" tgtFrame="_blank" tooltip="XDF40547 - dok40547.pptx"/>
          </p:cNvPr>
          <p:cNvSpPr/>
          <p:nvPr/>
        </p:nvSpPr>
        <p:spPr>
          <a:xfrm>
            <a:off x="4716016" y="1589574"/>
            <a:ext cx="1440160" cy="576064"/>
          </a:xfrm>
          <a:prstGeom prst="homePlate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Oppfølging</a:t>
            </a:r>
          </a:p>
        </p:txBody>
      </p:sp>
      <p:pic>
        <p:nvPicPr>
          <p:cNvPr id="9" name="Bilde 8" descr="SorlandetSykehus-100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188640"/>
            <a:ext cx="1633823" cy="229934"/>
          </a:xfrm>
          <a:prstGeom prst="rect">
            <a:avLst/>
          </a:prstGeom>
        </p:spPr>
      </p:pic>
      <p:sp>
        <p:nvSpPr>
          <p:cNvPr id="10" name="Rektangel 9">
            <a:hlinkClick r:id="rId2" tgtFrame="_blank" tooltip="XDF40547 - dok40547.pptx"/>
          </p:cNvPr>
          <p:cNvSpPr/>
          <p:nvPr/>
        </p:nvSpPr>
        <p:spPr>
          <a:xfrm>
            <a:off x="8206623" y="476672"/>
            <a:ext cx="576064" cy="504056"/>
          </a:xfrm>
          <a:prstGeom prst="rect">
            <a:avLst/>
          </a:prstGeom>
          <a:solidFill>
            <a:srgbClr val="00338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000" smtClean="0"/>
              <a:t>Tilbake </a:t>
            </a:r>
            <a:endParaRPr lang="nb-NO" sz="1000"/>
          </a:p>
        </p:txBody>
      </p:sp>
      <p:sp>
        <p:nvSpPr>
          <p:cNvPr id="11" name="Likebent trekant 10"/>
          <p:cNvSpPr/>
          <p:nvPr/>
        </p:nvSpPr>
        <p:spPr>
          <a:xfrm>
            <a:off x="8134615" y="116632"/>
            <a:ext cx="720080" cy="387043"/>
          </a:xfrm>
          <a:prstGeom prst="triangle">
            <a:avLst/>
          </a:prstGeom>
          <a:solidFill>
            <a:srgbClr val="00338D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16" name="Rektangel 15">
            <a:hlinkClick r:id="rId4" tgtFrame="_blank" tooltip="XDF40558 - dok40558.pptx"/>
          </p:cNvPr>
          <p:cNvSpPr/>
          <p:nvPr/>
        </p:nvSpPr>
        <p:spPr>
          <a:xfrm>
            <a:off x="3851920" y="2276872"/>
            <a:ext cx="1440160" cy="72008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Spesialist- helsetjenesten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7" name="Rektangel 16">
            <a:hlinkClick r:id="rId5" tgtFrame="_blank" tooltip="XDF40309 - dok40309.docx"/>
          </p:cNvPr>
          <p:cNvSpPr/>
          <p:nvPr/>
        </p:nvSpPr>
        <p:spPr>
          <a:xfrm>
            <a:off x="5436096" y="2276872"/>
            <a:ext cx="1440160" cy="72008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100" smtClean="0">
                <a:latin typeface="Verdana" pitchFamily="34" charset="0"/>
                <a:ea typeface="Verdana" pitchFamily="34" charset="0"/>
                <a:cs typeface="Verdana" pitchFamily="34" charset="0"/>
              </a:rPr>
              <a:t>Kommune- helsetjenesten</a:t>
            </a:r>
            <a:endParaRPr lang="nb-NO" sz="110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7763.0"/>
  <p:tag name="AS_RELEASE_DATE" val="2022.05.14"/>
  <p:tag name="AS_TITLE" val="Aspose.Slides for .NET 4.0 Client Profile"/>
  <p:tag name="AS_VERSION" val="22.5"/>
</p:tagLst>
</file>

<file path=ppt/theme/theme1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docProps/app.xml><?xml version="1.0" encoding="utf-8"?>
<Properties xmlns:vt="http://schemas.openxmlformats.org/officeDocument/2006/docPropsVTypes" xmlns="http://schemas.openxmlformats.org/officeDocument/2006/extended-properties">
  <Company>Helse Sør-Øst RHF</Company>
  <PresentationFormat>On-screen Show (4:3)</PresentationFormat>
  <Paragraphs>7</Paragraphs>
  <Slides>1</Slides>
  <Notes>0</Notes>
  <TotalTime>125</TotalTime>
  <HiddenSlides>0</HiddenSlides>
  <MMClips>0</MMClips>
  <ScaleCrop>0</ScaleCrop>
  <HeadingPairs>
    <vt:vector baseType="variant" size="6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5">
      <vt:lpstr>Arial</vt:lpstr>
      <vt:lpstr>Calibri</vt:lpstr>
      <vt:lpstr>Verdana</vt:lpstr>
      <vt:lpstr>Office-tema</vt:lpstr>
      <vt:lpstr>PowerPoint Presentation</vt:lpstr>
    </vt:vector>
  </TitlesOfParts>
  <LinksUpToDate>0</LinksUpToDate>
  <SharedDoc>0</SharedDoc>
  <HyperlinksChanged>0</HyperlinksChanged>
  <Application>Aspose.Slides for .NET</Application>
  <AppVersion>22.0500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Lysbilde 1</dc:title>
  <dc:creator>lenhau</dc:creator>
  <dc:description>EK_Avdeling¤2#4¤2# ¤3#EK_Avsnitt¤2#4¤2# ¤3#EK_Bedriftsnavn¤2#1¤2#Sørlandet sykehus HF¤3#EK_GjelderFra¤2#0¤2#03.12.2015¤3#EK_Opprettet¤2#0¤2#23.11.2015¤3#EK_Utgitt¤2#0¤2# ¤3#EK_IBrukDato¤2#0¤2#16.01.2017¤3#EK_DokumentID¤2#0¤2#D40557¤3#EK_DokTittel¤2#0¤2#Behandlingslinje side 1F¤3#EK_DokType¤2#0¤2#Brukerhåndbok¤3#EK_EksRef¤2#2¤2# 0	¤3#EK_Erstatter¤2#0¤2# ¤3#EK_ErstatterD¤2#0¤2# ¤3#EK_Signatur¤2#0¤2#&lt;ikke styrt&gt;¤3#EK_Verifisert¤2#0¤2# ¤3#EK_Hørt¤2#0¤2# ¤3#EK_AuditReview¤2#2¤2# ¤3#EK_AuditApprove¤2#2¤2# ¤3#EK_Gradering¤2#0¤2#Åpen¤3#EK_Gradnr¤2#4¤2#0¤3#EK_Kapittel¤2#4¤2# ¤3#EK_Referanse¤2#2¤2# 15	II.SOA.APP.SENG.14-1	Behandlingslinje side 1	40547	dok40547.pptx	¤1#II.SOA.APP.SENG.14-2	Behandlingslinje side 1E	40551	dok40551.pptx	¤1#II.SOA.APP.SENG.14-4	Behandlingslinje side 2B	40553	dok40553.pptx	¤1#II.SOA.APP.SENG.14-5	Behandlingslinje side 3A	40555	dok40555.pptx	¤1#II.SOA.APP.SENG.14-6	Behandlingslinje side 3B	40558	dok40558.pptx	¤1#II.SOK.AFR.2.2.1.1-1	Helhetlig pasientforløp - Sykelig overvekt - Henvisning	40195	dok40195.docx	¤1#II.SOK.AFR.2.2.1.2-1	Helhetlig pasientforløp - Sykelig overvekt - Poliklinisk vurdering av lege (AFR)	40196	dok40196.docx	¤1#II.SOK.AFR.2.2.1.3-1	Helhetlig pasientforløp - Sykelig overvekt - Informasjonskveld	40197	dok40197.docx	¤1#II.SOK.AFR.2.2.1.4-1	Helhetlig pasientforløp - Sykelig overvekt - Livsstilsendring (3mnd behandling)	40304	dok40304.docx	¤1#II.SOK.AFR.2.2.1.4-2	Helhetlig pasientforløp - Sykelig overvekt - Livsstilsendring som forberedelse til kirurgi	40305	dok40305.docx	¤1#II.SOK.AFR.2.2.1.4-3	Helhetlig pasientforløp - Sykelig overvekt - Operasjonsvurdering hos lege (AFR)	40467	dok40467.docx	¤1#II.SOK.AFR.2.2.1.4-4	Helhetlig pasientforløp - Sykelig overvekt - Individuell poliklinisk behandling	40466	dok40466.docx	¤1#II.SOK.AFR.2.2.1.5-1	Helhetlig pasientforløp - Sykelig overvekt - Oppfølging etter livsstilsendring	40306	dok40306.docx	¤1#II.SOK.AFR.2.2.1.5-2	Helhetlig pasientforløp - Sykelig overvekt - Oppfølging etter livsstilsendring og kirurgi	40307	dok40307.docx	¤1#II.SOK.AFR.2.2.1.5-3	Helhetlig pasientforløp - Sykelig overvekt - Oppfølging i kommunen	40309	dok40309.docx	¤1#¤3#EK_RefNr¤2#0¤2#II.SOA.APP.SENG.14-3¤3#EK_Revisjon¤2#0¤2#0.01¤3#EK_Ansvarlig¤2#0¤2#Tove Steinsland Berntsen¤3#EK_SkrevetAv¤2#0¤2#Prosjektgruppe¤3#EK_DokAnsvNavn¤2#0¤2# ¤3#EK_UText2¤2#0¤2# ¤3#EK_UText3¤2#0¤2# ¤3#EK_UText4¤2#0¤2# ¤3#EK_Status¤2#0¤2#I bruk¤3#EK_Stikkord¤2#0¤2#¤3#EK_SuperStikkord¤2#0¤2#¤3#EK_Rapport¤2#3¤2#¤3#EK_EKPrintMerke¤2#0¤2#¤3#EK_Watermark¤2#0¤2#¤3#EK_Utgave¤2#0¤2#0.01¤3#EK_Merknad¤2#7¤2#¤3#EK_VerLogg¤2#2¤2# ¤3#EK_RF1¤2#4¤2# ¤3#EK_RF2¤2#4¤2# ¤3#EK_RF3¤2#4¤2# ¤3#EK_RF4¤2#4¤2# ¤3#EK_RF5¤2#4¤2# ¤3#EK_RF6¤2#4¤2# ¤3#EK_RF7¤2#4¤2# ¤3#EK_RF8¤2#4¤2# ¤3#EK_RF9¤2#4¤2# ¤3#EK_Mappe1¤2#4¤2# ¤3#EK_Mappe2¤2#4¤2# ¤3#EK_Mappe3¤2#4¤2# ¤3#EK_Mappe4¤2#4¤2# ¤3#EK_Mappe5¤2#4¤2# ¤3#EK_Mappe6¤2#4¤2# ¤3#EK_Mappe7¤2#4¤2# ¤3#EK_Mappe8¤2#4¤2# ¤3#EK_Mappe9¤2#4¤2# ¤3#EK_DL¤2#0¤2#3¤3#EK_GjelderTil¤2#0¤2#¤3#EK_Vedlegg¤2#2¤2# 0	¤3#EK_AvdelingOver¤2#4¤2# ¤3#EK_HRefNr¤2#0¤2# ¤3#EK_HbNavn¤2#0¤2# ¤3#EK_DokRefnr¤2#4¤2#000201030214¤3#EK_Dokendrdato¤2#4¤2#16.01.2017 14:21:23¤3#EK_HbType¤2#4¤2# ¤3#EK_Offisiell¤2#4¤2# ¤3#EK_VedleggRef¤2#4¤2#II.SOA.APP.SENG.14-3¤3#EK_Strukt00¤2#5¤2#¤5#II¤5#Klinikknivå¤5#0¤5#0¤4#.¤5#SOA¤5#Somatikk Arendal¤5#0¤5#0¤4#.¤5#APP¤5#Avdeling pleie og poliklinikk¤5#0¤5#0¤4#.¤5#SENG¤5#Sengeposter¤5#0¤5#0¤4#.¤5#14¤5#Behandlingslinje sykelig overvekt¤5#0¤5#0¤4#\¤3#EK_Strukt01¤2#5¤2#¤3#EK_Pub¤2#6¤2#;15;¤3#EKR_DokType¤2#0¤2# ¤3#EKR_Doktittel¤2#0¤2# ¤3#EKR_DokumentID¤2#0¤2# ¤3#EKR_RefNr¤2#0¤2# ¤3#EKR_Gradering¤2#0¤2# ¤3#EKR_Signatur¤2#0¤2# ¤3#EKR_Verifisert¤2#0¤2# ¤3#EKR_Hørt¤2#0¤2# ¤3#EKR_AuditReview¤2#2¤2# ¤3#EKR_AuditApprove¤2#2¤2# ¤3#EKR_AuditFinal¤2#2¤2# ¤3#EKR_Dokeier¤2#0¤2# ¤3#EKR_Status¤2#0¤2# ¤3#EKR_Opprettet¤2#0¤2# ¤3#EKR_Endret¤2#0¤2# ¤3#EKR_Ibruk¤2#0¤2# ¤3#EKR_Rapport¤2#3¤2# ¤3#EKR_Utgitt¤2#0¤2# ¤3#EKR_SkrevetAv¤2#0¤2# ¤3#EKR_UText1¤2#0¤2# ¤3#EKR_UText2¤2#0¤2# ¤3#EKR_UText3¤2#0¤2# ¤3#EKR_UText4¤2#0¤2# ¤3#EKR_DokRefnr¤2#4¤2# ¤3#EKR_Gradnr¤2#4¤2# ¤3#EKR_Strukt00¤2#5¤2#¤5#II¤5#Klinikknivå¤5#0¤5#0¤4#.¤5#SOA¤5#Somatikk Arendal¤5#0¤5#0¤4#.¤5#APP¤5#Avdeling pleie og poliklinikk¤5#0¤5#0¤4#.¤5#SENG¤5#Sengeposter¤5#0¤5#0¤4#.¤5#14¤5#Behandlingslinje sykelig overvekt¤5#0¤5#0¤4#\¤3#</dc:description>
  <cp:keywords>&lt;dok40557.pptx&gt;&lt;n&gt;ek_type&lt;/n&gt;&lt;v&gt;DOK&lt;/v&gt;&lt;n&gt;khb&lt;/n&gt;&lt;v&gt;UB&lt;/v&gt;&lt;n&gt;beskyttet&lt;/n&gt;&lt;v&gt;nei&lt;/v&gt;&lt;/dok40557.pptx&gt;</cp:keywords>
  <cp:lastModifiedBy>Kåre Smith Heggland</cp:lastModifiedBy>
  <cp:revision>49</cp:revision>
  <dcterms:created xsi:type="dcterms:W3CDTF">2012-11-26T12:08:27Z</dcterms:created>
  <dcterms:modified xsi:type="dcterms:W3CDTF">2023-10-24T13:24:32Z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CurrDocVer">
    <vt:lpwstr>2.20</vt:lpwstr>
  </property>
  <property fmtid="{D5CDD505-2E9C-101B-9397-08002B2CF9AE}" pid="3" name="EK_Format">
    <vt:lpwstr>10</vt:lpwstr>
  </property>
</Properties>
</file>