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2.5-->
<p:presentation xmlns:r="http://schemas.openxmlformats.org/officeDocument/2006/relationships" xmlns:a="http://schemas.openxmlformats.org/drawingml/2006/main" xmlns:p="http://schemas.openxmlformats.org/presentationml/2006/main">
  <p:sldMasterIdLst>
    <p:sldMasterId id="2147483648" r:id="rId1"/>
  </p:sldMasterIdLst>
  <p:sldIdLst>
    <p:sldId id="256" r:id="rId2"/>
    <p:sldId id="260" r:id="rId3"/>
    <p:sldId id="259" r:id="rId4"/>
    <p:sldId id="257" r:id="rId5"/>
    <p:sldId id="258" r:id="rId6"/>
    <p:sldId id="261" r:id="rId7"/>
    <p:sldId id="262" r:id="rId8"/>
    <p:sldId id="263" r:id="rId9"/>
    <p:sldId id="265" r:id="rId10"/>
    <p:sldId id="268" r:id="rId11"/>
    <p:sldId id="269" r:id="rId12"/>
    <p:sldId id="270" r:id="rId13"/>
    <p:sldId id="271" r:id="rId14"/>
    <p:sldId id="272" r:id="rId15"/>
    <p:sldId id="273" r:id="rId16"/>
    <p:sldId id="274" r:id="rId17"/>
    <p:sldId id="275" r:id="rId18"/>
    <p:sldId id="266" r:id="rId19"/>
    <p:sldId id="277" r:id="rId20"/>
    <p:sldId id="278" r:id="rId21"/>
    <p:sldId id="280" r:id="rId22"/>
    <p:sldId id="281" r:id="rId23"/>
    <p:sldId id="295" r:id="rId24"/>
    <p:sldId id="267" r:id="rId25"/>
    <p:sldId id="282" r:id="rId26"/>
    <p:sldId id="285" r:id="rId27"/>
    <p:sldId id="283" r:id="rId28"/>
    <p:sldId id="284" r:id="rId29"/>
    <p:sldId id="286" r:id="rId30"/>
    <p:sldId id="296" r:id="rId31"/>
    <p:sldId id="287" r:id="rId32"/>
    <p:sldId id="289" r:id="rId33"/>
    <p:sldId id="290" r:id="rId34"/>
    <p:sldId id="294" r:id="rId35"/>
    <p:sldId id="297" r:id="rId36"/>
  </p:sldIdLst>
  <p:sldSz cx="9144000" cy="6858000" type="screen4x3"/>
  <p:notesSz cx="6858000" cy="9144000"/>
  <p:custDataLst>
    <p:tags r:id="rId37"/>
  </p:custDataLst>
  <p:defaultTextStyle>
    <a:defPPr>
      <a:defRPr lang="nb-NO"/>
    </a:defPPr>
    <a:lvl1pPr marL="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5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9" d="100"/>
          <a:sy n="29" d="100"/>
        </p:scale>
        <p:origin x="0" y="0"/>
      </p:cViewPr>
    </p:cSldViewPr>
  </p:slideViewPr>
  <p:notesViewPr>
    <p:cSldViewPr>
      <p:cViewPr varScale="1">
        <p:scale>
          <a:sx n="10" d="100"/>
          <a:sy n="10"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tags" Target="tags/tag1.xml" /><Relationship Id="rId38" Type="http://schemas.openxmlformats.org/officeDocument/2006/relationships/presProps" Target="presProps.xml" /><Relationship Id="rId39" Type="http://schemas.openxmlformats.org/officeDocument/2006/relationships/viewProps" Target="viewProps.xml" /><Relationship Id="rId4" Type="http://schemas.openxmlformats.org/officeDocument/2006/relationships/slide" Target="slides/slide3.xml" /><Relationship Id="rId40" Type="http://schemas.openxmlformats.org/officeDocument/2006/relationships/theme" Target="theme/theme1.xml" /><Relationship Id="rId41" Type="http://schemas.openxmlformats.org/officeDocument/2006/relationships/tableStyles" Target="tableStyles.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Tittellysbilde">
    <p:bg>
      <p:bgPr>
        <a:solidFill>
          <a:schemeClr val="bg1"/>
        </a:solidFill>
      </p:bgPr>
    </p:bg>
    <p:spTree>
      <p:nvGrpSpPr>
        <p:cNvPr id="1" name="" title=""/>
        <p:cNvGrpSpPr/>
        <p:nvPr/>
      </p:nvGrpSpPr>
      <p:grpSpPr/>
      <p:sp>
        <p:nvSpPr>
          <p:cNvPr id="2" name="Tittel 1"/>
          <p:cNvSpPr>
            <a:spLocks noGrp="1"/>
          </p:cNvSpPr>
          <p:nvPr>
            <p:ph type="ctrTitle"/>
          </p:nvPr>
        </p:nvSpPr>
        <p:spPr>
          <a:xfrm>
            <a:off x="685800" y="2130425"/>
            <a:ext cx="7772400" cy="1470025"/>
          </a:xfrm>
        </p:spPr>
        <p:txBody>
          <a:bodyPr/>
          <a:lstStyle/>
          <a:p>
            <a:r>
              <a:rPr kumimoji="0" lang="nb-NO" altLang="en-US" sz="4400" b="0" i="0" u="none" strike="noStrike" kern="1200" cap="none" spc="0" normalizeH="0" baseline="0" noProof="0">
                <a:uLnTx/>
                <a:uFillTx/>
              </a:rPr>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nb-NO" altLang="en-US" sz="3200" b="0" i="0" u="none" strike="noStrike" kern="1200" cap="none" spc="0" normalizeH="0" baseline="0" noProof="0">
                <a:uLnTx/>
                <a:uFillTx/>
              </a:rPr>
              <a:t>Klikk for å redigere undertittelstil i malen</a:t>
            </a:r>
          </a:p>
        </p:txBody>
      </p:sp>
      <p:sp>
        <p:nvSpPr>
          <p:cNvPr id="2050"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A330EE0A-2E1B-455D-A6E3-464A6C9C0236}"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2053"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2054"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E129DF38-9063-4837-81CD-EE65A191A373}"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cSld name="Loddrett tekst">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1600200"/>
            <a:ext cx="8229600" cy="4525963"/>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1266"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53A8820A-EE8E-4C85-A504-66941AEA1328}"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1269"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1270"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02842BAF-8EC8-430B-AF22-417C086E8ADB}"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cSld name="Loddrett tittel og tekst">
    <p:bg>
      <p:bgPr>
        <a:solidFill>
          <a:schemeClr val="bg1"/>
        </a:solidFill>
      </p:bgPr>
    </p:bg>
    <p:spTree>
      <p:nvGrpSpPr>
        <p:cNvPr id="1" name="" title=""/>
        <p:cNvGrpSpPr/>
        <p:nvPr/>
      </p:nvGrpSpPr>
      <p:grpSpPr/>
      <p:sp>
        <p:nvSpPr>
          <p:cNvPr id="2" name="Loddrett tittel 1"/>
          <p:cNvSpPr>
            <a:spLocks noGrp="1"/>
          </p:cNvSpPr>
          <p:nvPr>
            <p:ph type="title" orient="vert"/>
          </p:nvPr>
        </p:nvSpPr>
        <p:spPr>
          <a:xfrm>
            <a:off x="6629400" y="274638"/>
            <a:ext cx="2057400" cy="5851525"/>
          </a:xfrm>
        </p:spPr>
        <p:txBody>
          <a:bodyPr vert="eaVert"/>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2290"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377B19C6-144C-4143-B6F0-6516D1506C22}"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2293"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2294"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A86CE036-EBF1-42AA-A576-B992024140EE}"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Tittel og innhold">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457200" y="1600200"/>
            <a:ext cx="8229600" cy="4525963"/>
          </a:xfrm>
        </p:spPr>
        <p:txBody>
          <a:body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3074"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A3603010-71A6-47F4-A5BB-EEC583D3CE1D}"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3077"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3078"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7105BFD0-E325-4E31-B8DA-460074AB873A}"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cSld name="Inndelingsoverskrift">
    <p:bg>
      <p:bgPr>
        <a:solidFill>
          <a:schemeClr val="bg1"/>
        </a:solidFill>
      </p:bgPr>
    </p:bg>
    <p:spTree>
      <p:nvGrpSpPr>
        <p:cNvPr id="1" name="" title=""/>
        <p:cNvGrpSpPr/>
        <p:nvPr/>
      </p:nvGrpSpPr>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kumimoji="0" lang="nb-NO" altLang="en-US" sz="4000" b="1" i="0" u="none" strike="noStrike" kern="1200" cap="all" spc="0" normalizeH="0" baseline="0" noProof="0">
                <a:uLnTx/>
                <a:uFillTx/>
              </a:rPr>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0" lang="nb-NO" altLang="en-US" sz="2000" b="0" i="0" u="none" strike="noStrike" kern="1200" cap="none" spc="0" normalizeH="0" baseline="0" noProof="0">
                <a:uLnTx/>
                <a:uFillTx/>
              </a:rPr>
              <a:t>Klikk for å redigere tekststiler i malen</a:t>
            </a:r>
          </a:p>
        </p:txBody>
      </p:sp>
      <p:sp>
        <p:nvSpPr>
          <p:cNvPr id="4098"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4F1D4335-2106-4324-8A05-8DFF8BB8DA13}"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4101"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4102"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96A92CE7-CC99-48E8-9580-1E82641BBACB}"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cSld name="To innholdsdeler">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5122"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B491EB66-2AEF-4301-8372-1D022C9553B6}"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5125"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5126"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50BFF1F1-C6FD-48DB-B46B-1914F3816287}"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cSld name="Sammenligning">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lvl1pPr>
              <a:defRPr/>
            </a:lvl1pPr>
          </a:lstStyle>
          <a:p>
            <a:r>
              <a:rPr kumimoji="0" lang="nb-NO" altLang="en-US" sz="4400" b="0" i="0" u="none" strike="noStrike" kern="1200" cap="none" spc="0" normalizeH="0" baseline="0" noProof="0">
                <a:uLnTx/>
                <a:uFillTx/>
              </a:rPr>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6146"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1D0BA786-441C-4D58-B359-375807C58A17}"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6149"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6150"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852C20DE-C9C2-44FB-ACED-6D540F778BF9}"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cSld name="Bare tittel">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7170"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51A2C2BC-628B-423C-8D3E-506724B77429}"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7173"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7174"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EF698767-23B3-49AD-A540-88D722724936}"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cSld name="Tomt">
    <p:bg>
      <p:bgPr>
        <a:solidFill>
          <a:schemeClr val="bg1"/>
        </a:solidFill>
      </p:bgPr>
    </p:bg>
    <p:spTree>
      <p:nvGrpSpPr>
        <p:cNvPr id="1" name="" title=""/>
        <p:cNvGrpSpPr/>
        <p:nvPr/>
      </p:nvGrpSpPr>
      <p:grpSpPr/>
      <p:sp>
        <p:nvSpPr>
          <p:cNvPr id="8194"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DE5CD223-04DC-4420-A6D7-E8A3E116B13A}"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8197"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8198"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CB5010E7-0F50-459F-83DE-0DA599C3D56B}"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cSld name="Innhold med tekst">
    <p:bg>
      <p:bgPr>
        <a:solidFill>
          <a:schemeClr val="bg1"/>
        </a:solidFill>
      </p:bgPr>
    </p:bg>
    <p:spTree>
      <p:nvGrpSpPr>
        <p:cNvPr id="1" name="" title=""/>
        <p:cNvGrpSpPr/>
        <p:nvPr/>
      </p:nvGrpSpPr>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9218"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E5E26701-A3E1-4540-AAC9-D9CE74598051}"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9221"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9222"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281CA84A-11EA-4339-B1CE-192CB378B3D0}"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cSld name="Bilde med tekst">
    <p:bg>
      <p:bgPr>
        <a:solidFill>
          <a:schemeClr val="bg1"/>
        </a:solidFill>
      </p:bgPr>
    </p:bg>
    <p:spTree>
      <p:nvGrpSpPr>
        <p:cNvPr id="1" name="" title=""/>
        <p:cNvGrpSpPr/>
        <p:nvPr/>
      </p:nvGrpSpPr>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bilde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defRPr/>
            </a:pPr>
            <a:endParaRPr kumimoji="0" lang="nb-NO" altLang="en-US" sz="3200" b="0" i="0" u="none" strike="noStrike" kern="1200" cap="none" spc="0" normalizeH="0" baseline="0" noProof="0">
              <a:ln>
                <a:noFill/>
              </a:ln>
              <a:solidFill>
                <a:srgbClr val="000000"/>
              </a:solidFill>
              <a:uLnTx/>
              <a:uFillTx/>
              <a:latin typeface="+mn-lt"/>
              <a:ea typeface="+mn-ea"/>
              <a:cs typeface="Calibri" panose="020f0502020204030204" pitchFamily="34" charset="0"/>
            </a:endParaRPr>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10242"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CD326A53-7FE4-4E8D-96CC-B0A64B681F38}"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45"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46"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A3B8DECB-994E-4EBE-96EB-8A4CFED928F2}"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p:bgPr>
    </p:bg>
    <p:spTree>
      <p:nvGrpSpPr>
        <p:cNvPr id="1" name="" title=""/>
        <p:cNvGrpSpPr/>
        <p:nvPr/>
      </p:nvGrpSpPr>
      <p:grpSpPr/>
      <p:sp>
        <p:nvSpPr>
          <p:cNvPr id="1026" name="Plassholder for tittel 1" title=""/>
          <p:cNvSpPr>
            <a:spLocks noGrp="1"/>
          </p:cNvSpPr>
          <p:nvPr>
            <p:ph type="title"/>
          </p:nvPr>
        </p:nvSpPr>
        <p:spPr>
          <a:xfrm>
            <a:off x="457200" y="274638"/>
            <a:ext cx="8229600" cy="1143000"/>
          </a:xfrm>
          <a:prstGeom prst="rect">
            <a:avLst/>
          </a:prstGeom>
          <a:noFill/>
          <a:ln>
            <a:noFill/>
            <a:miter lim="800000"/>
          </a:ln>
        </p:spPr>
        <p:txBody>
          <a:bodyPr anchor="ctr" anchorCtr="0">
            <a:noAutofit/>
          </a:bodyPr>
          <a:lstStyle>
            <a:lvl1pPr marL="0" indent="0" algn="ctr" defTabSz="914400" rtl="0" eaLnBrk="0" fontAlgn="base" hangingPunct="0">
              <a:lnSpc>
                <a:spcPct val="100000"/>
              </a:lnSpc>
              <a:spcBef>
                <a:spcPct val="0"/>
              </a:spcBef>
              <a:spcAft>
                <a:spcPct val="0"/>
              </a:spcAft>
              <a:buClrTx/>
              <a:buSzTx/>
              <a:buFontTx/>
              <a:buNone/>
              <a:defRPr kumimoji="0" lang="nb-NO" altLang="en-US" sz="4400" b="0" i="0" u="none" kern="1200" baseline="0">
                <a:solidFill>
                  <a:srgbClr val="000000"/>
                </a:solidFill>
                <a:latin typeface="Calibri" pitchFamily="34" charset="0"/>
                <a:ea typeface="Calibri" pitchFamily="34" charset="0"/>
                <a:cs typeface="Calibri" panose="020f050202020403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pPr>
            <a:r>
              <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rPr>
              <a:t>Klikk for å redigere tittelstil</a:t>
            </a:r>
            <a:endPar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endParaRPr>
          </a:p>
        </p:txBody>
      </p:sp>
      <p:sp>
        <p:nvSpPr>
          <p:cNvPr id="1027" name="Plassholder for tekst 2" title=""/>
          <p:cNvSpPr>
            <a:spLocks noGrp="1"/>
          </p:cNvSpPr>
          <p:nvPr>
            <p:ph type="body" idx="1"/>
          </p:nvPr>
        </p:nvSpPr>
        <p:spPr>
          <a:xfrm>
            <a:off x="457200" y="1600200"/>
            <a:ext cx="8229600" cy="4525963"/>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Klikk for å redigere tekststiler i malen</a:t>
            </a:r>
            <a:endPar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Andre nivå</a:t>
            </a:r>
            <a:endPar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143000" marR="0" lvl="2"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Tredje nivå</a:t>
            </a:r>
            <a:endPar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600200" marR="0" lvl="3"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Fjerde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2057400" marR="0" lvl="4"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Femte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p:txBody>
      </p:sp>
      <p:sp>
        <p:nvSpPr>
          <p:cNvPr id="1028" name="Plassholder for dato 3"/>
          <p:cNvSpPr>
            <a:spLocks noGrp="1"/>
          </p:cNvSpPr>
          <p:nvPr>
            <p:ph type="dt" sz="half" idx="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l"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fld id="{90C7D067-A018-47F7-8D66-6146358F19CD}"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9" name="Plassholder for bunntekst 4"/>
          <p:cNvSpPr>
            <a:spLocks noGrp="1"/>
          </p:cNvSpPr>
          <p:nvPr>
            <p:ph type="ftr" sz="quarter" idx="3"/>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ctr"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30" name="Plassholder for lysbildenummer 5"/>
          <p:cNvSpPr>
            <a:spLocks noGrp="1"/>
          </p:cNvSpPr>
          <p:nvPr>
            <p:ph type="sldNum" sz="quarter" idx="4"/>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lgn="r" eaLnBrk="1" hangingPunct="1">
              <a:buSzTx/>
              <a:defRPr sz="1200">
                <a:solidFill>
                  <a:srgbClr val="898989"/>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FF6FF218-F54D-4AA6-A6A9-79C918E17175}"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sldLayoutIdLst>
    <p:sldLayoutId id="2147483760" r:id="rId1"/>
    <p:sldLayoutId id="2147483762" r:id="rId2"/>
    <p:sldLayoutId id="2147483764" r:id="rId3"/>
    <p:sldLayoutId id="2147483766" r:id="rId4"/>
    <p:sldLayoutId id="2147483768" r:id="rId5"/>
    <p:sldLayoutId id="2147483770" r:id="rId6"/>
    <p:sldLayoutId id="2147483772" r:id="rId7"/>
    <p:sldLayoutId id="2147483774" r:id="rId8"/>
    <p:sldLayoutId id="2147483776" r:id="rId9"/>
    <p:sldLayoutId id="2147483778" r:id="rId10"/>
    <p:sldLayoutId id="2147483780" r:id="rId11"/>
  </p:sldLayoutIdLst>
  <p:transition/>
  <p:timing/>
  <p:txStyles>
    <p:titleStyle>
      <a:lvl1pPr marL="0" indent="0" algn="ctr" defTabSz="914400" rtl="0" eaLnBrk="0" fontAlgn="base" hangingPunct="0">
        <a:lnSpc>
          <a:spcPct val="100000"/>
        </a:lnSpc>
        <a:spcBef>
          <a:spcPct val="0"/>
        </a:spcBef>
        <a:spcAft>
          <a:spcPct val="0"/>
        </a:spcAft>
        <a:buClrTx/>
        <a:buSzTx/>
        <a:buFontTx/>
        <a:buNone/>
        <a:defRPr kumimoji="0" sz="4400" b="0" i="0" u="none" kern="1200" baseline="0">
          <a:solidFill>
            <a:srgbClr val="000000"/>
          </a:solidFill>
          <a:effectLst/>
          <a:latin typeface="Calibri" pitchFamily="34" charset="0"/>
          <a:ea typeface="Calibri" pitchFamily="34" charset="0"/>
          <a:cs typeface="Calibri" panose="020f0502020204030204" pitchFamily="34" charset="0"/>
        </a:defRPr>
      </a:lvl1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24.xml" TargetMode="Internal" /><Relationship Id="rId6" Type="http://schemas.openxmlformats.org/officeDocument/2006/relationships/slide" Target="slide34.xml" TargetMode="Interna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24.xml" TargetMode="Internal" /><Relationship Id="rId2" Type="http://schemas.openxmlformats.org/officeDocument/2006/relationships/slide" Target="slide8.xml" TargetMode="Internal" /><Relationship Id="rId3" Type="http://schemas.openxmlformats.org/officeDocument/2006/relationships/slide" Target="slide7.xml" TargetMode="Internal" /><Relationship Id="rId4" Type="http://schemas.openxmlformats.org/officeDocument/2006/relationships/slide" Target="slide12.xml" TargetMode="Internal" /><Relationship Id="rId5" Type="http://schemas.openxmlformats.org/officeDocument/2006/relationships/slide" Target="slide17.xml" TargetMode="Internal" /><Relationship Id="rId6" Type="http://schemas.openxmlformats.org/officeDocument/2006/relationships/slide" Target="slide22.xml" TargetMode="Internal" /><Relationship Id="rId7" Type="http://schemas.openxmlformats.org/officeDocument/2006/relationships/slide" Target="slide2.xml" TargetMode="Internal" /><Relationship Id="rId8" Type="http://schemas.openxmlformats.org/officeDocument/2006/relationships/slide" Target="slide18.xml" TargetMode="Internal" /><Relationship Id="rId9" Type="http://schemas.openxmlformats.org/officeDocument/2006/relationships/slide" Target="slide34.xml" TargetMode="Interna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kvalitet.sshf.no/docs/dok/DOK41728.docx" TargetMode="External" /><Relationship Id="rId3" Type="http://schemas.openxmlformats.org/officeDocument/2006/relationships/slide" Target="slide2.xml" TargetMode="Internal" /><Relationship Id="rId4" Type="http://schemas.openxmlformats.org/officeDocument/2006/relationships/slide" Target="slide7.xml" TargetMode="Internal" /><Relationship Id="rId5" Type="http://schemas.openxmlformats.org/officeDocument/2006/relationships/slide" Target="slide18.xml" TargetMode="Internal" /><Relationship Id="rId6" Type="http://schemas.openxmlformats.org/officeDocument/2006/relationships/slide" Target="slide34.xml" TargetMode="Internal" /><Relationship Id="rId7" Type="http://schemas.openxmlformats.org/officeDocument/2006/relationships/slide" Target="slide24.xml" TargetMode="Interna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 Id="rId7" Type="http://schemas.openxmlformats.org/officeDocument/2006/relationships/hyperlink" Target="https://kvalitet.sshf.no/docs/dok/DOK41724.pdf" TargetMode="Ex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hyperlink" Target="dok22451.pdf" TargetMode="External" /><Relationship Id="rId11" Type="http://schemas.openxmlformats.org/officeDocument/2006/relationships/hyperlink" Target="https://kvalitet.sshf.no/docs/dok/DOK41565.pdf" TargetMode="External" /><Relationship Id="rId12" Type="http://schemas.openxmlformats.org/officeDocument/2006/relationships/hyperlink" Target="https://kvalitet.sshf.no/docs/dok/DOK41532.pdf" TargetMode="External" /><Relationship Id="rId13" Type="http://schemas.openxmlformats.org/officeDocument/2006/relationships/hyperlink" Target="https://kvalitet.sshf.no/docs/dok/DOK41567.pdf" TargetMode="External" /><Relationship Id="rId14" Type="http://schemas.openxmlformats.org/officeDocument/2006/relationships/hyperlink" Target="https://kvalitet.sshf.no/docs/pub/DOK41726.pdf" TargetMode="External" /><Relationship Id="rId15" Type="http://schemas.openxmlformats.org/officeDocument/2006/relationships/hyperlink" Target="https://kvalitet.sshf.no/docs/dok/DOK41533.pdf" TargetMode="External" /><Relationship Id="rId16" Type="http://schemas.openxmlformats.org/officeDocument/2006/relationships/hyperlink" Target="https://kvalitet.sshf.no/docs/dok/DOK41534.pdf" TargetMode="Externa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 Id="rId7" Type="http://schemas.openxmlformats.org/officeDocument/2006/relationships/hyperlink" Target="https://kvalitet.sshf.no/docs/pub/DOK31127.pdf" TargetMode="External" /><Relationship Id="rId8" Type="http://schemas.openxmlformats.org/officeDocument/2006/relationships/hyperlink" Target="https://kvalitet.sshf.no/docs/dok/DOK41872." TargetMode="External" /><Relationship Id="rId9" Type="http://schemas.openxmlformats.org/officeDocument/2006/relationships/hyperlink" Target="https://kvalitet.sshf.no/docs/dok/DOK41566.pdf" TargetMode="Externa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 Id="rId7" Type="http://schemas.openxmlformats.org/officeDocument/2006/relationships/hyperlink" Target="https://www.nice.org.uk/guidance/cg31" TargetMode="External" /><Relationship Id="rId8" Type="http://schemas.openxmlformats.org/officeDocument/2006/relationships/hyperlink" Target="http://www.helse-bergen.no/no/OmOss/Avdelinger/kronstad-dps/ocd/Sider/den-nasjonale-ocd-studien.aspx" TargetMode="Externa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vimeo.com/128959504" TargetMode="External" /><Relationship Id="rId3" Type="http://schemas.openxmlformats.org/officeDocument/2006/relationships/slide" Target="slide2.xml" TargetMode="Internal" /><Relationship Id="rId4" Type="http://schemas.openxmlformats.org/officeDocument/2006/relationships/slide" Target="slide7.xml" TargetMode="Internal" /><Relationship Id="rId5" Type="http://schemas.openxmlformats.org/officeDocument/2006/relationships/slide" Target="slide18.xml" TargetMode="Internal" /><Relationship Id="rId6" Type="http://schemas.openxmlformats.org/officeDocument/2006/relationships/slide" Target="slide34.xml" TargetMode="Internal" /><Relationship Id="rId7" Type="http://schemas.openxmlformats.org/officeDocument/2006/relationships/slide" Target="slide24.xml" TargetMode="Interna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 Id="rId7" Type="http://schemas.openxmlformats.org/officeDocument/2006/relationships/hyperlink" Target="https://kvalitet.sshf.no/docs/dok/DOK41724.pdf" TargetMode="Externa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www.sshf.no/omoss_/avdelinger_/dps-solvang_" TargetMode="External" /><Relationship Id="rId3" Type="http://schemas.openxmlformats.org/officeDocument/2006/relationships/slide" Target="slide2.xml" TargetMode="Internal" /><Relationship Id="rId4" Type="http://schemas.openxmlformats.org/officeDocument/2006/relationships/slide" Target="slide7.xml" TargetMode="Internal" /><Relationship Id="rId5" Type="http://schemas.openxmlformats.org/officeDocument/2006/relationships/slide" Target="slide18.xml" TargetMode="Internal" /><Relationship Id="rId6" Type="http://schemas.openxmlformats.org/officeDocument/2006/relationships/slide" Target="slide34.xml" TargetMode="Internal" /><Relationship Id="rId7" Type="http://schemas.openxmlformats.org/officeDocument/2006/relationships/slide" Target="slide24.xml" TargetMode="Interna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dok24512.pdf" TargetMode="External" /><Relationship Id="rId3" Type="http://schemas.openxmlformats.org/officeDocument/2006/relationships/hyperlink" Target="dok41566.pdf" TargetMode="External" /><Relationship Id="rId4" Type="http://schemas.openxmlformats.org/officeDocument/2006/relationships/hyperlink" Target="http://www.kognitiv.no/wp-content/uploads/2016/02/GAD-7_elektronisk.pdf" TargetMode="External" /><Relationship Id="rId5" Type="http://schemas.openxmlformats.org/officeDocument/2006/relationships/hyperlink" Target="dok41567.pdf" TargetMode="External" /><Relationship Id="rId6" Type="http://schemas.openxmlformats.org/officeDocument/2006/relationships/hyperlink" Target="dok41565.pdf" TargetMode="External" /><Relationship Id="rId7" Type="http://schemas.openxmlformats.org/officeDocument/2006/relationships/hyperlink" Target="http://www.kognitiv.no/wp-content/uploads/2016/02/PHQ-9_elektronisk.pdf" TargetMode="External" /><Relationship Id="rId8" Type="http://schemas.openxmlformats.org/officeDocument/2006/relationships/hyperlink" Target="http://www.kognitiv.no/wp-content/uploads/2016/03/OCI-R_elektronisk_NFKT.pdf" TargetMode="External" /><Relationship Id="rId9" Type="http://schemas.openxmlformats.org/officeDocument/2006/relationships/hyperlink" Target="dok41726.docx" TargetMode="Externa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 Id="rId7" Type="http://schemas.openxmlformats.org/officeDocument/2006/relationships/hyperlink" Target="https://kvalitet.sshf.no/docs/dok/DOK41724.pdf" TargetMode="Externa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hyperlink" Target="https://vimeo.com/128959504" TargetMode="External" /><Relationship Id="rId11" Type="http://schemas.openxmlformats.org/officeDocument/2006/relationships/slide" Target="slide2.xml" TargetMode="Internal" /><Relationship Id="rId12" Type="http://schemas.openxmlformats.org/officeDocument/2006/relationships/slide" Target="slide7.xml" TargetMode="Internal" /><Relationship Id="rId13" Type="http://schemas.openxmlformats.org/officeDocument/2006/relationships/slide" Target="slide18.xml" TargetMode="Internal" /><Relationship Id="rId14" Type="http://schemas.openxmlformats.org/officeDocument/2006/relationships/slide" Target="slide34.xml" TargetMode="Internal" /><Relationship Id="rId15" Type="http://schemas.openxmlformats.org/officeDocument/2006/relationships/slide" Target="slide24.xml" TargetMode="Internal" /><Relationship Id="rId16" Type="http://schemas.openxmlformats.org/officeDocument/2006/relationships/hyperlink" Target="https://kvalitet.sshf.no/docs/dok/DOK41724.pdf" TargetMode="External" /><Relationship Id="rId2" Type="http://schemas.openxmlformats.org/officeDocument/2006/relationships/hyperlink" Target="http://www.ananke.no/" TargetMode="External" /><Relationship Id="rId3" Type="http://schemas.openxmlformats.org/officeDocument/2006/relationships/hyperlink" Target="http://www.helse-bergen.no/no/OmOss/Avdelinger/kronstad-dps/ocd/Sider/den-nasjonale-ocd-studien.aspx" TargetMode="External" /><Relationship Id="rId4" Type="http://schemas.openxmlformats.org/officeDocument/2006/relationships/hyperlink" Target="http://www.helsenorge.no/" TargetMode="External" /><Relationship Id="rId5" Type="http://schemas.openxmlformats.org/officeDocument/2006/relationships/hyperlink" Target="http://www.tvangslidelse.no/" TargetMode="External" /><Relationship Id="rId6" Type="http://schemas.openxmlformats.org/officeDocument/2006/relationships/hyperlink" Target="https://lovdata.no/dokument/NL/lov/1999-07-02-63?q=pasient og brukerrettighetsloven" TargetMode="External" /><Relationship Id="rId7" Type="http://schemas.openxmlformats.org/officeDocument/2006/relationships/hyperlink" Target="http://www.helsefilm.no/v1/film/details.aspx?filmid=90188" TargetMode="External" /><Relationship Id="rId8" Type="http://schemas.openxmlformats.org/officeDocument/2006/relationships/hyperlink" Target="https://vimeo.com/106254043" TargetMode="External" /><Relationship Id="rId9" Type="http://schemas.openxmlformats.org/officeDocument/2006/relationships/hyperlink" Target="https://vimeo.com/89028037" TargetMode="Ex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hyperlink" Target="https://kvalitet.sshf.no/docs/dok/DOK41724.pdf" TargetMode="External" /><Relationship Id="rId2" Type="http://schemas.openxmlformats.org/officeDocument/2006/relationships/hyperlink" Target="https://helsedirektoratet.no/retningslinjer/henvisningsveileder" TargetMode="External" /><Relationship Id="rId3" Type="http://schemas.openxmlformats.org/officeDocument/2006/relationships/hyperlink" Target="http://www.praksisnytt.no/index.php?handling=lesmal&amp;mal_id=000008" TargetMode="External" /><Relationship Id="rId4" Type="http://schemas.openxmlformats.org/officeDocument/2006/relationships/hyperlink" Target="https://register.nhn.no/Ar/Virksomhet/Index/81350" TargetMode="External" /><Relationship Id="rId5" Type="http://schemas.openxmlformats.org/officeDocument/2006/relationships/slide" Target="slide2.xml" TargetMode="Internal" /><Relationship Id="rId6" Type="http://schemas.openxmlformats.org/officeDocument/2006/relationships/slide" Target="slide7.xml" TargetMode="Internal" /><Relationship Id="rId7" Type="http://schemas.openxmlformats.org/officeDocument/2006/relationships/slide" Target="slide18.xml" TargetMode="Internal" /><Relationship Id="rId8" Type="http://schemas.openxmlformats.org/officeDocument/2006/relationships/slide" Target="slide34.xml" TargetMode="Internal" /><Relationship Id="rId9" Type="http://schemas.openxmlformats.org/officeDocument/2006/relationships/slide" Target="slide24.xml" TargetMode="Interna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7.xml" TargetMode="Internal" /><Relationship Id="rId4" Type="http://schemas.openxmlformats.org/officeDocument/2006/relationships/slide" Target="slide18.xml" TargetMode="Internal" /><Relationship Id="rId5" Type="http://schemas.openxmlformats.org/officeDocument/2006/relationships/slide" Target="slide34.xml" TargetMode="Internal" /><Relationship Id="rId6" Type="http://schemas.openxmlformats.org/officeDocument/2006/relationships/slide" Target="slide24.xml" TargetMode="Interna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3314" name="Tittel 1"/>
          <p:cNvSpPr>
            <a:spLocks noGrp="1"/>
          </p:cNvSpPr>
          <p:nvPr>
            <p:ph type="ctrTitle"/>
          </p:nvPr>
        </p:nvSpPr>
        <p:spPr>
          <a:xfrm>
            <a:off x="684213" y="620713"/>
            <a:ext cx="7772400" cy="1368425"/>
          </a:xfrm>
          <a:prstGeom prst="rect">
            <a:avLst/>
          </a:prstGeom>
          <a:noFill/>
          <a:ln w="9525" cap="flat" cmpd="sng" algn="ctr">
            <a:noFill/>
            <a:prstDash val="solid"/>
            <a:miter lim="800000"/>
            <a:headEnd type="none" w="med" len="med"/>
            <a:tailEnd type="none" w="med" len="med"/>
          </a:ln>
        </p:spPr>
        <p:txBody>
          <a:bodyPr vert="horz" wrap="square" lIns="91440" tIns="45720" rIns="91440" bIns="45720" numCol="1" rtlCol="0" anchor="ctr" anchorCtr="0" compatLnSpc="1">
            <a:prstTxWarp prst="textNoShape">
              <a:avLst/>
            </a:prstTxWarp>
            <a:normAutofit fontScale="90000"/>
          </a:bodyPr>
          <a:lstStyle/>
          <a:p>
            <a:pPr marL="0" marR="0" lvl="0" indent="0" algn="ctr" defTabSz="914400" rtl="0" eaLnBrk="1" fontAlgn="auto" latinLnBrk="0" hangingPunct="1">
              <a:lnSpc>
                <a:spcPct val="100000"/>
              </a:lnSpc>
              <a:spcBef>
                <a:spcPct val="0"/>
              </a:spcBef>
              <a:spcAft>
                <a:spcPct val="0"/>
              </a:spcAft>
              <a:buClrTx/>
              <a:buSzTx/>
              <a:buFontTx/>
              <a:buNone/>
            </a:pPr>
            <a:r>
              <a:rPr kumimoji="0" lang="nb-NO" altLang="en-US" sz="4400" b="1" i="0" u="none" strike="noStrike" kern="1200" cap="none" spc="0" normalizeH="0" baseline="0" noProof="0">
                <a:ln>
                  <a:noFill/>
                </a:ln>
                <a:solidFill>
                  <a:schemeClr val="tx1"/>
                </a:solidFill>
                <a:uLnTx/>
                <a:uFillTx/>
                <a:latin typeface="+mj-lt" pitchFamily="34" charset="0"/>
                <a:ea typeface="+mj-ea" pitchFamily="34" charset="0"/>
                <a:cs typeface="+mj-cs"/>
              </a:rPr>
              <a:t>Tvangslidelse/OCD</a:t>
            </a:r>
            <a:br>
              <a:rPr kumimoji="0" lang="nb-NO" altLang="en-US" sz="4400" b="0" i="0" u="none" strike="noStrike" kern="1200" cap="none" spc="0" normalizeH="0" baseline="0" noProof="0">
                <a:ln>
                  <a:noFill/>
                </a:ln>
                <a:solidFill>
                  <a:schemeClr val="tx1"/>
                </a:solidFill>
                <a:uLnTx/>
                <a:uFillTx/>
                <a:latin typeface="+mj-lt" pitchFamily="34" charset="0"/>
                <a:ea typeface="+mj-ea" pitchFamily="34" charset="0"/>
                <a:cs typeface="+mj-cs"/>
              </a:rPr>
            </a:br>
            <a:endParaRPr kumimoji="0" lang="nb-NO" altLang="en-US" sz="4400" b="0" i="0" u="none" strike="noStrike" kern="1200" cap="none" spc="0" normalizeH="0" baseline="0" noProof="0">
              <a:ln>
                <a:noFill/>
              </a:ln>
              <a:solidFill>
                <a:schemeClr val="tx1"/>
              </a:solidFill>
              <a:uLnTx/>
              <a:uFillTx/>
              <a:latin typeface="+mj-lt"/>
              <a:ea typeface="+mj-ea"/>
              <a:cs typeface="+mj-cs"/>
            </a:endParaRPr>
          </a:p>
        </p:txBody>
      </p:sp>
      <p:grpSp>
        <p:nvGrpSpPr>
          <p:cNvPr id="13315" name="Gruppe 6" title=""/>
          <p:cNvGrpSpPr/>
          <p:nvPr/>
        </p:nvGrpSpPr>
        <p:grpSpPr>
          <a:xfrm>
            <a:off x="0" y="3429000"/>
            <a:ext cx="2303463" cy="1127125"/>
            <a:chOff x="1951" y="1992912"/>
            <a:chExt cx="1736735" cy="694694"/>
          </a:xfrm>
        </p:grpSpPr>
        <p:sp>
          <p:nvSpPr>
            <p:cNvPr id="13316" name="Vinkeltegn 4" title="">
              <a:hlinkClick r:id="rId2" action="ppaction://hlinksldjump"/>
            </p:cNvPr>
            <p:cNvSpPr/>
            <p:nvPr/>
          </p:nvSpPr>
          <p:spPr>
            <a:xfrm>
              <a:off x="1951"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17" name="Vinkeltegn 4"/>
            <p:cNvSpPr/>
            <p:nvPr/>
          </p:nvSpPr>
          <p:spPr>
            <a:xfrm>
              <a:off x="462767" y="1992912"/>
              <a:ext cx="92881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 pårørende informasjon</a:t>
              </a:r>
            </a:p>
          </p:txBody>
        </p:sp>
      </p:grpSp>
      <p:grpSp>
        <p:nvGrpSpPr>
          <p:cNvPr id="13318" name="Gruppe 11" title=""/>
          <p:cNvGrpSpPr/>
          <p:nvPr/>
        </p:nvGrpSpPr>
        <p:grpSpPr>
          <a:xfrm>
            <a:off x="1763713" y="3429000"/>
            <a:ext cx="2376487" cy="1127125"/>
            <a:chOff x="1565013" y="1992912"/>
            <a:chExt cx="1736735" cy="694694"/>
          </a:xfrm>
        </p:grpSpPr>
        <p:sp>
          <p:nvSpPr>
            <p:cNvPr id="13319" name="Vinkeltegn 7" title="">
              <a:hlinkClick r:id="rId3" action="ppaction://hlinksldjump"/>
            </p:cNvPr>
            <p:cNvSpPr/>
            <p:nvPr/>
          </p:nvSpPr>
          <p:spPr>
            <a:xfrm>
              <a:off x="1565013"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0" name="Vinkeltegn 4"/>
            <p:cNvSpPr/>
            <p:nvPr/>
          </p:nvSpPr>
          <p:spPr>
            <a:xfrm>
              <a:off x="1922337" y="1992912"/>
              <a:ext cx="1010485"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Inntak og vurdering</a:t>
              </a:r>
            </a:p>
          </p:txBody>
        </p:sp>
      </p:grpSp>
      <p:grpSp>
        <p:nvGrpSpPr>
          <p:cNvPr id="13321" name="Gruppe 14" title=""/>
          <p:cNvGrpSpPr/>
          <p:nvPr/>
        </p:nvGrpSpPr>
        <p:grpSpPr>
          <a:xfrm>
            <a:off x="3492500" y="3429000"/>
            <a:ext cx="2303463" cy="1127125"/>
            <a:chOff x="3128076" y="1992912"/>
            <a:chExt cx="1736735" cy="694694"/>
          </a:xfrm>
        </p:grpSpPr>
        <p:sp>
          <p:nvSpPr>
            <p:cNvPr id="13322" name="Vinkeltegn 10" title="">
              <a:hlinkClick r:id="rId4" action="ppaction://hlinksldjump"/>
            </p:cNvPr>
            <p:cNvSpPr/>
            <p:nvPr/>
          </p:nvSpPr>
          <p:spPr>
            <a:xfrm>
              <a:off x="3128076"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3" name="Vinkeltegn 4"/>
            <p:cNvSpPr/>
            <p:nvPr/>
          </p:nvSpPr>
          <p:spPr>
            <a:xfrm>
              <a:off x="3562559" y="1992912"/>
              <a:ext cx="922827"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Utredning og diagnostikk</a:t>
              </a:r>
            </a:p>
          </p:txBody>
        </p:sp>
      </p:grpSp>
      <p:grpSp>
        <p:nvGrpSpPr>
          <p:cNvPr id="13324" name="Gruppe 17" title=""/>
          <p:cNvGrpSpPr/>
          <p:nvPr/>
        </p:nvGrpSpPr>
        <p:grpSpPr>
          <a:xfrm>
            <a:off x="5219700" y="3429000"/>
            <a:ext cx="2376488" cy="1127125"/>
            <a:chOff x="4691138" y="1992912"/>
            <a:chExt cx="1736735" cy="694694"/>
          </a:xfrm>
        </p:grpSpPr>
        <p:sp>
          <p:nvSpPr>
            <p:cNvPr id="13325" name="Vinkeltegn 13" title="">
              <a:hlinkClick r:id="rId5" action="ppaction://hlinksldjump"/>
            </p:cNvPr>
            <p:cNvSpPr/>
            <p:nvPr/>
          </p:nvSpPr>
          <p:spPr>
            <a:xfrm>
              <a:off x="4691138"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6" name="Vinkeltegn 4"/>
            <p:cNvSpPr/>
            <p:nvPr/>
          </p:nvSpPr>
          <p:spPr>
            <a:xfrm>
              <a:off x="5038021" y="1992912"/>
              <a:ext cx="10429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Behandling og tiltak</a:t>
              </a:r>
            </a:p>
          </p:txBody>
        </p:sp>
      </p:grpSp>
      <p:grpSp>
        <p:nvGrpSpPr>
          <p:cNvPr id="13327" name="Gruppe 20" title=""/>
          <p:cNvGrpSpPr/>
          <p:nvPr/>
        </p:nvGrpSpPr>
        <p:grpSpPr>
          <a:xfrm>
            <a:off x="6948488" y="3429000"/>
            <a:ext cx="2195512" cy="1127125"/>
            <a:chOff x="6254200" y="1992912"/>
            <a:chExt cx="1736735" cy="694694"/>
          </a:xfrm>
        </p:grpSpPr>
        <p:sp>
          <p:nvSpPr>
            <p:cNvPr id="13328" name="Vinkeltegn 16" title="">
              <a:hlinkClick r:id="rId6" action="ppaction://hlinksldjump"/>
            </p:cNvPr>
            <p:cNvSpPr/>
            <p:nvPr/>
          </p:nvSpPr>
          <p:spPr>
            <a:xfrm>
              <a:off x="6254200"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9" name="Vinkeltegn 4"/>
            <p:cNvSpPr/>
            <p:nvPr/>
          </p:nvSpPr>
          <p:spPr>
            <a:xfrm>
              <a:off x="6710046" y="1992912"/>
              <a:ext cx="933040"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Pasientforløp - oversikt</a:t>
              </a:r>
            </a:p>
          </p:txBody>
        </p:sp>
      </p:grpSp>
      <p:sp>
        <p:nvSpPr>
          <p:cNvPr id="13330" name="Tittel 1"/>
          <p:cNvSpPr txBox="1"/>
          <p:nvPr/>
        </p:nvSpPr>
        <p:spPr>
          <a:xfrm>
            <a:off x="611188" y="1628775"/>
            <a:ext cx="8229600" cy="1143000"/>
          </a:xfrm>
          <a:prstGeom prst="rect">
            <a:avLst/>
          </a:prstGeom>
          <a:noFill/>
          <a:ln w="9525" cap="flat" cmpd="sng" algn="ctr">
            <a:noFill/>
            <a:prstDash val="solid"/>
            <a:round/>
            <a:headEnd type="none" w="med" len="med"/>
            <a:tailEnd type="none" w="med" len="med"/>
          </a:ln>
        </p:spPr>
        <p:txBody>
          <a:bodyPr anchor="ctr">
            <a:normAutofit fontScale="67500" lnSpcReduction="2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2700" b="0" i="0" u="none" strike="noStrike" kern="1200" cap="none" spc="0" normalizeH="0" baseline="0" noProof="0">
                <a:ln>
                  <a:noFill/>
                </a:ln>
                <a:solidFill>
                  <a:schemeClr val="tx1"/>
                </a:solidFill>
                <a:uLnTx/>
                <a:uFillTx/>
                <a:latin typeface="+mj-lt" pitchFamily="34" charset="0"/>
                <a:ea typeface="+mj-ea" pitchFamily="34" charset="0"/>
                <a:cs typeface="+mj-cs"/>
              </a:rPr>
              <a:t>Pasientforløpet beskriver forventet pasientforløp for pasienter med OCD. Formålet med pasientforløpet er å skape sammenheng i tjenestene, samt oppnå bedre kvalitet og øke mulighet for brukermedvirkning</a:t>
            </a:r>
            <a:br>
              <a:rPr kumimoji="0" lang="nb-NO" sz="4400" b="0" i="0" u="none" strike="noStrike" kern="1200" cap="none" spc="0" normalizeH="0" baseline="0" noProof="0">
                <a:ln>
                  <a:noFill/>
                </a:ln>
                <a:solidFill>
                  <a:schemeClr val="tx1"/>
                </a:solidFill>
                <a:uLnTx/>
                <a:uFillTx/>
                <a:latin typeface="+mj-lt" pitchFamily="34" charset="0"/>
                <a:ea typeface="+mj-ea" pitchFamily="34" charset="0"/>
                <a:cs typeface="+mj-cs"/>
              </a:rPr>
            </a:b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22530" name="Gruppe 2" title=""/>
          <p:cNvGrpSpPr/>
          <p:nvPr/>
        </p:nvGrpSpPr>
        <p:grpSpPr>
          <a:xfrm>
            <a:off x="468313" y="549275"/>
            <a:ext cx="1736725" cy="693738"/>
            <a:chOff x="1951" y="480744"/>
            <a:chExt cx="1736735" cy="694694"/>
          </a:xfrm>
        </p:grpSpPr>
        <p:sp>
          <p:nvSpPr>
            <p:cNvPr id="22531" name="Vinkeltegn 1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3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a:t>
              </a:r>
            </a:p>
          </p:txBody>
        </p:sp>
      </p:grpSp>
      <p:grpSp>
        <p:nvGrpSpPr>
          <p:cNvPr id="22533" name="Gruppe 3" title=""/>
          <p:cNvGrpSpPr/>
          <p:nvPr/>
        </p:nvGrpSpPr>
        <p:grpSpPr>
          <a:xfrm>
            <a:off x="2030413" y="549275"/>
            <a:ext cx="1736725" cy="693738"/>
            <a:chOff x="1565013" y="480744"/>
            <a:chExt cx="1736735" cy="694694"/>
          </a:xfrm>
        </p:grpSpPr>
        <p:sp>
          <p:nvSpPr>
            <p:cNvPr id="22534" name="Vinkeltegn 13"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3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Henvisende instans</a:t>
              </a:r>
            </a:p>
          </p:txBody>
        </p:sp>
      </p:grpSp>
      <p:grpSp>
        <p:nvGrpSpPr>
          <p:cNvPr id="22536" name="Gruppe 4" title=""/>
          <p:cNvGrpSpPr/>
          <p:nvPr/>
        </p:nvGrpSpPr>
        <p:grpSpPr>
          <a:xfrm>
            <a:off x="3594100" y="549275"/>
            <a:ext cx="1736725" cy="693738"/>
            <a:chOff x="3128076" y="480744"/>
            <a:chExt cx="1736735" cy="694694"/>
          </a:xfrm>
        </p:grpSpPr>
        <p:sp>
          <p:nvSpPr>
            <p:cNvPr id="22537" name="Vinkeltegn 11"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3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sp>
        <p:nvSpPr>
          <p:cNvPr id="22539" name="Vinkeltegn 9" title="">
            <a:hlinkClick r:id="rId5" action="ppaction://hlinksldjump"/>
          </p:cNvPr>
          <p:cNvSpPr/>
          <p:nvPr/>
        </p:nvSpPr>
        <p:spPr>
          <a:xfrm>
            <a:off x="5156200" y="549275"/>
            <a:ext cx="1736725" cy="693738"/>
          </a:xfrm>
          <a:prstGeom prst="chevron">
            <a:avLst>
              <a:gd name="adj" fmla="val 49999"/>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200">
              <a:ea typeface="Arial" pitchFamily="34" charset="0"/>
            </a:endParaRPr>
          </a:p>
        </p:txBody>
      </p:sp>
      <p:grpSp>
        <p:nvGrpSpPr>
          <p:cNvPr id="22540" name="Gruppe 6" title=""/>
          <p:cNvGrpSpPr/>
          <p:nvPr/>
        </p:nvGrpSpPr>
        <p:grpSpPr>
          <a:xfrm>
            <a:off x="6719888" y="549275"/>
            <a:ext cx="1736725" cy="693738"/>
            <a:chOff x="6254200" y="480744"/>
            <a:chExt cx="1736735" cy="694694"/>
          </a:xfrm>
        </p:grpSpPr>
        <p:sp>
          <p:nvSpPr>
            <p:cNvPr id="22541" name="Vinkeltegn 7"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4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2543" name="Vinkeltegn 12"/>
          <p:cNvSpPr/>
          <p:nvPr/>
        </p:nvSpPr>
        <p:spPr>
          <a:xfrm>
            <a:off x="5508625" y="549275"/>
            <a:ext cx="1041400" cy="693738"/>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sp>
        <p:nvSpPr>
          <p:cNvPr id="22544"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2545"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2546"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2547"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2548"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2549"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tvangslidelse/OCD</a:t>
            </a:r>
            <a:endParaRPr kumimoji="0" lang="nb-NO" altLang="nb-NO" sz="1100" b="0" i="0" u="none" strike="noStrike" kern="1200" cap="none" spc="0" normalizeH="0" baseline="0" noProof="0">
              <a:uLnTx/>
              <a:uFillTx/>
              <a:ea typeface="Arial" pitchFamily="34" charset="0"/>
            </a:endParaRPr>
          </a:p>
        </p:txBody>
      </p:sp>
      <p:cxnSp>
        <p:nvCxnSpPr>
          <p:cNvPr id="22550" name="Figur 27" title=""/>
          <p:cNvCxnSpPr>
            <a:endCxn id="22545"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1" name="Figur 29" title=""/>
          <p:cNvCxnSpPr>
            <a:stCxn id="22545"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2552"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2553"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2554"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2555" name="Figur 34" title=""/>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6" name="Rett pil 36" title=""/>
          <p:cNvCxnSpPr>
            <a:endCxn id="22546"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7" name="Vinkel 38" title=""/>
          <p:cNvCxnSpPr>
            <a:stCxn id="22546" idx="3"/>
            <a:endCxn id="22554"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8" name="Vinkel 40" title=""/>
          <p:cNvCxnSpPr>
            <a:stCxn id="22546" idx="3"/>
            <a:endCxn id="22553"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9" name="Vinkel 42" title=""/>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60" name="Rett pil 48" title=""/>
          <p:cNvCxnSpPr>
            <a:endCxn id="22549"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61" name="Figur 50" title=""/>
          <p:cNvCxnSpPr>
            <a:stCxn id="22553" idx="3"/>
            <a:endCxn id="22549"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62" name="Figur 52" title=""/>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63" name="Figur 54" title=""/>
          <p:cNvCxnSpPr>
            <a:endCxn id="22549"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64" name="Vinkel 56" title=""/>
          <p:cNvCxnSpPr>
            <a:stCxn id="22554" idx="3"/>
            <a:endCxn id="22545"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65"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66" name="Figur 68" title=""/>
          <p:cNvCxnSpPr>
            <a:stCxn id="22554" idx="3"/>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67" name="Rett pil 72" title=""/>
          <p:cNvCxnSpPr>
            <a:stCxn id="22554" idx="0"/>
            <a:endCxn id="22553" idx="2"/>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2568" name="Hjem 4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2569" name="Gruppe 2" title=""/>
          <p:cNvGrpSpPr/>
          <p:nvPr/>
        </p:nvGrpSpPr>
        <p:grpSpPr>
          <a:xfrm>
            <a:off x="468313" y="549275"/>
            <a:ext cx="1736725" cy="693738"/>
            <a:chOff x="1951" y="480744"/>
            <a:chExt cx="1736735" cy="694694"/>
          </a:xfrm>
        </p:grpSpPr>
        <p:sp>
          <p:nvSpPr>
            <p:cNvPr id="22570" name="Vinkeltegn 65"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7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2572" name="Gruppe 3" title=""/>
          <p:cNvGrpSpPr/>
          <p:nvPr/>
        </p:nvGrpSpPr>
        <p:grpSpPr>
          <a:xfrm>
            <a:off x="2030413" y="549275"/>
            <a:ext cx="1736725" cy="693738"/>
            <a:chOff x="1565013" y="480744"/>
            <a:chExt cx="1736735" cy="694694"/>
          </a:xfrm>
        </p:grpSpPr>
        <p:sp>
          <p:nvSpPr>
            <p:cNvPr id="22573" name="Vinkeltegn 70"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7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2575" name="Gruppe 4" title=""/>
          <p:cNvGrpSpPr/>
          <p:nvPr/>
        </p:nvGrpSpPr>
        <p:grpSpPr>
          <a:xfrm>
            <a:off x="3594100" y="549275"/>
            <a:ext cx="1736725" cy="693738"/>
            <a:chOff x="3128076" y="480744"/>
            <a:chExt cx="1736735" cy="694694"/>
          </a:xfrm>
        </p:grpSpPr>
        <p:sp>
          <p:nvSpPr>
            <p:cNvPr id="22576" name="Vinkeltegn 74" title="">
              <a:hlinkClick r:id="rId8"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7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2578" name="Gruppe 6" title=""/>
          <p:cNvGrpSpPr/>
          <p:nvPr/>
        </p:nvGrpSpPr>
        <p:grpSpPr>
          <a:xfrm>
            <a:off x="6719888" y="549275"/>
            <a:ext cx="1736725" cy="693738"/>
            <a:chOff x="6254200" y="480744"/>
            <a:chExt cx="1736735" cy="694694"/>
          </a:xfrm>
        </p:grpSpPr>
        <p:sp>
          <p:nvSpPr>
            <p:cNvPr id="22579" name="Vinkeltegn 77" title="">
              <a:hlinkClick r:id="rId9"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8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2581" name="Gruppe 2" title=""/>
          <p:cNvGrpSpPr/>
          <p:nvPr/>
        </p:nvGrpSpPr>
        <p:grpSpPr>
          <a:xfrm>
            <a:off x="5148263" y="549275"/>
            <a:ext cx="1736725" cy="693738"/>
            <a:chOff x="1951" y="480744"/>
            <a:chExt cx="1736735" cy="694694"/>
          </a:xfrm>
        </p:grpSpPr>
        <p:sp>
          <p:nvSpPr>
            <p:cNvPr id="22582" name="Vinkeltegn 80" title="">
              <a:hlinkClick r:id="rId10"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8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2584"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2585"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OCD team DPS Solvang</a:t>
            </a:r>
          </a:p>
        </p:txBody>
      </p:sp>
      <p:sp>
        <p:nvSpPr>
          <p:cNvPr id="22586" name="Avrundet rektangel 8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3554" name="Avrundet rektangel 19" title=""/>
          <p:cNvSpPr/>
          <p:nvPr/>
        </p:nvSpPr>
        <p:spPr>
          <a:xfrm>
            <a:off x="539750"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Vurdering av henvisning</a:t>
            </a:r>
            <a:endParaRPr kumimoji="0" lang="nb-NO" altLang="en-US" sz="1400" b="0" i="0" u="none" strike="noStrike" kern="1200" cap="none" spc="0" normalizeH="0" baseline="0" noProof="0">
              <a:uLnTx/>
              <a:uFillTx/>
              <a:ea typeface="Arial" pitchFamily="34" charset="0"/>
            </a:endParaRPr>
          </a:p>
        </p:txBody>
      </p:sp>
      <p:sp>
        <p:nvSpPr>
          <p:cNvPr id="23555"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3556"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3557"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3558"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3559"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tvangslidelse/OCD</a:t>
            </a:r>
            <a:endParaRPr kumimoji="0" lang="nb-NO" altLang="nb-NO" sz="1100" b="0" i="0" u="none" strike="noStrike" kern="1200" cap="none" spc="0" normalizeH="0" baseline="0" noProof="0">
              <a:uLnTx/>
              <a:uFillTx/>
              <a:ea typeface="Arial" pitchFamily="34" charset="0"/>
            </a:endParaRPr>
          </a:p>
        </p:txBody>
      </p:sp>
      <p:cxnSp>
        <p:nvCxnSpPr>
          <p:cNvPr id="23560" name="Figur 27" title=""/>
          <p:cNvCxnSpPr>
            <a:stCxn id="23554" idx="2"/>
            <a:endCxn id="23555"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1" name="Figur 29" title=""/>
          <p:cNvCxnSpPr>
            <a:stCxn id="23555"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62"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3563"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3564"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3565" name="Figur 34" title=""/>
          <p:cNvCxnSpPr>
            <a:stCxn id="23554" idx="0"/>
            <a:endCxn id="23557"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6" name="Rett pil 36" title=""/>
          <p:cNvCxnSpPr>
            <a:stCxn id="23554" idx="3"/>
            <a:endCxn id="23556"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7" name="Vinkel 38" title=""/>
          <p:cNvCxnSpPr>
            <a:stCxn id="23556" idx="3"/>
            <a:endCxn id="23564"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8" name="Vinkel 40" title=""/>
          <p:cNvCxnSpPr>
            <a:stCxn id="23556" idx="3"/>
            <a:endCxn id="23563"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9" name="Vinkel 42" title=""/>
          <p:cNvCxnSpPr>
            <a:stCxn id="23557" idx="3"/>
            <a:endCxn id="23558"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0" name="Rett pil 48" title=""/>
          <p:cNvCxnSpPr>
            <a:stCxn id="23557" idx="3"/>
            <a:endCxn id="23559"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1" name="Figur 50" title=""/>
          <p:cNvCxnSpPr>
            <a:stCxn id="23563" idx="3"/>
            <a:endCxn id="23559"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2" name="Figur 52" title=""/>
          <p:cNvCxnSpPr>
            <a:endCxn id="23558"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3" name="Figur 54" title=""/>
          <p:cNvCxnSpPr>
            <a:stCxn id="23558" idx="3"/>
            <a:endCxn id="23559"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4" name="Vinkel 56" title=""/>
          <p:cNvCxnSpPr>
            <a:stCxn id="23564" idx="3"/>
            <a:endCxn id="23555"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5"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76" name="Avrundet rektangel 39" title=""/>
          <p:cNvSpPr/>
          <p:nvPr/>
        </p:nvSpPr>
        <p:spPr>
          <a:xfrm>
            <a:off x="539750" y="5084763"/>
            <a:ext cx="1584325" cy="1152525"/>
          </a:xfrm>
          <a:prstGeom prst="roundRect">
            <a:avLst>
              <a:gd name="adj" fmla="val 16667"/>
            </a:avLst>
          </a:prstGeom>
          <a:solidFill>
            <a:srgbClr val="FFFFFF"/>
          </a:solidFill>
          <a:ln w="25400">
            <a:solidFill>
              <a:srgbClr val="4F81BD"/>
            </a:solidFill>
            <a:miter lim="800000"/>
          </a:ln>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Vurdering gjøres med utgangspunkt i Prioriteringsforskriften § 2 og §2a. Rett tildeles etter Pasient og brukerrettighetsloven § 2.1b</a:t>
            </a:r>
            <a:endParaRPr kumimoji="0" lang="nb-NO" altLang="nb-NO" sz="1000" b="0" i="0" u="none" strike="noStrike" kern="1200" cap="none" spc="0" normalizeH="0" baseline="0" noProof="0">
              <a:uLnTx/>
              <a:uFillTx/>
            </a:endParaRPr>
          </a:p>
        </p:txBody>
      </p:sp>
      <p:cxnSp>
        <p:nvCxnSpPr>
          <p:cNvPr id="23577"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8"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79"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3580" name="Gruppe 2" title=""/>
          <p:cNvGrpSpPr/>
          <p:nvPr/>
        </p:nvGrpSpPr>
        <p:grpSpPr>
          <a:xfrm>
            <a:off x="468313" y="549275"/>
            <a:ext cx="1736725" cy="693738"/>
            <a:chOff x="1951" y="480744"/>
            <a:chExt cx="1736735" cy="694694"/>
          </a:xfrm>
        </p:grpSpPr>
        <p:sp>
          <p:nvSpPr>
            <p:cNvPr id="23581" name="Vinkeltegn 83"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8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3583" name="Gruppe 3" title=""/>
          <p:cNvGrpSpPr/>
          <p:nvPr/>
        </p:nvGrpSpPr>
        <p:grpSpPr>
          <a:xfrm>
            <a:off x="2030413" y="549275"/>
            <a:ext cx="1736725" cy="693738"/>
            <a:chOff x="1565013" y="480744"/>
            <a:chExt cx="1736735" cy="694694"/>
          </a:xfrm>
        </p:grpSpPr>
        <p:sp>
          <p:nvSpPr>
            <p:cNvPr id="23584" name="Vinkeltegn 86"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8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3586" name="Gruppe 4" title=""/>
          <p:cNvGrpSpPr/>
          <p:nvPr/>
        </p:nvGrpSpPr>
        <p:grpSpPr>
          <a:xfrm>
            <a:off x="3594100" y="549275"/>
            <a:ext cx="1736725" cy="693738"/>
            <a:chOff x="3128076" y="480744"/>
            <a:chExt cx="1736735" cy="694694"/>
          </a:xfrm>
        </p:grpSpPr>
        <p:sp>
          <p:nvSpPr>
            <p:cNvPr id="23587" name="Vinkeltegn 89"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8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3589" name="Gruppe 6" title=""/>
          <p:cNvGrpSpPr/>
          <p:nvPr/>
        </p:nvGrpSpPr>
        <p:grpSpPr>
          <a:xfrm>
            <a:off x="6719888" y="549275"/>
            <a:ext cx="1736725" cy="693738"/>
            <a:chOff x="6254200" y="480744"/>
            <a:chExt cx="1736735" cy="694694"/>
          </a:xfrm>
        </p:grpSpPr>
        <p:sp>
          <p:nvSpPr>
            <p:cNvPr id="23590" name="Vinkeltegn 92"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9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3592" name="Gruppe 2" title=""/>
          <p:cNvGrpSpPr/>
          <p:nvPr/>
        </p:nvGrpSpPr>
        <p:grpSpPr>
          <a:xfrm>
            <a:off x="5148263" y="549275"/>
            <a:ext cx="1736725" cy="693738"/>
            <a:chOff x="1951" y="480744"/>
            <a:chExt cx="1736735" cy="694694"/>
          </a:xfrm>
        </p:grpSpPr>
        <p:sp>
          <p:nvSpPr>
            <p:cNvPr id="23593" name="Vinkeltegn 95"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9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3595" name="Avrundet rektangel 9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3596" name="Avrundet rektangel 98"/>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OCD team DPS Solvang</a:t>
            </a:r>
          </a:p>
        </p:txBody>
      </p:sp>
      <p:sp>
        <p:nvSpPr>
          <p:cNvPr id="23597" name="Avrundet rektangel 99"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4578"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4579" name="Avrundet rektangel 20" title=""/>
          <p:cNvSpPr/>
          <p:nvPr/>
        </p:nvSpPr>
        <p:spPr>
          <a:xfrm>
            <a:off x="2411413" y="5589588"/>
            <a:ext cx="1584325" cy="50323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4580"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4581"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4582"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4583"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tvangslidelse/OCD</a:t>
            </a:r>
            <a:endParaRPr kumimoji="0" lang="nb-NO" altLang="nb-NO" sz="1100" b="0" i="0" u="none" strike="noStrike" kern="1200" cap="none" spc="0" normalizeH="0" baseline="0" noProof="0">
              <a:uLnTx/>
              <a:uFillTx/>
              <a:ea typeface="Arial" pitchFamily="34" charset="0"/>
            </a:endParaRPr>
          </a:p>
        </p:txBody>
      </p:sp>
      <p:cxnSp>
        <p:nvCxnSpPr>
          <p:cNvPr id="24584" name="Figur 27" title=""/>
          <p:cNvCxnSpPr>
            <a:stCxn id="24578" idx="2"/>
            <a:endCxn id="2457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85" name="Figur 29" title=""/>
          <p:cNvCxnSpPr>
            <a:stCxn id="2457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458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4587"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4588"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4589" name="Figur 34" title=""/>
          <p:cNvCxnSpPr>
            <a:stCxn id="24578" idx="0"/>
            <a:endCxn id="2458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0" name="Rett pil 36" title=""/>
          <p:cNvCxnSpPr>
            <a:stCxn id="24578" idx="3"/>
            <a:endCxn id="2458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1" name="Vinkel 38" title=""/>
          <p:cNvCxnSpPr>
            <a:stCxn id="24580" idx="3"/>
            <a:endCxn id="2458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2" name="Vinkel 40" title=""/>
          <p:cNvCxnSpPr>
            <a:stCxn id="24580" idx="3"/>
            <a:endCxn id="2458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3" name="Vinkel 42" title=""/>
          <p:cNvCxnSpPr>
            <a:stCxn id="24581" idx="3"/>
            <a:endCxn id="2458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4" name="Rett pil 48" title=""/>
          <p:cNvCxnSpPr>
            <a:stCxn id="24581" idx="3"/>
            <a:endCxn id="2458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5" name="Figur 50" title=""/>
          <p:cNvCxnSpPr>
            <a:stCxn id="24587" idx="3"/>
            <a:endCxn id="2458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6" name="Figur 52" title=""/>
          <p:cNvCxnSpPr>
            <a:endCxn id="2458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7" name="Figur 54" title=""/>
          <p:cNvCxnSpPr>
            <a:stCxn id="24582" idx="3"/>
            <a:endCxn id="2458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8" name="Vinkel 56" title=""/>
          <p:cNvCxnSpPr>
            <a:stCxn id="24588" idx="3"/>
            <a:endCxn id="2457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4600" name="Avrundet rektangel 39"/>
          <p:cNvSpPr/>
          <p:nvPr/>
        </p:nvSpPr>
        <p:spPr>
          <a:xfrm>
            <a:off x="4284663" y="5589588"/>
            <a:ext cx="2735262" cy="11525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5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beskrevet ikke viser til psykisk lidelse, eller man vurderer at behandling  like nyttig og kostnadseffektiv kan gis av primærhelsetjenesten, vurderes det at behov ikke foreligger. </a:t>
            </a:r>
          </a:p>
        </p:txBody>
      </p:sp>
      <p:cxnSp>
        <p:nvCxnSpPr>
          <p:cNvPr id="24601"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60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4603"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4604" name="Gruppe 2" title=""/>
          <p:cNvGrpSpPr/>
          <p:nvPr/>
        </p:nvGrpSpPr>
        <p:grpSpPr>
          <a:xfrm>
            <a:off x="468313" y="549275"/>
            <a:ext cx="1736725" cy="693738"/>
            <a:chOff x="1951" y="480744"/>
            <a:chExt cx="1736735" cy="694694"/>
          </a:xfrm>
        </p:grpSpPr>
        <p:sp>
          <p:nvSpPr>
            <p:cNvPr id="24605"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0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4607" name="Gruppe 3" title=""/>
          <p:cNvGrpSpPr/>
          <p:nvPr/>
        </p:nvGrpSpPr>
        <p:grpSpPr>
          <a:xfrm>
            <a:off x="2030413" y="549275"/>
            <a:ext cx="1736725" cy="693738"/>
            <a:chOff x="1565013" y="480744"/>
            <a:chExt cx="1736735" cy="694694"/>
          </a:xfrm>
        </p:grpSpPr>
        <p:sp>
          <p:nvSpPr>
            <p:cNvPr id="24608"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0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4610" name="Gruppe 4" title=""/>
          <p:cNvGrpSpPr/>
          <p:nvPr/>
        </p:nvGrpSpPr>
        <p:grpSpPr>
          <a:xfrm>
            <a:off x="3594100" y="549275"/>
            <a:ext cx="1736725" cy="693738"/>
            <a:chOff x="3128076" y="480744"/>
            <a:chExt cx="1736735" cy="694694"/>
          </a:xfrm>
        </p:grpSpPr>
        <p:sp>
          <p:nvSpPr>
            <p:cNvPr id="24611" name="Vinkeltegn 7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1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4613" name="Gruppe 6" title=""/>
          <p:cNvGrpSpPr/>
          <p:nvPr/>
        </p:nvGrpSpPr>
        <p:grpSpPr>
          <a:xfrm>
            <a:off x="6719888" y="549275"/>
            <a:ext cx="1736725" cy="693738"/>
            <a:chOff x="6254200" y="480744"/>
            <a:chExt cx="1736735" cy="694694"/>
          </a:xfrm>
        </p:grpSpPr>
        <p:sp>
          <p:nvSpPr>
            <p:cNvPr id="24614" name="Vinkeltegn 7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1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4616" name="Gruppe 2" title=""/>
          <p:cNvGrpSpPr/>
          <p:nvPr/>
        </p:nvGrpSpPr>
        <p:grpSpPr>
          <a:xfrm>
            <a:off x="5148263" y="549275"/>
            <a:ext cx="1736725" cy="693738"/>
            <a:chOff x="1951" y="480744"/>
            <a:chExt cx="1736735" cy="694694"/>
          </a:xfrm>
        </p:grpSpPr>
        <p:sp>
          <p:nvSpPr>
            <p:cNvPr id="24617" name="Vinkeltegn 8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1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4619"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4620"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OCD team DPS Solvang</a:t>
            </a:r>
          </a:p>
        </p:txBody>
      </p:sp>
      <p:sp>
        <p:nvSpPr>
          <p:cNvPr id="24621" name="Avrundet rektangel 8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5602"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5603"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5604"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5605" name="Avrundet rektangel 23" title=""/>
          <p:cNvSpPr/>
          <p:nvPr/>
        </p:nvSpPr>
        <p:spPr>
          <a:xfrm>
            <a:off x="2411413" y="3429000"/>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5606"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5607"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tvangslidelse/OCD</a:t>
            </a:r>
            <a:endParaRPr kumimoji="0" lang="nb-NO" altLang="nb-NO" sz="1100" b="0" i="0" u="none" strike="noStrike" kern="1200" cap="none" spc="0" normalizeH="0" baseline="0" noProof="0">
              <a:uLnTx/>
              <a:uFillTx/>
              <a:ea typeface="Arial" pitchFamily="34" charset="0"/>
            </a:endParaRPr>
          </a:p>
        </p:txBody>
      </p:sp>
      <p:cxnSp>
        <p:nvCxnSpPr>
          <p:cNvPr id="25608" name="Figur 27" title=""/>
          <p:cNvCxnSpPr>
            <a:stCxn id="25602" idx="2"/>
            <a:endCxn id="25603"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09" name="Figur 29" title=""/>
          <p:cNvCxnSpPr>
            <a:stCxn id="25603"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10"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5611"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5612"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5613" name="Figur 34" title=""/>
          <p:cNvCxnSpPr>
            <a:stCxn id="25602" idx="0"/>
            <a:endCxn id="25605"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4" name="Rett pil 36" title=""/>
          <p:cNvCxnSpPr>
            <a:stCxn id="25602" idx="3"/>
            <a:endCxn id="25604"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5" name="Vinkel 38" title=""/>
          <p:cNvCxnSpPr>
            <a:stCxn id="25604" idx="3"/>
            <a:endCxn id="25612"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6" name="Vinkel 40" title=""/>
          <p:cNvCxnSpPr>
            <a:stCxn id="25604" idx="3"/>
            <a:endCxn id="25611"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7" name="Vinkel 42" title=""/>
          <p:cNvCxnSpPr>
            <a:stCxn id="25605" idx="3"/>
            <a:endCxn id="25606"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8" name="Rett pil 48" title=""/>
          <p:cNvCxnSpPr>
            <a:stCxn id="25605" idx="3"/>
            <a:endCxn id="25607"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9" name="Figur 50" title=""/>
          <p:cNvCxnSpPr>
            <a:stCxn id="25611" idx="3"/>
            <a:endCxn id="25607"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0" name="Figur 52" title=""/>
          <p:cNvCxnSpPr>
            <a:endCxn id="25606"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1" name="Figur 54" title=""/>
          <p:cNvCxnSpPr>
            <a:stCxn id="25606" idx="3"/>
            <a:endCxn id="25607"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2" name="Vinkel 56" title=""/>
          <p:cNvCxnSpPr>
            <a:stCxn id="25612" idx="3"/>
            <a:endCxn id="25603"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3"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24" name="Avrundet rektangel 39"/>
          <p:cNvSpPr/>
          <p:nvPr/>
        </p:nvSpPr>
        <p:spPr>
          <a:xfrm>
            <a:off x="4140200" y="3429000"/>
            <a:ext cx="2519363" cy="57626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Der et pasientforløp kan antas, gis rett til behandling. Dette kan være et pasient-forløp for OCD/tvangslidelse</a:t>
            </a:r>
          </a:p>
        </p:txBody>
      </p:sp>
      <p:cxnSp>
        <p:nvCxnSpPr>
          <p:cNvPr id="25625"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6"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27"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5628" name="Gruppe 2" title=""/>
          <p:cNvGrpSpPr/>
          <p:nvPr/>
        </p:nvGrpSpPr>
        <p:grpSpPr>
          <a:xfrm>
            <a:off x="468313" y="549275"/>
            <a:ext cx="1736725" cy="693738"/>
            <a:chOff x="1951" y="480744"/>
            <a:chExt cx="1736735" cy="694694"/>
          </a:xfrm>
        </p:grpSpPr>
        <p:sp>
          <p:nvSpPr>
            <p:cNvPr id="25629"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5631" name="Gruppe 3" title=""/>
          <p:cNvGrpSpPr/>
          <p:nvPr/>
        </p:nvGrpSpPr>
        <p:grpSpPr>
          <a:xfrm>
            <a:off x="2030413" y="549275"/>
            <a:ext cx="1736725" cy="693738"/>
            <a:chOff x="1565013" y="480744"/>
            <a:chExt cx="1736735" cy="694694"/>
          </a:xfrm>
        </p:grpSpPr>
        <p:sp>
          <p:nvSpPr>
            <p:cNvPr id="25632"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5634" name="Gruppe 4" title=""/>
          <p:cNvGrpSpPr/>
          <p:nvPr/>
        </p:nvGrpSpPr>
        <p:grpSpPr>
          <a:xfrm>
            <a:off x="3594100" y="549275"/>
            <a:ext cx="1736725" cy="693738"/>
            <a:chOff x="3128076" y="480744"/>
            <a:chExt cx="1736735" cy="694694"/>
          </a:xfrm>
        </p:grpSpPr>
        <p:sp>
          <p:nvSpPr>
            <p:cNvPr id="25635" name="Vinkeltegn 7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5637" name="Gruppe 6" title=""/>
          <p:cNvGrpSpPr/>
          <p:nvPr/>
        </p:nvGrpSpPr>
        <p:grpSpPr>
          <a:xfrm>
            <a:off x="6719888" y="549275"/>
            <a:ext cx="1736725" cy="693738"/>
            <a:chOff x="6254200" y="480744"/>
            <a:chExt cx="1736735" cy="694694"/>
          </a:xfrm>
        </p:grpSpPr>
        <p:sp>
          <p:nvSpPr>
            <p:cNvPr id="25638" name="Vinkeltegn 7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5640" name="Gruppe 2" title=""/>
          <p:cNvGrpSpPr/>
          <p:nvPr/>
        </p:nvGrpSpPr>
        <p:grpSpPr>
          <a:xfrm>
            <a:off x="5148263" y="549275"/>
            <a:ext cx="1736725" cy="693738"/>
            <a:chOff x="1951" y="480744"/>
            <a:chExt cx="1736735" cy="694694"/>
          </a:xfrm>
        </p:grpSpPr>
        <p:sp>
          <p:nvSpPr>
            <p:cNvPr id="25641" name="Vinkeltegn 8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4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5643"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5644"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OCD team DPS Solvang</a:t>
            </a:r>
          </a:p>
        </p:txBody>
      </p:sp>
      <p:sp>
        <p:nvSpPr>
          <p:cNvPr id="25645" name="Avrundet rektangel 8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6626"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6627"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6628"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6629"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6630" name="Avrundet rektangel 24" title=""/>
          <p:cNvSpPr/>
          <p:nvPr/>
        </p:nvSpPr>
        <p:spPr>
          <a:xfrm>
            <a:off x="6011863" y="2708275"/>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6631"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tvangslidelse/OCD</a:t>
            </a:r>
            <a:endParaRPr kumimoji="0" lang="nb-NO" altLang="nb-NO" sz="1100" b="0" i="0" u="none" strike="noStrike" kern="1200" cap="none" spc="0" normalizeH="0" baseline="0" noProof="0">
              <a:uLnTx/>
              <a:uFillTx/>
              <a:ea typeface="Arial" pitchFamily="34" charset="0"/>
            </a:endParaRPr>
          </a:p>
        </p:txBody>
      </p:sp>
      <p:cxnSp>
        <p:nvCxnSpPr>
          <p:cNvPr id="26632" name="Figur 27" title=""/>
          <p:cNvCxnSpPr>
            <a:stCxn id="26626" idx="2"/>
            <a:endCxn id="26627"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3" name="Figur 29" title=""/>
          <p:cNvCxnSpPr>
            <a:stCxn id="26627"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34"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6635"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6636"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6637" name="Figur 34" title=""/>
          <p:cNvCxnSpPr>
            <a:stCxn id="26626" idx="0"/>
            <a:endCxn id="26629"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8" name="Rett pil 36" title=""/>
          <p:cNvCxnSpPr>
            <a:stCxn id="26626" idx="3"/>
            <a:endCxn id="26628"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9" name="Vinkel 38" title=""/>
          <p:cNvCxnSpPr>
            <a:stCxn id="26628" idx="3"/>
            <a:endCxn id="26636"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0" name="Vinkel 40" title=""/>
          <p:cNvCxnSpPr>
            <a:stCxn id="26628" idx="3"/>
            <a:endCxn id="26635"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1" name="Vinkel 42" title=""/>
          <p:cNvCxnSpPr>
            <a:stCxn id="26629" idx="3"/>
            <a:endCxn id="26630"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2" name="Rett pil 48" title=""/>
          <p:cNvCxnSpPr>
            <a:stCxn id="26629" idx="3"/>
            <a:endCxn id="26631"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3" name="Figur 50" title=""/>
          <p:cNvCxnSpPr>
            <a:stCxn id="26635" idx="3"/>
            <a:endCxn id="26631"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4" name="Figur 52" title=""/>
          <p:cNvCxnSpPr>
            <a:endCxn id="26630"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5" name="Figur 54" title=""/>
          <p:cNvCxnSpPr>
            <a:stCxn id="26630" idx="3"/>
            <a:endCxn id="26631"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6" name="Vinkel 56" title=""/>
          <p:cNvCxnSpPr>
            <a:stCxn id="26636" idx="3"/>
            <a:endCxn id="26627"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7"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48" name="Avrundet rektangel 39"/>
          <p:cNvSpPr/>
          <p:nvPr/>
        </p:nvSpPr>
        <p:spPr>
          <a:xfrm>
            <a:off x="6011863" y="1557338"/>
            <a:ext cx="2089150" cy="10080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Under utredning i pasientforløp for annen tilstand, kan antagelse om en tvangslidelse oppstå. Kliniker vil da nyttegjøre seg av pasientforløp for tvangslidelse</a:t>
            </a:r>
          </a:p>
        </p:txBody>
      </p:sp>
      <p:cxnSp>
        <p:nvCxnSpPr>
          <p:cNvPr id="26649"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50"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51"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6652" name="Gruppe 2" title=""/>
          <p:cNvGrpSpPr/>
          <p:nvPr/>
        </p:nvGrpSpPr>
        <p:grpSpPr>
          <a:xfrm>
            <a:off x="468313" y="549275"/>
            <a:ext cx="1736725" cy="693738"/>
            <a:chOff x="1951" y="480744"/>
            <a:chExt cx="1736735" cy="694694"/>
          </a:xfrm>
        </p:grpSpPr>
        <p:sp>
          <p:nvSpPr>
            <p:cNvPr id="26653"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5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6655" name="Gruppe 3" title=""/>
          <p:cNvGrpSpPr/>
          <p:nvPr/>
        </p:nvGrpSpPr>
        <p:grpSpPr>
          <a:xfrm>
            <a:off x="2030413" y="549275"/>
            <a:ext cx="1736725" cy="693738"/>
            <a:chOff x="1565013" y="480744"/>
            <a:chExt cx="1736735" cy="694694"/>
          </a:xfrm>
        </p:grpSpPr>
        <p:sp>
          <p:nvSpPr>
            <p:cNvPr id="26656"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5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6658" name="Gruppe 4" title=""/>
          <p:cNvGrpSpPr/>
          <p:nvPr/>
        </p:nvGrpSpPr>
        <p:grpSpPr>
          <a:xfrm>
            <a:off x="3594100" y="549275"/>
            <a:ext cx="1736725" cy="693738"/>
            <a:chOff x="3128076" y="480744"/>
            <a:chExt cx="1736735" cy="694694"/>
          </a:xfrm>
        </p:grpSpPr>
        <p:sp>
          <p:nvSpPr>
            <p:cNvPr id="26659" name="Vinkeltegn 7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6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6661" name="Gruppe 6" title=""/>
          <p:cNvGrpSpPr/>
          <p:nvPr/>
        </p:nvGrpSpPr>
        <p:grpSpPr>
          <a:xfrm>
            <a:off x="6719888" y="549275"/>
            <a:ext cx="1736725" cy="693738"/>
            <a:chOff x="6254200" y="480744"/>
            <a:chExt cx="1736735" cy="694694"/>
          </a:xfrm>
        </p:grpSpPr>
        <p:sp>
          <p:nvSpPr>
            <p:cNvPr id="26662" name="Vinkeltegn 7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6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6664" name="Gruppe 2" title=""/>
          <p:cNvGrpSpPr/>
          <p:nvPr/>
        </p:nvGrpSpPr>
        <p:grpSpPr>
          <a:xfrm>
            <a:off x="5148263" y="549275"/>
            <a:ext cx="1736725" cy="693738"/>
            <a:chOff x="1951" y="480744"/>
            <a:chExt cx="1736735" cy="694694"/>
          </a:xfrm>
        </p:grpSpPr>
        <p:sp>
          <p:nvSpPr>
            <p:cNvPr id="26665" name="Vinkeltegn 8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6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6667"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6668"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OCD team DPS Solvang</a:t>
            </a:r>
          </a:p>
        </p:txBody>
      </p:sp>
      <p:sp>
        <p:nvSpPr>
          <p:cNvPr id="26669" name="Avrundet rektangel 8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7650"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7651"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05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Ikke behov for helsehjelp fra spesialisthelsetjenesten</a:t>
            </a:r>
            <a:endParaRPr kumimoji="0" lang="nb-NO" altLang="en-US" sz="1000" b="0" i="0" u="none" strike="noStrike" kern="1200" cap="none" spc="0" normalizeH="0" baseline="0" noProof="0">
              <a:uLnTx/>
              <a:uFillTx/>
              <a:ea typeface="Arial" pitchFamily="34" charset="0"/>
            </a:endParaRPr>
          </a:p>
        </p:txBody>
      </p:sp>
      <p:sp>
        <p:nvSpPr>
          <p:cNvPr id="27652" name="Avrundet rektangel 21" title=""/>
          <p:cNvSpPr/>
          <p:nvPr/>
        </p:nvSpPr>
        <p:spPr>
          <a:xfrm>
            <a:off x="2411413"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7653"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7654"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7655"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tvangslidelse/OCD</a:t>
            </a:r>
            <a:endParaRPr kumimoji="0" lang="nb-NO" altLang="nb-NO" sz="1100" b="0" i="0" u="none" strike="noStrike" kern="1200" cap="none" spc="0" normalizeH="0" baseline="0" noProof="0">
              <a:uLnTx/>
              <a:uFillTx/>
              <a:ea typeface="Arial" pitchFamily="34" charset="0"/>
            </a:endParaRPr>
          </a:p>
        </p:txBody>
      </p:sp>
      <p:cxnSp>
        <p:nvCxnSpPr>
          <p:cNvPr id="27656" name="Figur 27" title=""/>
          <p:cNvCxnSpPr>
            <a:stCxn id="27650" idx="2"/>
            <a:endCxn id="27651"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57" name="Figur 29" title=""/>
          <p:cNvCxnSpPr>
            <a:stCxn id="27651"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58"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7659"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7660"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7661" name="Figur 34" title=""/>
          <p:cNvCxnSpPr>
            <a:stCxn id="27650" idx="0"/>
            <a:endCxn id="27653"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2" name="Rett pil 36" title=""/>
          <p:cNvCxnSpPr>
            <a:stCxn id="27650" idx="3"/>
            <a:endCxn id="27652"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3" name="Vinkel 38" title=""/>
          <p:cNvCxnSpPr>
            <a:stCxn id="27652" idx="3"/>
            <a:endCxn id="27660"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4" name="Vinkel 40" title=""/>
          <p:cNvCxnSpPr>
            <a:stCxn id="27652" idx="3"/>
            <a:endCxn id="27659"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5" name="Vinkel 42" title=""/>
          <p:cNvCxnSpPr>
            <a:stCxn id="27653" idx="3"/>
            <a:endCxn id="27654"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6" name="Rett pil 48" title=""/>
          <p:cNvCxnSpPr>
            <a:stCxn id="27653" idx="3"/>
            <a:endCxn id="27655"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7" name="Figur 50" title=""/>
          <p:cNvCxnSpPr>
            <a:stCxn id="27659" idx="3"/>
            <a:endCxn id="27655"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8" name="Figur 52" title=""/>
          <p:cNvCxnSpPr>
            <a:endCxn id="27654"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9" name="Figur 54" title=""/>
          <p:cNvCxnSpPr>
            <a:stCxn id="27654" idx="3"/>
            <a:endCxn id="27655"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0" name="Vinkel 56" title=""/>
          <p:cNvCxnSpPr>
            <a:stCxn id="27660" idx="3"/>
            <a:endCxn id="27651"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1"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72" name="Avrundet rektangel 41"/>
          <p:cNvSpPr/>
          <p:nvPr/>
        </p:nvSpPr>
        <p:spPr>
          <a:xfrm>
            <a:off x="2411413" y="5157788"/>
            <a:ext cx="1655762" cy="15113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synes uavklart på bakgrunn av henvisning, gis rett til utredning. Dette kan enten være for å avklare om det er en psykisk lidelse, eller utredning av uavklart tilstand</a:t>
            </a:r>
          </a:p>
        </p:txBody>
      </p:sp>
      <p:cxnSp>
        <p:nvCxnSpPr>
          <p:cNvPr id="27673"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4" name="Rett pil 44"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75" name="Hjem 4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7676" name="Gruppe 2" title=""/>
          <p:cNvGrpSpPr/>
          <p:nvPr/>
        </p:nvGrpSpPr>
        <p:grpSpPr>
          <a:xfrm>
            <a:off x="468313" y="549275"/>
            <a:ext cx="1736725" cy="693738"/>
            <a:chOff x="1951" y="480744"/>
            <a:chExt cx="1736735" cy="694694"/>
          </a:xfrm>
        </p:grpSpPr>
        <p:sp>
          <p:nvSpPr>
            <p:cNvPr id="27677" name="Vinkeltegn 68"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7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7679" name="Gruppe 3" title=""/>
          <p:cNvGrpSpPr/>
          <p:nvPr/>
        </p:nvGrpSpPr>
        <p:grpSpPr>
          <a:xfrm>
            <a:off x="2030413" y="549275"/>
            <a:ext cx="1736725" cy="693738"/>
            <a:chOff x="1565013" y="480744"/>
            <a:chExt cx="1736735" cy="694694"/>
          </a:xfrm>
        </p:grpSpPr>
        <p:sp>
          <p:nvSpPr>
            <p:cNvPr id="27680" name="Vinkeltegn 7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7682" name="Gruppe 4" title=""/>
          <p:cNvGrpSpPr/>
          <p:nvPr/>
        </p:nvGrpSpPr>
        <p:grpSpPr>
          <a:xfrm>
            <a:off x="3594100" y="549275"/>
            <a:ext cx="1736725" cy="693738"/>
            <a:chOff x="3128076" y="480744"/>
            <a:chExt cx="1736735" cy="694694"/>
          </a:xfrm>
        </p:grpSpPr>
        <p:sp>
          <p:nvSpPr>
            <p:cNvPr id="27683" name="Vinkeltegn 7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7685" name="Gruppe 6" title=""/>
          <p:cNvGrpSpPr/>
          <p:nvPr/>
        </p:nvGrpSpPr>
        <p:grpSpPr>
          <a:xfrm>
            <a:off x="6719888" y="549275"/>
            <a:ext cx="1736725" cy="693738"/>
            <a:chOff x="6254200" y="480744"/>
            <a:chExt cx="1736735" cy="694694"/>
          </a:xfrm>
        </p:grpSpPr>
        <p:sp>
          <p:nvSpPr>
            <p:cNvPr id="27686" name="Vinkeltegn 7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7688" name="Gruppe 2" title=""/>
          <p:cNvGrpSpPr/>
          <p:nvPr/>
        </p:nvGrpSpPr>
        <p:grpSpPr>
          <a:xfrm>
            <a:off x="5148263" y="549275"/>
            <a:ext cx="1736725" cy="693738"/>
            <a:chOff x="1951" y="480744"/>
            <a:chExt cx="1736735" cy="694694"/>
          </a:xfrm>
        </p:grpSpPr>
        <p:sp>
          <p:nvSpPr>
            <p:cNvPr id="27689" name="Vinkeltegn 8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9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7691" name="Avrundet rektangel 8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7692" name="Avrundet rektangel 8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OCD team DPS Solvang</a:t>
            </a:r>
          </a:p>
        </p:txBody>
      </p:sp>
      <p:sp>
        <p:nvSpPr>
          <p:cNvPr id="27693" name="Avrundet rektangel 85"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cxnSp>
        <p:nvCxnSpPr>
          <p:cNvPr id="28674"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75"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8676"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8677"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8678"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8679"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8680"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tvangslidelse/OCD</a:t>
            </a:r>
            <a:endParaRPr kumimoji="0" lang="nb-NO" altLang="nb-NO" sz="1100" b="0" i="0" u="none" strike="noStrike" kern="1200" cap="none" spc="0" normalizeH="0" baseline="0" noProof="0">
              <a:uLnTx/>
              <a:uFillTx/>
              <a:ea typeface="Arial" pitchFamily="34" charset="0"/>
            </a:endParaRPr>
          </a:p>
        </p:txBody>
      </p:sp>
      <p:cxnSp>
        <p:nvCxnSpPr>
          <p:cNvPr id="28681" name="Figur 27" title=""/>
          <p:cNvCxnSpPr>
            <a:stCxn id="28675" idx="2"/>
            <a:endCxn id="28676"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2" name="Figur 29" title=""/>
          <p:cNvCxnSpPr>
            <a:stCxn id="28676"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83"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8684" name="Avrundet rektangel 31" title=""/>
          <p:cNvSpPr/>
          <p:nvPr/>
        </p:nvSpPr>
        <p:spPr>
          <a:xfrm>
            <a:off x="4787900" y="4149725"/>
            <a:ext cx="1584325" cy="503238"/>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8685"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8686" name="Figur 34" title=""/>
          <p:cNvCxnSpPr>
            <a:stCxn id="28675" idx="0"/>
            <a:endCxn id="28678"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7" name="Rett pil 36" title=""/>
          <p:cNvCxnSpPr>
            <a:stCxn id="28675" idx="3"/>
            <a:endCxn id="28677"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8" name="Vinkel 38" title=""/>
          <p:cNvCxnSpPr>
            <a:stCxn id="28677" idx="3"/>
            <a:endCxn id="28685"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9" name="Vinkel 40" title=""/>
          <p:cNvCxnSpPr>
            <a:stCxn id="28677" idx="3"/>
            <a:endCxn id="28684"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0" name="Vinkel 42" title=""/>
          <p:cNvCxnSpPr>
            <a:stCxn id="28678" idx="3"/>
            <a:endCxn id="28679"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1" name="Rett pil 48" title=""/>
          <p:cNvCxnSpPr>
            <a:stCxn id="28678" idx="3"/>
            <a:endCxn id="28680"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2" name="Figur 50" title=""/>
          <p:cNvCxnSpPr>
            <a:stCxn id="28684" idx="3"/>
            <a:endCxn id="28680"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3" name="Figur 52" title=""/>
          <p:cNvCxnSpPr>
            <a:endCxn id="28679"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4" name="Figur 54" title=""/>
          <p:cNvCxnSpPr>
            <a:stCxn id="28679" idx="3"/>
            <a:endCxn id="28680"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5" name="Vinkel 56" title=""/>
          <p:cNvCxnSpPr>
            <a:stCxn id="28685" idx="3"/>
            <a:endCxn id="28676"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6"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7" name="Avrundet rektangel 44"/>
          <p:cNvSpPr/>
          <p:nvPr/>
        </p:nvSpPr>
        <p:spPr>
          <a:xfrm>
            <a:off x="6659563" y="4149725"/>
            <a:ext cx="2160587" cy="21590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Utredning av uavklart tilstand omfatter </a:t>
            </a:r>
            <a:r>
              <a:rPr kumimoji="0" lang="nb-NO" sz="1100" b="1" i="0" u="sng" strike="noStrike" kern="1200" cap="none" spc="0" normalizeH="0" baseline="0" noProof="0">
                <a:ln>
                  <a:noFill/>
                </a:ln>
                <a:solidFill>
                  <a:schemeClr val="dk1"/>
                </a:solidFill>
                <a:uLnTx/>
                <a:uFillTx/>
                <a:latin typeface="+mn-lt" pitchFamily="34" charset="0"/>
                <a:ea typeface="+mn-ea" pitchFamily="34" charset="0"/>
                <a:cs typeface="+mn-cs"/>
              </a:rPr>
              <a:t>standard utredning </a:t>
            </a: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for voksen eller barn, kan ha tre utfall;</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 – ikke behov</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Videre inn i pasientforløp for tvangslidelse/OCD</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 Videre inn i annet pasientforløp (f.eks tics/Tourette syndrom , personlighetsforstyrrelse etc.)</a:t>
            </a:r>
          </a:p>
        </p:txBody>
      </p:sp>
      <p:cxnSp>
        <p:nvCxnSpPr>
          <p:cNvPr id="28698" name="Rett pil 46"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9" name="Hjem 5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8700" name="Gruppe 2" title=""/>
          <p:cNvGrpSpPr/>
          <p:nvPr/>
        </p:nvGrpSpPr>
        <p:grpSpPr>
          <a:xfrm>
            <a:off x="468313" y="549275"/>
            <a:ext cx="1736725" cy="693738"/>
            <a:chOff x="1951" y="480744"/>
            <a:chExt cx="1736735" cy="694694"/>
          </a:xfrm>
        </p:grpSpPr>
        <p:sp>
          <p:nvSpPr>
            <p:cNvPr id="28701" name="Vinkeltegn 4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8703" name="Gruppe 3" title=""/>
          <p:cNvGrpSpPr/>
          <p:nvPr/>
        </p:nvGrpSpPr>
        <p:grpSpPr>
          <a:xfrm>
            <a:off x="2030413" y="549275"/>
            <a:ext cx="1736725" cy="693738"/>
            <a:chOff x="1565013" y="480744"/>
            <a:chExt cx="1736735" cy="694694"/>
          </a:xfrm>
        </p:grpSpPr>
        <p:sp>
          <p:nvSpPr>
            <p:cNvPr id="28704" name="Vinkeltegn 60"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8706" name="Gruppe 4" title=""/>
          <p:cNvGrpSpPr/>
          <p:nvPr/>
        </p:nvGrpSpPr>
        <p:grpSpPr>
          <a:xfrm>
            <a:off x="3594100" y="549275"/>
            <a:ext cx="1736725" cy="693738"/>
            <a:chOff x="3128076" y="480744"/>
            <a:chExt cx="1736735" cy="694694"/>
          </a:xfrm>
        </p:grpSpPr>
        <p:sp>
          <p:nvSpPr>
            <p:cNvPr id="28707" name="Vinkeltegn 6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8709" name="Gruppe 6" title=""/>
          <p:cNvGrpSpPr/>
          <p:nvPr/>
        </p:nvGrpSpPr>
        <p:grpSpPr>
          <a:xfrm>
            <a:off x="6719888" y="549275"/>
            <a:ext cx="1736725" cy="693738"/>
            <a:chOff x="6254200" y="480744"/>
            <a:chExt cx="1736735" cy="694694"/>
          </a:xfrm>
        </p:grpSpPr>
        <p:sp>
          <p:nvSpPr>
            <p:cNvPr id="28710" name="Vinkeltegn 6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8712" name="Gruppe 2" title=""/>
          <p:cNvGrpSpPr/>
          <p:nvPr/>
        </p:nvGrpSpPr>
        <p:grpSpPr>
          <a:xfrm>
            <a:off x="5148263" y="549275"/>
            <a:ext cx="1736725" cy="693738"/>
            <a:chOff x="1951" y="480744"/>
            <a:chExt cx="1736735" cy="694694"/>
          </a:xfrm>
        </p:grpSpPr>
        <p:sp>
          <p:nvSpPr>
            <p:cNvPr id="28713" name="Vinkeltegn 7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8715" name="Avrundet rektangel 7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8716" name="Avrundet rektangel 7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OCD team DPS Solvang</a:t>
            </a:r>
          </a:p>
        </p:txBody>
      </p:sp>
      <p:sp>
        <p:nvSpPr>
          <p:cNvPr id="28717" name="Avrundet rektangel 7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9698"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9699"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9700"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9701"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9702"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9703"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tvangslidelse/OCD</a:t>
            </a:r>
            <a:endParaRPr kumimoji="0" lang="nb-NO" altLang="nb-NO" sz="1100" b="0" i="0" u="none" strike="noStrike" kern="1200" cap="none" spc="0" normalizeH="0" baseline="0" noProof="0">
              <a:uLnTx/>
              <a:uFillTx/>
              <a:ea typeface="Arial" pitchFamily="34" charset="0"/>
            </a:endParaRPr>
          </a:p>
        </p:txBody>
      </p:sp>
      <p:cxnSp>
        <p:nvCxnSpPr>
          <p:cNvPr id="29704" name="Figur 27" title=""/>
          <p:cNvCxnSpPr>
            <a:stCxn id="29698" idx="2"/>
            <a:endCxn id="2969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05" name="Figur 29" title=""/>
          <p:cNvCxnSpPr>
            <a:stCxn id="2969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0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9707"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9708" name="Avrundet rektangel 32" title=""/>
          <p:cNvSpPr/>
          <p:nvPr/>
        </p:nvSpPr>
        <p:spPr>
          <a:xfrm>
            <a:off x="4787900" y="48688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9709" name="Figur 34" title=""/>
          <p:cNvCxnSpPr>
            <a:stCxn id="29698" idx="0"/>
            <a:endCxn id="2970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0" name="Rett pil 36" title=""/>
          <p:cNvCxnSpPr>
            <a:stCxn id="29698" idx="3"/>
            <a:endCxn id="2970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1" name="Vinkel 38" title=""/>
          <p:cNvCxnSpPr>
            <a:stCxn id="29700" idx="3"/>
            <a:endCxn id="2970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2" name="Vinkel 40" title=""/>
          <p:cNvCxnSpPr>
            <a:stCxn id="29700" idx="3"/>
            <a:endCxn id="2970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3" name="Vinkel 42" title=""/>
          <p:cNvCxnSpPr>
            <a:stCxn id="29701" idx="3"/>
            <a:endCxn id="2970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4" name="Rett pil 48" title=""/>
          <p:cNvCxnSpPr>
            <a:stCxn id="29701" idx="3"/>
            <a:endCxn id="2970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5" name="Figur 50" title=""/>
          <p:cNvCxnSpPr>
            <a:stCxn id="29707" idx="3"/>
            <a:endCxn id="2970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6" name="Figur 52" title=""/>
          <p:cNvCxnSpPr>
            <a:endCxn id="2970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7" name="Figur 54" title=""/>
          <p:cNvCxnSpPr>
            <a:stCxn id="29702" idx="3"/>
            <a:endCxn id="2970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8" name="Vinkel 56" title=""/>
          <p:cNvCxnSpPr>
            <a:stCxn id="29708" idx="3"/>
            <a:endCxn id="2969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20"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1" name="Avrundet rektangel 41"/>
          <p:cNvSpPr/>
          <p:nvPr/>
        </p:nvSpPr>
        <p:spPr>
          <a:xfrm>
            <a:off x="6516688" y="4868863"/>
            <a:ext cx="2232025" cy="18002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Å avklare det uavklart, innebærer å avklare om det foreligger mistanke om psykisk lidelse, og ev. om det skal gjøres en utredning (standard) eller om en tilstanden tilsier et bestemt pasientforløp. Avklaringen kan også medføre at pasienten vurderes å ikke ha behov for helsehjelp fra spesialisthelsetjenesten</a:t>
            </a:r>
          </a:p>
        </p:txBody>
      </p:sp>
      <p:cxnSp>
        <p:nvCxnSpPr>
          <p:cNvPr id="2972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3"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9724" name="Gruppe 2" title=""/>
          <p:cNvGrpSpPr/>
          <p:nvPr/>
        </p:nvGrpSpPr>
        <p:grpSpPr>
          <a:xfrm>
            <a:off x="468313" y="549275"/>
            <a:ext cx="1736725" cy="693738"/>
            <a:chOff x="1951" y="480744"/>
            <a:chExt cx="1736735" cy="694694"/>
          </a:xfrm>
        </p:grpSpPr>
        <p:sp>
          <p:nvSpPr>
            <p:cNvPr id="29725"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2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9727" name="Gruppe 3" title=""/>
          <p:cNvGrpSpPr/>
          <p:nvPr/>
        </p:nvGrpSpPr>
        <p:grpSpPr>
          <a:xfrm>
            <a:off x="2030413" y="549275"/>
            <a:ext cx="1736725" cy="693738"/>
            <a:chOff x="1565013" y="480744"/>
            <a:chExt cx="1736735" cy="694694"/>
          </a:xfrm>
        </p:grpSpPr>
        <p:sp>
          <p:nvSpPr>
            <p:cNvPr id="29728" name="Vinkeltegn 57"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2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9730" name="Gruppe 4" title=""/>
          <p:cNvGrpSpPr/>
          <p:nvPr/>
        </p:nvGrpSpPr>
        <p:grpSpPr>
          <a:xfrm>
            <a:off x="3594100" y="549275"/>
            <a:ext cx="1736725" cy="693738"/>
            <a:chOff x="3128076" y="480744"/>
            <a:chExt cx="1736735" cy="694694"/>
          </a:xfrm>
        </p:grpSpPr>
        <p:sp>
          <p:nvSpPr>
            <p:cNvPr id="29731" name="Vinkeltegn 60"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9733" name="Gruppe 6" title=""/>
          <p:cNvGrpSpPr/>
          <p:nvPr/>
        </p:nvGrpSpPr>
        <p:grpSpPr>
          <a:xfrm>
            <a:off x="6719888" y="549275"/>
            <a:ext cx="1736725" cy="693738"/>
            <a:chOff x="6254200" y="480744"/>
            <a:chExt cx="1736735" cy="694694"/>
          </a:xfrm>
        </p:grpSpPr>
        <p:sp>
          <p:nvSpPr>
            <p:cNvPr id="29734" name="Vinkeltegn 6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9736" name="Gruppe 2" title=""/>
          <p:cNvGrpSpPr/>
          <p:nvPr/>
        </p:nvGrpSpPr>
        <p:grpSpPr>
          <a:xfrm>
            <a:off x="5148263" y="549275"/>
            <a:ext cx="1736725" cy="693738"/>
            <a:chOff x="1951" y="480744"/>
            <a:chExt cx="1736735" cy="694694"/>
          </a:xfrm>
        </p:grpSpPr>
        <p:sp>
          <p:nvSpPr>
            <p:cNvPr id="29737" name="Vinkeltegn 67"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9739" name="Avrundet rektangel 6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9740" name="Avrundet rektangel 7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OCD team DPS Solvang</a:t>
            </a:r>
          </a:p>
        </p:txBody>
      </p:sp>
      <p:sp>
        <p:nvSpPr>
          <p:cNvPr id="29741" name="Avrundet rektangel 75"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0722"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0723" name="Avrundet rektangel 2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Prescreening</a:t>
            </a:r>
          </a:p>
        </p:txBody>
      </p:sp>
      <p:sp>
        <p:nvSpPr>
          <p:cNvPr id="30724" name="Avrundet rektangel 2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a:t>
            </a:r>
          </a:p>
        </p:txBody>
      </p:sp>
      <p:sp>
        <p:nvSpPr>
          <p:cNvPr id="30725" name="Avrundet rektangel 3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0726" name="Avrundet rektangel 3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0727"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0728" name="Gruppe 2" title=""/>
          <p:cNvGrpSpPr/>
          <p:nvPr/>
        </p:nvGrpSpPr>
        <p:grpSpPr>
          <a:xfrm>
            <a:off x="468313" y="549275"/>
            <a:ext cx="1736725" cy="693738"/>
            <a:chOff x="1951" y="480744"/>
            <a:chExt cx="1736735" cy="694694"/>
          </a:xfrm>
        </p:grpSpPr>
        <p:sp>
          <p:nvSpPr>
            <p:cNvPr id="30729" name="Vinkeltegn 44"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3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0731" name="Gruppe 3" title=""/>
          <p:cNvGrpSpPr/>
          <p:nvPr/>
        </p:nvGrpSpPr>
        <p:grpSpPr>
          <a:xfrm>
            <a:off x="2030413" y="549275"/>
            <a:ext cx="1736725" cy="693738"/>
            <a:chOff x="1565013" y="480744"/>
            <a:chExt cx="1736735" cy="694694"/>
          </a:xfrm>
        </p:grpSpPr>
        <p:sp>
          <p:nvSpPr>
            <p:cNvPr id="30732" name="Vinkeltegn 4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3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0734" name="Gruppe 4" title=""/>
          <p:cNvGrpSpPr/>
          <p:nvPr/>
        </p:nvGrpSpPr>
        <p:grpSpPr>
          <a:xfrm>
            <a:off x="3594100" y="549275"/>
            <a:ext cx="1736725" cy="693738"/>
            <a:chOff x="3128076" y="480744"/>
            <a:chExt cx="1736735" cy="694694"/>
          </a:xfrm>
        </p:grpSpPr>
        <p:sp>
          <p:nvSpPr>
            <p:cNvPr id="30735" name="Vinkeltegn 50"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3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0737" name="Gruppe 6" title=""/>
          <p:cNvGrpSpPr/>
          <p:nvPr/>
        </p:nvGrpSpPr>
        <p:grpSpPr>
          <a:xfrm>
            <a:off x="6719888" y="549275"/>
            <a:ext cx="1736725" cy="693738"/>
            <a:chOff x="6254200" y="480744"/>
            <a:chExt cx="1736735" cy="694694"/>
          </a:xfrm>
        </p:grpSpPr>
        <p:sp>
          <p:nvSpPr>
            <p:cNvPr id="30738" name="Vinkeltegn 5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3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0740" name="Gruppe 2" title=""/>
          <p:cNvGrpSpPr/>
          <p:nvPr/>
        </p:nvGrpSpPr>
        <p:grpSpPr>
          <a:xfrm>
            <a:off x="5148263" y="549275"/>
            <a:ext cx="1736725" cy="693738"/>
            <a:chOff x="1951" y="480744"/>
            <a:chExt cx="1736735" cy="694694"/>
          </a:xfrm>
        </p:grpSpPr>
        <p:sp>
          <p:nvSpPr>
            <p:cNvPr id="30741" name="Vinkeltegn 5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4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0743" name="Avrundet rektangel 23"/>
          <p:cNvSpPr/>
          <p:nvPr/>
        </p:nvSpPr>
        <p:spPr>
          <a:xfrm>
            <a:off x="468313" y="40767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1746" name="TekstSylinder 19" title=""/>
          <p:cNvSpPr/>
          <p:nvPr/>
        </p:nvSpPr>
        <p:spPr>
          <a:xfrm>
            <a:off x="3851275" y="1700213"/>
            <a:ext cx="5041900" cy="28940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tooltip="XDF41728 - dok41728.docx"/>
              </a:rPr>
              <a:t>Prescreening</a:t>
            </a: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omfatter gjennomgang av følgende</a:t>
            </a: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Bakgrunn for innkalling</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Diagnostiske kriterier for OCD</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 over tidligere behandling</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Presentasjon av behandlingsprinsippene i ERP terapi (Eksponering og responsprevensjonsterapi)</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Med utgangspunkt i prescreeningen besluttes det om pasienten skal tilbake til henviser, det vil si lokal DPS, eller videre til utredning.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solidFill>
                <a:schemeClr val="tx1"/>
              </a:solidFill>
              <a:uLnTx/>
              <a:uFillTx/>
              <a:ea typeface="Arial" pitchFamily="34" charset="0"/>
            </a:endParaRPr>
          </a:p>
        </p:txBody>
      </p:sp>
      <p:sp>
        <p:nvSpPr>
          <p:cNvPr id="31747"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1748" name="Gruppe 2" title=""/>
          <p:cNvGrpSpPr/>
          <p:nvPr/>
        </p:nvGrpSpPr>
        <p:grpSpPr>
          <a:xfrm>
            <a:off x="468313" y="549275"/>
            <a:ext cx="1736725" cy="693738"/>
            <a:chOff x="1951" y="480744"/>
            <a:chExt cx="1736735" cy="694694"/>
          </a:xfrm>
        </p:grpSpPr>
        <p:sp>
          <p:nvSpPr>
            <p:cNvPr id="31749" name="Vinkeltegn 25"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5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1751" name="Gruppe 3" title=""/>
          <p:cNvGrpSpPr/>
          <p:nvPr/>
        </p:nvGrpSpPr>
        <p:grpSpPr>
          <a:xfrm>
            <a:off x="2030413" y="549275"/>
            <a:ext cx="1736725" cy="693738"/>
            <a:chOff x="1565013" y="480744"/>
            <a:chExt cx="1736735" cy="694694"/>
          </a:xfrm>
        </p:grpSpPr>
        <p:sp>
          <p:nvSpPr>
            <p:cNvPr id="31752" name="Vinkeltegn 30"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5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1754" name="Gruppe 4" title=""/>
          <p:cNvGrpSpPr/>
          <p:nvPr/>
        </p:nvGrpSpPr>
        <p:grpSpPr>
          <a:xfrm>
            <a:off x="3594100" y="549275"/>
            <a:ext cx="1736725" cy="693738"/>
            <a:chOff x="3128076" y="480744"/>
            <a:chExt cx="1736735" cy="694694"/>
          </a:xfrm>
        </p:grpSpPr>
        <p:sp>
          <p:nvSpPr>
            <p:cNvPr id="31755" name="Vinkeltegn 33" title="">
              <a:hlinkClick r:id="rId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5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1757" name="Gruppe 6" title=""/>
          <p:cNvGrpSpPr/>
          <p:nvPr/>
        </p:nvGrpSpPr>
        <p:grpSpPr>
          <a:xfrm>
            <a:off x="6719888" y="549275"/>
            <a:ext cx="1736725" cy="693738"/>
            <a:chOff x="6254200" y="480744"/>
            <a:chExt cx="1736735" cy="694694"/>
          </a:xfrm>
        </p:grpSpPr>
        <p:sp>
          <p:nvSpPr>
            <p:cNvPr id="31758" name="Vinkeltegn 36"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5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1760" name="Gruppe 2" title=""/>
          <p:cNvGrpSpPr/>
          <p:nvPr/>
        </p:nvGrpSpPr>
        <p:grpSpPr>
          <a:xfrm>
            <a:off x="5148263" y="549275"/>
            <a:ext cx="1736725" cy="693738"/>
            <a:chOff x="1951" y="480744"/>
            <a:chExt cx="1736735" cy="694694"/>
          </a:xfrm>
        </p:grpSpPr>
        <p:sp>
          <p:nvSpPr>
            <p:cNvPr id="31761" name="Vinkeltegn 39"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6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1763" name="Avrundet rektangel 41"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Prescreening</a:t>
            </a:r>
            <a:endParaRPr kumimoji="0" lang="nb-NO" altLang="nb-NO" sz="1800" b="0" i="0" u="none" strike="noStrike" kern="1200" cap="none" spc="0" normalizeH="0" baseline="0" noProof="0">
              <a:uLnTx/>
              <a:uFillTx/>
              <a:ea typeface="Arial" pitchFamily="34" charset="0"/>
            </a:endParaRPr>
          </a:p>
        </p:txBody>
      </p:sp>
      <p:sp>
        <p:nvSpPr>
          <p:cNvPr id="31764" name="Avrundet rektangel 4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a:t>
            </a:r>
          </a:p>
        </p:txBody>
      </p:sp>
      <p:sp>
        <p:nvSpPr>
          <p:cNvPr id="31765" name="Avrundet rektangel 4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1766" name="Avrundet rektangel 4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1767" name="Avrundet rektangel 26"/>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4338" name="Gruppe 2" title=""/>
          <p:cNvGrpSpPr/>
          <p:nvPr/>
        </p:nvGrpSpPr>
        <p:grpSpPr>
          <a:xfrm>
            <a:off x="468313" y="549275"/>
            <a:ext cx="1736725" cy="693738"/>
            <a:chOff x="1951" y="480744"/>
            <a:chExt cx="1736735" cy="694694"/>
          </a:xfrm>
        </p:grpSpPr>
        <p:sp>
          <p:nvSpPr>
            <p:cNvPr id="14339" name="Vinkeltegn 4"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4341" name="Gruppe 3" title=""/>
          <p:cNvGrpSpPr/>
          <p:nvPr/>
        </p:nvGrpSpPr>
        <p:grpSpPr>
          <a:xfrm>
            <a:off x="2030413" y="549275"/>
            <a:ext cx="1736725" cy="693738"/>
            <a:chOff x="1565013" y="480744"/>
            <a:chExt cx="1736735" cy="694694"/>
          </a:xfrm>
        </p:grpSpPr>
        <p:sp>
          <p:nvSpPr>
            <p:cNvPr id="14342" name="Vinkeltegn 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4344" name="Gruppe 4" title=""/>
          <p:cNvGrpSpPr/>
          <p:nvPr/>
        </p:nvGrpSpPr>
        <p:grpSpPr>
          <a:xfrm>
            <a:off x="3594100" y="549275"/>
            <a:ext cx="1736725" cy="693738"/>
            <a:chOff x="3128076" y="480744"/>
            <a:chExt cx="1736735" cy="694694"/>
          </a:xfrm>
        </p:grpSpPr>
        <p:sp>
          <p:nvSpPr>
            <p:cNvPr id="14345" name="Vinkeltegn 10"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4347" name="Gruppe 6" title=""/>
          <p:cNvGrpSpPr/>
          <p:nvPr/>
        </p:nvGrpSpPr>
        <p:grpSpPr>
          <a:xfrm>
            <a:off x="6719888" y="549275"/>
            <a:ext cx="1736725" cy="693738"/>
            <a:chOff x="6254200" y="480744"/>
            <a:chExt cx="1736735" cy="694694"/>
          </a:xfrm>
        </p:grpSpPr>
        <p:sp>
          <p:nvSpPr>
            <p:cNvPr id="14348" name="Vinkeltegn 1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4350" name="Gruppe 2" title=""/>
          <p:cNvGrpSpPr/>
          <p:nvPr/>
        </p:nvGrpSpPr>
        <p:grpSpPr>
          <a:xfrm>
            <a:off x="5148263" y="549275"/>
            <a:ext cx="1736725" cy="693738"/>
            <a:chOff x="1951" y="480744"/>
            <a:chExt cx="1736735" cy="694694"/>
          </a:xfrm>
        </p:grpSpPr>
        <p:sp>
          <p:nvSpPr>
            <p:cNvPr id="14351" name="Vinkeltegn 1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5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4353"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4354" name="Avrundet rektangel 18"/>
          <p:cNvSpPr/>
          <p:nvPr/>
        </p:nvSpPr>
        <p:spPr>
          <a:xfrm>
            <a:off x="539750" y="1628775"/>
            <a:ext cx="3041650"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Hva er en tvangslidelse?</a:t>
            </a:r>
          </a:p>
        </p:txBody>
      </p:sp>
      <p:sp>
        <p:nvSpPr>
          <p:cNvPr id="14355" name="Avrundet rektangel 20"/>
          <p:cNvSpPr/>
          <p:nvPr/>
        </p:nvSpPr>
        <p:spPr>
          <a:xfrm>
            <a:off x="539750" y="2811463"/>
            <a:ext cx="3059113" cy="44291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14356" name="Avrundet rektangel 21"/>
          <p:cNvSpPr/>
          <p:nvPr/>
        </p:nvSpPr>
        <p:spPr>
          <a:xfrm>
            <a:off x="539750" y="3402013"/>
            <a:ext cx="3059113"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4357" name="Avrundet rektangel 22"/>
          <p:cNvSpPr/>
          <p:nvPr/>
        </p:nvSpPr>
        <p:spPr>
          <a:xfrm>
            <a:off x="539750" y="3994150"/>
            <a:ext cx="3060700" cy="44291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sp>
        <p:nvSpPr>
          <p:cNvPr id="14358" name="Avrundet rektangel 24">
            <a:hlinkClick r:id="rId7" tgtFrame="_blank" tooltip="XDF41724 - dok41724.pdf"/>
          </p:cNvPr>
          <p:cNvSpPr/>
          <p:nvPr/>
        </p:nvSpPr>
        <p:spPr>
          <a:xfrm>
            <a:off x="539750" y="2219325"/>
            <a:ext cx="3059113"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Faktaark om OCD</a:t>
            </a: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2770"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2771" name="TekstSylinder 29" title=""/>
          <p:cNvSpPr/>
          <p:nvPr/>
        </p:nvSpPr>
        <p:spPr>
          <a:xfrm>
            <a:off x="3851275" y="1700213"/>
            <a:ext cx="5041900" cy="22479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Pasienten henvises tilbake til lokal DPS:</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enkelte tilfeller kan det være at pasienten ikke bør påbegynne OCD behandling. Den henvises da tilbake til henviser.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hvor kriteriene på behandlingstrengende OCD ikke er oppfylt.</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Pasienten ikke ønsker/ er motivert for behandling.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Pasienten har annen psykiatrisk problematikk som må prioriteres før ev. OCD behandling.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Eks</a:t>
            </a: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suicidalitet, pågående psykose, lav BMI, pågående 	rusproblematikk og/ eller medikamentavhengighet. </a:t>
            </a:r>
            <a:endParaRPr kumimoji="0" lang="nb-NO" altLang="nb-NO" sz="1400" b="0" i="0" u="none" strike="noStrike" kern="1200" cap="none" spc="0" normalizeH="0" baseline="0" noProof="0">
              <a:solidFill>
                <a:schemeClr val="tx1"/>
              </a:solidFill>
              <a:uLnTx/>
              <a:uFillTx/>
              <a:ea typeface="Arial" pitchFamily="34" charset="0"/>
            </a:endParaRPr>
          </a:p>
        </p:txBody>
      </p:sp>
      <p:sp>
        <p:nvSpPr>
          <p:cNvPr id="32772"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2773" name="Gruppe 2" title=""/>
          <p:cNvGrpSpPr/>
          <p:nvPr/>
        </p:nvGrpSpPr>
        <p:grpSpPr>
          <a:xfrm>
            <a:off x="468313" y="549275"/>
            <a:ext cx="1736725" cy="693738"/>
            <a:chOff x="1951" y="480744"/>
            <a:chExt cx="1736735" cy="694694"/>
          </a:xfrm>
        </p:grpSpPr>
        <p:sp>
          <p:nvSpPr>
            <p:cNvPr id="32774"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7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2776" name="Gruppe 3" title=""/>
          <p:cNvGrpSpPr/>
          <p:nvPr/>
        </p:nvGrpSpPr>
        <p:grpSpPr>
          <a:xfrm>
            <a:off x="2030413" y="549275"/>
            <a:ext cx="1736725" cy="693738"/>
            <a:chOff x="1565013" y="480744"/>
            <a:chExt cx="1736735" cy="694694"/>
          </a:xfrm>
        </p:grpSpPr>
        <p:sp>
          <p:nvSpPr>
            <p:cNvPr id="32777"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7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2779" name="Gruppe 4" title=""/>
          <p:cNvGrpSpPr/>
          <p:nvPr/>
        </p:nvGrpSpPr>
        <p:grpSpPr>
          <a:xfrm>
            <a:off x="3594100" y="549275"/>
            <a:ext cx="1736725" cy="693738"/>
            <a:chOff x="3128076" y="480744"/>
            <a:chExt cx="1736735" cy="694694"/>
          </a:xfrm>
        </p:grpSpPr>
        <p:sp>
          <p:nvSpPr>
            <p:cNvPr id="32780"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8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2782" name="Gruppe 6" title=""/>
          <p:cNvGrpSpPr/>
          <p:nvPr/>
        </p:nvGrpSpPr>
        <p:grpSpPr>
          <a:xfrm>
            <a:off x="6719888" y="549275"/>
            <a:ext cx="1736725" cy="693738"/>
            <a:chOff x="6254200" y="480744"/>
            <a:chExt cx="1736735" cy="694694"/>
          </a:xfrm>
        </p:grpSpPr>
        <p:sp>
          <p:nvSpPr>
            <p:cNvPr id="32783" name="Vinkeltegn 3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8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2785" name="Gruppe 2" title=""/>
          <p:cNvGrpSpPr/>
          <p:nvPr/>
        </p:nvGrpSpPr>
        <p:grpSpPr>
          <a:xfrm>
            <a:off x="5148263" y="549275"/>
            <a:ext cx="1736725" cy="693738"/>
            <a:chOff x="1951" y="480744"/>
            <a:chExt cx="1736735" cy="694694"/>
          </a:xfrm>
        </p:grpSpPr>
        <p:sp>
          <p:nvSpPr>
            <p:cNvPr id="32786" name="Vinkeltegn 4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8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2788" name="Avrundet rektangel 24"/>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Prescreening</a:t>
            </a:r>
          </a:p>
        </p:txBody>
      </p:sp>
      <p:sp>
        <p:nvSpPr>
          <p:cNvPr id="32789" name="Avrundet rektangel 27"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Tilbake til henviser</a:t>
            </a:r>
            <a:endParaRPr kumimoji="0" lang="nb-NO" altLang="nb-NO" sz="1800" b="0" i="0" u="none" strike="noStrike" kern="1200" cap="none" spc="0" normalizeH="0" baseline="0" noProof="0">
              <a:uLnTx/>
              <a:uFillTx/>
              <a:ea typeface="Arial" pitchFamily="34" charset="0"/>
            </a:endParaRPr>
          </a:p>
        </p:txBody>
      </p:sp>
      <p:sp>
        <p:nvSpPr>
          <p:cNvPr id="32790" name="Avrundet rektangel 28"/>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2791" name="Avrundet rektangel 29"/>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2792" name="Avrundet rektangel 31"/>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3794" name="Hjem 2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3795" name="Gruppe 2" title=""/>
          <p:cNvGrpSpPr/>
          <p:nvPr/>
        </p:nvGrpSpPr>
        <p:grpSpPr>
          <a:xfrm>
            <a:off x="468313" y="549275"/>
            <a:ext cx="1736725" cy="693738"/>
            <a:chOff x="1951" y="480744"/>
            <a:chExt cx="1736735" cy="694694"/>
          </a:xfrm>
        </p:grpSpPr>
        <p:sp>
          <p:nvSpPr>
            <p:cNvPr id="33796" name="Vinkeltegn 2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79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3798" name="Gruppe 3" title=""/>
          <p:cNvGrpSpPr/>
          <p:nvPr/>
        </p:nvGrpSpPr>
        <p:grpSpPr>
          <a:xfrm>
            <a:off x="2030413" y="549275"/>
            <a:ext cx="1736725" cy="693738"/>
            <a:chOff x="1565013" y="480744"/>
            <a:chExt cx="1736735" cy="694694"/>
          </a:xfrm>
        </p:grpSpPr>
        <p:sp>
          <p:nvSpPr>
            <p:cNvPr id="33799"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0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3801" name="Gruppe 4" title=""/>
          <p:cNvGrpSpPr/>
          <p:nvPr/>
        </p:nvGrpSpPr>
        <p:grpSpPr>
          <a:xfrm>
            <a:off x="3594100" y="549275"/>
            <a:ext cx="1736725" cy="693738"/>
            <a:chOff x="3128076" y="480744"/>
            <a:chExt cx="1736735" cy="694694"/>
          </a:xfrm>
        </p:grpSpPr>
        <p:sp>
          <p:nvSpPr>
            <p:cNvPr id="33802"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0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3804" name="Gruppe 6" title=""/>
          <p:cNvGrpSpPr/>
          <p:nvPr/>
        </p:nvGrpSpPr>
        <p:grpSpPr>
          <a:xfrm>
            <a:off x="6719888" y="549275"/>
            <a:ext cx="1736725" cy="693738"/>
            <a:chOff x="6254200" y="480744"/>
            <a:chExt cx="1736735" cy="694694"/>
          </a:xfrm>
        </p:grpSpPr>
        <p:sp>
          <p:nvSpPr>
            <p:cNvPr id="33805" name="Vinkeltegn 3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0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3807" name="Gruppe 2" title=""/>
          <p:cNvGrpSpPr/>
          <p:nvPr/>
        </p:nvGrpSpPr>
        <p:grpSpPr>
          <a:xfrm>
            <a:off x="5148263" y="549275"/>
            <a:ext cx="1736725" cy="693738"/>
            <a:chOff x="1951" y="480744"/>
            <a:chExt cx="1736735" cy="694694"/>
          </a:xfrm>
        </p:grpSpPr>
        <p:sp>
          <p:nvSpPr>
            <p:cNvPr id="33808" name="Vinkeltegn 4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0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3810" name="Avrundet rektangel 10">
            <a:hlinkClick r:id="rId7" tgtFrame="_blank" tooltip="XDF31127 - dok31127.docx"/>
          </p:cNvPr>
          <p:cNvSpPr/>
          <p:nvPr/>
        </p:nvSpPr>
        <p:spPr>
          <a:xfrm>
            <a:off x="3973513" y="2162175"/>
            <a:ext cx="1346200" cy="690563"/>
          </a:xfrm>
          <a:prstGeom prst="round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lt1"/>
                </a:solidFill>
                <a:uLnTx/>
                <a:uFillTx/>
                <a:latin typeface="+mn-lt" pitchFamily="34" charset="0"/>
                <a:ea typeface="+mn-ea" pitchFamily="34" charset="0"/>
                <a:cs typeface="+mn-cs"/>
              </a:rPr>
              <a:t>Anamnese</a:t>
            </a:r>
          </a:p>
        </p:txBody>
      </p:sp>
      <p:sp>
        <p:nvSpPr>
          <p:cNvPr id="33811" name="Avrundet rektangel 11">
            <a:hlinkClick r:id="rId8" tgtFrame="_blank" tooltip="XDF41872 - http://www.helsebiblioteket.no/psykisk-helse/skaringsverktoy/m.i.n.i.plus"/>
          </p:cNvPr>
          <p:cNvSpPr/>
          <p:nvPr/>
        </p:nvSpPr>
        <p:spPr>
          <a:xfrm>
            <a:off x="3983038" y="3228975"/>
            <a:ext cx="1325562" cy="720725"/>
          </a:xfrm>
          <a:prstGeom prst="round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lt1"/>
                </a:solidFill>
                <a:uLnTx/>
                <a:uFillTx/>
                <a:latin typeface="+mn-lt" pitchFamily="34" charset="0"/>
                <a:ea typeface="+mn-ea" pitchFamily="34" charset="0"/>
                <a:cs typeface="+mn-cs"/>
              </a:rPr>
              <a:t>MINI plus</a:t>
            </a: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3812" name="Avrundet rektangel 12">
            <a:hlinkClick r:id="rId9" tgtFrame="_blank" tooltip="XDF41566 - dok41566.pdf"/>
          </p:cNvPr>
          <p:cNvSpPr/>
          <p:nvPr/>
        </p:nvSpPr>
        <p:spPr>
          <a:xfrm>
            <a:off x="4016375" y="4349750"/>
            <a:ext cx="1306513" cy="776288"/>
          </a:xfrm>
          <a:prstGeom prst="round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lt1"/>
                </a:solidFill>
                <a:uLnTx/>
                <a:uFillTx/>
                <a:latin typeface="+mn-lt" pitchFamily="34" charset="0"/>
                <a:ea typeface="+mn-ea" pitchFamily="34" charset="0"/>
                <a:cs typeface="+mn-cs"/>
              </a:rPr>
              <a:t>Y-BOCS</a:t>
            </a:r>
          </a:p>
        </p:txBody>
      </p:sp>
      <p:sp>
        <p:nvSpPr>
          <p:cNvPr id="33813" name="Avrundet rektangel 13">
            <a:hlinkClick r:id="rId10" tgtFrame="_blank" tooltip="XDF22451 - dok22451.pdf"/>
          </p:cNvPr>
          <p:cNvSpPr/>
          <p:nvPr/>
        </p:nvSpPr>
        <p:spPr>
          <a:xfrm>
            <a:off x="4097338" y="5445125"/>
            <a:ext cx="1262062" cy="720725"/>
          </a:xfrm>
          <a:prstGeom prst="round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lt1"/>
                </a:solidFill>
                <a:uLnTx/>
                <a:uFillTx/>
                <a:latin typeface="+mn-lt" pitchFamily="34" charset="0"/>
                <a:ea typeface="+mn-ea" pitchFamily="34" charset="0"/>
                <a:cs typeface="+mn-cs"/>
              </a:rPr>
              <a:t>GAF F/S</a:t>
            </a:r>
          </a:p>
        </p:txBody>
      </p:sp>
      <p:sp>
        <p:nvSpPr>
          <p:cNvPr id="33814" name="Avrundet rektangel 14">
            <a:hlinkClick r:id="rId11" tgtFrame="_blank" tooltip="XDF41565 - dok41565.pdf"/>
          </p:cNvPr>
          <p:cNvSpPr/>
          <p:nvPr/>
        </p:nvSpPr>
        <p:spPr>
          <a:xfrm>
            <a:off x="5616575" y="2133600"/>
            <a:ext cx="1450975" cy="719138"/>
          </a:xfrm>
          <a:prstGeom prst="round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lt1"/>
                </a:solidFill>
                <a:uLnTx/>
                <a:uFillTx/>
                <a:latin typeface="+mn-lt" pitchFamily="34" charset="0"/>
                <a:ea typeface="+mn-ea" pitchFamily="34" charset="0"/>
                <a:cs typeface="+mn-cs"/>
              </a:rPr>
              <a:t>DOCS-SF</a:t>
            </a:r>
          </a:p>
        </p:txBody>
      </p:sp>
      <p:sp>
        <p:nvSpPr>
          <p:cNvPr id="33815" name="Avrundet rektangel 15">
            <a:hlinkClick r:id="rId12" tgtFrame="_blank" tooltip="XDF41532 - dok41532.pdf"/>
          </p:cNvPr>
          <p:cNvSpPr/>
          <p:nvPr/>
        </p:nvSpPr>
        <p:spPr>
          <a:xfrm>
            <a:off x="5616575" y="3225800"/>
            <a:ext cx="1433513" cy="719138"/>
          </a:xfrm>
          <a:prstGeom prst="round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lt1"/>
                </a:solidFill>
                <a:uLnTx/>
                <a:uFillTx/>
                <a:latin typeface="+mn-lt" pitchFamily="34" charset="0"/>
                <a:ea typeface="+mn-ea" pitchFamily="34" charset="0"/>
                <a:cs typeface="+mn-cs"/>
              </a:rPr>
              <a:t>GAD-7</a:t>
            </a:r>
          </a:p>
        </p:txBody>
      </p:sp>
      <p:sp>
        <p:nvSpPr>
          <p:cNvPr id="33816" name="Avrundet rektangel 16">
            <a:hlinkClick r:id="rId13" tgtFrame="_blank" tooltip="XDF41567 - dok41567.pdf"/>
          </p:cNvPr>
          <p:cNvSpPr/>
          <p:nvPr/>
        </p:nvSpPr>
        <p:spPr>
          <a:xfrm>
            <a:off x="5675313" y="4349750"/>
            <a:ext cx="1395412" cy="776288"/>
          </a:xfrm>
          <a:prstGeom prst="round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lt1"/>
                </a:solidFill>
                <a:uLnTx/>
                <a:uFillTx/>
                <a:latin typeface="+mn-lt" pitchFamily="34" charset="0"/>
                <a:ea typeface="+mn-ea" pitchFamily="34" charset="0"/>
                <a:cs typeface="+mn-cs"/>
              </a:rPr>
              <a:t>WEMWBS</a:t>
            </a:r>
          </a:p>
        </p:txBody>
      </p:sp>
      <p:sp>
        <p:nvSpPr>
          <p:cNvPr id="33817" name="Avrundet rektangel 17">
            <a:hlinkClick r:id="rId14" tgtFrame="_blank" tooltip="XDF41726 - dok41726.docx"/>
          </p:cNvPr>
          <p:cNvSpPr/>
          <p:nvPr/>
        </p:nvSpPr>
        <p:spPr>
          <a:xfrm>
            <a:off x="5734050" y="5446713"/>
            <a:ext cx="1336675" cy="719137"/>
          </a:xfrm>
          <a:prstGeom prst="round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lt1"/>
                </a:solidFill>
                <a:uLnTx/>
                <a:uFillTx/>
                <a:latin typeface="+mn-lt" pitchFamily="34" charset="0"/>
                <a:ea typeface="+mn-ea" pitchFamily="34" charset="0"/>
                <a:cs typeface="+mn-cs"/>
              </a:rPr>
              <a:t>Forventningssjekk</a:t>
            </a:r>
          </a:p>
        </p:txBody>
      </p:sp>
      <p:sp>
        <p:nvSpPr>
          <p:cNvPr id="33818" name="Avrundet rektangel 18">
            <a:hlinkClick r:id="rId15" tgtFrame="_blank" tooltip="XDF41533 - dok41533.pdf"/>
          </p:cNvPr>
          <p:cNvSpPr/>
          <p:nvPr/>
        </p:nvSpPr>
        <p:spPr>
          <a:xfrm>
            <a:off x="7251700" y="2133600"/>
            <a:ext cx="1409700" cy="719138"/>
          </a:xfrm>
          <a:prstGeom prst="round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lt1"/>
                </a:solidFill>
                <a:uLnTx/>
                <a:uFillTx/>
                <a:latin typeface="+mn-lt" pitchFamily="34" charset="0"/>
                <a:ea typeface="+mn-ea" pitchFamily="34" charset="0"/>
                <a:cs typeface="+mn-cs"/>
              </a:rPr>
              <a:t>PHQ-9</a:t>
            </a:r>
          </a:p>
        </p:txBody>
      </p:sp>
      <p:sp>
        <p:nvSpPr>
          <p:cNvPr id="33819" name="Avrundet rektangel 20">
            <a:hlinkClick r:id="rId16" tgtFrame="_blank" tooltip="XDF41534 - dok41534.pdf"/>
          </p:cNvPr>
          <p:cNvSpPr/>
          <p:nvPr/>
        </p:nvSpPr>
        <p:spPr>
          <a:xfrm>
            <a:off x="7373938" y="3230563"/>
            <a:ext cx="1296987" cy="719137"/>
          </a:xfrm>
          <a:prstGeom prst="round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lt1"/>
                </a:solidFill>
                <a:uLnTx/>
                <a:uFillTx/>
                <a:latin typeface="+mn-lt" pitchFamily="34" charset="0"/>
                <a:ea typeface="+mn-ea" pitchFamily="34" charset="0"/>
                <a:cs typeface="+mn-cs"/>
              </a:rPr>
              <a:t>OCI-R</a:t>
            </a:r>
          </a:p>
        </p:txBody>
      </p:sp>
      <p:cxnSp>
        <p:nvCxnSpPr>
          <p:cNvPr id="33820" name="Rett linje 69" title=""/>
          <p:cNvCxnSpPr/>
          <p:nvPr/>
        </p:nvCxnSpPr>
        <p:spPr>
          <a:xfrm flipH="1">
            <a:off x="4646613" y="2852738"/>
            <a:ext cx="0" cy="373062"/>
          </a:xfrm>
          <a:prstGeom prst="line">
            <a:avLst/>
          </a:prstGeom>
          <a:noFill/>
          <a:ln>
            <a:solidFill>
              <a:srgbClr val="4A7EBB"/>
            </a:solidFill>
            <a:miter lim="800000"/>
          </a:ln>
        </p:spPr>
      </p:cxnSp>
      <p:cxnSp>
        <p:nvCxnSpPr>
          <p:cNvPr id="33821" name="Rett linje 73" title=""/>
          <p:cNvCxnSpPr/>
          <p:nvPr/>
        </p:nvCxnSpPr>
        <p:spPr>
          <a:xfrm flipH="1">
            <a:off x="4646613" y="3949700"/>
            <a:ext cx="0" cy="400050"/>
          </a:xfrm>
          <a:prstGeom prst="line">
            <a:avLst/>
          </a:prstGeom>
          <a:noFill/>
          <a:ln>
            <a:solidFill>
              <a:srgbClr val="4A7EBB"/>
            </a:solidFill>
            <a:miter lim="800000"/>
          </a:ln>
        </p:spPr>
      </p:cxnSp>
      <p:cxnSp>
        <p:nvCxnSpPr>
          <p:cNvPr id="33822" name="Rett linje 81" title=""/>
          <p:cNvCxnSpPr>
            <a:stCxn id="33812" idx="2"/>
          </p:cNvCxnSpPr>
          <p:nvPr/>
        </p:nvCxnSpPr>
        <p:spPr>
          <a:xfrm flipH="1">
            <a:off x="4668838" y="5126038"/>
            <a:ext cx="0" cy="319087"/>
          </a:xfrm>
          <a:prstGeom prst="line">
            <a:avLst/>
          </a:prstGeom>
          <a:noFill/>
          <a:ln>
            <a:solidFill>
              <a:srgbClr val="4A7EBB"/>
            </a:solidFill>
            <a:miter lim="800000"/>
          </a:ln>
        </p:spPr>
      </p:cxnSp>
      <p:cxnSp>
        <p:nvCxnSpPr>
          <p:cNvPr id="33823" name="Rett linje 2" title=""/>
          <p:cNvCxnSpPr/>
          <p:nvPr/>
        </p:nvCxnSpPr>
        <p:spPr>
          <a:xfrm>
            <a:off x="5322888" y="5805488"/>
            <a:ext cx="411162" cy="0"/>
          </a:xfrm>
          <a:prstGeom prst="line">
            <a:avLst/>
          </a:prstGeom>
          <a:noFill/>
          <a:ln>
            <a:solidFill>
              <a:srgbClr val="4A7EBB"/>
            </a:solidFill>
            <a:miter lim="800000"/>
          </a:ln>
        </p:spPr>
      </p:cxnSp>
      <p:cxnSp>
        <p:nvCxnSpPr>
          <p:cNvPr id="33824" name="Rett linje 5" title=""/>
          <p:cNvCxnSpPr/>
          <p:nvPr/>
        </p:nvCxnSpPr>
        <p:spPr>
          <a:xfrm flipH="1" flipV="1">
            <a:off x="6402388" y="5126038"/>
            <a:ext cx="0" cy="319087"/>
          </a:xfrm>
          <a:prstGeom prst="line">
            <a:avLst/>
          </a:prstGeom>
          <a:noFill/>
          <a:ln>
            <a:solidFill>
              <a:srgbClr val="4A7EBB"/>
            </a:solidFill>
            <a:miter lim="800000"/>
          </a:ln>
        </p:spPr>
      </p:cxnSp>
      <p:cxnSp>
        <p:nvCxnSpPr>
          <p:cNvPr id="33825" name="Rett linje 22" title=""/>
          <p:cNvCxnSpPr/>
          <p:nvPr/>
        </p:nvCxnSpPr>
        <p:spPr>
          <a:xfrm flipH="1" flipV="1">
            <a:off x="6373813" y="3949700"/>
            <a:ext cx="0" cy="400050"/>
          </a:xfrm>
          <a:prstGeom prst="line">
            <a:avLst/>
          </a:prstGeom>
          <a:noFill/>
          <a:ln>
            <a:solidFill>
              <a:srgbClr val="4A7EBB"/>
            </a:solidFill>
            <a:miter lim="800000"/>
          </a:ln>
        </p:spPr>
      </p:cxnSp>
      <p:cxnSp>
        <p:nvCxnSpPr>
          <p:cNvPr id="33826" name="Rett linje 27" title=""/>
          <p:cNvCxnSpPr/>
          <p:nvPr/>
        </p:nvCxnSpPr>
        <p:spPr>
          <a:xfrm flipH="1" flipV="1">
            <a:off x="6334125" y="2852738"/>
            <a:ext cx="0" cy="373062"/>
          </a:xfrm>
          <a:prstGeom prst="line">
            <a:avLst/>
          </a:prstGeom>
          <a:noFill/>
          <a:ln>
            <a:solidFill>
              <a:srgbClr val="4A7EBB"/>
            </a:solidFill>
            <a:miter lim="800000"/>
          </a:ln>
        </p:spPr>
      </p:cxnSp>
      <p:cxnSp>
        <p:nvCxnSpPr>
          <p:cNvPr id="33827" name="Rett linje 48" title=""/>
          <p:cNvCxnSpPr>
            <a:endCxn id="33818" idx="1"/>
          </p:cNvCxnSpPr>
          <p:nvPr/>
        </p:nvCxnSpPr>
        <p:spPr>
          <a:xfrm>
            <a:off x="7070725" y="2492375"/>
            <a:ext cx="180975" cy="0"/>
          </a:xfrm>
          <a:prstGeom prst="line">
            <a:avLst/>
          </a:prstGeom>
          <a:noFill/>
          <a:ln>
            <a:solidFill>
              <a:srgbClr val="4A7EBB"/>
            </a:solidFill>
            <a:miter lim="800000"/>
          </a:ln>
        </p:spPr>
      </p:cxnSp>
      <p:cxnSp>
        <p:nvCxnSpPr>
          <p:cNvPr id="33828" name="Rett linje 50" title=""/>
          <p:cNvCxnSpPr/>
          <p:nvPr/>
        </p:nvCxnSpPr>
        <p:spPr>
          <a:xfrm flipH="1">
            <a:off x="7956550" y="2852738"/>
            <a:ext cx="0" cy="373062"/>
          </a:xfrm>
          <a:prstGeom prst="line">
            <a:avLst/>
          </a:prstGeom>
          <a:noFill/>
          <a:ln>
            <a:solidFill>
              <a:srgbClr val="4A7EBB"/>
            </a:solidFill>
            <a:miter lim="800000"/>
          </a:ln>
        </p:spPr>
      </p:cxnSp>
      <p:sp>
        <p:nvSpPr>
          <p:cNvPr id="33829" name="Avrundet rektangel 4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Prescreening</a:t>
            </a:r>
          </a:p>
        </p:txBody>
      </p:sp>
      <p:sp>
        <p:nvSpPr>
          <p:cNvPr id="33830" name="Avrundet rektangel 4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a:t>
            </a:r>
          </a:p>
        </p:txBody>
      </p:sp>
      <p:sp>
        <p:nvSpPr>
          <p:cNvPr id="33831" name="Avrundet rektangel 51"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a:t>
            </a:r>
            <a:endParaRPr kumimoji="0" lang="nb-NO" altLang="nb-NO" sz="1800" b="0" i="0" u="none" strike="noStrike" kern="1200" cap="none" spc="0" normalizeH="0" baseline="0" noProof="0">
              <a:uLnTx/>
              <a:uFillTx/>
              <a:ea typeface="Arial" pitchFamily="34" charset="0"/>
            </a:endParaRPr>
          </a:p>
        </p:txBody>
      </p:sp>
      <p:sp>
        <p:nvSpPr>
          <p:cNvPr id="33832" name="Avrundet rektangel 5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3833" name="Avrundet rektangel 5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Tree>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4818"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4819" name="TekstSylinder 25"/>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Diagnostisk vurdering gjøres på bakgrunn av kunnskap om pasienten tilegnet gjennom utredningen. Da det er kjent at personer med tvangslidelse/OCD, ofte har komorbide/andre tilstander i tillegg til OCD/tvangslidelse, bør dette fremkomme i den diagnostiske vurderingen. .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Diagnostisk vurdering skrives med følgende momenter;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Vurderingsgrunnlag</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Relevant anamnestisk informasjon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Problembeskrivelse (symptomer på tvangstanker/tvangshandlinger og ev. annen problematikk).</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Differensialdiagnostiske vurderinger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Kjente differensialdiagnostiske problemstillinger er:</a:t>
            </a:r>
          </a:p>
          <a:p>
            <a:pPr marL="457200" marR="0" lvl="1"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Depressiv grubling</a:t>
            </a:r>
          </a:p>
          <a:p>
            <a:pPr marL="457200" marR="0" lvl="1"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Andre angstlidelser (f.eks PTSD)</a:t>
            </a:r>
          </a:p>
          <a:p>
            <a:pPr marL="457200" marR="0" lvl="1"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Tvangspreget personlighetsforstyrrelse</a:t>
            </a:r>
          </a:p>
          <a:p>
            <a:pPr marL="457200" marR="0" lvl="1"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Psykoseproblematikk </a:t>
            </a:r>
          </a:p>
          <a:p>
            <a:pPr marL="457200" marR="0" lvl="1"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Spiseforstyrrelser</a:t>
            </a:r>
          </a:p>
          <a:p>
            <a:pPr marL="457200" marR="0" lvl="1"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Trikotillomania</a:t>
            </a:r>
            <a:endParaRPr kumimoji="0" lang="nb-NO" sz="1200" b="0" i="0" u="none" strike="noStrike" kern="1200" cap="none" spc="0" normalizeH="0" baseline="0" noProof="0">
              <a:ln>
                <a:noFill/>
              </a:ln>
              <a:solidFill>
                <a:schemeClr val="tx1"/>
              </a:solidFill>
              <a:uLnTx/>
              <a:uFillTx/>
              <a:latin typeface="+mn-lt"/>
              <a:ea typeface="+mn-ea"/>
              <a:cs typeface="+mn-cs"/>
            </a:endParaRPr>
          </a:p>
          <a:p>
            <a:pPr marL="457200" marR="0" lvl="1"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Generalisert angstlidelse</a:t>
            </a:r>
          </a:p>
          <a:p>
            <a:pPr marL="457200" marR="0" lvl="1"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Helseangst</a:t>
            </a:r>
          </a:p>
          <a:p>
            <a:pPr marL="457200" marR="0" lvl="1"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Nevropsykologiske tilstander som Tourette Syndrom</a:t>
            </a:r>
          </a:p>
          <a:p>
            <a:pPr marL="457200" marR="0" lvl="1"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Diagnostisk konklusjon,</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 42 Obsessiv-kompulsiv lidelse (tvangslidelse)</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 42.0 Hovedsakelig tvangstanker eller tvangsgrubling</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 42.1 Hovedsakelig tvangshandlinger (tvangsritualer)</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 42.2 Blandete tvangstanker og tvangshandlinger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sp>
        <p:nvSpPr>
          <p:cNvPr id="34820"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4821" name="Gruppe 2" title=""/>
          <p:cNvGrpSpPr/>
          <p:nvPr/>
        </p:nvGrpSpPr>
        <p:grpSpPr>
          <a:xfrm>
            <a:off x="468313" y="549275"/>
            <a:ext cx="1736725" cy="693738"/>
            <a:chOff x="1951" y="480744"/>
            <a:chExt cx="1736735" cy="694694"/>
          </a:xfrm>
        </p:grpSpPr>
        <p:sp>
          <p:nvSpPr>
            <p:cNvPr id="34822" name="Vinkeltegn 2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2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4824" name="Gruppe 3" title=""/>
          <p:cNvGrpSpPr/>
          <p:nvPr/>
        </p:nvGrpSpPr>
        <p:grpSpPr>
          <a:xfrm>
            <a:off x="2030413" y="549275"/>
            <a:ext cx="1736725" cy="693738"/>
            <a:chOff x="1565013" y="480744"/>
            <a:chExt cx="1736735" cy="694694"/>
          </a:xfrm>
        </p:grpSpPr>
        <p:sp>
          <p:nvSpPr>
            <p:cNvPr id="34825"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2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4827" name="Gruppe 4" title=""/>
          <p:cNvGrpSpPr/>
          <p:nvPr/>
        </p:nvGrpSpPr>
        <p:grpSpPr>
          <a:xfrm>
            <a:off x="3594100" y="549275"/>
            <a:ext cx="1736725" cy="693738"/>
            <a:chOff x="3128076" y="480744"/>
            <a:chExt cx="1736735" cy="694694"/>
          </a:xfrm>
        </p:grpSpPr>
        <p:sp>
          <p:nvSpPr>
            <p:cNvPr id="34828"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2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4830" name="Gruppe 6" title=""/>
          <p:cNvGrpSpPr/>
          <p:nvPr/>
        </p:nvGrpSpPr>
        <p:grpSpPr>
          <a:xfrm>
            <a:off x="6719888" y="549275"/>
            <a:ext cx="1736725" cy="693738"/>
            <a:chOff x="6254200" y="480744"/>
            <a:chExt cx="1736735" cy="694694"/>
          </a:xfrm>
        </p:grpSpPr>
        <p:sp>
          <p:nvSpPr>
            <p:cNvPr id="34831" name="Vinkeltegn 3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3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4833" name="Gruppe 2" title=""/>
          <p:cNvGrpSpPr/>
          <p:nvPr/>
        </p:nvGrpSpPr>
        <p:grpSpPr>
          <a:xfrm>
            <a:off x="5148263" y="549275"/>
            <a:ext cx="1736725" cy="693738"/>
            <a:chOff x="1951" y="480744"/>
            <a:chExt cx="1736735" cy="694694"/>
          </a:xfrm>
        </p:grpSpPr>
        <p:sp>
          <p:nvSpPr>
            <p:cNvPr id="34834" name="Vinkeltegn 4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3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4836" name="Avrundet rektangel 24"/>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Prescreening</a:t>
            </a:r>
          </a:p>
        </p:txBody>
      </p:sp>
      <p:sp>
        <p:nvSpPr>
          <p:cNvPr id="34837" name="Avrundet rektangel 27"/>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a:t>
            </a:r>
          </a:p>
        </p:txBody>
      </p:sp>
      <p:sp>
        <p:nvSpPr>
          <p:cNvPr id="34838" name="Avrundet rektangel 28"/>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4839" name="Avrundet rektangel 31" title=""/>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Diagnostikk</a:t>
            </a:r>
            <a:endParaRPr kumimoji="0" lang="nb-NO" altLang="nb-NO" sz="1800" b="0" i="0" u="none" strike="noStrike" kern="1200" cap="none" spc="0" normalizeH="0" baseline="0" noProof="0">
              <a:uLnTx/>
              <a:uFillTx/>
              <a:ea typeface="Arial" pitchFamily="34" charset="0"/>
            </a:endParaRPr>
          </a:p>
        </p:txBody>
      </p:sp>
      <p:sp>
        <p:nvSpPr>
          <p:cNvPr id="34840" name="Avrundet rektangel 34"/>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5842"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5843"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5844" name="Gruppe 2" title=""/>
          <p:cNvGrpSpPr/>
          <p:nvPr/>
        </p:nvGrpSpPr>
        <p:grpSpPr>
          <a:xfrm>
            <a:off x="468313" y="549275"/>
            <a:ext cx="1736725" cy="693738"/>
            <a:chOff x="1951" y="480744"/>
            <a:chExt cx="1736735" cy="694694"/>
          </a:xfrm>
        </p:grpSpPr>
        <p:sp>
          <p:nvSpPr>
            <p:cNvPr id="35845" name="Vinkeltegn 44"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4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5847" name="Gruppe 3" title=""/>
          <p:cNvGrpSpPr/>
          <p:nvPr/>
        </p:nvGrpSpPr>
        <p:grpSpPr>
          <a:xfrm>
            <a:off x="2030413" y="549275"/>
            <a:ext cx="1736725" cy="693738"/>
            <a:chOff x="1565013" y="480744"/>
            <a:chExt cx="1736735" cy="694694"/>
          </a:xfrm>
        </p:grpSpPr>
        <p:sp>
          <p:nvSpPr>
            <p:cNvPr id="35848" name="Vinkeltegn 4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4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5850" name="Gruppe 4" title=""/>
          <p:cNvGrpSpPr/>
          <p:nvPr/>
        </p:nvGrpSpPr>
        <p:grpSpPr>
          <a:xfrm>
            <a:off x="3594100" y="549275"/>
            <a:ext cx="1736725" cy="693738"/>
            <a:chOff x="3128076" y="480744"/>
            <a:chExt cx="1736735" cy="694694"/>
          </a:xfrm>
        </p:grpSpPr>
        <p:sp>
          <p:nvSpPr>
            <p:cNvPr id="35851" name="Vinkeltegn 50"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5853" name="Gruppe 6" title=""/>
          <p:cNvGrpSpPr/>
          <p:nvPr/>
        </p:nvGrpSpPr>
        <p:grpSpPr>
          <a:xfrm>
            <a:off x="6719888" y="549275"/>
            <a:ext cx="1736725" cy="693738"/>
            <a:chOff x="6254200" y="480744"/>
            <a:chExt cx="1736735" cy="694694"/>
          </a:xfrm>
        </p:grpSpPr>
        <p:sp>
          <p:nvSpPr>
            <p:cNvPr id="35854" name="Vinkeltegn 5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5856" name="Gruppe 2" title=""/>
          <p:cNvGrpSpPr/>
          <p:nvPr/>
        </p:nvGrpSpPr>
        <p:grpSpPr>
          <a:xfrm>
            <a:off x="5148263" y="549275"/>
            <a:ext cx="1736725" cy="693738"/>
            <a:chOff x="1951" y="480744"/>
            <a:chExt cx="1736735" cy="694694"/>
          </a:xfrm>
        </p:grpSpPr>
        <p:sp>
          <p:nvSpPr>
            <p:cNvPr id="35857" name="Vinkeltegn 5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5859" name="TekstSylinder 24"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Nice guidelines OCD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7"/>
              </a:rPr>
              <a:t>https://www.nice.org.uk/guidance/cg31</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Foa., B.E., Yadin, E. &amp; Lichner T. K. (2012) Exposure and response (ritual) prevention for obsessive compulsive disorder. Oxford Press.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Sandra Bates &amp; Anna Grönberg (2011)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Om og om og om igjen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en veileder for behandlere, kunnskapsbasert behandling av pasienter med tvangslidelser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8"/>
              </a:rPr>
              <a:t>Den nasjonale OCD studien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35860" name="Avrundet rektangel 24"/>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Prescreening</a:t>
            </a:r>
          </a:p>
        </p:txBody>
      </p:sp>
      <p:sp>
        <p:nvSpPr>
          <p:cNvPr id="35861" name="Avrundet rektangel 25"/>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a:t>
            </a:r>
          </a:p>
        </p:txBody>
      </p:sp>
      <p:sp>
        <p:nvSpPr>
          <p:cNvPr id="35862" name="Avrundet rektangel 26"/>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5863" name="Avrundet rektangel 27"/>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5864" name="Avrundet rektangel 32" title=""/>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Litteratur for fagpersonell</a:t>
            </a:r>
            <a:endParaRPr kumimoji="0" lang="nb-NO" altLang="nb-NO" sz="1800" b="0" i="0" u="none" strike="noStrike" kern="1200" cap="none" spc="0" normalizeH="0" baseline="0" noProof="0">
              <a:uLnTx/>
              <a:uFillTx/>
              <a:ea typeface="Arial" pitchFamily="34" charset="0"/>
            </a:endParaRPr>
          </a:p>
        </p:txBody>
      </p:sp>
    </p:spTree>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6866" name="Avrundet rektangel 2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Eksponering og responsprevansjonsterapi</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6867" name="Avrundet rektangel 27"/>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36868" name="Avrundet rektangel 28"/>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Gruppebehandling</a:t>
            </a:r>
          </a:p>
        </p:txBody>
      </p:sp>
      <p:sp>
        <p:nvSpPr>
          <p:cNvPr id="36869" name="Avrundet rektangel 29"/>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Intensiv døgnbehandling</a:t>
            </a:r>
          </a:p>
        </p:txBody>
      </p:sp>
      <p:sp>
        <p:nvSpPr>
          <p:cNvPr id="36870" name="Avrundet rektangel 30"/>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Pårørendekurs</a:t>
            </a:r>
          </a:p>
        </p:txBody>
      </p:sp>
      <p:sp>
        <p:nvSpPr>
          <p:cNvPr id="36871" name="Avrundet rektangel 31"/>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Angstkurs/undervisning</a:t>
            </a:r>
          </a:p>
        </p:txBody>
      </p:sp>
      <p:sp>
        <p:nvSpPr>
          <p:cNvPr id="36872" name="Avrundet rektangel 32"/>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36873" name="Avrundet rektangel 33"/>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
        <p:nvSpPr>
          <p:cNvPr id="36874" name="Hjem 3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6875" name="Gruppe 2" title=""/>
          <p:cNvGrpSpPr/>
          <p:nvPr/>
        </p:nvGrpSpPr>
        <p:grpSpPr>
          <a:xfrm>
            <a:off x="468313" y="549275"/>
            <a:ext cx="1736725" cy="693738"/>
            <a:chOff x="1951" y="480744"/>
            <a:chExt cx="1736735" cy="694694"/>
          </a:xfrm>
        </p:grpSpPr>
        <p:sp>
          <p:nvSpPr>
            <p:cNvPr id="36876" name="Vinkeltegn 3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6878" name="Gruppe 3" title=""/>
          <p:cNvGrpSpPr/>
          <p:nvPr/>
        </p:nvGrpSpPr>
        <p:grpSpPr>
          <a:xfrm>
            <a:off x="2030413" y="549275"/>
            <a:ext cx="1736725" cy="693738"/>
            <a:chOff x="1565013" y="480744"/>
            <a:chExt cx="1736735" cy="694694"/>
          </a:xfrm>
        </p:grpSpPr>
        <p:sp>
          <p:nvSpPr>
            <p:cNvPr id="36879" name="Vinkeltegn 38"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8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6881" name="Gruppe 4" title=""/>
          <p:cNvGrpSpPr/>
          <p:nvPr/>
        </p:nvGrpSpPr>
        <p:grpSpPr>
          <a:xfrm>
            <a:off x="3594100" y="549275"/>
            <a:ext cx="1736725" cy="693738"/>
            <a:chOff x="3128076" y="480744"/>
            <a:chExt cx="1736735" cy="694694"/>
          </a:xfrm>
        </p:grpSpPr>
        <p:sp>
          <p:nvSpPr>
            <p:cNvPr id="36882" name="Vinkeltegn 4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8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6884" name="Gruppe 6" title=""/>
          <p:cNvGrpSpPr/>
          <p:nvPr/>
        </p:nvGrpSpPr>
        <p:grpSpPr>
          <a:xfrm>
            <a:off x="6719888" y="549275"/>
            <a:ext cx="1736725" cy="693738"/>
            <a:chOff x="6254200" y="480744"/>
            <a:chExt cx="1736735" cy="694694"/>
          </a:xfrm>
        </p:grpSpPr>
        <p:sp>
          <p:nvSpPr>
            <p:cNvPr id="36885" name="Vinkeltegn 4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8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6887" name="Gruppe 2" title=""/>
          <p:cNvGrpSpPr/>
          <p:nvPr/>
        </p:nvGrpSpPr>
        <p:grpSpPr>
          <a:xfrm>
            <a:off x="5148263" y="549275"/>
            <a:ext cx="1736725" cy="693738"/>
            <a:chOff x="1951" y="480744"/>
            <a:chExt cx="1736735" cy="694694"/>
          </a:xfrm>
        </p:grpSpPr>
        <p:sp>
          <p:nvSpPr>
            <p:cNvPr id="36888" name="Vinkeltegn 47"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8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7890" name="TekstSylinder 20"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som anbefales, og som er funnet å gi best effekt er eksponering med responsprevensjon (ERP).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Et slikt behandlingsprogram omfatter følgende:</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Opplæring i OCD med utgangspunkt i kognitiv-atferdsterapeutisk forståelse.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Kartlegge OCD symptomer.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Opplæring i monitorering av tvangstanker og tvangshandlinger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Utforming av behandlingsplan, inkludert eksponeringsoppgaver. Dvs. oppgaver som innebærer å utsette seg selv for det som gir angst og ubehag.</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Lære pasientene om ritualenes angstdempende, men også vedlikeholdende effekt og dermed viktigheten av å ikke engasjere seg i ritualer; atferd eller mentale handlinger for å  redusere tvangstankenes ubehag, eller reduseres sannsynligheten for negative konsekvenser.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kan gis på følgende måter: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Individualbehandling</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Gruppehandling</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Intensiv døgnbehandling</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37891" name="Hjem 28"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7892" name="Gruppe 2" title=""/>
          <p:cNvGrpSpPr/>
          <p:nvPr/>
        </p:nvGrpSpPr>
        <p:grpSpPr>
          <a:xfrm>
            <a:off x="468313" y="549275"/>
            <a:ext cx="1736725" cy="693738"/>
            <a:chOff x="1951" y="480744"/>
            <a:chExt cx="1736735" cy="694694"/>
          </a:xfrm>
        </p:grpSpPr>
        <p:sp>
          <p:nvSpPr>
            <p:cNvPr id="37893" name="Vinkeltegn 30"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7895" name="Gruppe 3" title=""/>
          <p:cNvGrpSpPr/>
          <p:nvPr/>
        </p:nvGrpSpPr>
        <p:grpSpPr>
          <a:xfrm>
            <a:off x="2030413" y="549275"/>
            <a:ext cx="1736725" cy="693738"/>
            <a:chOff x="1565013" y="480744"/>
            <a:chExt cx="1736735" cy="694694"/>
          </a:xfrm>
        </p:grpSpPr>
        <p:sp>
          <p:nvSpPr>
            <p:cNvPr id="37896" name="Vinkeltegn 33"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7898" name="Gruppe 4" title=""/>
          <p:cNvGrpSpPr/>
          <p:nvPr/>
        </p:nvGrpSpPr>
        <p:grpSpPr>
          <a:xfrm>
            <a:off x="3594100" y="549275"/>
            <a:ext cx="1736725" cy="693738"/>
            <a:chOff x="3128076" y="480744"/>
            <a:chExt cx="1736735" cy="694694"/>
          </a:xfrm>
        </p:grpSpPr>
        <p:sp>
          <p:nvSpPr>
            <p:cNvPr id="37899" name="Vinkeltegn 3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7901" name="Gruppe 6" title=""/>
          <p:cNvGrpSpPr/>
          <p:nvPr/>
        </p:nvGrpSpPr>
        <p:grpSpPr>
          <a:xfrm>
            <a:off x="6719888" y="549275"/>
            <a:ext cx="1736725" cy="693738"/>
            <a:chOff x="6254200" y="480744"/>
            <a:chExt cx="1736735" cy="694694"/>
          </a:xfrm>
        </p:grpSpPr>
        <p:sp>
          <p:nvSpPr>
            <p:cNvPr id="37902" name="Vinkeltegn 3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7904" name="Gruppe 2" title=""/>
          <p:cNvGrpSpPr/>
          <p:nvPr/>
        </p:nvGrpSpPr>
        <p:grpSpPr>
          <a:xfrm>
            <a:off x="5148263" y="549275"/>
            <a:ext cx="1736725" cy="693738"/>
            <a:chOff x="1951" y="480744"/>
            <a:chExt cx="1736735" cy="694694"/>
          </a:xfrm>
        </p:grpSpPr>
        <p:sp>
          <p:nvSpPr>
            <p:cNvPr id="37905" name="Vinkeltegn 42"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7907" name="Avrundet rektangel 44"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Eksponering og responsprevansjonsterapi</a:t>
            </a:r>
            <a:endParaRPr kumimoji="0" lang="nb-NO" altLang="nb-NO" sz="1400" b="0" i="0" u="none" strike="noStrike" kern="1200" cap="none" spc="0" normalizeH="0" baseline="0" noProof="0">
              <a:uLnTx/>
              <a:uFillTx/>
              <a:ea typeface="Arial" pitchFamily="34" charset="0"/>
            </a:endParaRPr>
          </a:p>
        </p:txBody>
      </p:sp>
      <p:sp>
        <p:nvSpPr>
          <p:cNvPr id="37908" name="Avrundet rektangel 45"/>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37909" name="Avrundet rektangel 46"/>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Gruppebehandling</a:t>
            </a:r>
          </a:p>
        </p:txBody>
      </p:sp>
      <p:sp>
        <p:nvSpPr>
          <p:cNvPr id="37910" name="Avrundet rektangel 47"/>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Intensiv døgnbehandling</a:t>
            </a:r>
          </a:p>
        </p:txBody>
      </p:sp>
      <p:sp>
        <p:nvSpPr>
          <p:cNvPr id="37911" name="Avrundet rektangel 48"/>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Pårørendekurs</a:t>
            </a:r>
          </a:p>
        </p:txBody>
      </p:sp>
      <p:sp>
        <p:nvSpPr>
          <p:cNvPr id="37912" name="Avrundet rektangel 49"/>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Angstkurs/undervisning</a:t>
            </a:r>
          </a:p>
        </p:txBody>
      </p:sp>
      <p:sp>
        <p:nvSpPr>
          <p:cNvPr id="37913" name="Avrundet rektangel 50"/>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37914" name="Avrundet rektangel 51"/>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8914"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Individualbehandling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Individualbehandling gis av spesialist fra OCD teamet.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som tilbys er ERP (eksponeringsterapi og responsprevensjon). Tilbudet gis poliklinisk.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går over 13-15 treff, med dobbeltime to ganger i uken, de første to ukene. Deretter ukentlig treff.</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innebærer hjemmeoppgaver hvor pasienten trener på å utsette seg for sine tvangstanker, uten å gjennomføre ritualer eller tvangshandlinger for å nøytralisere disse.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Da svært mange involverer sine nærmeste i sine tvangshandlinger, inviteres pårørende til å delta i pårørendekurs med pasienten.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Følg linken under til film som viser eksponering og responsprevensjon ved angst for bakterier: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OCD film (helsefilm)</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Behandling – redsel for bakterie</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solidFill>
                <a:schemeClr val="tx1"/>
              </a:solidFill>
              <a:uLnTx/>
              <a:uFillTx/>
              <a:ea typeface="Arial" pitchFamily="34" charset="0"/>
            </a:endParaRPr>
          </a:p>
        </p:txBody>
      </p:sp>
      <p:sp>
        <p:nvSpPr>
          <p:cNvPr id="38915" name="Hjem 3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8916" name="Gruppe 2" title=""/>
          <p:cNvGrpSpPr/>
          <p:nvPr/>
        </p:nvGrpSpPr>
        <p:grpSpPr>
          <a:xfrm>
            <a:off x="468313" y="549275"/>
            <a:ext cx="1736725" cy="693738"/>
            <a:chOff x="1951" y="480744"/>
            <a:chExt cx="1736735" cy="694694"/>
          </a:xfrm>
        </p:grpSpPr>
        <p:sp>
          <p:nvSpPr>
            <p:cNvPr id="38917" name="Vinkeltegn 27"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1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8919" name="Gruppe 3" title=""/>
          <p:cNvGrpSpPr/>
          <p:nvPr/>
        </p:nvGrpSpPr>
        <p:grpSpPr>
          <a:xfrm>
            <a:off x="2030413" y="549275"/>
            <a:ext cx="1736725" cy="693738"/>
            <a:chOff x="1565013" y="480744"/>
            <a:chExt cx="1736735" cy="694694"/>
          </a:xfrm>
        </p:grpSpPr>
        <p:sp>
          <p:nvSpPr>
            <p:cNvPr id="38920" name="Vinkeltegn 40"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8922" name="Gruppe 4" title=""/>
          <p:cNvGrpSpPr/>
          <p:nvPr/>
        </p:nvGrpSpPr>
        <p:grpSpPr>
          <a:xfrm>
            <a:off x="3594100" y="549275"/>
            <a:ext cx="1736725" cy="693738"/>
            <a:chOff x="3128076" y="480744"/>
            <a:chExt cx="1736735" cy="694694"/>
          </a:xfrm>
        </p:grpSpPr>
        <p:sp>
          <p:nvSpPr>
            <p:cNvPr id="38923" name="Vinkeltegn 43"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8925" name="Gruppe 6" title=""/>
          <p:cNvGrpSpPr/>
          <p:nvPr/>
        </p:nvGrpSpPr>
        <p:grpSpPr>
          <a:xfrm>
            <a:off x="6719888" y="549275"/>
            <a:ext cx="1736725" cy="693738"/>
            <a:chOff x="6254200" y="480744"/>
            <a:chExt cx="1736735" cy="694694"/>
          </a:xfrm>
        </p:grpSpPr>
        <p:sp>
          <p:nvSpPr>
            <p:cNvPr id="38926" name="Vinkeltegn 46"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8928" name="Gruppe 2" title=""/>
          <p:cNvGrpSpPr/>
          <p:nvPr/>
        </p:nvGrpSpPr>
        <p:grpSpPr>
          <a:xfrm>
            <a:off x="5148263" y="549275"/>
            <a:ext cx="1736725" cy="693738"/>
            <a:chOff x="1951" y="480744"/>
            <a:chExt cx="1736735" cy="694694"/>
          </a:xfrm>
        </p:grpSpPr>
        <p:sp>
          <p:nvSpPr>
            <p:cNvPr id="38929" name="Vinkeltegn 49"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3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8931"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Eksponering og responsprevansjonsterapi</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8932" name="Avrundet rektangel 52"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Individualbehandling</a:t>
            </a:r>
            <a:endParaRPr kumimoji="0" lang="nb-NO" altLang="nb-NO" sz="1800" b="0" i="0" u="none" strike="noStrike" kern="1200" cap="none" spc="0" normalizeH="0" baseline="0" noProof="0">
              <a:uLnTx/>
              <a:uFillTx/>
              <a:ea typeface="Arial" pitchFamily="34" charset="0"/>
            </a:endParaRPr>
          </a:p>
        </p:txBody>
      </p:sp>
      <p:sp>
        <p:nvSpPr>
          <p:cNvPr id="38933"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Gruppebehandling</a:t>
            </a:r>
          </a:p>
        </p:txBody>
      </p:sp>
      <p:sp>
        <p:nvSpPr>
          <p:cNvPr id="38934"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Intensiv døgnbehandling</a:t>
            </a:r>
          </a:p>
        </p:txBody>
      </p:sp>
      <p:sp>
        <p:nvSpPr>
          <p:cNvPr id="38935"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Pårørendekurs</a:t>
            </a:r>
          </a:p>
        </p:txBody>
      </p:sp>
      <p:sp>
        <p:nvSpPr>
          <p:cNvPr id="38936"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Angstkurs/undervisning</a:t>
            </a:r>
          </a:p>
        </p:txBody>
      </p:sp>
      <p:sp>
        <p:nvSpPr>
          <p:cNvPr id="38937" name="Avrundet rektangel 5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38938"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9938"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Gruppebehandling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Gruppebehandling for OCD tilbys av OCD teamet.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 av OCD kan være svært effektivt når dette gis i gruppe hvor man oppnår fellesskap og lærer av hverandre.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Siden okt.2010 har OCD-teamet ved DPS Solvang fått opplæring i og praktisert 4 dagers intensiv, poliklinisk gruppe.</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har vært et nært samarbeid med Helse-Bergen.</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Resultatene så langt er meget gode, for de første 30 pasientene.</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Fra august 2016 og i ca. ett år framover, vil vi tilby alle OCD-pasienter som kommer til behandling hos oss og som viser seg å ha en behandlingstrengende OCD som de vil kvitte seg med, om å få delta i en vitenskapelig studie, der vi tester ut 4 dagers behandling og sammenlikner det med venteliste eller en selvhjelpsbok, i 9 uker.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Alle vil få anledning til å motta 4 dagers behandling etter ca. 9 uker på venteliste eller selvhjelp, dersom de ønsker dette.</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Tilbakefallspasienter vil få anledning til å delta i en nokså identisk behandlingsstudie, se lenke til denne studien, hvor det også foregår utprøving av et medikament.»</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39939" name="Hjem 3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9940" name="Gruppe 2" title=""/>
          <p:cNvGrpSpPr/>
          <p:nvPr/>
        </p:nvGrpSpPr>
        <p:grpSpPr>
          <a:xfrm>
            <a:off x="468313" y="549275"/>
            <a:ext cx="1736725" cy="693738"/>
            <a:chOff x="1951" y="480744"/>
            <a:chExt cx="1736735" cy="694694"/>
          </a:xfrm>
        </p:grpSpPr>
        <p:sp>
          <p:nvSpPr>
            <p:cNvPr id="39941" name="Vinkeltegn 2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9943" name="Gruppe 3" title=""/>
          <p:cNvGrpSpPr/>
          <p:nvPr/>
        </p:nvGrpSpPr>
        <p:grpSpPr>
          <a:xfrm>
            <a:off x="2030413" y="549275"/>
            <a:ext cx="1736725" cy="693738"/>
            <a:chOff x="1565013" y="480744"/>
            <a:chExt cx="1736735" cy="694694"/>
          </a:xfrm>
        </p:grpSpPr>
        <p:sp>
          <p:nvSpPr>
            <p:cNvPr id="39944" name="Vinkeltegn 40"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9946" name="Gruppe 4" title=""/>
          <p:cNvGrpSpPr/>
          <p:nvPr/>
        </p:nvGrpSpPr>
        <p:grpSpPr>
          <a:xfrm>
            <a:off x="3594100" y="549275"/>
            <a:ext cx="1736725" cy="693738"/>
            <a:chOff x="3128076" y="480744"/>
            <a:chExt cx="1736735" cy="694694"/>
          </a:xfrm>
        </p:grpSpPr>
        <p:sp>
          <p:nvSpPr>
            <p:cNvPr id="39947" name="Vinkeltegn 43"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9949" name="Gruppe 6" title=""/>
          <p:cNvGrpSpPr/>
          <p:nvPr/>
        </p:nvGrpSpPr>
        <p:grpSpPr>
          <a:xfrm>
            <a:off x="6719888" y="549275"/>
            <a:ext cx="1736725" cy="693738"/>
            <a:chOff x="6254200" y="480744"/>
            <a:chExt cx="1736735" cy="694694"/>
          </a:xfrm>
        </p:grpSpPr>
        <p:sp>
          <p:nvSpPr>
            <p:cNvPr id="39950" name="Vinkeltegn 46"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5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9952" name="Gruppe 2" title=""/>
          <p:cNvGrpSpPr/>
          <p:nvPr/>
        </p:nvGrpSpPr>
        <p:grpSpPr>
          <a:xfrm>
            <a:off x="5148263" y="549275"/>
            <a:ext cx="1736725" cy="693738"/>
            <a:chOff x="1951" y="480744"/>
            <a:chExt cx="1736735" cy="694694"/>
          </a:xfrm>
        </p:grpSpPr>
        <p:sp>
          <p:nvSpPr>
            <p:cNvPr id="39953" name="Vinkeltegn 49"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5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9955"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Eksponering og responsprevansjonsterapi</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9956" name="Avrundet rektangel 5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39957" name="Avrundet rektangel 53"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Gruppebehandling</a:t>
            </a:r>
            <a:endParaRPr kumimoji="0" lang="nb-NO" altLang="nb-NO" sz="1800" b="0" i="0" u="none" strike="noStrike" kern="1200" cap="none" spc="0" normalizeH="0" baseline="0" noProof="0">
              <a:uLnTx/>
              <a:uFillTx/>
              <a:ea typeface="Arial" pitchFamily="34" charset="0"/>
            </a:endParaRPr>
          </a:p>
        </p:txBody>
      </p:sp>
      <p:sp>
        <p:nvSpPr>
          <p:cNvPr id="39958"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Intensiv døgnbehandling</a:t>
            </a:r>
          </a:p>
        </p:txBody>
      </p:sp>
      <p:sp>
        <p:nvSpPr>
          <p:cNvPr id="39959"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Pårørendekurs</a:t>
            </a:r>
          </a:p>
        </p:txBody>
      </p:sp>
      <p:sp>
        <p:nvSpPr>
          <p:cNvPr id="39960"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Angstkurs/undervisning</a:t>
            </a:r>
          </a:p>
        </p:txBody>
      </p:sp>
      <p:sp>
        <p:nvSpPr>
          <p:cNvPr id="39961" name="Avrundet rektangel 5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39962"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0962"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Intensiv døgnbehandling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 en liten gruppe OCD pasienter synes det å kunne gi verdifull tilleggseffekt med behandling gitt i form av en innleggelse. Dette kan for eksempel gjelde pasienter med utfordrende komorbiditet (samsyklighet) så som tidligere rusproblem, bipolar lidelse, spiseproblem, ME – problematikk o.l.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intensiv døgnbehandling kombineres opphold ved DPS Solvang Døgnpost med terapi gitt av OCD teamet. Behandlingen kan gis både individuelt og i gruppe. Vi tilstreber å gjennomføre denne type inneliggende gruppebehandling en gang i året (juni måned).</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hovedsak innebærer dette de samme behandlingselementene som ved  ERP. Pasienten får i tillegg bistand av miljøpersonell i kartlegging av OCD symptomer og eksponeringstrening med responsprevensjon.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Tilbudet består av 5 plasser (døgnplasser). I tillegg kan gruppen suppleres med pasienter som bor hjemme. Behandlingstilbudet gis over 2-3 uker.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Pasientene oppfordres utover i behandlingen til permisjon for å overføre behandlingstiltakene til hverdagen.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40963" name="Hjem 3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0964" name="Gruppe 2" title=""/>
          <p:cNvGrpSpPr/>
          <p:nvPr/>
        </p:nvGrpSpPr>
        <p:grpSpPr>
          <a:xfrm>
            <a:off x="468313" y="549275"/>
            <a:ext cx="1736725" cy="693738"/>
            <a:chOff x="1951" y="480744"/>
            <a:chExt cx="1736735" cy="694694"/>
          </a:xfrm>
        </p:grpSpPr>
        <p:sp>
          <p:nvSpPr>
            <p:cNvPr id="40965" name="Vinkeltegn 2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6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0967" name="Gruppe 3" title=""/>
          <p:cNvGrpSpPr/>
          <p:nvPr/>
        </p:nvGrpSpPr>
        <p:grpSpPr>
          <a:xfrm>
            <a:off x="2030413" y="549275"/>
            <a:ext cx="1736725" cy="693738"/>
            <a:chOff x="1565013" y="480744"/>
            <a:chExt cx="1736735" cy="694694"/>
          </a:xfrm>
        </p:grpSpPr>
        <p:sp>
          <p:nvSpPr>
            <p:cNvPr id="40968" name="Vinkeltegn 40"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6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0970" name="Gruppe 4" title=""/>
          <p:cNvGrpSpPr/>
          <p:nvPr/>
        </p:nvGrpSpPr>
        <p:grpSpPr>
          <a:xfrm>
            <a:off x="3594100" y="549275"/>
            <a:ext cx="1736725" cy="693738"/>
            <a:chOff x="3128076" y="480744"/>
            <a:chExt cx="1736735" cy="694694"/>
          </a:xfrm>
        </p:grpSpPr>
        <p:sp>
          <p:nvSpPr>
            <p:cNvPr id="40971" name="Vinkeltegn 43"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0973" name="Gruppe 6" title=""/>
          <p:cNvGrpSpPr/>
          <p:nvPr/>
        </p:nvGrpSpPr>
        <p:grpSpPr>
          <a:xfrm>
            <a:off x="6719888" y="549275"/>
            <a:ext cx="1736725" cy="693738"/>
            <a:chOff x="6254200" y="480744"/>
            <a:chExt cx="1736735" cy="694694"/>
          </a:xfrm>
        </p:grpSpPr>
        <p:sp>
          <p:nvSpPr>
            <p:cNvPr id="40974" name="Vinkeltegn 46"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0976" name="Gruppe 2" title=""/>
          <p:cNvGrpSpPr/>
          <p:nvPr/>
        </p:nvGrpSpPr>
        <p:grpSpPr>
          <a:xfrm>
            <a:off x="5148263" y="549275"/>
            <a:ext cx="1736725" cy="693738"/>
            <a:chOff x="1951" y="480744"/>
            <a:chExt cx="1736735" cy="694694"/>
          </a:xfrm>
        </p:grpSpPr>
        <p:sp>
          <p:nvSpPr>
            <p:cNvPr id="40977" name="Vinkeltegn 49"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0979"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Eksponering og responsprevansjonsterapi</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0980" name="Avrundet rektangel 5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40981"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Gruppebehandling</a:t>
            </a:r>
          </a:p>
        </p:txBody>
      </p:sp>
      <p:sp>
        <p:nvSpPr>
          <p:cNvPr id="40982" name="Avrundet rektangel 54" title=""/>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Intensiv døgnbehandling</a:t>
            </a:r>
            <a:endParaRPr kumimoji="0" lang="nb-NO" altLang="nb-NO" sz="1800" b="0" i="0" u="none" strike="noStrike" kern="1200" cap="none" spc="0" normalizeH="0" baseline="0" noProof="0">
              <a:uLnTx/>
              <a:uFillTx/>
              <a:ea typeface="Arial" pitchFamily="34" charset="0"/>
            </a:endParaRPr>
          </a:p>
        </p:txBody>
      </p:sp>
      <p:sp>
        <p:nvSpPr>
          <p:cNvPr id="40983"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Pårørendekurs</a:t>
            </a:r>
          </a:p>
        </p:txBody>
      </p:sp>
      <p:sp>
        <p:nvSpPr>
          <p:cNvPr id="40984"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Angstkurs/undervisning</a:t>
            </a:r>
          </a:p>
        </p:txBody>
      </p:sp>
      <p:sp>
        <p:nvSpPr>
          <p:cNvPr id="40985" name="Avrundet rektangel 5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0986"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1986"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Pårørendekurs</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tillegg til gruppe eller individualbehandling, inviteres pasienter og deres pårørende til «Informasjonsmøte». Dette arrangeres jevnlig, og blir presentert som et tilbud til pasientene. Dette er et tilbud til alle pasienter i KPH hvor behandler mistenker OCD. Behandlere er også velkomne til å delta med sine pasienter. Oppmøte etter påmelding.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Pårørendekurs omfatter følgende:</a:t>
            </a:r>
            <a:endParaRPr kumimoji="0" lang="nb-NO" altLang="nb-NO" sz="14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Informasjon om OCD.</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Presentasjon av behandlingen for OCD.</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Samtale om OCD og pårørende sin rolle</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Mulighet for å stille spørsmål til fagpersoner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41987" name="Avrundet rektangel 26" title=""/>
          <p:cNvSpPr/>
          <p:nvPr/>
        </p:nvSpPr>
        <p:spPr>
          <a:xfrm>
            <a:off x="3924300" y="5732463"/>
            <a:ext cx="3024188" cy="43338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Påmelding</a:t>
            </a:r>
            <a:endParaRPr kumimoji="0" lang="nb-NO" altLang="nb-NO" sz="1800" b="0" i="0" u="none" strike="noStrike" kern="1200" cap="none" spc="0" normalizeH="0" baseline="0" noProof="0">
              <a:uLnTx/>
              <a:uFillTx/>
              <a:ea typeface="Arial" pitchFamily="34" charset="0"/>
            </a:endParaRPr>
          </a:p>
        </p:txBody>
      </p:sp>
      <p:sp>
        <p:nvSpPr>
          <p:cNvPr id="41988" name="Hjem 2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1989" name="Gruppe 2" title=""/>
          <p:cNvGrpSpPr/>
          <p:nvPr/>
        </p:nvGrpSpPr>
        <p:grpSpPr>
          <a:xfrm>
            <a:off x="468313" y="549275"/>
            <a:ext cx="1736725" cy="693738"/>
            <a:chOff x="1951" y="480744"/>
            <a:chExt cx="1736735" cy="694694"/>
          </a:xfrm>
        </p:grpSpPr>
        <p:sp>
          <p:nvSpPr>
            <p:cNvPr id="41990" name="Vinkeltegn 38"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1992" name="Gruppe 3" title=""/>
          <p:cNvGrpSpPr/>
          <p:nvPr/>
        </p:nvGrpSpPr>
        <p:grpSpPr>
          <a:xfrm>
            <a:off x="2030413" y="549275"/>
            <a:ext cx="1736725" cy="693738"/>
            <a:chOff x="1565013" y="480744"/>
            <a:chExt cx="1736735" cy="694694"/>
          </a:xfrm>
        </p:grpSpPr>
        <p:sp>
          <p:nvSpPr>
            <p:cNvPr id="41993" name="Vinkeltegn 41"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1995" name="Gruppe 4" title=""/>
          <p:cNvGrpSpPr/>
          <p:nvPr/>
        </p:nvGrpSpPr>
        <p:grpSpPr>
          <a:xfrm>
            <a:off x="3594100" y="549275"/>
            <a:ext cx="1736725" cy="693738"/>
            <a:chOff x="3128076" y="480744"/>
            <a:chExt cx="1736735" cy="694694"/>
          </a:xfrm>
        </p:grpSpPr>
        <p:sp>
          <p:nvSpPr>
            <p:cNvPr id="41996" name="Vinkeltegn 4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1998" name="Gruppe 6" title=""/>
          <p:cNvGrpSpPr/>
          <p:nvPr/>
        </p:nvGrpSpPr>
        <p:grpSpPr>
          <a:xfrm>
            <a:off x="6719888" y="549275"/>
            <a:ext cx="1736725" cy="693738"/>
            <a:chOff x="6254200" y="480744"/>
            <a:chExt cx="1736735" cy="694694"/>
          </a:xfrm>
        </p:grpSpPr>
        <p:sp>
          <p:nvSpPr>
            <p:cNvPr id="41999" name="Vinkeltegn 4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200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2001" name="Gruppe 2" title=""/>
          <p:cNvGrpSpPr/>
          <p:nvPr/>
        </p:nvGrpSpPr>
        <p:grpSpPr>
          <a:xfrm>
            <a:off x="5148263" y="549275"/>
            <a:ext cx="1736725" cy="693738"/>
            <a:chOff x="1951" y="480744"/>
            <a:chExt cx="1736735" cy="694694"/>
          </a:xfrm>
        </p:grpSpPr>
        <p:sp>
          <p:nvSpPr>
            <p:cNvPr id="42002" name="Vinkeltegn 50"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200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2004" name="Avrundet rektangel 5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Eksponering og responsprevansjonsterapi</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2005" name="Avrundet rektangel 5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42006" name="Avrundet rektangel 54"/>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Gruppebehandling</a:t>
            </a:r>
          </a:p>
        </p:txBody>
      </p:sp>
      <p:sp>
        <p:nvSpPr>
          <p:cNvPr id="42007" name="Avrundet rektangel 55"/>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Intensiv døgnbehandling</a:t>
            </a:r>
          </a:p>
        </p:txBody>
      </p:sp>
      <p:sp>
        <p:nvSpPr>
          <p:cNvPr id="42008" name="Avrundet rektangel 56" title=""/>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Pårørendekurs</a:t>
            </a:r>
            <a:endParaRPr kumimoji="0" lang="nb-NO" altLang="nb-NO" sz="1800" b="0" i="0" u="none" strike="noStrike" kern="1200" cap="none" spc="0" normalizeH="0" baseline="0" noProof="0">
              <a:uLnTx/>
              <a:uFillTx/>
              <a:ea typeface="Arial" pitchFamily="34" charset="0"/>
            </a:endParaRPr>
          </a:p>
        </p:txBody>
      </p:sp>
      <p:sp>
        <p:nvSpPr>
          <p:cNvPr id="42009" name="Avrundet rektangel 57"/>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Angstkurs/undervisning</a:t>
            </a:r>
          </a:p>
        </p:txBody>
      </p:sp>
      <p:sp>
        <p:nvSpPr>
          <p:cNvPr id="42010" name="Avrundet rektangel 58"/>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2011" name="Avrundet rektangel 59"/>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5362" name="TekstSylinder 33" title=""/>
          <p:cNvSpPr/>
          <p:nvPr/>
        </p:nvSpPr>
        <p:spPr>
          <a:xfrm>
            <a:off x="3851275" y="1773238"/>
            <a:ext cx="4681538" cy="418465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Tvangslidelse eller OCD (obsessive compulsive disorder). Dette er en angsttilstand som kjennetegnes av;</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Tvangstanker </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Tvangshandlinger</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Tvangstanker</a:t>
            </a: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er stadig tilbakevendende tanker,  bilder/forestillinger eller impulser. Tvangstankene oppleves påtrengende. Når tankene dukker opp gir det ofte stor grad av ubehag, angst, følelse av at noe ikke er riktig, eller aktivering i kroppen. Vanlige tvangstanker er for eksempel frykt for smitte, forårsake skade/ulykke og uønskede seksuelle handlinger.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Tvangshandlinger</a:t>
            </a: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er handlinger en gjør for å nøytralisere, eller redusere ubehaget som følger av tvangstanken. Tvangshandlingene kan ofte få preg av et rituale, og fremstår meningsløse for andre. Vanlige eksempler på tvangshandlinger kan være slik som sjekking, vasking og telling. </a:t>
            </a:r>
            <a:endParaRPr kumimoji="0" lang="nb-NO" altLang="nb-NO" sz="1400" b="0" i="0" u="none" strike="noStrike" kern="1200" cap="none" spc="0" normalizeH="0" baseline="0" noProof="0">
              <a:solidFill>
                <a:schemeClr val="tx1"/>
              </a:solidFill>
              <a:uLnTx/>
              <a:uFillTx/>
              <a:ea typeface="Arial" pitchFamily="34" charset="0"/>
            </a:endParaRPr>
          </a:p>
        </p:txBody>
      </p:sp>
      <p:sp>
        <p:nvSpPr>
          <p:cNvPr id="15363"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15364" name="Gruppe 2" title=""/>
          <p:cNvGrpSpPr/>
          <p:nvPr/>
        </p:nvGrpSpPr>
        <p:grpSpPr>
          <a:xfrm>
            <a:off x="468313" y="549275"/>
            <a:ext cx="1736725" cy="693738"/>
            <a:chOff x="1951" y="480744"/>
            <a:chExt cx="1736735" cy="694694"/>
          </a:xfrm>
        </p:grpSpPr>
        <p:sp>
          <p:nvSpPr>
            <p:cNvPr id="15365" name="Vinkeltegn 50"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6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5367" name="Gruppe 3" title=""/>
          <p:cNvGrpSpPr/>
          <p:nvPr/>
        </p:nvGrpSpPr>
        <p:grpSpPr>
          <a:xfrm>
            <a:off x="2030413" y="549275"/>
            <a:ext cx="1736725" cy="693738"/>
            <a:chOff x="1565013" y="480744"/>
            <a:chExt cx="1736735" cy="694694"/>
          </a:xfrm>
        </p:grpSpPr>
        <p:sp>
          <p:nvSpPr>
            <p:cNvPr id="15368" name="Vinkeltegn 53"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6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5370" name="Gruppe 4" title=""/>
          <p:cNvGrpSpPr/>
          <p:nvPr/>
        </p:nvGrpSpPr>
        <p:grpSpPr>
          <a:xfrm>
            <a:off x="3594100" y="549275"/>
            <a:ext cx="1736725" cy="693738"/>
            <a:chOff x="3128076" y="480744"/>
            <a:chExt cx="1736735" cy="694694"/>
          </a:xfrm>
        </p:grpSpPr>
        <p:sp>
          <p:nvSpPr>
            <p:cNvPr id="15371" name="Vinkeltegn 5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5373" name="Gruppe 6" title=""/>
          <p:cNvGrpSpPr/>
          <p:nvPr/>
        </p:nvGrpSpPr>
        <p:grpSpPr>
          <a:xfrm>
            <a:off x="6719888" y="549275"/>
            <a:ext cx="1736725" cy="693738"/>
            <a:chOff x="6254200" y="480744"/>
            <a:chExt cx="1736735" cy="694694"/>
          </a:xfrm>
        </p:grpSpPr>
        <p:sp>
          <p:nvSpPr>
            <p:cNvPr id="15374" name="Vinkeltegn 5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5376" name="Gruppe 2" title=""/>
          <p:cNvGrpSpPr/>
          <p:nvPr/>
        </p:nvGrpSpPr>
        <p:grpSpPr>
          <a:xfrm>
            <a:off x="5148263" y="549275"/>
            <a:ext cx="1736725" cy="693738"/>
            <a:chOff x="1951" y="480744"/>
            <a:chExt cx="1736735" cy="694694"/>
          </a:xfrm>
        </p:grpSpPr>
        <p:sp>
          <p:nvSpPr>
            <p:cNvPr id="15377" name="Vinkeltegn 62"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5379" name="Avrundet rektangel 29" title=""/>
          <p:cNvSpPr/>
          <p:nvPr/>
        </p:nvSpPr>
        <p:spPr>
          <a:xfrm>
            <a:off x="539750" y="1628775"/>
            <a:ext cx="3041650" cy="4445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1">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Hva er en tvangslidelse?</a:t>
            </a:r>
            <a:endParaRPr kumimoji="0" lang="nb-NO" altLang="nb-NO" sz="1800" b="0" i="0" u="none" strike="noStrike" kern="1200" cap="none" spc="0" normalizeH="0" baseline="0" noProof="0">
              <a:uLnTx/>
              <a:uFillTx/>
              <a:ea typeface="Arial" pitchFamily="34" charset="0"/>
            </a:endParaRPr>
          </a:p>
        </p:txBody>
      </p:sp>
      <p:sp>
        <p:nvSpPr>
          <p:cNvPr id="15380" name="Avrundet rektangel 30"/>
          <p:cNvSpPr/>
          <p:nvPr/>
        </p:nvSpPr>
        <p:spPr>
          <a:xfrm>
            <a:off x="539750" y="2811463"/>
            <a:ext cx="3059113" cy="44291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15381" name="Avrundet rektangel 31"/>
          <p:cNvSpPr/>
          <p:nvPr/>
        </p:nvSpPr>
        <p:spPr>
          <a:xfrm>
            <a:off x="539750" y="3402013"/>
            <a:ext cx="3059113"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5382" name="Avrundet rektangel 32"/>
          <p:cNvSpPr/>
          <p:nvPr/>
        </p:nvSpPr>
        <p:spPr>
          <a:xfrm>
            <a:off x="539750" y="3994150"/>
            <a:ext cx="3060700" cy="44291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sp>
        <p:nvSpPr>
          <p:cNvPr id="15383" name="Avrundet rektangel 33">
            <a:hlinkClick r:id="rId7" tgtFrame="_blank" tooltip="XDF41724 - dok41724.pdf"/>
          </p:cNvPr>
          <p:cNvSpPr/>
          <p:nvPr/>
        </p:nvSpPr>
        <p:spPr>
          <a:xfrm>
            <a:off x="539750" y="2219325"/>
            <a:ext cx="3059113"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Faktaark om OCD</a:t>
            </a:r>
          </a:p>
        </p:txBody>
      </p:sp>
    </p:spTree>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3010"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Angstkurs/undervisning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det er samsyklighet med annen angstlidelse, spesielt panikkangst eller generalisert angst, kan deltakelse på angstkurs være en nyttig innledning ved behandling av OCD.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Angstkurset/ undervisningen består av 3 kvelder av 2 timer.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Kurset gir grunnleggende kunnskap om ulike angsttilstander og behandlingen av disse etter prinsippene for kognitiv atferdsterapi. Brukerrepresentant vil oftest være tilstede og vil kunne fortelle om egen erfaring med angst og behandling.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Behandlere vil være tilgjengelig for spørsmål.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Kurset gjennomføres ved </a:t>
            </a: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DPS Solvang.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43011"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3012" name="Gruppe 2" title=""/>
          <p:cNvGrpSpPr/>
          <p:nvPr/>
        </p:nvGrpSpPr>
        <p:grpSpPr>
          <a:xfrm>
            <a:off x="468313" y="549275"/>
            <a:ext cx="1736725" cy="693738"/>
            <a:chOff x="1951" y="480744"/>
            <a:chExt cx="1736735" cy="694694"/>
          </a:xfrm>
        </p:grpSpPr>
        <p:sp>
          <p:nvSpPr>
            <p:cNvPr id="43013" name="Vinkeltegn 27"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1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3015" name="Gruppe 3" title=""/>
          <p:cNvGrpSpPr/>
          <p:nvPr/>
        </p:nvGrpSpPr>
        <p:grpSpPr>
          <a:xfrm>
            <a:off x="2030413" y="549275"/>
            <a:ext cx="1736725" cy="693738"/>
            <a:chOff x="1565013" y="480744"/>
            <a:chExt cx="1736735" cy="694694"/>
          </a:xfrm>
        </p:grpSpPr>
        <p:sp>
          <p:nvSpPr>
            <p:cNvPr id="43016" name="Vinkeltegn 39"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1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3018" name="Gruppe 4" title=""/>
          <p:cNvGrpSpPr/>
          <p:nvPr/>
        </p:nvGrpSpPr>
        <p:grpSpPr>
          <a:xfrm>
            <a:off x="3594100" y="549275"/>
            <a:ext cx="1736725" cy="693738"/>
            <a:chOff x="3128076" y="480744"/>
            <a:chExt cx="1736735" cy="694694"/>
          </a:xfrm>
        </p:grpSpPr>
        <p:sp>
          <p:nvSpPr>
            <p:cNvPr id="43019" name="Vinkeltegn 42"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3021" name="Gruppe 6" title=""/>
          <p:cNvGrpSpPr/>
          <p:nvPr/>
        </p:nvGrpSpPr>
        <p:grpSpPr>
          <a:xfrm>
            <a:off x="6719888" y="549275"/>
            <a:ext cx="1736725" cy="693738"/>
            <a:chOff x="6254200" y="480744"/>
            <a:chExt cx="1736735" cy="694694"/>
          </a:xfrm>
        </p:grpSpPr>
        <p:sp>
          <p:nvSpPr>
            <p:cNvPr id="43022" name="Vinkeltegn 45"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3024" name="Gruppe 2" title=""/>
          <p:cNvGrpSpPr/>
          <p:nvPr/>
        </p:nvGrpSpPr>
        <p:grpSpPr>
          <a:xfrm>
            <a:off x="5148263" y="549275"/>
            <a:ext cx="1736725" cy="693738"/>
            <a:chOff x="1951" y="480744"/>
            <a:chExt cx="1736735" cy="694694"/>
          </a:xfrm>
        </p:grpSpPr>
        <p:sp>
          <p:nvSpPr>
            <p:cNvPr id="43025" name="Vinkeltegn 48"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3027" name="Avrundet rektangel 5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Eksponering og responsprevansjonsterapi</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3028" name="Avrundet rektangel 51"/>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43029" name="Avrundet rektangel 5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Gruppebehandling</a:t>
            </a:r>
          </a:p>
        </p:txBody>
      </p:sp>
      <p:sp>
        <p:nvSpPr>
          <p:cNvPr id="43030" name="Avrundet rektangel 53"/>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Intensiv døgnbehandling</a:t>
            </a:r>
          </a:p>
        </p:txBody>
      </p:sp>
      <p:sp>
        <p:nvSpPr>
          <p:cNvPr id="43031" name="Avrundet rektangel 54"/>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Pårørendekurs</a:t>
            </a:r>
          </a:p>
        </p:txBody>
      </p:sp>
      <p:sp>
        <p:nvSpPr>
          <p:cNvPr id="43032" name="Avrundet rektangel 55" title=""/>
          <p:cNvSpPr/>
          <p:nvPr/>
        </p:nvSpPr>
        <p:spPr>
          <a:xfrm>
            <a:off x="468313" y="458152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Angstkurs/undervisning</a:t>
            </a:r>
            <a:endParaRPr kumimoji="0" lang="nb-NO" altLang="nb-NO" sz="1800" b="0" i="0" u="none" strike="noStrike" kern="1200" cap="none" spc="0" normalizeH="0" baseline="0" noProof="0">
              <a:uLnTx/>
              <a:uFillTx/>
              <a:ea typeface="Arial" pitchFamily="34" charset="0"/>
            </a:endParaRPr>
          </a:p>
        </p:txBody>
      </p:sp>
      <p:sp>
        <p:nvSpPr>
          <p:cNvPr id="43033" name="Avrundet rektangel 56"/>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3034" name="Avrundet rektangel 57"/>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4034"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Medikamentell behandling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noen tilfeller er det behov for medikamentell behandling. Dersom pasienten har en alvorlig depresjon i tillegg til OCD, kan dette være aktuelt. Dette kan også være aktuelt der ERP ikke har effekt, eller hvor pasienten ikke ønsker ERP.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Selective serotonin reuptake inhibitors (</a:t>
            </a: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SSRI) preparater er anbefalt ved OCD. Det er da viktig at pasienten får medikamentet i store nok doser.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Tricyclic antidepressant </a:t>
            </a: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som clomipramine (Anafranil) kan også benyttes. Under er en oversikt over potentielle medikamenter.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graphicFrame>
        <p:nvGraphicFramePr>
          <p:cNvPr id="44035" name="Tabell 25" title=""/>
          <p:cNvGraphicFramePr/>
          <p:nvPr/>
        </p:nvGraphicFramePr>
        <p:xfrm>
          <a:off x="3995738" y="4292600"/>
          <a:ext cx="3240088" cy="2195693"/>
        </p:xfrm>
        <a:graphic>
          <a:graphicData uri="http://schemas.openxmlformats.org/drawingml/2006/table">
            <a:tbl>
              <a:tblPr/>
              <a:tblGrid>
                <a:gridCol w="1620838"/>
                <a:gridCol w="1619250"/>
              </a:tblGrid>
              <a:tr h="366712">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b="1">
                          <a:solidFill>
                            <a:srgbClr val="FFFFFF"/>
                          </a:solidFill>
                          <a:ea typeface="Arial" pitchFamily="34" charset="0"/>
                        </a:rPr>
                        <a:t>Generisk Navn</a:t>
                      </a:r>
                      <a:endParaRPr lang="nb-NO" altLang="nb-NO" b="1">
                        <a:solidFill>
                          <a:srgbClr val="FFFFFF"/>
                        </a:solidFill>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38100">
                      <a:solidFill>
                        <a:schemeClr val="bg1"/>
                      </a:solidFill>
                      <a:miter lim="800000"/>
                    </a:lnB>
                    <a:solidFill>
                      <a:schemeClr val="accent1"/>
                    </a:solidFill>
                  </a:tcPr>
                </a:tc>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b="1">
                          <a:solidFill>
                            <a:srgbClr val="FFFFFF"/>
                          </a:solidFill>
                          <a:ea typeface="Arial" pitchFamily="34" charset="0"/>
                        </a:rPr>
                        <a:t>Merkenavn</a:t>
                      </a:r>
                      <a:endParaRPr lang="nb-NO" altLang="nb-NO" b="1">
                        <a:solidFill>
                          <a:srgbClr val="FFFFFF"/>
                        </a:solidFill>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38100">
                      <a:solidFill>
                        <a:schemeClr val="bg1"/>
                      </a:solidFill>
                      <a:miter lim="800000"/>
                    </a:lnB>
                    <a:solidFill>
                      <a:schemeClr val="accent1"/>
                    </a:solidFill>
                  </a:tcPr>
                </a:tc>
              </a:tr>
              <a:tr h="304800">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citalopram</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38100">
                      <a:solidFill>
                        <a:schemeClr val="bg1"/>
                      </a:solidFill>
                      <a:miter lim="800000"/>
                    </a:lnT>
                    <a:lnB w="12700">
                      <a:solidFill>
                        <a:schemeClr val="bg1"/>
                      </a:solidFill>
                      <a:miter lim="800000"/>
                    </a:lnB>
                    <a:solidFill>
                      <a:srgbClr val="D0D8E8"/>
                    </a:solidFill>
                  </a:tcPr>
                </a:tc>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Cirpamil</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38100">
                      <a:solidFill>
                        <a:schemeClr val="bg1"/>
                      </a:solidFill>
                      <a:miter lim="800000"/>
                    </a:lnT>
                    <a:lnB w="12700">
                      <a:solidFill>
                        <a:schemeClr val="bg1"/>
                      </a:solidFill>
                      <a:miter lim="800000"/>
                    </a:lnB>
                    <a:solidFill>
                      <a:srgbClr val="D0D8E8"/>
                    </a:solidFill>
                  </a:tcPr>
                </a:tc>
              </a:tr>
              <a:tr h="304800">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escitalopram</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E9EDF4"/>
                    </a:solidFill>
                  </a:tcPr>
                </a:tc>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Cipralex</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E9EDF4"/>
                    </a:solidFill>
                  </a:tcPr>
                </a:tc>
              </a:tr>
              <a:tr h="304800">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fluoxetin</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D0D8E8"/>
                    </a:solidFill>
                  </a:tcPr>
                </a:tc>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Fontex</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D0D8E8"/>
                    </a:solidFill>
                  </a:tcPr>
                </a:tc>
              </a:tr>
              <a:tr h="304800">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fluvoksamin</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E9EDF4"/>
                    </a:solidFill>
                  </a:tcPr>
                </a:tc>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Fevarin</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E9EDF4"/>
                    </a:solidFill>
                  </a:tcPr>
                </a:tc>
              </a:tr>
              <a:tr h="304800">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paroxetin</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D0D8E8"/>
                    </a:solidFill>
                  </a:tcPr>
                </a:tc>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Seroxat</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D0D8E8"/>
                    </a:solidFill>
                  </a:tcPr>
                </a:tc>
              </a:tr>
              <a:tr h="304800">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setralin</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E9EDF4"/>
                    </a:solidFill>
                  </a:tcPr>
                </a:tc>
                <a:tc>
                  <a:txBody>
                    <a:bodyPr lIns="91432" tIns="45735" rIns="91432" bIns="45735"/>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400">
                          <a:ea typeface="Arial" pitchFamily="34" charset="0"/>
                        </a:rPr>
                        <a:t>Zoloft</a:t>
                      </a:r>
                      <a:endParaRPr lang="nb-NO" altLang="nb-NO" sz="1400">
                        <a:ea typeface="Arial" pitchFamily="34" charset="0"/>
                      </a:endParaRPr>
                    </a:p>
                  </a:txBody>
                  <a:tcPr marL="91432" marR="91432" marT="45735" marB="45735">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E9EDF4"/>
                    </a:solidFill>
                  </a:tcPr>
                </a:tc>
              </a:tr>
            </a:tbl>
          </a:graphicData>
        </a:graphic>
      </p:graphicFrame>
      <p:sp>
        <p:nvSpPr>
          <p:cNvPr id="44061" name="Hjem 26"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4062" name="Gruppe 2" title=""/>
          <p:cNvGrpSpPr/>
          <p:nvPr/>
        </p:nvGrpSpPr>
        <p:grpSpPr>
          <a:xfrm>
            <a:off x="468313" y="549275"/>
            <a:ext cx="1736725" cy="693738"/>
            <a:chOff x="1951" y="480744"/>
            <a:chExt cx="1736735" cy="694694"/>
          </a:xfrm>
        </p:grpSpPr>
        <p:sp>
          <p:nvSpPr>
            <p:cNvPr id="44063" name="Vinkeltegn 3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6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4065" name="Gruppe 3" title=""/>
          <p:cNvGrpSpPr/>
          <p:nvPr/>
        </p:nvGrpSpPr>
        <p:grpSpPr>
          <a:xfrm>
            <a:off x="2030413" y="549275"/>
            <a:ext cx="1736725" cy="693738"/>
            <a:chOff x="1565013" y="480744"/>
            <a:chExt cx="1736735" cy="694694"/>
          </a:xfrm>
        </p:grpSpPr>
        <p:sp>
          <p:nvSpPr>
            <p:cNvPr id="44066" name="Vinkeltegn 40"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6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4068" name="Gruppe 4" title=""/>
          <p:cNvGrpSpPr/>
          <p:nvPr/>
        </p:nvGrpSpPr>
        <p:grpSpPr>
          <a:xfrm>
            <a:off x="3594100" y="549275"/>
            <a:ext cx="1736725" cy="693738"/>
            <a:chOff x="3128076" y="480744"/>
            <a:chExt cx="1736735" cy="694694"/>
          </a:xfrm>
        </p:grpSpPr>
        <p:sp>
          <p:nvSpPr>
            <p:cNvPr id="44069" name="Vinkeltegn 43"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7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4071" name="Gruppe 6" title=""/>
          <p:cNvGrpSpPr/>
          <p:nvPr/>
        </p:nvGrpSpPr>
        <p:grpSpPr>
          <a:xfrm>
            <a:off x="6719888" y="549275"/>
            <a:ext cx="1736725" cy="693738"/>
            <a:chOff x="6254200" y="480744"/>
            <a:chExt cx="1736735" cy="694694"/>
          </a:xfrm>
        </p:grpSpPr>
        <p:sp>
          <p:nvSpPr>
            <p:cNvPr id="44072" name="Vinkeltegn 46"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7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4074" name="Gruppe 2" title=""/>
          <p:cNvGrpSpPr/>
          <p:nvPr/>
        </p:nvGrpSpPr>
        <p:grpSpPr>
          <a:xfrm>
            <a:off x="5148263" y="549275"/>
            <a:ext cx="1736725" cy="693738"/>
            <a:chOff x="1951" y="480744"/>
            <a:chExt cx="1736735" cy="694694"/>
          </a:xfrm>
        </p:grpSpPr>
        <p:sp>
          <p:nvSpPr>
            <p:cNvPr id="44075" name="Vinkeltegn 49"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7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4077"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Eksponering og responsprevansjonsterapi</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4078" name="Avrundet rektangel 5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44079"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Gruppebehandling</a:t>
            </a:r>
          </a:p>
        </p:txBody>
      </p:sp>
      <p:sp>
        <p:nvSpPr>
          <p:cNvPr id="44080"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Intensiv døgnbehandling</a:t>
            </a:r>
          </a:p>
        </p:txBody>
      </p:sp>
      <p:sp>
        <p:nvSpPr>
          <p:cNvPr id="44081"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Pårørendekurs</a:t>
            </a:r>
          </a:p>
        </p:txBody>
      </p:sp>
      <p:sp>
        <p:nvSpPr>
          <p:cNvPr id="44082"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Angstkurs/undervisning</a:t>
            </a:r>
          </a:p>
        </p:txBody>
      </p:sp>
      <p:sp>
        <p:nvSpPr>
          <p:cNvPr id="44083" name="Avrundet rektangel 57" title=""/>
          <p:cNvSpPr/>
          <p:nvPr/>
        </p:nvSpPr>
        <p:spPr>
          <a:xfrm>
            <a:off x="468313" y="515778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Medikamentell behandling</a:t>
            </a:r>
            <a:endParaRPr kumimoji="0" lang="nb-NO" altLang="nb-NO" sz="1800" b="0" i="0" u="none" strike="noStrike" kern="1200" cap="none" spc="0" normalizeH="0" baseline="0" noProof="0">
              <a:uLnTx/>
              <a:uFillTx/>
              <a:ea typeface="Arial" pitchFamily="34" charset="0"/>
            </a:endParaRPr>
          </a:p>
        </p:txBody>
      </p:sp>
      <p:sp>
        <p:nvSpPr>
          <p:cNvPr id="44084"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5058"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Samhandling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det er behov for samhandling med andre instanser, gjøres dette primært av behandler ved lokal DPS, eventuelt i samarbeid med behandler i OCD team.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OCD behandling kan det være behov for samhandling med følgende instanser: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Arbeidsgiver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NAV</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Fastlege</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Kommunal helsetjenesten (psykiatrisk sykepleier)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Samhandling kan være svært viktig for å få tilpasset behandlingen optimalt for den enkelte, og sørge for god tilrettelegging for en effektiv behandlingsprosess og ikke minst tilbakeføring til arbeid dersom pasienten er sykemeldt eller utenfor arbeidslivet. </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45059"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5060" name="Gruppe 2" title=""/>
          <p:cNvGrpSpPr/>
          <p:nvPr/>
        </p:nvGrpSpPr>
        <p:grpSpPr>
          <a:xfrm>
            <a:off x="468313" y="549275"/>
            <a:ext cx="1736725" cy="693738"/>
            <a:chOff x="1951" y="480744"/>
            <a:chExt cx="1736735" cy="694694"/>
          </a:xfrm>
        </p:grpSpPr>
        <p:sp>
          <p:nvSpPr>
            <p:cNvPr id="45061" name="Vinkeltegn 2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5063" name="Gruppe 3" title=""/>
          <p:cNvGrpSpPr/>
          <p:nvPr/>
        </p:nvGrpSpPr>
        <p:grpSpPr>
          <a:xfrm>
            <a:off x="2030413" y="549275"/>
            <a:ext cx="1736725" cy="693738"/>
            <a:chOff x="1565013" y="480744"/>
            <a:chExt cx="1736735" cy="694694"/>
          </a:xfrm>
        </p:grpSpPr>
        <p:sp>
          <p:nvSpPr>
            <p:cNvPr id="45064" name="Vinkeltegn 3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5066" name="Gruppe 4" title=""/>
          <p:cNvGrpSpPr/>
          <p:nvPr/>
        </p:nvGrpSpPr>
        <p:grpSpPr>
          <a:xfrm>
            <a:off x="3594100" y="549275"/>
            <a:ext cx="1736725" cy="693738"/>
            <a:chOff x="3128076" y="480744"/>
            <a:chExt cx="1736735" cy="694694"/>
          </a:xfrm>
        </p:grpSpPr>
        <p:sp>
          <p:nvSpPr>
            <p:cNvPr id="45067" name="Vinkeltegn 4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5069" name="Gruppe 6" title=""/>
          <p:cNvGrpSpPr/>
          <p:nvPr/>
        </p:nvGrpSpPr>
        <p:grpSpPr>
          <a:xfrm>
            <a:off x="6719888" y="549275"/>
            <a:ext cx="1736725" cy="693738"/>
            <a:chOff x="6254200" y="480744"/>
            <a:chExt cx="1736735" cy="694694"/>
          </a:xfrm>
        </p:grpSpPr>
        <p:sp>
          <p:nvSpPr>
            <p:cNvPr id="45070" name="Vinkeltegn 4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7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5072" name="Gruppe 2" title=""/>
          <p:cNvGrpSpPr/>
          <p:nvPr/>
        </p:nvGrpSpPr>
        <p:grpSpPr>
          <a:xfrm>
            <a:off x="5148263" y="549275"/>
            <a:ext cx="1736725" cy="693738"/>
            <a:chOff x="1951" y="480744"/>
            <a:chExt cx="1736735" cy="694694"/>
          </a:xfrm>
        </p:grpSpPr>
        <p:sp>
          <p:nvSpPr>
            <p:cNvPr id="45073" name="Vinkeltegn 4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7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5075" name="Avrundet rektangel 5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Eksponering og responsprevansjonsterapi</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5076" name="Avrundet rektangel 51"/>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45077" name="Avrundet rektangel 5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Gruppebehandling</a:t>
            </a:r>
          </a:p>
        </p:txBody>
      </p:sp>
      <p:sp>
        <p:nvSpPr>
          <p:cNvPr id="45078" name="Avrundet rektangel 53"/>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Intensiv døgnbehandling</a:t>
            </a:r>
          </a:p>
        </p:txBody>
      </p:sp>
      <p:sp>
        <p:nvSpPr>
          <p:cNvPr id="45079" name="Avrundet rektangel 54"/>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Pårørendekurs</a:t>
            </a:r>
          </a:p>
        </p:txBody>
      </p:sp>
      <p:sp>
        <p:nvSpPr>
          <p:cNvPr id="45080" name="Avrundet rektangel 55"/>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Angstkurs/undervisning</a:t>
            </a:r>
          </a:p>
        </p:txBody>
      </p:sp>
      <p:sp>
        <p:nvSpPr>
          <p:cNvPr id="45081" name="Avrundet rektangel 56"/>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5082" name="Avrundet rektangel 57" title=""/>
          <p:cNvSpPr/>
          <p:nvPr/>
        </p:nvSpPr>
        <p:spPr>
          <a:xfrm>
            <a:off x="468313" y="573246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Samhandling </a:t>
            </a:r>
            <a:endParaRPr kumimoji="0" lang="nb-NO" altLang="nb-NO" sz="1800" b="0" i="0" u="none" strike="noStrike" kern="1200" cap="none" spc="0" normalizeH="0" baseline="0" noProof="0">
              <a:uLnTx/>
              <a:uFillTx/>
              <a:ea typeface="Arial" pitchFamily="34" charset="0"/>
            </a:endParaRPr>
          </a:p>
        </p:txBody>
      </p:sp>
    </p:spTree>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6082"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Påmelding: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Påmelding til «Informasjonskveld» kan gjøres enten</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samarbeid med aktuell behandler ved DPS. Eller man kan melde seg på direkte til:</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Solvang DPS Ekspedisjon</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SSHF, Klinikk for psykisk helse, DPS Solvang</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Vest Agder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Tlf: 38 17 48 00/ 90 10 53 21.</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Besøksadresse: Løkkeveien 24, Kristiansand </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46083"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6084" name="Gruppe 2" title=""/>
          <p:cNvGrpSpPr/>
          <p:nvPr/>
        </p:nvGrpSpPr>
        <p:grpSpPr>
          <a:xfrm>
            <a:off x="468313" y="549275"/>
            <a:ext cx="1736725" cy="693738"/>
            <a:chOff x="1951" y="480744"/>
            <a:chExt cx="1736735" cy="694694"/>
          </a:xfrm>
        </p:grpSpPr>
        <p:sp>
          <p:nvSpPr>
            <p:cNvPr id="46085" name="Vinkeltegn 2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8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6087" name="Gruppe 3" title=""/>
          <p:cNvGrpSpPr/>
          <p:nvPr/>
        </p:nvGrpSpPr>
        <p:grpSpPr>
          <a:xfrm>
            <a:off x="2030413" y="549275"/>
            <a:ext cx="1736725" cy="693738"/>
            <a:chOff x="1565013" y="480744"/>
            <a:chExt cx="1736735" cy="694694"/>
          </a:xfrm>
        </p:grpSpPr>
        <p:sp>
          <p:nvSpPr>
            <p:cNvPr id="46088" name="Vinkeltegn 3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8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6090" name="Gruppe 4" title=""/>
          <p:cNvGrpSpPr/>
          <p:nvPr/>
        </p:nvGrpSpPr>
        <p:grpSpPr>
          <a:xfrm>
            <a:off x="3594100" y="549275"/>
            <a:ext cx="1736725" cy="693738"/>
            <a:chOff x="3128076" y="480744"/>
            <a:chExt cx="1736735" cy="694694"/>
          </a:xfrm>
        </p:grpSpPr>
        <p:sp>
          <p:nvSpPr>
            <p:cNvPr id="46091" name="Vinkeltegn 4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6093" name="Gruppe 6" title=""/>
          <p:cNvGrpSpPr/>
          <p:nvPr/>
        </p:nvGrpSpPr>
        <p:grpSpPr>
          <a:xfrm>
            <a:off x="6719888" y="549275"/>
            <a:ext cx="1736725" cy="693738"/>
            <a:chOff x="6254200" y="480744"/>
            <a:chExt cx="1736735" cy="694694"/>
          </a:xfrm>
        </p:grpSpPr>
        <p:sp>
          <p:nvSpPr>
            <p:cNvPr id="46094" name="Vinkeltegn 4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6096" name="Gruppe 2" title=""/>
          <p:cNvGrpSpPr/>
          <p:nvPr/>
        </p:nvGrpSpPr>
        <p:grpSpPr>
          <a:xfrm>
            <a:off x="5148263" y="549275"/>
            <a:ext cx="1736725" cy="693738"/>
            <a:chOff x="1951" y="480744"/>
            <a:chExt cx="1736735" cy="694694"/>
          </a:xfrm>
        </p:grpSpPr>
        <p:sp>
          <p:nvSpPr>
            <p:cNvPr id="46097" name="Vinkeltegn 4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6099" name="Avrundet rektangel 5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Eksponering og responsprevansjonsterapi</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6100" name="Avrundet rektangel 51"/>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46101" name="Avrundet rektangel 5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Gruppebehandling</a:t>
            </a:r>
          </a:p>
        </p:txBody>
      </p:sp>
      <p:sp>
        <p:nvSpPr>
          <p:cNvPr id="46102" name="Avrundet rektangel 53"/>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Intensiv døgnbehandling</a:t>
            </a:r>
          </a:p>
        </p:txBody>
      </p:sp>
      <p:sp>
        <p:nvSpPr>
          <p:cNvPr id="46103" name="Avrundet rektangel 54"/>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Pårørendekurs</a:t>
            </a:r>
          </a:p>
        </p:txBody>
      </p:sp>
      <p:sp>
        <p:nvSpPr>
          <p:cNvPr id="46104" name="Avrundet rektangel 55"/>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Angstkurs/undervisning</a:t>
            </a:r>
          </a:p>
        </p:txBody>
      </p:sp>
      <p:sp>
        <p:nvSpPr>
          <p:cNvPr id="46105" name="Avrundet rektangel 56"/>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6106" name="Avrundet rektangel 57"/>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7106" name="Avrundet rektangel 63"/>
          <p:cNvSpPr/>
          <p:nvPr/>
        </p:nvSpPr>
        <p:spPr>
          <a:xfrm>
            <a:off x="1763713" y="4005263"/>
            <a:ext cx="1223962" cy="23034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Vurdering av helsetisltand av inntaksteam/ innledende samtale.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Vurdering av tilstanden – generell utredning/ standard utredning for voksne KPH</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p:txBody>
      </p:sp>
      <p:grpSp>
        <p:nvGrpSpPr>
          <p:cNvPr id="47107" name="Gruppe 2" title=""/>
          <p:cNvGrpSpPr/>
          <p:nvPr/>
        </p:nvGrpSpPr>
        <p:grpSpPr>
          <a:xfrm>
            <a:off x="179388" y="882650"/>
            <a:ext cx="1736725" cy="695325"/>
            <a:chOff x="1951" y="480744"/>
            <a:chExt cx="1736735" cy="694694"/>
          </a:xfrm>
        </p:grpSpPr>
        <p:sp>
          <p:nvSpPr>
            <p:cNvPr id="47108" name="Vinkeltegn 21"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0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sp>
        <p:nvSpPr>
          <p:cNvPr id="47110" name="Avrundet rektangel 24"/>
          <p:cNvSpPr/>
          <p:nvPr/>
        </p:nvSpPr>
        <p:spPr>
          <a:xfrm>
            <a:off x="250825" y="1628775"/>
            <a:ext cx="1441450" cy="143986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Problembeskrivelse</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Tvangstanker/tvangshandlinger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Angstsymptomer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Tidspunkt for debut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Angst i familien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Somatisk status</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Annen bekymring, angst/tvang ev. konsentrasjonsvansker</a:t>
            </a:r>
          </a:p>
        </p:txBody>
      </p:sp>
      <p:cxnSp>
        <p:nvCxnSpPr>
          <p:cNvPr id="47111" name="Rett linje 29" title=""/>
          <p:cNvCxnSpPr/>
          <p:nvPr/>
        </p:nvCxnSpPr>
        <p:spPr>
          <a:xfrm>
            <a:off x="755650"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7112" name="Rett linje 30" title=""/>
          <p:cNvCxnSpPr/>
          <p:nvPr/>
        </p:nvCxnSpPr>
        <p:spPr>
          <a:xfrm>
            <a:off x="1763713"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7113" name="Rett linje 31" title=""/>
          <p:cNvCxnSpPr/>
          <p:nvPr/>
        </p:nvCxnSpPr>
        <p:spPr>
          <a:xfrm>
            <a:off x="2771775"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7114" name="Rett linje 32" title=""/>
          <p:cNvCxnSpPr/>
          <p:nvPr/>
        </p:nvCxnSpPr>
        <p:spPr>
          <a:xfrm>
            <a:off x="3779838"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7115" name="Rett linje 33" title=""/>
          <p:cNvCxnSpPr/>
          <p:nvPr/>
        </p:nvCxnSpPr>
        <p:spPr>
          <a:xfrm>
            <a:off x="4787900"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7116" name="Rett linje 34" title=""/>
          <p:cNvCxnSpPr/>
          <p:nvPr/>
        </p:nvCxnSpPr>
        <p:spPr>
          <a:xfrm>
            <a:off x="5795963"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7117" name="Rett linje 36" title=""/>
          <p:cNvCxnSpPr/>
          <p:nvPr/>
        </p:nvCxnSpPr>
        <p:spPr>
          <a:xfrm>
            <a:off x="7812088" y="29972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7118" name="Rett linje 37" title=""/>
          <p:cNvCxnSpPr/>
          <p:nvPr/>
        </p:nvCxnSpPr>
        <p:spPr>
          <a:xfrm>
            <a:off x="6804025"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grpSp>
        <p:nvGrpSpPr>
          <p:cNvPr id="47119" name="Gruppe 2" title=""/>
          <p:cNvGrpSpPr/>
          <p:nvPr/>
        </p:nvGrpSpPr>
        <p:grpSpPr>
          <a:xfrm>
            <a:off x="115888" y="4149725"/>
            <a:ext cx="1800225" cy="719138"/>
            <a:chOff x="1951" y="1056808"/>
            <a:chExt cx="1736735" cy="694694"/>
          </a:xfrm>
        </p:grpSpPr>
        <p:sp>
          <p:nvSpPr>
            <p:cNvPr id="47120" name="Vinkeltegn 39" title=""/>
            <p:cNvSpPr/>
            <p:nvPr/>
          </p:nvSpPr>
          <p:spPr>
            <a:xfrm>
              <a:off x="1951" y="1056808"/>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21" name="Vinkeltegn 4"/>
            <p:cNvSpPr/>
            <p:nvPr/>
          </p:nvSpPr>
          <p:spPr>
            <a:xfrm>
              <a:off x="361856" y="1056808"/>
              <a:ext cx="1041428"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Pasienter i behandling, annen tilstand</a:t>
              </a:r>
            </a:p>
          </p:txBody>
        </p:sp>
      </p:grpSp>
      <p:sp>
        <p:nvSpPr>
          <p:cNvPr id="47122" name="Avrundet rektangel 41"/>
          <p:cNvSpPr/>
          <p:nvPr/>
        </p:nvSpPr>
        <p:spPr>
          <a:xfrm>
            <a:off x="250825" y="4941888"/>
            <a:ext cx="1441450" cy="136683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Ved oppdaget tvangssymptomer hos pasienter under utredning/behandling for annen tilstand – går da inn i pasientforløp for tvangslidelse/OCD</a:t>
            </a:r>
          </a:p>
        </p:txBody>
      </p:sp>
      <p:grpSp>
        <p:nvGrpSpPr>
          <p:cNvPr id="47123" name="Gruppe 2" title=""/>
          <p:cNvGrpSpPr/>
          <p:nvPr/>
        </p:nvGrpSpPr>
        <p:grpSpPr>
          <a:xfrm>
            <a:off x="1692275" y="3284538"/>
            <a:ext cx="1439863" cy="695325"/>
            <a:chOff x="1951" y="480744"/>
            <a:chExt cx="1736735" cy="694694"/>
          </a:xfrm>
        </p:grpSpPr>
        <p:sp>
          <p:nvSpPr>
            <p:cNvPr id="47124" name="Vinkeltegn 49"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25" name="Vinkeltegn 4"/>
            <p:cNvSpPr/>
            <p:nvPr/>
          </p:nvSpPr>
          <p:spPr>
            <a:xfrm>
              <a:off x="348533" y="480744"/>
              <a:ext cx="104357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Vurdering av henvendelse</a:t>
              </a:r>
            </a:p>
          </p:txBody>
        </p:sp>
      </p:grpSp>
      <p:grpSp>
        <p:nvGrpSpPr>
          <p:cNvPr id="47126" name="Gruppe 2" title=""/>
          <p:cNvGrpSpPr/>
          <p:nvPr/>
        </p:nvGrpSpPr>
        <p:grpSpPr>
          <a:xfrm>
            <a:off x="7407275" y="2349500"/>
            <a:ext cx="1736725" cy="693738"/>
            <a:chOff x="1951" y="480744"/>
            <a:chExt cx="1736735" cy="694694"/>
          </a:xfrm>
        </p:grpSpPr>
        <p:sp>
          <p:nvSpPr>
            <p:cNvPr id="47127" name="Vinkeltegn 61"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28" name="Vinkeltegn 4"/>
            <p:cNvSpPr/>
            <p:nvPr/>
          </p:nvSpPr>
          <p:spPr>
            <a:xfrm>
              <a:off x="349616"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Primær helsetjenesten</a:t>
              </a:r>
            </a:p>
          </p:txBody>
        </p:sp>
      </p:grpSp>
      <p:sp>
        <p:nvSpPr>
          <p:cNvPr id="47129" name="Avrundet rektangel 64"/>
          <p:cNvSpPr/>
          <p:nvPr/>
        </p:nvSpPr>
        <p:spPr>
          <a:xfrm>
            <a:off x="2987675" y="4005263"/>
            <a:ext cx="1223963" cy="23034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05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Prescreening gjøres av OCD teamet;  Bakgrunn for innkalling,  diagnose kriterier for OCD gjennomgås, tidligere behandling samt</a:t>
            </a: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presentasjon av behandlingsprinsippene i ERP terapi</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47130" name="Avrundet rektangel 65"/>
          <p:cNvSpPr/>
          <p:nvPr/>
        </p:nvSpPr>
        <p:spPr>
          <a:xfrm>
            <a:off x="5435600" y="4005263"/>
            <a:ext cx="1223963" cy="23034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Diagnostisering gjøres jmf. ICD 10.</a:t>
            </a:r>
          </a:p>
          <a:p>
            <a:pPr marL="0" marR="0" lvl="0" indent="0" algn="l" defTabSz="914400" rtl="0" eaLnBrk="1" fontAlgn="auto" latinLnBrk="0" hangingPunct="1">
              <a:lnSpc>
                <a:spcPct val="100000"/>
              </a:lnSpc>
              <a:spcBef>
                <a:spcPct val="0"/>
              </a:spcBef>
              <a:spcAft>
                <a:spcPct val="0"/>
              </a:spcAft>
              <a:buClrTx/>
              <a:buSzTx/>
              <a:buFontTx/>
              <a:buNone/>
            </a:pPr>
            <a:r>
              <a:rPr kumimoji="0" lang="nb-NO" sz="900" b="1" i="0" u="none" strike="noStrike" kern="1200" cap="none" spc="0" normalizeH="0" baseline="0" noProof="0">
                <a:ln>
                  <a:noFill/>
                </a:ln>
                <a:solidFill>
                  <a:schemeClr val="dk1"/>
                </a:solidFill>
                <a:uLnTx/>
                <a:uFillTx/>
                <a:latin typeface="+mn-lt" pitchFamily="34" charset="0"/>
                <a:ea typeface="+mn-ea" pitchFamily="34" charset="0"/>
                <a:cs typeface="+mn-cs"/>
              </a:rPr>
              <a:t>F42 Obsessiv-kompulsiv lidelse </a:t>
            </a: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(tvangslidelse)</a:t>
            </a:r>
          </a:p>
          <a:p>
            <a:pPr marL="0" marR="0" lvl="0" indent="0" algn="l" defTabSz="914400" rtl="0" eaLnBrk="1" fontAlgn="auto" latinLnBrk="0" hangingPunct="1">
              <a:lnSpc>
                <a:spcPct val="100000"/>
              </a:lnSpc>
              <a:spcBef>
                <a:spcPct val="0"/>
              </a:spcBef>
              <a:spcAft>
                <a:spcPct val="0"/>
              </a:spcAft>
              <a:buClrTx/>
              <a:buSzTx/>
              <a:buFontTx/>
              <a:buNone/>
            </a:pPr>
            <a:r>
              <a:rPr kumimoji="0" lang="nb-NO" sz="900" b="1" i="0" u="none" strike="noStrike" kern="1200" cap="none" spc="0" normalizeH="0" baseline="0" noProof="0">
                <a:ln>
                  <a:noFill/>
                </a:ln>
                <a:solidFill>
                  <a:schemeClr val="dk1"/>
                </a:solidFill>
                <a:uLnTx/>
                <a:uFillTx/>
                <a:latin typeface="+mn-lt" pitchFamily="34" charset="0"/>
                <a:ea typeface="+mn-ea" pitchFamily="34" charset="0"/>
                <a:cs typeface="+mn-cs"/>
              </a:rPr>
              <a:t>F42.0 Hovedsakelig tvangstanker </a:t>
            </a:r>
          </a:p>
          <a:p>
            <a:pPr marL="0" marR="0" lvl="0" indent="0" algn="l" defTabSz="914400" rtl="0" eaLnBrk="1" fontAlgn="auto" latinLnBrk="0" hangingPunct="1">
              <a:lnSpc>
                <a:spcPct val="100000"/>
              </a:lnSpc>
              <a:spcBef>
                <a:spcPct val="0"/>
              </a:spcBef>
              <a:spcAft>
                <a:spcPct val="0"/>
              </a:spcAft>
              <a:buClrTx/>
              <a:buSzTx/>
              <a:buFontTx/>
              <a:buNone/>
            </a:pPr>
            <a:r>
              <a:rPr kumimoji="0" lang="nb-NO" sz="900" b="1" i="0" u="none" strike="noStrike" kern="1200" cap="none" spc="0" normalizeH="0" baseline="0" noProof="0">
                <a:ln>
                  <a:noFill/>
                </a:ln>
                <a:solidFill>
                  <a:schemeClr val="dk1"/>
                </a:solidFill>
                <a:uLnTx/>
                <a:uFillTx/>
                <a:latin typeface="+mn-lt" pitchFamily="34" charset="0"/>
                <a:ea typeface="+mn-ea" pitchFamily="34" charset="0"/>
                <a:cs typeface="+mn-cs"/>
              </a:rPr>
              <a:t>F42.1 Hovedsakelig tvangshandlinger </a:t>
            </a:r>
          </a:p>
          <a:p>
            <a:pPr marL="0" marR="0" lvl="0" indent="0" algn="l" defTabSz="914400" rtl="0" eaLnBrk="1" fontAlgn="auto" latinLnBrk="0" hangingPunct="1">
              <a:lnSpc>
                <a:spcPct val="100000"/>
              </a:lnSpc>
              <a:spcBef>
                <a:spcPct val="0"/>
              </a:spcBef>
              <a:spcAft>
                <a:spcPct val="0"/>
              </a:spcAft>
              <a:buClrTx/>
              <a:buSzTx/>
              <a:buFontTx/>
              <a:buNone/>
            </a:pPr>
            <a:r>
              <a:rPr kumimoji="0" lang="nb-NO" sz="900" b="1" i="0" u="none" strike="noStrike" kern="1200" cap="none" spc="0" normalizeH="0" baseline="0" noProof="0">
                <a:ln>
                  <a:noFill/>
                </a:ln>
                <a:solidFill>
                  <a:schemeClr val="dk1"/>
                </a:solidFill>
                <a:uLnTx/>
                <a:uFillTx/>
                <a:latin typeface="+mn-lt" pitchFamily="34" charset="0"/>
                <a:ea typeface="+mn-ea" pitchFamily="34" charset="0"/>
                <a:cs typeface="+mn-cs"/>
              </a:rPr>
              <a:t>F42.2 Blandete tvangstanker og tvangshandlinger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1"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1"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1"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1" i="0" u="none" strike="noStrike" kern="1200" cap="none" spc="0" normalizeH="0" baseline="0" noProof="0">
              <a:ln>
                <a:noFill/>
              </a:ln>
              <a:solidFill>
                <a:schemeClr val="dk1"/>
              </a:solidFill>
              <a:uLnTx/>
              <a:uFillTx/>
              <a:latin typeface="+mn-lt"/>
              <a:ea typeface="+mn-ea"/>
              <a:cs typeface="+mn-cs"/>
            </a:endParaRPr>
          </a:p>
        </p:txBody>
      </p:sp>
      <p:sp>
        <p:nvSpPr>
          <p:cNvPr id="47131" name="Avrundet rektangel 66"/>
          <p:cNvSpPr/>
          <p:nvPr/>
        </p:nvSpPr>
        <p:spPr>
          <a:xfrm>
            <a:off x="6659563" y="4005263"/>
            <a:ext cx="1225550" cy="23034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Eksponering og respons-prevenasjon (ERP), i gruppe, individual eller intensiv gruppe.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Pårørendekurs for de som mottar ERP. Medikamentell behandling og samhandling med primær-helstjenesten.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cxnSp>
        <p:nvCxnSpPr>
          <p:cNvPr id="47132" name="Figur 68" title=""/>
          <p:cNvCxnSpPr>
            <a:stCxn id="47144" idx="3"/>
          </p:cNvCxnSpPr>
          <p:nvPr/>
        </p:nvCxnSpPr>
        <p:spPr>
          <a:xfrm flipV="1">
            <a:off x="8027988" y="3043238"/>
            <a:ext cx="247650" cy="588962"/>
          </a:xfrm>
          <a:prstGeom prst="bentConnector2">
            <a:avLst/>
          </a:prstGeom>
          <a:noFill/>
          <a:ln>
            <a:solidFill>
              <a:srgbClr val="4A7EBB"/>
            </a:solidFill>
            <a:miter lim="800000"/>
            <a:tailEnd type="arrow"/>
          </a:ln>
        </p:spPr>
      </p:cxnSp>
      <p:sp>
        <p:nvSpPr>
          <p:cNvPr id="47133" name="Avrundet rektangel 83"/>
          <p:cNvSpPr/>
          <p:nvPr/>
        </p:nvSpPr>
        <p:spPr>
          <a:xfrm>
            <a:off x="7466013" y="882650"/>
            <a:ext cx="1439862" cy="144145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Primærhelsetjenesten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Oppfølging av PPT (barn)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Fastlege</a:t>
            </a: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Psykiatrisk sykepleier (voksne)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Kommunale tilbud for pasienter med psykiske lidelser – se aktuell kommune sine nettsider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grpSp>
        <p:nvGrpSpPr>
          <p:cNvPr id="47134" name="Gruppe 2" title=""/>
          <p:cNvGrpSpPr/>
          <p:nvPr/>
        </p:nvGrpSpPr>
        <p:grpSpPr>
          <a:xfrm>
            <a:off x="2916238" y="3284538"/>
            <a:ext cx="1439862" cy="695325"/>
            <a:chOff x="-84886" y="480744"/>
            <a:chExt cx="1736735" cy="694694"/>
          </a:xfrm>
        </p:grpSpPr>
        <p:sp>
          <p:nvSpPr>
            <p:cNvPr id="47135" name="Vinkeltegn 93" title=""/>
            <p:cNvSpPr/>
            <p:nvPr/>
          </p:nvSpPr>
          <p:spPr>
            <a:xfrm>
              <a:off x="-8488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36" name="Vinkeltegn 4"/>
            <p:cNvSpPr/>
            <p:nvPr/>
          </p:nvSpPr>
          <p:spPr>
            <a:xfrm>
              <a:off x="349776" y="480744"/>
              <a:ext cx="1041658"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Prescreening</a:t>
              </a:r>
            </a:p>
          </p:txBody>
        </p:sp>
      </p:grpSp>
      <p:grpSp>
        <p:nvGrpSpPr>
          <p:cNvPr id="47137" name="Gruppe 2" title=""/>
          <p:cNvGrpSpPr/>
          <p:nvPr/>
        </p:nvGrpSpPr>
        <p:grpSpPr>
          <a:xfrm>
            <a:off x="4140200" y="3284538"/>
            <a:ext cx="1439863" cy="695325"/>
            <a:chOff x="1951" y="480744"/>
            <a:chExt cx="1736735" cy="694694"/>
          </a:xfrm>
        </p:grpSpPr>
        <p:sp>
          <p:nvSpPr>
            <p:cNvPr id="47138" name="Vinkeltegn 100"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39" name="Vinkeltegn 4"/>
            <p:cNvSpPr/>
            <p:nvPr/>
          </p:nvSpPr>
          <p:spPr>
            <a:xfrm>
              <a:off x="348533" y="480744"/>
              <a:ext cx="104357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grpSp>
      <p:grpSp>
        <p:nvGrpSpPr>
          <p:cNvPr id="47140" name="Gruppe 2" title=""/>
          <p:cNvGrpSpPr/>
          <p:nvPr/>
        </p:nvGrpSpPr>
        <p:grpSpPr>
          <a:xfrm>
            <a:off x="5364163" y="3284538"/>
            <a:ext cx="1439862" cy="695325"/>
            <a:chOff x="1951" y="480744"/>
            <a:chExt cx="1736735" cy="694694"/>
          </a:xfrm>
        </p:grpSpPr>
        <p:sp>
          <p:nvSpPr>
            <p:cNvPr id="47141" name="Vinkeltegn 103"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42" name="Vinkeltegn 4"/>
            <p:cNvSpPr/>
            <p:nvPr/>
          </p:nvSpPr>
          <p:spPr>
            <a:xfrm>
              <a:off x="348532" y="480744"/>
              <a:ext cx="1043574"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Diagnostisering</a:t>
              </a:r>
            </a:p>
          </p:txBody>
        </p:sp>
      </p:grpSp>
      <p:grpSp>
        <p:nvGrpSpPr>
          <p:cNvPr id="47143" name="Gruppe 2" title=""/>
          <p:cNvGrpSpPr/>
          <p:nvPr/>
        </p:nvGrpSpPr>
        <p:grpSpPr>
          <a:xfrm>
            <a:off x="6588125" y="3284538"/>
            <a:ext cx="1439863" cy="695325"/>
            <a:chOff x="1951" y="480744"/>
            <a:chExt cx="1736735" cy="694694"/>
          </a:xfrm>
        </p:grpSpPr>
        <p:sp>
          <p:nvSpPr>
            <p:cNvPr id="47144" name="Vinkeltegn 106"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45" name="Vinkeltegn 4"/>
            <p:cNvSpPr/>
            <p:nvPr/>
          </p:nvSpPr>
          <p:spPr>
            <a:xfrm>
              <a:off x="348533" y="480744"/>
              <a:ext cx="104357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grpSp>
      <p:cxnSp>
        <p:nvCxnSpPr>
          <p:cNvPr id="47146" name="Figur 110" title=""/>
          <p:cNvCxnSpPr>
            <a:stCxn id="47110" idx="2"/>
            <a:endCxn id="47125" idx="1"/>
          </p:cNvCxnSpPr>
          <p:nvPr/>
        </p:nvCxnSpPr>
        <p:spPr>
          <a:xfrm rot="16200000" flipH="1">
            <a:off x="1193801" y="2846387"/>
            <a:ext cx="563562" cy="1008063"/>
          </a:xfrm>
          <a:prstGeom prst="bentConnector2">
            <a:avLst/>
          </a:prstGeom>
          <a:noFill/>
          <a:ln>
            <a:solidFill>
              <a:srgbClr val="4A7EBB"/>
            </a:solidFill>
            <a:miter lim="800000"/>
            <a:tailEnd type="arrow"/>
          </a:ln>
        </p:spPr>
      </p:cxnSp>
      <p:sp>
        <p:nvSpPr>
          <p:cNvPr id="47147" name="Avrundet rektangel 111"/>
          <p:cNvSpPr/>
          <p:nvPr/>
        </p:nvSpPr>
        <p:spPr>
          <a:xfrm>
            <a:off x="4211638" y="4005263"/>
            <a:ext cx="1223962" cy="23034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Utredning består av ; anamnese,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hlinkClick r:id="rId2"/>
              </a:rPr>
              <a:t>MINI, </a:t>
            </a:r>
            <a:endParaRPr kumimoji="0" lang="nb-NO" sz="1000" b="0" i="0" u="none" strike="noStrike" kern="1200" cap="none" spc="0" normalizeH="0" baseline="0" noProof="0">
              <a:ln>
                <a:noFill/>
              </a:ln>
              <a:solidFill>
                <a:schemeClr val="dk1"/>
              </a:solidFill>
              <a:uLnTx/>
              <a:uFillTx/>
              <a:latin typeface="+mn-lt"/>
              <a:ea typeface="+mn-ea"/>
              <a:cs typeface="+mn-cs"/>
              <a:hlinkClick r:id="rId2"/>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hlinkClick r:id="rId3"/>
              </a:rPr>
              <a:t>YBOCS, </a:t>
            </a:r>
            <a:endParaRPr kumimoji="0" lang="nb-NO" sz="1000" b="0" i="0" u="none" strike="noStrike" kern="1200" cap="none" spc="0" normalizeH="0" baseline="0" noProof="0">
              <a:ln>
                <a:noFill/>
              </a:ln>
              <a:solidFill>
                <a:schemeClr val="dk1"/>
              </a:solidFill>
              <a:uLnTx/>
              <a:uFillTx/>
              <a:latin typeface="+mn-lt"/>
              <a:ea typeface="+mn-ea"/>
              <a:cs typeface="+mn-cs"/>
              <a:hlinkClick r:id="rId3"/>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hlinkClick r:id="rId4"/>
              </a:rPr>
              <a:t>GAD 7, </a:t>
            </a:r>
            <a:endParaRPr kumimoji="0" lang="nb-NO" sz="1000" b="0" i="0" u="none" strike="noStrike" kern="1200" cap="none" spc="0" normalizeH="0" baseline="0" noProof="0">
              <a:ln>
                <a:noFill/>
              </a:ln>
              <a:solidFill>
                <a:schemeClr val="dk1"/>
              </a:solidFill>
              <a:uLnTx/>
              <a:uFillTx/>
              <a:latin typeface="+mn-lt"/>
              <a:ea typeface="+mn-ea"/>
              <a:cs typeface="+mn-cs"/>
              <a:hlinkClick r:id="rId4"/>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hlinkClick r:id="rId5"/>
              </a:rPr>
              <a:t>WEMWBS, </a:t>
            </a:r>
            <a:endParaRPr kumimoji="0" lang="nb-NO" sz="1000" b="0" i="0" u="none" strike="noStrike" kern="1200" cap="none" spc="0" normalizeH="0" baseline="0" noProof="0">
              <a:ln>
                <a:noFill/>
              </a:ln>
              <a:solidFill>
                <a:schemeClr val="dk1"/>
              </a:solidFill>
              <a:uLnTx/>
              <a:uFillTx/>
              <a:latin typeface="+mn-lt"/>
              <a:ea typeface="+mn-ea"/>
              <a:cs typeface="+mn-cs"/>
              <a:hlinkClick r:id="rId5"/>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hlinkClick r:id="rId6"/>
              </a:rPr>
              <a:t>DOCS-SF, </a:t>
            </a:r>
            <a:endParaRPr kumimoji="0" lang="nb-NO" sz="1000" b="0" i="0" u="none" strike="noStrike" kern="1200" cap="none" spc="0" normalizeH="0" baseline="0" noProof="0">
              <a:ln>
                <a:noFill/>
              </a:ln>
              <a:solidFill>
                <a:schemeClr val="dk1"/>
              </a:solidFill>
              <a:uLnTx/>
              <a:uFillTx/>
              <a:latin typeface="+mn-lt"/>
              <a:ea typeface="+mn-ea"/>
              <a:cs typeface="+mn-cs"/>
              <a:hlinkClick r:id="rId6"/>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hlinkClick r:id="rId7"/>
              </a:rPr>
              <a:t>PHQ-9, </a:t>
            </a:r>
            <a:endParaRPr kumimoji="0" lang="nb-NO" sz="1000" b="0" i="0" u="none" strike="noStrike" kern="1200" cap="none" spc="0" normalizeH="0" baseline="0" noProof="0">
              <a:ln>
                <a:noFill/>
              </a:ln>
              <a:solidFill>
                <a:schemeClr val="dk1"/>
              </a:solidFill>
              <a:uLnTx/>
              <a:uFillTx/>
              <a:latin typeface="+mn-lt"/>
              <a:ea typeface="+mn-ea"/>
              <a:cs typeface="+mn-cs"/>
              <a:hlinkClick r:id="rId7"/>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hlinkClick r:id="rId7"/>
              </a:rPr>
              <a:t>OCI-R, </a:t>
            </a:r>
            <a:endParaRPr kumimoji="0" lang="nb-NO" sz="1000" b="0" i="0" u="none" strike="noStrike" kern="1200" cap="none" spc="0" normalizeH="0" baseline="0" noProof="0">
              <a:ln>
                <a:noFill/>
              </a:ln>
              <a:solidFill>
                <a:schemeClr val="dk1"/>
              </a:solidFill>
              <a:uLnTx/>
              <a:uFillTx/>
              <a:latin typeface="+mn-lt"/>
              <a:ea typeface="+mn-ea"/>
              <a:cs typeface="+mn-cs"/>
              <a:hlinkClick r:id="rId8"/>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hlinkClick r:id="rId7"/>
              </a:rPr>
              <a:t>GAFF/S</a:t>
            </a:r>
            <a:endParaRPr kumimoji="0" lang="nb-NO" sz="1000" b="0" i="0" u="none" strike="noStrike" kern="1200" cap="none" spc="0" normalizeH="0" baseline="0" noProof="0">
              <a:ln>
                <a:noFill/>
              </a:ln>
              <a:solidFill>
                <a:schemeClr val="dk1"/>
              </a:solidFill>
              <a:uLnTx/>
              <a:uFillTx/>
              <a:latin typeface="+mn-lt"/>
              <a:ea typeface="+mn-ea"/>
              <a:cs typeface="+mn-cs"/>
              <a:hlinkClick r:id="rId8"/>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hlinkClick r:id="rId9"/>
              </a:rPr>
              <a:t>Forventnings-sjekk</a:t>
            </a:r>
            <a:endParaRPr kumimoji="0" lang="nb-NO" sz="1000" b="0" i="0" u="none" strike="noStrike" kern="1200" cap="none" spc="0" normalizeH="0" baseline="0" noProof="0">
              <a:ln>
                <a:noFill/>
              </a:ln>
              <a:solidFill>
                <a:schemeClr val="dk1"/>
              </a:solidFill>
              <a:uLnTx/>
              <a:uFillTx/>
              <a:latin typeface="+mn-lt"/>
              <a:ea typeface="+mn-ea"/>
              <a:cs typeface="+mn-cs"/>
              <a:hlinkClick r:id="rId9"/>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47148" name="TekstSylinder 59" title=""/>
          <p:cNvSpPr/>
          <p:nvPr/>
        </p:nvSpPr>
        <p:spPr>
          <a:xfrm>
            <a:off x="1187450" y="476250"/>
            <a:ext cx="6697663" cy="5238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28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Tvangslidelse - Pasientforløp</a:t>
            </a:r>
            <a:endParaRPr kumimoji="0" lang="nb-NO" altLang="nb-NO" sz="2800" b="1" i="0" u="none" strike="noStrike" kern="1200" cap="none" spc="0" normalizeH="0" baseline="0" noProof="0">
              <a:solidFill>
                <a:schemeClr val="tx1"/>
              </a:solidFill>
              <a:uLnTx/>
              <a:uFillTx/>
              <a:ea typeface="Arial" pitchFamily="34" charset="0"/>
            </a:endParaRPr>
          </a:p>
        </p:txBody>
      </p:sp>
      <p:sp>
        <p:nvSpPr>
          <p:cNvPr id="47149" name="Hjem 4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6386" name="TekstSylinder 33" title=""/>
          <p:cNvSpPr/>
          <p:nvPr/>
        </p:nvSpPr>
        <p:spPr>
          <a:xfrm>
            <a:off x="3851275" y="1773238"/>
            <a:ext cx="4681538" cy="42783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600">
                <a:ea typeface="Arial" pitchFamily="34" charset="0"/>
              </a:rPr>
              <a:t>Ved OCD er samsykelighet (komorbiditet) vanlig. Det vil si at flere tilstander eller lidelser opptrer sammen med tvangslidelsen. </a:t>
            </a:r>
            <a:endParaRPr lang="nb-NO" altLang="nb-NO" sz="1600">
              <a:ea typeface="Arial" pitchFamily="34" charset="0"/>
            </a:endParaRPr>
          </a:p>
          <a:p>
            <a:pPr marL="0" lvl="0" indent="0" eaLnBrk="1" hangingPunct="1">
              <a:spcBef>
                <a:spcPct val="0"/>
              </a:spcBef>
              <a:buFontTx/>
              <a:buNone/>
            </a:pPr>
            <a:endParaRPr lang="nb-NO" altLang="nb-NO" sz="1600">
              <a:ea typeface="Arial" pitchFamily="34" charset="0"/>
            </a:endParaRPr>
          </a:p>
          <a:p>
            <a:pPr marL="0" lvl="0" indent="0" eaLnBrk="1" hangingPunct="1">
              <a:spcBef>
                <a:spcPct val="0"/>
              </a:spcBef>
              <a:buFontTx/>
              <a:buNone/>
            </a:pPr>
            <a:r>
              <a:rPr lang="nb-NO" altLang="nb-NO" sz="1600">
                <a:ea typeface="Arial" pitchFamily="34" charset="0"/>
              </a:rPr>
              <a:t>Vanlig tilleggsproblematikk eller samsykelighet er;</a:t>
            </a:r>
            <a:endParaRPr lang="nb-NO" altLang="nb-NO" sz="1600">
              <a:ea typeface="Arial" pitchFamily="34" charset="0"/>
            </a:endParaRPr>
          </a:p>
          <a:p>
            <a:pPr marL="457200" lvl="1" indent="0" eaLnBrk="1" hangingPunct="1">
              <a:spcBef>
                <a:spcPct val="0"/>
              </a:spcBef>
            </a:pPr>
            <a:r>
              <a:rPr lang="nb-NO" altLang="nb-NO" sz="1600">
                <a:ea typeface="Arial" pitchFamily="34" charset="0"/>
              </a:rPr>
              <a:t>Andre angstlidelser; fobier, panikklidelse, generalisert angst, enkel PTSD</a:t>
            </a:r>
            <a:endParaRPr lang="nb-NO" altLang="nb-NO" sz="1600">
              <a:ea typeface="Arial" pitchFamily="34" charset="0"/>
            </a:endParaRPr>
          </a:p>
          <a:p>
            <a:pPr marL="457200" lvl="1" indent="0" eaLnBrk="1" hangingPunct="1">
              <a:spcBef>
                <a:spcPct val="0"/>
              </a:spcBef>
            </a:pPr>
            <a:r>
              <a:rPr lang="nb-NO" altLang="nb-NO" sz="1600">
                <a:ea typeface="Arial" pitchFamily="34" charset="0"/>
              </a:rPr>
              <a:t>Depresjon</a:t>
            </a:r>
            <a:endParaRPr lang="nb-NO" altLang="nb-NO" sz="1600">
              <a:ea typeface="Arial" pitchFamily="34" charset="0"/>
            </a:endParaRPr>
          </a:p>
          <a:p>
            <a:pPr marL="457200" lvl="1" indent="0" eaLnBrk="1" hangingPunct="1">
              <a:spcBef>
                <a:spcPct val="0"/>
              </a:spcBef>
            </a:pPr>
            <a:r>
              <a:rPr lang="nb-NO" altLang="nb-NO" sz="1600">
                <a:ea typeface="Arial" pitchFamily="34" charset="0"/>
              </a:rPr>
              <a:t>Hypokondri</a:t>
            </a:r>
            <a:endParaRPr lang="nb-NO" altLang="nb-NO" sz="1600">
              <a:ea typeface="Arial" pitchFamily="34" charset="0"/>
            </a:endParaRPr>
          </a:p>
          <a:p>
            <a:pPr marL="457200" lvl="1" indent="0" eaLnBrk="1" hangingPunct="1">
              <a:spcBef>
                <a:spcPct val="0"/>
              </a:spcBef>
            </a:pPr>
            <a:r>
              <a:rPr lang="nb-NO" altLang="nb-NO" sz="1600">
                <a:ea typeface="Arial" pitchFamily="34" charset="0"/>
              </a:rPr>
              <a:t>Rusproblemer</a:t>
            </a:r>
            <a:endParaRPr lang="nb-NO" altLang="nb-NO" sz="1600">
              <a:ea typeface="Arial" pitchFamily="34" charset="0"/>
            </a:endParaRPr>
          </a:p>
          <a:p>
            <a:pPr marL="457200" lvl="1" indent="0" eaLnBrk="1" hangingPunct="1">
              <a:spcBef>
                <a:spcPct val="0"/>
              </a:spcBef>
            </a:pPr>
            <a:r>
              <a:rPr lang="nb-NO" altLang="nb-NO" sz="1600">
                <a:ea typeface="Arial" pitchFamily="34" charset="0"/>
              </a:rPr>
              <a:t>Bipolar lidelse</a:t>
            </a:r>
            <a:endParaRPr lang="nb-NO" altLang="nb-NO" sz="1600">
              <a:ea typeface="Arial" pitchFamily="34" charset="0"/>
            </a:endParaRPr>
          </a:p>
          <a:p>
            <a:pPr marL="457200" lvl="1" indent="0" eaLnBrk="1" hangingPunct="1">
              <a:spcBef>
                <a:spcPct val="0"/>
              </a:spcBef>
            </a:pPr>
            <a:r>
              <a:rPr lang="nb-NO" altLang="nb-NO" sz="1600">
                <a:ea typeface="Arial" pitchFamily="34" charset="0"/>
              </a:rPr>
              <a:t>Psykose</a:t>
            </a:r>
            <a:endParaRPr lang="nb-NO" altLang="nb-NO" sz="1600">
              <a:ea typeface="Arial" pitchFamily="34" charset="0"/>
            </a:endParaRPr>
          </a:p>
          <a:p>
            <a:pPr marL="457200" lvl="1" indent="0" eaLnBrk="1" hangingPunct="1">
              <a:spcBef>
                <a:spcPct val="0"/>
              </a:spcBef>
            </a:pPr>
            <a:r>
              <a:rPr lang="nb-NO" altLang="nb-NO" sz="1600">
                <a:ea typeface="Arial" pitchFamily="34" charset="0"/>
              </a:rPr>
              <a:t>Utviklingsforstyrrelser (Asperger syndrom, Tourette syndrom)</a:t>
            </a:r>
            <a:endParaRPr lang="nb-NO" altLang="nb-NO" sz="1600">
              <a:ea typeface="Arial" pitchFamily="34" charset="0"/>
            </a:endParaRPr>
          </a:p>
          <a:p>
            <a:pPr marL="457200" lvl="1" indent="0" eaLnBrk="1" hangingPunct="1">
              <a:spcBef>
                <a:spcPct val="0"/>
              </a:spcBef>
            </a:pPr>
            <a:r>
              <a:rPr lang="nb-NO" altLang="nb-NO" sz="1600">
                <a:ea typeface="Arial" pitchFamily="34" charset="0"/>
              </a:rPr>
              <a:t>Spiseforstyrrelse</a:t>
            </a:r>
            <a:endParaRPr lang="nb-NO" altLang="nb-NO" sz="1600">
              <a:ea typeface="Arial" pitchFamily="34" charset="0"/>
            </a:endParaRPr>
          </a:p>
          <a:p>
            <a:pPr marL="457200" lvl="1" indent="0" eaLnBrk="1" hangingPunct="1">
              <a:spcBef>
                <a:spcPct val="0"/>
              </a:spcBef>
            </a:pPr>
            <a:r>
              <a:rPr lang="nb-NO" altLang="nb-NO" sz="1600">
                <a:ea typeface="Arial" pitchFamily="34" charset="0"/>
              </a:rPr>
              <a:t>Personlighetsproblematikk/ relasjonelle vansker/ komplekse traumer</a:t>
            </a:r>
            <a:endParaRPr lang="nb-NO" altLang="nb-NO" sz="1600">
              <a:ea typeface="Arial" pitchFamily="34" charset="0"/>
            </a:endParaRPr>
          </a:p>
        </p:txBody>
      </p:sp>
      <p:sp>
        <p:nvSpPr>
          <p:cNvPr id="16387"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16388" name="Gruppe 2" title=""/>
          <p:cNvGrpSpPr/>
          <p:nvPr/>
        </p:nvGrpSpPr>
        <p:grpSpPr>
          <a:xfrm>
            <a:off x="468313" y="549275"/>
            <a:ext cx="1736725" cy="693738"/>
            <a:chOff x="1951" y="480744"/>
            <a:chExt cx="1736735" cy="694694"/>
          </a:xfrm>
        </p:grpSpPr>
        <p:sp>
          <p:nvSpPr>
            <p:cNvPr id="16389" name="Vinkeltegn 50"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6391" name="Gruppe 3" title=""/>
          <p:cNvGrpSpPr/>
          <p:nvPr/>
        </p:nvGrpSpPr>
        <p:grpSpPr>
          <a:xfrm>
            <a:off x="2030413" y="549275"/>
            <a:ext cx="1736725" cy="693738"/>
            <a:chOff x="1565013" y="480744"/>
            <a:chExt cx="1736735" cy="694694"/>
          </a:xfrm>
        </p:grpSpPr>
        <p:sp>
          <p:nvSpPr>
            <p:cNvPr id="16392" name="Vinkeltegn 53"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6394" name="Gruppe 4" title=""/>
          <p:cNvGrpSpPr/>
          <p:nvPr/>
        </p:nvGrpSpPr>
        <p:grpSpPr>
          <a:xfrm>
            <a:off x="3594100" y="549275"/>
            <a:ext cx="1736725" cy="693738"/>
            <a:chOff x="3128076" y="480744"/>
            <a:chExt cx="1736735" cy="694694"/>
          </a:xfrm>
        </p:grpSpPr>
        <p:sp>
          <p:nvSpPr>
            <p:cNvPr id="16395" name="Vinkeltegn 5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6397" name="Gruppe 6" title=""/>
          <p:cNvGrpSpPr/>
          <p:nvPr/>
        </p:nvGrpSpPr>
        <p:grpSpPr>
          <a:xfrm>
            <a:off x="6719888" y="549275"/>
            <a:ext cx="1736725" cy="693738"/>
            <a:chOff x="6254200" y="480744"/>
            <a:chExt cx="1736735" cy="694694"/>
          </a:xfrm>
        </p:grpSpPr>
        <p:sp>
          <p:nvSpPr>
            <p:cNvPr id="16398" name="Vinkeltegn 5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6400" name="Gruppe 2" title=""/>
          <p:cNvGrpSpPr/>
          <p:nvPr/>
        </p:nvGrpSpPr>
        <p:grpSpPr>
          <a:xfrm>
            <a:off x="5148263" y="549275"/>
            <a:ext cx="1736725" cy="693738"/>
            <a:chOff x="1951" y="480744"/>
            <a:chExt cx="1736735" cy="694694"/>
          </a:xfrm>
        </p:grpSpPr>
        <p:sp>
          <p:nvSpPr>
            <p:cNvPr id="16401" name="Vinkeltegn 62"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6403" name="Avrundet rektangel 28"/>
          <p:cNvSpPr/>
          <p:nvPr/>
        </p:nvSpPr>
        <p:spPr>
          <a:xfrm>
            <a:off x="539750" y="1628775"/>
            <a:ext cx="3041650"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Hva er en tvangslidelse?</a:t>
            </a:r>
          </a:p>
        </p:txBody>
      </p:sp>
      <p:sp>
        <p:nvSpPr>
          <p:cNvPr id="16404" name="Avrundet rektangel 29" title=""/>
          <p:cNvSpPr/>
          <p:nvPr/>
        </p:nvSpPr>
        <p:spPr>
          <a:xfrm>
            <a:off x="539750" y="2811463"/>
            <a:ext cx="3059113" cy="442912"/>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1">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Samsykelighet</a:t>
            </a:r>
            <a:endParaRPr kumimoji="0" lang="nb-NO" altLang="nb-NO" sz="1800" b="0" i="0" u="none" strike="noStrike" kern="1200" cap="none" spc="0" normalizeH="0" baseline="0" noProof="0">
              <a:uLnTx/>
              <a:uFillTx/>
              <a:ea typeface="Arial" pitchFamily="34" charset="0"/>
            </a:endParaRPr>
          </a:p>
        </p:txBody>
      </p:sp>
      <p:sp>
        <p:nvSpPr>
          <p:cNvPr id="16405" name="Avrundet rektangel 30"/>
          <p:cNvSpPr/>
          <p:nvPr/>
        </p:nvSpPr>
        <p:spPr>
          <a:xfrm>
            <a:off x="539750" y="3402013"/>
            <a:ext cx="3059113"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6406" name="Avrundet rektangel 31"/>
          <p:cNvSpPr/>
          <p:nvPr/>
        </p:nvSpPr>
        <p:spPr>
          <a:xfrm>
            <a:off x="539750" y="3994150"/>
            <a:ext cx="3060700" cy="44291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sp>
        <p:nvSpPr>
          <p:cNvPr id="16407" name="Avrundet rektangel 32">
            <a:hlinkClick r:id="rId7" tgtFrame="_blank" tooltip="XDF41724 - dok41724.pdf"/>
          </p:cNvPr>
          <p:cNvSpPr/>
          <p:nvPr/>
        </p:nvSpPr>
        <p:spPr>
          <a:xfrm>
            <a:off x="539750" y="2219325"/>
            <a:ext cx="3059113"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Faktaark om OCD</a:t>
            </a: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7410" name="TekstSylinder 41" title=""/>
          <p:cNvSpPr/>
          <p:nvPr/>
        </p:nvSpPr>
        <p:spPr>
          <a:xfrm>
            <a:off x="3851275" y="1700213"/>
            <a:ext cx="4681538" cy="32924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Nyttige linker;</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Ananke  </a:t>
            </a: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Norsk OCD forening – </a:t>
            </a: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forening for tvangslidelse</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Den nasjonale OCD studien</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Helse Norge </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5"/>
              </a:rPr>
              <a:t>Tvangslidelse</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6"/>
              </a:rPr>
              <a:t>Pasient og brukerrettighetsloven</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Filmer/videoer;</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7"/>
              </a:rPr>
              <a:t>Helsefilm – Film om OCD</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8"/>
              </a:rPr>
              <a:t>Ungdom og angst – Helsestudio 1</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9"/>
              </a:rPr>
              <a:t>Angst en psykisk og fysisk reaksjon</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0"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0"/>
              </a:rPr>
              <a:t>Behandling – redsel for bakterie</a:t>
            </a:r>
            <a:endParaRPr kumimoji="0" lang="nb-NO" altLang="nb-NO" sz="1600" b="0" i="0" u="none" strike="noStrike" kern="1200" cap="none" spc="0" normalizeH="0" baseline="0" noProof="0">
              <a:solidFill>
                <a:schemeClr val="tx1"/>
              </a:solidFill>
              <a:uLnTx/>
              <a:uFillTx/>
              <a:ea typeface="Arial" pitchFamily="34" charset="0"/>
              <a:hlinkClick r:id="rId10"/>
            </a:endParaRPr>
          </a:p>
        </p:txBody>
      </p:sp>
      <p:sp>
        <p:nvSpPr>
          <p:cNvPr id="17411"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17412" name="Gruppe 2" title=""/>
          <p:cNvGrpSpPr/>
          <p:nvPr/>
        </p:nvGrpSpPr>
        <p:grpSpPr>
          <a:xfrm>
            <a:off x="468313" y="549275"/>
            <a:ext cx="1736725" cy="693738"/>
            <a:chOff x="1951" y="480744"/>
            <a:chExt cx="1736735" cy="694694"/>
          </a:xfrm>
        </p:grpSpPr>
        <p:sp>
          <p:nvSpPr>
            <p:cNvPr id="17413" name="Vinkeltegn 50" title="">
              <a:hlinkClick r:id="rId11"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1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7415" name="Gruppe 3" title=""/>
          <p:cNvGrpSpPr/>
          <p:nvPr/>
        </p:nvGrpSpPr>
        <p:grpSpPr>
          <a:xfrm>
            <a:off x="2030413" y="549275"/>
            <a:ext cx="1736725" cy="693738"/>
            <a:chOff x="1565013" y="480744"/>
            <a:chExt cx="1736735" cy="694694"/>
          </a:xfrm>
        </p:grpSpPr>
        <p:sp>
          <p:nvSpPr>
            <p:cNvPr id="17416" name="Vinkeltegn 53" title="">
              <a:hlinkClick r:id="rId12"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1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7418" name="Gruppe 4" title=""/>
          <p:cNvGrpSpPr/>
          <p:nvPr/>
        </p:nvGrpSpPr>
        <p:grpSpPr>
          <a:xfrm>
            <a:off x="3594100" y="549275"/>
            <a:ext cx="1736725" cy="693738"/>
            <a:chOff x="3128076" y="480744"/>
            <a:chExt cx="1736735" cy="694694"/>
          </a:xfrm>
        </p:grpSpPr>
        <p:sp>
          <p:nvSpPr>
            <p:cNvPr id="17419" name="Vinkeltegn 56" title="">
              <a:hlinkClick r:id="rId1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7421" name="Gruppe 6" title=""/>
          <p:cNvGrpSpPr/>
          <p:nvPr/>
        </p:nvGrpSpPr>
        <p:grpSpPr>
          <a:xfrm>
            <a:off x="6719888" y="549275"/>
            <a:ext cx="1736725" cy="693738"/>
            <a:chOff x="6254200" y="480744"/>
            <a:chExt cx="1736735" cy="694694"/>
          </a:xfrm>
        </p:grpSpPr>
        <p:sp>
          <p:nvSpPr>
            <p:cNvPr id="17422" name="Vinkeltegn 59" title="">
              <a:hlinkClick r:id="rId1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7424" name="Gruppe 2" title=""/>
          <p:cNvGrpSpPr/>
          <p:nvPr/>
        </p:nvGrpSpPr>
        <p:grpSpPr>
          <a:xfrm>
            <a:off x="5148263" y="549275"/>
            <a:ext cx="1736725" cy="693738"/>
            <a:chOff x="1951" y="480744"/>
            <a:chExt cx="1736735" cy="694694"/>
          </a:xfrm>
        </p:grpSpPr>
        <p:sp>
          <p:nvSpPr>
            <p:cNvPr id="17425" name="Vinkeltegn 62" title="">
              <a:hlinkClick r:id="rId1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7427" name="Avrundet rektangel 28"/>
          <p:cNvSpPr/>
          <p:nvPr/>
        </p:nvSpPr>
        <p:spPr>
          <a:xfrm>
            <a:off x="539750" y="1628775"/>
            <a:ext cx="3041650"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Hva er en tvangslidelse?</a:t>
            </a:r>
          </a:p>
        </p:txBody>
      </p:sp>
      <p:sp>
        <p:nvSpPr>
          <p:cNvPr id="17428" name="Avrundet rektangel 29"/>
          <p:cNvSpPr/>
          <p:nvPr/>
        </p:nvSpPr>
        <p:spPr>
          <a:xfrm>
            <a:off x="539750" y="2811463"/>
            <a:ext cx="3059113" cy="44291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17429" name="Avrundet rektangel 30" title=""/>
          <p:cNvSpPr/>
          <p:nvPr/>
        </p:nvSpPr>
        <p:spPr>
          <a:xfrm>
            <a:off x="539750" y="3402013"/>
            <a:ext cx="3059113" cy="4445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1">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Linker/video</a:t>
            </a:r>
            <a:endParaRPr kumimoji="0" lang="nb-NO" altLang="nb-NO" sz="1800" b="0" i="0" u="none" strike="noStrike" kern="1200" cap="none" spc="0" normalizeH="0" baseline="0" noProof="0">
              <a:uLnTx/>
              <a:uFillTx/>
              <a:ea typeface="Arial" pitchFamily="34" charset="0"/>
            </a:endParaRPr>
          </a:p>
        </p:txBody>
      </p:sp>
      <p:sp>
        <p:nvSpPr>
          <p:cNvPr id="17430" name="Avrundet rektangel 31"/>
          <p:cNvSpPr/>
          <p:nvPr/>
        </p:nvSpPr>
        <p:spPr>
          <a:xfrm>
            <a:off x="539750" y="3994150"/>
            <a:ext cx="3060700" cy="44291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sp>
        <p:nvSpPr>
          <p:cNvPr id="17431" name="Avrundet rektangel 32">
            <a:hlinkClick r:id="rId16" tgtFrame="_blank" tooltip="XDF41724 - dok41724.pdf"/>
          </p:cNvPr>
          <p:cNvSpPr/>
          <p:nvPr/>
        </p:nvSpPr>
        <p:spPr>
          <a:xfrm>
            <a:off x="539750" y="2219325"/>
            <a:ext cx="3059113"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Faktaark om OCD</a:t>
            </a: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8434" name="TekstSylinder 21" title=""/>
          <p:cNvSpPr/>
          <p:nvPr/>
        </p:nvSpPr>
        <p:spPr>
          <a:xfrm>
            <a:off x="3851275" y="1700213"/>
            <a:ext cx="4681538" cy="42783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sendes av lege  eller psykolog.</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anbefales at henvisning skrives i samsvar med </a:t>
            </a: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tooltip="XDF41698 - https://helsedirektoratet.no/retningslinjer/henvisningsveileder"/>
              </a:rPr>
              <a:t>Nasjonal veileder for henvisninger til spesialisthelsetjenesten </a:t>
            </a: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eller i samsvar med mal på </a:t>
            </a: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Praksisnytt</a:t>
            </a: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sendes aktuelt sted jmf Norsk Helsenett sitt </a:t>
            </a: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adresseregister</a:t>
            </a: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fordeles og rettighetsvurderes ved lokal DPS eller ABUP. </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er en klar fordel at henvisningen inneholder informasjon om aktuelle tvangshandlinger eller tvangstanker som pasienten måtte rapportere å ha. </a:t>
            </a:r>
            <a:endParaRPr kumimoji="0" lang="nb-NO" altLang="nb-NO" sz="1600" b="0" i="0" u="none" strike="noStrike" kern="1200" cap="none" spc="0" normalizeH="0" baseline="0" noProof="0">
              <a:solidFill>
                <a:schemeClr val="tx1"/>
              </a:solidFill>
              <a:uLnTx/>
              <a:uFillTx/>
              <a:ea typeface="Arial" pitchFamily="34" charset="0"/>
            </a:endParaRPr>
          </a:p>
        </p:txBody>
      </p:sp>
      <p:sp>
        <p:nvSpPr>
          <p:cNvPr id="18435"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18436" name="Gruppe 2" title=""/>
          <p:cNvGrpSpPr/>
          <p:nvPr/>
        </p:nvGrpSpPr>
        <p:grpSpPr>
          <a:xfrm>
            <a:off x="468313" y="549275"/>
            <a:ext cx="1736725" cy="693738"/>
            <a:chOff x="1951" y="480744"/>
            <a:chExt cx="1736735" cy="694694"/>
          </a:xfrm>
        </p:grpSpPr>
        <p:sp>
          <p:nvSpPr>
            <p:cNvPr id="18437" name="Vinkeltegn 49" title="">
              <a:hlinkClick r:id="rId5"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3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8439" name="Gruppe 3" title=""/>
          <p:cNvGrpSpPr/>
          <p:nvPr/>
        </p:nvGrpSpPr>
        <p:grpSpPr>
          <a:xfrm>
            <a:off x="2030413" y="549275"/>
            <a:ext cx="1736725" cy="693738"/>
            <a:chOff x="1565013" y="480744"/>
            <a:chExt cx="1736735" cy="694694"/>
          </a:xfrm>
        </p:grpSpPr>
        <p:sp>
          <p:nvSpPr>
            <p:cNvPr id="18440" name="Vinkeltegn 52" title="">
              <a:hlinkClick r:id="rId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8442" name="Gruppe 4" title=""/>
          <p:cNvGrpSpPr/>
          <p:nvPr/>
        </p:nvGrpSpPr>
        <p:grpSpPr>
          <a:xfrm>
            <a:off x="3594100" y="549275"/>
            <a:ext cx="1736725" cy="693738"/>
            <a:chOff x="3128076" y="480744"/>
            <a:chExt cx="1736735" cy="694694"/>
          </a:xfrm>
        </p:grpSpPr>
        <p:sp>
          <p:nvSpPr>
            <p:cNvPr id="18443" name="Vinkeltegn 55" title="">
              <a:hlinkClick r:id="rId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8445" name="Gruppe 6" title=""/>
          <p:cNvGrpSpPr/>
          <p:nvPr/>
        </p:nvGrpSpPr>
        <p:grpSpPr>
          <a:xfrm>
            <a:off x="6719888" y="549275"/>
            <a:ext cx="1736725" cy="693738"/>
            <a:chOff x="6254200" y="480744"/>
            <a:chExt cx="1736735" cy="694694"/>
          </a:xfrm>
        </p:grpSpPr>
        <p:sp>
          <p:nvSpPr>
            <p:cNvPr id="18446" name="Vinkeltegn 58" title="">
              <a:hlinkClick r:id="rId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8448" name="Gruppe 2" title=""/>
          <p:cNvGrpSpPr/>
          <p:nvPr/>
        </p:nvGrpSpPr>
        <p:grpSpPr>
          <a:xfrm>
            <a:off x="5148263" y="549275"/>
            <a:ext cx="1736725" cy="693738"/>
            <a:chOff x="1951" y="480744"/>
            <a:chExt cx="1736735" cy="694694"/>
          </a:xfrm>
        </p:grpSpPr>
        <p:sp>
          <p:nvSpPr>
            <p:cNvPr id="18449" name="Vinkeltegn 61"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5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8451" name="Avrundet rektangel 28"/>
          <p:cNvSpPr/>
          <p:nvPr/>
        </p:nvSpPr>
        <p:spPr>
          <a:xfrm>
            <a:off x="539750" y="1628775"/>
            <a:ext cx="3041650"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Hva er en tvangslidelse?</a:t>
            </a:r>
          </a:p>
        </p:txBody>
      </p:sp>
      <p:sp>
        <p:nvSpPr>
          <p:cNvPr id="18452" name="Avrundet rektangel 29"/>
          <p:cNvSpPr/>
          <p:nvPr/>
        </p:nvSpPr>
        <p:spPr>
          <a:xfrm>
            <a:off x="539750" y="2811463"/>
            <a:ext cx="3059113" cy="44291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18453" name="Avrundet rektangel 30"/>
          <p:cNvSpPr/>
          <p:nvPr/>
        </p:nvSpPr>
        <p:spPr>
          <a:xfrm>
            <a:off x="539750" y="3402013"/>
            <a:ext cx="3059113"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8454" name="Avrundet rektangel 31" title=""/>
          <p:cNvSpPr/>
          <p:nvPr/>
        </p:nvSpPr>
        <p:spPr>
          <a:xfrm>
            <a:off x="539750" y="3994150"/>
            <a:ext cx="3060700" cy="442913"/>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1">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a:t>
            </a:r>
            <a:endParaRPr kumimoji="0" lang="nb-NO" altLang="nb-NO" sz="1800" b="0" i="0" u="none" strike="noStrike" kern="1200" cap="none" spc="0" normalizeH="0" baseline="0" noProof="0">
              <a:uLnTx/>
              <a:uFillTx/>
              <a:ea typeface="Arial" pitchFamily="34" charset="0"/>
            </a:endParaRPr>
          </a:p>
        </p:txBody>
      </p:sp>
      <p:sp>
        <p:nvSpPr>
          <p:cNvPr id="18455" name="Avrundet rektangel 32">
            <a:hlinkClick r:id="rId10" tgtFrame="_blank" tooltip="XDF41724 - dok41724.pdf"/>
          </p:cNvPr>
          <p:cNvSpPr/>
          <p:nvPr/>
        </p:nvSpPr>
        <p:spPr>
          <a:xfrm>
            <a:off x="539750" y="2219325"/>
            <a:ext cx="3059113" cy="4445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1"/>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Faktaark om OCD</a:t>
            </a: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9458" name="Avrundet rektangel 2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19459" name="Avrundet rektangel 21"/>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OCD team DPS Solvang</a:t>
            </a:r>
          </a:p>
        </p:txBody>
      </p:sp>
      <p:sp>
        <p:nvSpPr>
          <p:cNvPr id="19460" name="Avrundet rektangel 2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
        <p:nvSpPr>
          <p:cNvPr id="19461" name="Hjem 19"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19462" name="Gruppe 2" title=""/>
          <p:cNvGrpSpPr/>
          <p:nvPr/>
        </p:nvGrpSpPr>
        <p:grpSpPr>
          <a:xfrm>
            <a:off x="468313" y="549275"/>
            <a:ext cx="1736725" cy="693738"/>
            <a:chOff x="1951" y="480744"/>
            <a:chExt cx="1736735" cy="694694"/>
          </a:xfrm>
        </p:grpSpPr>
        <p:sp>
          <p:nvSpPr>
            <p:cNvPr id="19463" name="Vinkeltegn 3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6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9465" name="Gruppe 3" title=""/>
          <p:cNvGrpSpPr/>
          <p:nvPr/>
        </p:nvGrpSpPr>
        <p:grpSpPr>
          <a:xfrm>
            <a:off x="2030413" y="549275"/>
            <a:ext cx="1736725" cy="693738"/>
            <a:chOff x="1565013" y="480744"/>
            <a:chExt cx="1736735" cy="694694"/>
          </a:xfrm>
        </p:grpSpPr>
        <p:sp>
          <p:nvSpPr>
            <p:cNvPr id="19466" name="Vinkeltegn 4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6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9468" name="Gruppe 4" title=""/>
          <p:cNvGrpSpPr/>
          <p:nvPr/>
        </p:nvGrpSpPr>
        <p:grpSpPr>
          <a:xfrm>
            <a:off x="3594100" y="549275"/>
            <a:ext cx="1736725" cy="693738"/>
            <a:chOff x="3128076" y="480744"/>
            <a:chExt cx="1736735" cy="694694"/>
          </a:xfrm>
        </p:grpSpPr>
        <p:sp>
          <p:nvSpPr>
            <p:cNvPr id="19469" name="Vinkeltegn 4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9471" name="Gruppe 6" title=""/>
          <p:cNvGrpSpPr/>
          <p:nvPr/>
        </p:nvGrpSpPr>
        <p:grpSpPr>
          <a:xfrm>
            <a:off x="6719888" y="549275"/>
            <a:ext cx="1736725" cy="693738"/>
            <a:chOff x="6254200" y="480744"/>
            <a:chExt cx="1736735" cy="694694"/>
          </a:xfrm>
        </p:grpSpPr>
        <p:sp>
          <p:nvSpPr>
            <p:cNvPr id="19472" name="Vinkeltegn 4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9474" name="Gruppe 2" title=""/>
          <p:cNvGrpSpPr/>
          <p:nvPr/>
        </p:nvGrpSpPr>
        <p:grpSpPr>
          <a:xfrm>
            <a:off x="5148263" y="549275"/>
            <a:ext cx="1736725" cy="693738"/>
            <a:chOff x="1951" y="480744"/>
            <a:chExt cx="1736735" cy="694694"/>
          </a:xfrm>
        </p:grpSpPr>
        <p:sp>
          <p:nvSpPr>
            <p:cNvPr id="19475" name="Vinkeltegn 5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0482" name="TekstSylinder 20" title=""/>
          <p:cNvSpPr/>
          <p:nvPr/>
        </p:nvSpPr>
        <p:spPr>
          <a:xfrm>
            <a:off x="3851275" y="1700213"/>
            <a:ext cx="5041900" cy="50784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sendt til Klinikk for psykisk helse skal vurderes av inntaksteam/vurderingsteam i den kliniske enhet som pasienten sorterer inn under.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vil si at henvisning vurderes av et tverrfagligteam bestående av minst en psykologspesialist og psykiater.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Vurderinger gjøres med utgangspunkt i Prioriteringsforskriften §§ 2 og 2a. Med bakgrunn i dette tildeles enten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helsehjelp</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jmf. Pasient og brukerrettighetsloven § 2-1. Eller man vurderer at det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foreligger behov for helsehjelp fra spesialisthelsetjeneste</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 Vurdering med tilbakemelding til pasient skal gjøres innen 10 dager.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To punkter skal vurderes når rett til helsehjelp tildeles;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Nytte av helsehjelpen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skal være et rimelig forhold mellom kostnader og nytte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det innvilges rett til helsehjelp fra spesialisthelsetjenesten, kan dette være enten </a:t>
            </a: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eller </a:t>
            </a: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Rett til behandling gis der man er sikker på pasientforløp. Rett til utredning når det er mer uavklarte forhold og usikkerhet rundt antatt diagnose og problemstilling.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Frist for oppstart skal settes.  Fristen avhenger av vurderingen som gjøres av graden av alvorlighet.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20483" name="Hjem 2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0484" name="Gruppe 2" title=""/>
          <p:cNvGrpSpPr/>
          <p:nvPr/>
        </p:nvGrpSpPr>
        <p:grpSpPr>
          <a:xfrm>
            <a:off x="468313" y="549275"/>
            <a:ext cx="1736725" cy="693738"/>
            <a:chOff x="1951" y="480744"/>
            <a:chExt cx="1736735" cy="694694"/>
          </a:xfrm>
        </p:grpSpPr>
        <p:sp>
          <p:nvSpPr>
            <p:cNvPr id="20485" name="Vinkeltegn 3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8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0487" name="Gruppe 3" title=""/>
          <p:cNvGrpSpPr/>
          <p:nvPr/>
        </p:nvGrpSpPr>
        <p:grpSpPr>
          <a:xfrm>
            <a:off x="2030413" y="549275"/>
            <a:ext cx="1736725" cy="693738"/>
            <a:chOff x="1565013" y="480744"/>
            <a:chExt cx="1736735" cy="694694"/>
          </a:xfrm>
        </p:grpSpPr>
        <p:sp>
          <p:nvSpPr>
            <p:cNvPr id="20488" name="Vinkeltegn 4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8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0490" name="Gruppe 4" title=""/>
          <p:cNvGrpSpPr/>
          <p:nvPr/>
        </p:nvGrpSpPr>
        <p:grpSpPr>
          <a:xfrm>
            <a:off x="3594100" y="549275"/>
            <a:ext cx="1736725" cy="693738"/>
            <a:chOff x="3128076" y="480744"/>
            <a:chExt cx="1736735" cy="694694"/>
          </a:xfrm>
        </p:grpSpPr>
        <p:sp>
          <p:nvSpPr>
            <p:cNvPr id="20491" name="Vinkeltegn 4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0493" name="Gruppe 6" title=""/>
          <p:cNvGrpSpPr/>
          <p:nvPr/>
        </p:nvGrpSpPr>
        <p:grpSpPr>
          <a:xfrm>
            <a:off x="6719888" y="549275"/>
            <a:ext cx="1736725" cy="693738"/>
            <a:chOff x="6254200" y="480744"/>
            <a:chExt cx="1736735" cy="694694"/>
          </a:xfrm>
        </p:grpSpPr>
        <p:sp>
          <p:nvSpPr>
            <p:cNvPr id="20494" name="Vinkeltegn 4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0496" name="Gruppe 2" title=""/>
          <p:cNvGrpSpPr/>
          <p:nvPr/>
        </p:nvGrpSpPr>
        <p:grpSpPr>
          <a:xfrm>
            <a:off x="5148263" y="549275"/>
            <a:ext cx="1736725" cy="693738"/>
            <a:chOff x="1951" y="480744"/>
            <a:chExt cx="1736735" cy="694694"/>
          </a:xfrm>
        </p:grpSpPr>
        <p:sp>
          <p:nvSpPr>
            <p:cNvPr id="20497" name="Vinkeltegn 5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0499" name="Avrundet rektangel 59"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Inntak og vurdering</a:t>
            </a:r>
            <a:endParaRPr kumimoji="0" lang="nb-NO" altLang="nb-NO" sz="1800" b="0" i="0" u="none" strike="noStrike" kern="1200" cap="none" spc="0" normalizeH="0" baseline="0" noProof="0">
              <a:uLnTx/>
              <a:uFillTx/>
              <a:ea typeface="Arial" pitchFamily="34" charset="0"/>
            </a:endParaRPr>
          </a:p>
        </p:txBody>
      </p:sp>
      <p:sp>
        <p:nvSpPr>
          <p:cNvPr id="20500" name="Avrundet rektangel 6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OCD team DPS Solvang</a:t>
            </a:r>
          </a:p>
        </p:txBody>
      </p:sp>
      <p:sp>
        <p:nvSpPr>
          <p:cNvPr id="20501" name="Avrundet rektangel 6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1506" name="TekstSylinder 19" title=""/>
          <p:cNvSpPr/>
          <p:nvPr/>
        </p:nvSpPr>
        <p:spPr>
          <a:xfrm>
            <a:off x="3851275" y="1700213"/>
            <a:ext cx="5041900" cy="3694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de fleste tilfeller gir en tvangslidelse rett til helsehjelp fra spesialisthelsetjenesten, jmf. Prioriteringsveileder for psykisk helsevern for voksne.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rett til helsehjelp vil rimelig ventetid være 3 mnd.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det vurderes å foreligge rett til oppfølging ved spesialisthelsetjenesten, tildeles en behandler ved lokalt DPS.</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Deretter foretas en sekundærhenvisning til OCD teamet ved DPS Solvang. Pasienten kalles inn til prescreening ved OCD teamet i løpet av ca 4 uker.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 gis av et spesialisert OCD team, lokalisert ved DPS Solvang. Samarbeid med primærhelsetjenesten gjøres av behandler ved lokalt DPS</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21507"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1508" name="Gruppe 2" title=""/>
          <p:cNvGrpSpPr/>
          <p:nvPr/>
        </p:nvGrpSpPr>
        <p:grpSpPr>
          <a:xfrm>
            <a:off x="468313" y="549275"/>
            <a:ext cx="1736725" cy="693738"/>
            <a:chOff x="1951" y="480744"/>
            <a:chExt cx="1736735" cy="694694"/>
          </a:xfrm>
        </p:grpSpPr>
        <p:sp>
          <p:nvSpPr>
            <p:cNvPr id="21509"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1511" name="Gruppe 3" title=""/>
          <p:cNvGrpSpPr/>
          <p:nvPr/>
        </p:nvGrpSpPr>
        <p:grpSpPr>
          <a:xfrm>
            <a:off x="2030413" y="549275"/>
            <a:ext cx="1736725" cy="693738"/>
            <a:chOff x="1565013" y="480744"/>
            <a:chExt cx="1736735" cy="694694"/>
          </a:xfrm>
        </p:grpSpPr>
        <p:sp>
          <p:nvSpPr>
            <p:cNvPr id="21512" name="Vinkeltegn 28"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1514" name="Gruppe 4" title=""/>
          <p:cNvGrpSpPr/>
          <p:nvPr/>
        </p:nvGrpSpPr>
        <p:grpSpPr>
          <a:xfrm>
            <a:off x="3594100" y="549275"/>
            <a:ext cx="1736725" cy="693738"/>
            <a:chOff x="3128076" y="480744"/>
            <a:chExt cx="1736735" cy="694694"/>
          </a:xfrm>
        </p:grpSpPr>
        <p:sp>
          <p:nvSpPr>
            <p:cNvPr id="21515" name="Vinkeltegn 3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1517" name="Gruppe 6" title=""/>
          <p:cNvGrpSpPr/>
          <p:nvPr/>
        </p:nvGrpSpPr>
        <p:grpSpPr>
          <a:xfrm>
            <a:off x="6719888" y="549275"/>
            <a:ext cx="1736725" cy="693738"/>
            <a:chOff x="6254200" y="480744"/>
            <a:chExt cx="1736735" cy="694694"/>
          </a:xfrm>
        </p:grpSpPr>
        <p:sp>
          <p:nvSpPr>
            <p:cNvPr id="21518" name="Vinkeltegn 3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1520" name="Gruppe 2" title=""/>
          <p:cNvGrpSpPr/>
          <p:nvPr/>
        </p:nvGrpSpPr>
        <p:grpSpPr>
          <a:xfrm>
            <a:off x="5148263" y="549275"/>
            <a:ext cx="1736725" cy="693738"/>
            <a:chOff x="1951" y="480744"/>
            <a:chExt cx="1736735" cy="694694"/>
          </a:xfrm>
        </p:grpSpPr>
        <p:sp>
          <p:nvSpPr>
            <p:cNvPr id="21521" name="Vinkeltegn 37"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2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1523" name="Avrundet rektangel 4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1524" name="Avrundet rektangel 47"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OCD team DPS Solvang</a:t>
            </a:r>
            <a:endParaRPr kumimoji="0" lang="nb-NO" altLang="nb-NO" sz="1400" b="0" i="0" u="none" strike="noStrike" kern="1200" cap="none" spc="0" normalizeH="0" baseline="0" noProof="0">
              <a:uLnTx/>
              <a:uFillTx/>
              <a:ea typeface="Arial" pitchFamily="34" charset="0"/>
            </a:endParaRPr>
          </a:p>
        </p:txBody>
      </p:sp>
      <p:sp>
        <p:nvSpPr>
          <p:cNvPr id="21525" name="Avrundet rektangel 48"/>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2.05.14"/>
  <p:tag name="AS_TITLE" val="Aspose.Slides for .NET 4.0 Client Profile"/>
  <p:tag name="AS_VERSION" val="22.5"/>
</p:tagLst>
</file>

<file path=ppt/theme/theme1.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Helse Sør-Øst RHF</Company>
  <PresentationFormat>On-screen Show (4:3)</PresentationFormat>
  <Paragraphs>629</Paragraphs>
  <Slides>35</Slides>
  <Notes>0</Notes>
  <TotalTime>1238</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35</vt:i4>
      </vt:variant>
    </vt:vector>
  </HeadingPairs>
  <TitlesOfParts>
    <vt:vector baseType="lpstr" size="39">
      <vt:lpstr>Arial</vt:lpstr>
      <vt:lpstr>Calibri</vt:lpstr>
      <vt:lpstr>Wingdings</vt:lpstr>
      <vt:lpstr>Office-tema</vt:lpstr>
      <vt:lpstr>Tvangslidelse/OCD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22.0500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Tvangslidelse/OCD</dc:title>
  <dc:creator>greile</dc:creator>
  <dc:description>EK_Avdeling¤2#4¤2# ¤3#EK_Avsnitt¤2#4¤2# ¤3#EK_Bedriftsnavn¤2#1¤2#Sørlandet sykehus HF¤3#EK_GjelderFra¤2#0¤2# ¤3#EK_KlGjelderFra¤2#0¤2# ¤3#EK_Opprettet¤2#0¤2#14.04.2016¤3#EK_Utgitt¤2#0¤2#09.05.2016¤3#EK_IBrukDato¤2#0¤2#13.12.2021¤3#EK_DokumentID¤2#0¤2#D41510¤3#EK_DokTittel¤2#0¤2#Behandlingslinje - tvangslidelse/OCD¤3#EK_DokType¤2#0¤2#Retningslinje¤3#EK_DocLvlShort¤2#0¤2# ¤3#EK_DocLevel¤2#0¤2# ¤3#EK_EksRef¤2#2¤2# 0¤3#EK_Erstatter¤2#0¤2#4.00¤3#EK_ErstatterD¤2#0¤2#13.12.2021¤3#EK_Signatur¤2#0¤2#¤3#EK_Verifisert¤2#0¤2#¤3#EK_Hørt¤2#0¤2#¤3#EK_AuditReview¤2#2¤2#¤3#EK_AuditApprove¤2#2¤2#¤3#EK_Gradering¤2#0¤2#Åpen¤3#EK_Gradnr¤2#4¤2#0¤3#EK_Kapittel¤2#4¤2# ¤3#EK_Referanse¤2#2¤2# 16II.KPH.2.4.1-1Anamnese KPH - Veiledning31127dok31127.docx¤1#II.KPH.2.4.1-14MINI24512dok24512.pdf¤1#II.KPH.2.4.1-63GAD - 7 - skåringsverktøy OCD41532dok41532.pdf¤1#II.KPH.2.4.1-64PHQ-9 -skåringsverktøy OCD41533dok41533.pdf¤1#II.KPH.2.4.1-65OCI-R - skåringsverktøy OCD41534dok41534.pdf¤1#II.KPH.2.4.1-66WEMWBS - skåringsverktøy OCD41567dok41567.pdf¤1#II.KPH.2.4.1-67Y-boks checklilst - skåringsverktøy OCD41566dok41566.pdf¤1#II.KPH.2.4.1-68DOCS-SF - Skåringsverktøy OCD41565dok41565.pdf¤1#II.KPH.2.4.1-75Forventningssjekk - OCD41726dok41726.docx¤1#II.KPH.2.4.1-76Mini - plus41872¤1#II.KPH.2.4.2-23Utredning - Standard utreding voksne KPH40598dok40598.ppt¤1#II.KPH.2.4.2-24Standard utredning  KPH - Retningslinje40896dok40896.docx¤1#II.KPH.3.8-2Symptomer - tvangslidelse41724dok41724.pdf¤1#II.KPH.3.8-3Pre-Screening - OCD41728dok41728.docx¤1#II.KPH.4.1-34Nasjonal veileder for henvsininger til spesialisthelsetjenesten41698https://helsedirektoratet.no/retningslinjer/henvisningsveileder¤1#II.KPH.4.2-8NICE guidelines - tvangslidelse/OCD41557https://www.nice.org.uk/guidance/cg31¤1#¤3#EK_RefNr¤2#0¤2#II.KPH.3.8-1¤3#EK_Revisjon¤2#0¤2#5.00¤3#EK_Ansvarlig¤2#0¤2#Martin Rafoss¤3#EK_SkrevetAv¤2#0¤2#Faggruppe¤3#EK_DokAnsvNavn¤2#0¤2#Gro Merete Eilertsen¤3#EK_UText2¤2#0¤2# ¤3#EK_UText3¤2#0¤2# ¤3#EK_UText4¤2#0¤2# ¤3#EK_Status¤2#0¤2#Til godkj.(rev)¤3#EK_Stikkord¤2#0¤2#Behandlingslinje, tvangslidelse, OCD¤3#EK_SuperStikkord¤2#0¤2#¤3#EK_Rapport¤2#3¤2#¤3#EK_EKPrintMerke¤2#0¤2#¤3#EK_Watermark¤2#0¤2#¤3#EK_Utgave¤2#0¤2#5.00¤3#EK_Merknad¤2#7¤2#¤3#EK_VerLogg¤2#2¤2#Ver. 5.00 - 13.12.2021|¤1#Ver. 4.00 - 13.12.2021|¤1#Ver. 3.00 - 10.02.2020|¤1#Ver. 2.01 - 04.04.2018|Forlenget gyldighet til 04.04.2020 uten endringer i dokumentet.Forlenget gyldighet til 04.04.2020¤1#Ver. 2.00 - 01.06.2016|¤1#Ver. 1.04 - 10.05.2016|¤1#Ver. 1.03 - 09.05.2016|¤1#Ver. 1.02 - 09.05.2016|¤1#Ver. 1.01 - 09.05.2016|¤1#Ver. 1.00 - 09.05.2016|¤3#EK_RF1¤2#4¤2# ¤3#EK_RF2¤2#4¤2# ¤3#EK_RF3¤2#4¤2# ¤3#EK_RF4¤2#4¤2# ¤3#EK_RF5¤2#4¤2# ¤3#EK_RF6¤2#4¤2# ¤3#EK_RF7¤2#4¤2# ¤3#EK_RF8¤2#4¤2# ¤3#EK_RF9¤2#4¤2# ¤3#EK_Mappe1¤2#4¤2# ¤3#EK_Mappe2¤2#4¤2# ¤3#EK_Mappe3¤2#4¤2# ¤3#EK_Mappe4¤2#4¤2# ¤3#EK_Mappe5¤2#4¤2# ¤3#EK_Mappe6¤2#4¤2# ¤3#EK_Mappe7¤2#4¤2# ¤3#EK_Mappe8¤2#4¤2# ¤3#EK_Mappe9¤2#4¤2# ¤3#EK_DL¤2#0¤2#1¤3#EK_GjelderTil¤2#0¤2#¤3#EK_Vedlegg¤2#2¤2# 0¤3#EK_AvdelingOver¤2#4¤2# ¤3#EK_HRefNr¤2#0¤2# ¤3#EK_HbNavn¤2#0¤2# ¤3#EK_DokRefnr¤2#4¤2#0002040308¤3#EK_Dokendrdato¤2#4¤2#05.05.2022 16:17:40¤3#EK_HbType¤2#4¤2# ¤3#EK_Offisiell¤2#4¤2# ¤3#EK_VedleggRef¤2#4¤2#II.KPH.3.8-1¤3#EK_Strukt00¤2#5¤2#¤5#II¤5#Klinikknivå¤5#0¤5#0¤4#.¤5#KPH¤5#Klinikk for psykisk helse - psykiatri og avhengighetsbehandling¤5#0¤5#0¤4#.¤5#3¤5#Diagnosespesifikke behandlingsforløp¤5#0¤5#0¤4#.¤5#8¤5#OCD¤5#0¤5#0¤4#\¤3#EK_Strukt01¤2#5¤2#¤3#EK_Pub¤2#6¤2# ¤3#EKR_DokType¤2#0¤2#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¤3#EKR_Strukt00¤2#5¤2#¤5#II¤5#Klinikknivå¤5#0¤5#0¤4#.¤5#KPH¤5#Klinikk for psykisk helse - psykiatri og avhengighetsbehandling¤5#0¤5#0¤4#.¤5#3¤5#Diagnosespesifikke behandlingsforløp¤5#0¤5#0¤4#.¤5#8¤5#OCD¤5#0¤5#0¤4#\¤3#</dc:description>
  <cp:keywords>&lt;dok41510.ppt&gt;&lt;n&gt;ek_type&lt;/n&gt;&lt;v&gt;ARB&lt;/v&gt;&lt;n&gt;khb&lt;/n&gt;&lt;v&gt;UB&lt;/v&gt;&lt;n&gt;beskyttet&lt;/n&gt;&lt;v&gt;nei&lt;/v&gt;&lt;/dok41510.ppt&gt;</cp:keywords>
  <cp:lastModifiedBy>Martin Rafoss</cp:lastModifiedBy>
  <cp:revision>313</cp:revision>
  <dcterms:created xsi:type="dcterms:W3CDTF">2015-12-11T16:59:45Z</dcterms:created>
  <dcterms:modified xsi:type="dcterms:W3CDTF">2023-10-24T22:45:04Z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urrDocVer">
    <vt:lpwstr>2.20</vt:lpwstr>
  </property>
  <property fmtid="{D5CDD505-2E9C-101B-9397-08002B2CF9AE}" pid="3" name="EK_Format">
    <vt:lpwstr>2</vt:lpwstr>
  </property>
</Properties>
</file>