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256" r:id="rId3"/>
    <p:sldId id="260" r:id="rId4"/>
    <p:sldId id="304" r:id="rId5"/>
    <p:sldId id="259" r:id="rId6"/>
    <p:sldId id="257" r:id="rId7"/>
    <p:sldId id="258" r:id="rId8"/>
    <p:sldId id="261" r:id="rId9"/>
    <p:sldId id="262" r:id="rId10"/>
    <p:sldId id="263" r:id="rId11"/>
    <p:sldId id="265" r:id="rId12"/>
    <p:sldId id="268" r:id="rId13"/>
    <p:sldId id="269" r:id="rId14"/>
    <p:sldId id="270" r:id="rId15"/>
    <p:sldId id="271" r:id="rId16"/>
    <p:sldId id="272" r:id="rId17"/>
    <p:sldId id="273" r:id="rId18"/>
    <p:sldId id="274" r:id="rId19"/>
    <p:sldId id="275" r:id="rId20"/>
    <p:sldId id="266" r:id="rId21"/>
    <p:sldId id="277" r:id="rId22"/>
    <p:sldId id="278" r:id="rId23"/>
    <p:sldId id="280" r:id="rId24"/>
    <p:sldId id="281" r:id="rId25"/>
    <p:sldId id="303" r:id="rId26"/>
    <p:sldId id="302" r:id="rId27"/>
    <p:sldId id="267" r:id="rId28"/>
    <p:sldId id="282" r:id="rId29"/>
    <p:sldId id="285" r:id="rId30"/>
    <p:sldId id="283" r:id="rId31"/>
    <p:sldId id="284" r:id="rId32"/>
    <p:sldId id="286" r:id="rId33"/>
    <p:sldId id="288" r:id="rId34"/>
    <p:sldId id="305" r:id="rId35"/>
    <p:sldId id="289" r:id="rId36"/>
    <p:sldId id="292" r:id="rId37"/>
    <p:sldId id="296" r:id="rId38"/>
    <p:sldId id="297" r:id="rId39"/>
    <p:sldId id="298" r:id="rId40"/>
    <p:sldId id="301" r:id="rId41"/>
  </p:sldIdLst>
  <p:sldSz cx="9144000" cy="6858000" type="screen4x3"/>
  <p:notesSz cx="6858000" cy="9144000"/>
  <p:custDataLst>
    <p:tags r:id="rId42"/>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71" autoAdjust="0"/>
  </p:normalViewPr>
  <p:slideViewPr>
    <p:cSldViewPr>
      <p:cViewPr varScale="1">
        <p:scale>
          <a:sx n="59" d="100"/>
          <a:sy n="59"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tags" Target="tags/tag1.xml" /><Relationship Id="rId43" Type="http://schemas.openxmlformats.org/officeDocument/2006/relationships/presProps" Target="presProps.xml" /><Relationship Id="rId44" Type="http://schemas.openxmlformats.org/officeDocument/2006/relationships/viewProps" Target="viewProps.xml" /><Relationship Id="rId45" Type="http://schemas.openxmlformats.org/officeDocument/2006/relationships/theme" Target="theme/theme1.xml" /><Relationship Id="rId46"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53250" name="Plassholder for topptekst 1"/>
          <p:cNvSpPr>
            <a:spLocks noGrp="1"/>
          </p:cNvSpPr>
          <p:nvPr>
            <p:ph type="hdr" sz="quarter"/>
          </p:nvPr>
        </p:nvSpPr>
        <p:spPr>
          <a:xfrm>
            <a:off x="0"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3251" name="Plassholder for dato 2"/>
          <p:cNvSpPr>
            <a:spLocks noGrp="1"/>
          </p:cNvSpPr>
          <p:nvPr>
            <p:ph type="dt" idx="2"/>
          </p:nvPr>
        </p:nvSpPr>
        <p:spPr>
          <a:xfrm>
            <a:off x="3884613"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fontAlgn="auto" hangingPunct="1">
              <a:spcBef>
                <a:spcPct val="0"/>
              </a:spcBef>
              <a:spcAft>
                <a:spcPct val="0"/>
              </a:spcAft>
              <a:buSzTx/>
              <a:defRPr sz="1200">
                <a:solidFill>
                  <a:schemeClr val="tx1"/>
                </a:solidFill>
                <a:latin typeface="+mn-lt"/>
                <a:cs typeface="+mn-cs"/>
              </a:defRPr>
            </a:lvl1pPr>
          </a:lstStyle>
          <a:p>
            <a:pPr marL="0" marR="0" lvl="0" indent="0" algn="r" defTabSz="914400" rtl="0" eaLnBrk="1" fontAlgn="auto" latinLnBrk="0" hangingPunct="1">
              <a:lnSpc>
                <a:spcPct val="100000"/>
              </a:lnSpc>
              <a:spcBef>
                <a:spcPct val="0"/>
              </a:spcBef>
              <a:spcAft>
                <a:spcPct val="0"/>
              </a:spcAft>
              <a:buClrTx/>
              <a:buSzTx/>
              <a:buFontTx/>
              <a:buNone/>
            </a:pPr>
            <a:fld id="{A32F7276-EA7C-4FCC-982C-DFDC9EB79B20}" type="hfDateTime">
              <a:rPr kumimoji="0" lang="nb-NO" sz="1200" b="0" i="0" u="none" strike="noStrike" kern="1200" cap="none" spc="0" normalizeH="0" baseline="0" noProof="0">
                <a:ln>
                  <a:noFill/>
                </a:ln>
                <a:solidFill>
                  <a:schemeClr val="tx1"/>
                </a:solidFill>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3252" name="Plassholder for lysbilde 3" title=""/>
          <p:cNvSpPr>
            <a:spLocks noGrp="1" noRot="1" noChangeAspect="1"/>
          </p:cNvSpPr>
          <p:nvPr>
            <p:ph type="sldImg" idx="5"/>
          </p:nvPr>
        </p:nvSpPr>
        <p:spPr>
          <a:xfrm>
            <a:off x="1143000" y="685800"/>
            <a:ext cx="4572000" cy="3429000"/>
          </a:xfrm>
          <a:prstGeom prst="rect">
            <a:avLst/>
          </a:prstGeom>
          <a:noFill/>
          <a:ln w="12700">
            <a:solidFill>
              <a:srgbClr val="000000"/>
            </a:solidFill>
            <a:miter lim="800000"/>
          </a:ln>
        </p:spPr>
      </p:sp>
      <p:sp>
        <p:nvSpPr>
          <p:cNvPr id="53253" name="Plassholder for notater 4"/>
          <p:cNvSpPr>
            <a:spLocks noGrp="1"/>
          </p:cNvSpPr>
          <p:nvPr>
            <p:ph type="body" sz="quarter" idx="1"/>
          </p:nvPr>
        </p:nvSpPr>
        <p:spPr>
          <a:xfrm>
            <a:off x="685800" y="4343400"/>
            <a:ext cx="5486400" cy="41148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53254" name="Plassholder for bunntekst 5"/>
          <p:cNvSpPr>
            <a:spLocks noGrp="1"/>
          </p:cNvSpPr>
          <p:nvPr>
            <p:ph type="ftr" sz="quarter" idx="3"/>
          </p:nvPr>
        </p:nvSpPr>
        <p:spPr>
          <a:xfrm>
            <a:off x="0" y="8685213"/>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53255" name="Plassholder for lysbildenummer 6"/>
          <p:cNvSpPr>
            <a:spLocks noGrp="1"/>
          </p:cNvSpPr>
          <p:nvPr>
            <p:ph type="sldNum" sz="quarter" idx="4"/>
          </p:nvPr>
        </p:nvSpPr>
        <p:spPr>
          <a:xfrm>
            <a:off x="3884613" y="8685213"/>
            <a:ext cx="2971800" cy="4572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algn="r" eaLnBrk="1" hangingPunct="1">
              <a:buSzTx/>
              <a:defRPr sz="1200">
                <a:solidFill>
                  <a:schemeClr val="tx1"/>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A230AFCA-9D09-44F1-8295-E0F6D6739338}" type="slidenum">
              <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 Id="rId3" Type="http://schemas.openxmlformats.org/officeDocument/2006/relationships/slide" Target="../slides/slide36.xml" TargetMode="Internal" /><Relationship Id="rId4" Type="http://schemas.openxmlformats.org/officeDocument/2006/relationships/hyperlink" Target="http://kvalitet2.sshf.no/docs/pub/dok20230.pdf" TargetMode="Externa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 Id="rId3" Type="http://schemas.openxmlformats.org/officeDocument/2006/relationships/slide" Target="../slides/slide36.xml" TargetMode="Interna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 Id="rId3" Type="http://schemas.openxmlformats.org/officeDocument/2006/relationships/slide" Target="../slides/slide36.xml" TargetMode="Internal" /><Relationship Id="rId4" Type="http://schemas.openxmlformats.org/officeDocument/2006/relationships/slide" Target="../slides/slide37.xml" TargetMode="Interna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427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4275"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Personlighetsforstyrrelser er psykiske lidelser hvor lav og ustabil selvfølelse, og problemer i mellommenneskelige relasjoner er det mest fremtredende. Disse vanskene fører ofte til langvarige sykemeldinger, tidlig uførhet og vanskelige familieforhold.</a:t>
            </a:r>
            <a:endParaRPr kumimoji="0" lang="nb-NO" altLang="nb-NO" sz="1200" b="0" i="0" u="none" strike="noStrike" kern="1200" cap="none" spc="0" normalizeH="0" baseline="0" noProof="0">
              <a:solidFill>
                <a:srgbClr val="000000"/>
              </a:solidFill>
              <a:uLnTx/>
              <a:uFillTx/>
            </a:endParaRPr>
          </a:p>
        </p:txBody>
      </p:sp>
      <p:sp>
        <p:nvSpPr>
          <p:cNvPr id="5427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612C6591-98DB-48A0-ABED-7D2E9BEC740C}" type="slidenum">
              <a:rPr kumimoji="0" lang="nb-NO" altLang="nb-NO" sz="1200" u="none" baseline="0">
                <a:solidFill>
                  <a:srgbClr val="000000"/>
                </a:solidFill>
                <a:effectLst/>
                <a:latin typeface="Calibri" pitchFamily="34" charset="0"/>
                <a:ea typeface="Calibri" pitchFamily="34" charset="0"/>
              </a:rPr>
              <a:t>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529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5299" name="Plassholder for notater 2" title=""/>
          <p:cNvSpPr>
            <a:spLocks noGrp="1"/>
          </p:cNvSpPr>
          <p:nvPr>
            <p:ph type="body" idx="1"/>
          </p:nvPr>
        </p:nvSpPr>
        <p:spPr bwMode="auto">
          <a:xfrm>
            <a:off x="685800" y="4343400"/>
            <a:ext cx="5486400" cy="4114800"/>
          </a:xfrm>
          <a:prstGeom prst="rect">
            <a:avLst/>
          </a:prstGeom>
          <a:noFill/>
          <a:ln w="9525">
            <a:noFill/>
            <a:miter lim="10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Behandlingen skjer gjennom ulike faser. Dette innebærer at en vurdering av alvorlighet, for eksempel i forhold suicidalitet, dissosiasjon etc. vil avgjøre i hvilke fase behandlingen begynner.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Det betyr at man ser behandling som bygget opp av veksling mellom ulike stadier i behandlingsforløpet: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1.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hlinkClick r:id="rId3" action="ppaction://hlinksldjump"/>
              </a:rPr>
              <a:t>Stabilisering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Målet her er å redusere selvskading,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hlinkClick r:id="rId4"/>
              </a:rPr>
              <a:t>suicidalitet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og impulsiv atferd.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Dialektisk atferdsterapi (DBT) er den anbefalte metoden som retter seg mot dette.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I de andre anbefalte (skjematerapi/MBT) metodene er stabiliseringsarbeid en implisitt del av metodene.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Noen vil ha behov for stabiliseringsarbeid før endringsarbeid, mens andre vil kunne starte direkte med endringsarbeid. Ved tilbakevendende kriser, beveger man seg mellom endrings- og stabiliseringsfase. Rusbehandling kan også være aktuelt her.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5530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A5DDC58-14A2-40AC-9B04-4340B0E77335}" type="slidenum">
              <a:rPr kumimoji="0" lang="nb-NO" altLang="nb-NO" sz="1200" u="none" baseline="0">
                <a:solidFill>
                  <a:srgbClr val="000000"/>
                </a:solidFill>
                <a:effectLst/>
                <a:latin typeface="Calibri" pitchFamily="34" charset="0"/>
                <a:ea typeface="Calibri" pitchFamily="34" charset="0"/>
              </a:rPr>
              <a:t>36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632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6323" name="Plassholder for notater 2" title=""/>
          <p:cNvSpPr>
            <a:spLocks noGrp="1"/>
          </p:cNvSpPr>
          <p:nvPr>
            <p:ph type="body" idx="1"/>
          </p:nvPr>
        </p:nvSpPr>
        <p:spPr bwMode="auto">
          <a:xfrm>
            <a:off x="685800" y="4343400"/>
            <a:ext cx="5486400" cy="4114800"/>
          </a:xfrm>
          <a:prstGeom prst="rect">
            <a:avLst/>
          </a:prstGeom>
          <a:noFill/>
          <a:ln w="9525" cap="flat">
            <a:noFill/>
            <a:prstDash val="solid"/>
            <a:round/>
            <a:headEnd type="none" w="med" len="med"/>
            <a:tailEnd type="none" w="med" len="med"/>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Behandlingen skjer gjennom ulike faser. Dette innebærer at en vurdering av alvorlighet, for eksempel i forhold suicidalitet, dissosiasjon etc. vil avgjøre i hvilke fase behandlingen begynner.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Det betyr at man ser behandling som bygget opp av veksling mellom ulike stadier i behandlingsforløpet: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AutoNum type="arabicPeriod"/>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hlinkClick r:id="rId3" action="ppaction://hlinksldjump"/>
              </a:rPr>
              <a:t>Stabilisering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Når pasienten er tilstrekkelig stabil til å kunne tolerere følelser og har gode mestrings- strategier til å håndtere hendelser i livet, kan endringsarbeide igangsettes. Det finnes ulike metoder som er dokumentert virksomme. Disse tilbys av sertifiserte/spesialutdannede behandlere; MBT, Skjemafokusertterapi, DBT og andre terapiretninger (dynamisk dekonstruktiv psykoterapi, kognitiv terapi tilpasset personlighetsforstyrrelser og tranference focused psykoterapi).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1" i="0" u="none" strike="noStrike" kern="1200" cap="none" spc="0" normalizeH="0" baseline="0" noProof="0">
              <a:solidFill>
                <a:srgbClr val="000000"/>
              </a:solidFill>
              <a:uLnTx/>
              <a:uFillTx/>
            </a:endParaRPr>
          </a:p>
        </p:txBody>
      </p:sp>
      <p:sp>
        <p:nvSpPr>
          <p:cNvPr id="5632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43C0EED7-5A13-4E6D-95A1-D37E8C112283}" type="slidenum">
              <a:rPr kumimoji="0" lang="nb-NO" altLang="nb-NO" sz="1200" u="none" baseline="0">
                <a:solidFill>
                  <a:srgbClr val="000000"/>
                </a:solidFill>
                <a:effectLst/>
                <a:latin typeface="Calibri" pitchFamily="34" charset="0"/>
                <a:ea typeface="Calibri" pitchFamily="34" charset="0"/>
              </a:rPr>
              <a:t>37</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734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7347" name="Plassholder for notater 2" title=""/>
          <p:cNvSpPr>
            <a:spLocks noGrp="1"/>
          </p:cNvSpPr>
          <p:nvPr>
            <p:ph type="body" idx="1"/>
          </p:nvPr>
        </p:nvSpPr>
        <p:spPr bwMode="auto">
          <a:xfrm>
            <a:off x="685800" y="4343400"/>
            <a:ext cx="5486400" cy="4114800"/>
          </a:xfrm>
          <a:prstGeom prst="rect">
            <a:avLst/>
          </a:prstGeom>
          <a:noFill/>
          <a:ln w="9525" cap="flat">
            <a:noFill/>
            <a:prstDash val="solid"/>
            <a:round/>
            <a:headEnd type="none" w="med" len="med"/>
            <a:tailEnd type="none" w="med" len="med"/>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Behandlingen skjer gjennom ulike faser. Dette innebærer at en vurdering av alvorlighet, for eksempel i forhold suicidalitet, dissosiasjon etc. vil avgjøre i hvilke fase behandlingen begynner.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Det betyr at man ser behandling som bygget opp av veksling mellom ulike stadier i behandlingsforløpet: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AutoNum type="arabicPeriod"/>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hlinkClick r:id="rId3" action="ppaction://hlinksldjump"/>
              </a:rPr>
              <a:t>Stabilisering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2.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hlinkClick r:id="rId4" action="ppaction://hlinksldjump"/>
              </a:rPr>
              <a:t>Endringsfase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Når pasienten har nådd et ønskelig mål innenfor den valgte metode anbefales igangsetting et arbeid for å gjøre pasienten mer selvstyrt: Dette kan være utdanning, arbeid, bosted, etc. Man kan tenke seg at dette i stor grad vil foregå i kommunen.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Revurdering av diagnose gjøres i forbindelse med avslutning av behandling.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5734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EBD4E20-D1AF-43FD-A351-3A236B263FB0}" type="slidenum">
              <a:rPr kumimoji="0" lang="nb-NO" altLang="nb-NO" sz="1200" u="none" baseline="0">
                <a:solidFill>
                  <a:srgbClr val="000000"/>
                </a:solidFill>
                <a:effectLst/>
                <a:latin typeface="Calibri" pitchFamily="34" charset="0"/>
                <a:ea typeface="Calibri" pitchFamily="34" charset="0"/>
              </a:rPr>
              <a:t>38</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2CE8BAA7-0971-459A-B78B-D1D89E462377}"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4F743B69-8482-4DA8-ABED-B029460961C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5557547-3F70-4B9B-B2F9-0636BFC7878E}"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7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B839F3C-A975-49F9-A0F2-09D082C29E4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531DA961-70F7-43ED-9924-C0492D38154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EA6106EF-EA9A-4AFA-B01D-A7A77E974F14}"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03635CA6-8208-4E96-B611-EFA05A239075}"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B1DDC62-F123-469D-AB52-234B34523C15}"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24DE639C-BDE7-4933-8094-DBCA1C7C3079}"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47A47055-CA54-4DF7-BC81-DE21AB635308}"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BA673AE-050B-40D9-BD33-6937DC0C44D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6797E24B-8F17-4B9C-B641-3DE035E8A194}"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4527B876-35CB-43BB-81F4-55525F818B7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5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DBAB6C4-F1B0-42ED-8BBA-73DA1273CE81}"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A9B0E700-37A0-42E5-9DE5-9B67F305C42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AA03EDAE-802A-466F-B6BF-1E9A9048571D}"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9E61C72C-9D0C-4200-8DC1-A5F82EE54220}"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23B0122-AEB2-43D6-94A9-C8A4B1DB81BA}"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F199D93F-67C9-4211-892F-4BA9175009E7}"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9ABA36BA-E6EB-4D32-9922-E299739FCCE8}"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7F0F5F8F-B5AD-4585-9FD1-94704E11E10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D28A48F-F466-4800-97D0-12B45A15912A}"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48E429B2-A7BE-4CA4-AAA5-8F3D7951902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06CCA735-AC20-424C-AF36-CEE4ED98B58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3936" r:id="rId1"/>
    <p:sldLayoutId id="2147483938" r:id="rId2"/>
    <p:sldLayoutId id="2147483940" r:id="rId3"/>
    <p:sldLayoutId id="2147483942" r:id="rId4"/>
    <p:sldLayoutId id="2147483944" r:id="rId5"/>
    <p:sldLayoutId id="2147483946" r:id="rId6"/>
    <p:sldLayoutId id="2147483948" r:id="rId7"/>
    <p:sldLayoutId id="2147483950" r:id="rId8"/>
    <p:sldLayoutId id="2147483952" r:id="rId9"/>
    <p:sldLayoutId id="2147483954" r:id="rId10"/>
    <p:sldLayoutId id="2147483956"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26.xml" TargetMode="Internal" /><Relationship Id="rId6" Type="http://schemas.openxmlformats.org/officeDocument/2006/relationships/slide" Target="slide35.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26.xml" TargetMode="Internal" /><Relationship Id="rId2" Type="http://schemas.openxmlformats.org/officeDocument/2006/relationships/slide" Target="slide9.xml" TargetMode="Internal" /><Relationship Id="rId3" Type="http://schemas.openxmlformats.org/officeDocument/2006/relationships/slide" Target="slide8.xml" TargetMode="Internal" /><Relationship Id="rId4" Type="http://schemas.openxmlformats.org/officeDocument/2006/relationships/slide" Target="slide13.xml" TargetMode="Internal" /><Relationship Id="rId5" Type="http://schemas.openxmlformats.org/officeDocument/2006/relationships/slide" Target="slide18.xml" TargetMode="Internal" /><Relationship Id="rId6" Type="http://schemas.openxmlformats.org/officeDocument/2006/relationships/slide" Target="slide23.xml" TargetMode="Internal" /><Relationship Id="rId7" Type="http://schemas.openxmlformats.org/officeDocument/2006/relationships/slide" Target="slide2.xml" TargetMode="Internal" /><Relationship Id="rId8" Type="http://schemas.openxmlformats.org/officeDocument/2006/relationships/slide" Target="slide19.xml" TargetMode="Internal" /><Relationship Id="rId9" Type="http://schemas.openxmlformats.org/officeDocument/2006/relationships/slide" Target="slide35.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kvalitet.sshf.no/docs/pub/DOK40598.ppsx" TargetMode="External" /><Relationship Id="rId3" Type="http://schemas.openxmlformats.org/officeDocument/2006/relationships/hyperlink" Target="https://kvalitet.sshf.no/docs/pub/DOK41188.pdf" TargetMode="External" /><Relationship Id="rId4" Type="http://schemas.openxmlformats.org/officeDocument/2006/relationships/hyperlink" Target="https://ek-sshf.sikt.sykehuspartner.no/docs/pub/DOK41188.pdf" TargetMode="Ex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9.xml" TargetMode="Internal" /><Relationship Id="rId8" Type="http://schemas.openxmlformats.org/officeDocument/2006/relationships/slide" Target="slide35.xml" TargetMode="Internal" /><Relationship Id="rId9" Type="http://schemas.openxmlformats.org/officeDocument/2006/relationships/slide" Target="slide26.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s://kvalitet.sshf.no/docs/dok/DOK27908.pdf" TargetMode="External" /><Relationship Id="rId11" Type="http://schemas.openxmlformats.org/officeDocument/2006/relationships/hyperlink" Target="https://kvalitet.sshf.no/docs/pub/DOK22467.pdf" TargetMode="Externa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https://kvalitet.sshf.no/docs/pub/DOK27878.pdf" TargetMode="External" /><Relationship Id="rId8" Type="http://schemas.openxmlformats.org/officeDocument/2006/relationships/hyperlink" Target="http://www.oslo-universitetssykehus.no/sitecollectiondocuments/fagfolk/forskning og utvikling/rasp/rasp; 14.1, sk&#229;ringsn&#248;kkel for iip-c.pdf" TargetMode="External" /><Relationship Id="rId9" Type="http://schemas.openxmlformats.org/officeDocument/2006/relationships/hyperlink" Target="dok22451.pdf" TargetMode="Ex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https://kvalitet.sshf.no/docs/dok/DOK24509.pdf" TargetMode="External" /><Relationship Id="rId8" Type="http://schemas.openxmlformats.org/officeDocument/2006/relationships/hyperlink" Target="https://www.deviersprong.nl/over-de-viersprong/over-de-viersprong-onderzoek/onderzoekslijn-diagnostiek/onderzoekslijn-assessment-en-indicatiestelling/sipp-main-menu/questionnaires/" TargetMode="External" /><Relationship Id="rId9" Type="http://schemas.openxmlformats.org/officeDocument/2006/relationships/hyperlink" Target="https://kvalitet.sshf.no/docs/pub/DOK41905.pdf" TargetMode="Ex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https://kvalitet.sshf.no/docs/pub/DOK20230.pdf" TargetMode="External" /><Relationship Id="rId8" Type="http://schemas.openxmlformats.org/officeDocument/2006/relationships/hyperlink" Target="https://kvalitet.sshf.no/docs/pub/DOK40904.pdf" TargetMode="Ex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http://www.psykologforeningen.no/medlem/foererkortveileder" TargetMode="External" /><Relationship Id="rId8" Type="http://schemas.openxmlformats.org/officeDocument/2006/relationships/hyperlink" Target="https://ek-sshf.sikt.sykehuspartner.no/docs/pub/dok41750.pdf" TargetMode="External" /><Relationship Id="rId9" Type="http://schemas.openxmlformats.org/officeDocument/2006/relationships/hyperlink" Target="dok41750.docx" TargetMode="Ex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https://www.nice.org.uk/search?q=personality+disorders" TargetMode="Ex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19.xml" TargetMode="Internal" /><Relationship Id="rId11" Type="http://schemas.openxmlformats.org/officeDocument/2006/relationships/slide" Target="slide35.xml" TargetMode="Internal" /><Relationship Id="rId12" Type="http://schemas.openxmlformats.org/officeDocument/2006/relationships/slide" Target="slide26.xml" TargetMode="Internal" /><Relationship Id="rId2" Type="http://schemas.openxmlformats.org/officeDocument/2006/relationships/slide" Target="slide30.xml" TargetMode="Internal" /><Relationship Id="rId3" Type="http://schemas.openxmlformats.org/officeDocument/2006/relationships/hyperlink" Target="../ppt/slides/slide30.xml" TargetMode="External" /><Relationship Id="rId4" Type="http://schemas.openxmlformats.org/officeDocument/2006/relationships/slide" Target="slide32.xml" TargetMode="Internal" /><Relationship Id="rId5" Type="http://schemas.openxmlformats.org/officeDocument/2006/relationships/hyperlink" Target="../ppt/slides/slide32.xml" TargetMode="External" /><Relationship Id="rId6" Type="http://schemas.openxmlformats.org/officeDocument/2006/relationships/slide" Target="slide31.xml" TargetMode="Internal" /><Relationship Id="rId7" Type="http://schemas.openxmlformats.org/officeDocument/2006/relationships/hyperlink" Target="../ppt/slides/slide31.xml" TargetMode="External" /><Relationship Id="rId8" Type="http://schemas.openxmlformats.org/officeDocument/2006/relationships/slide" Target="slide2.xml" TargetMode="Internal" /><Relationship Id="rId9" Type="http://schemas.openxmlformats.org/officeDocument/2006/relationships/slide" Target="slide8.xml" TargetMode="In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36.xml" TargetMode="Internal" /><Relationship Id="rId3" Type="http://schemas.openxmlformats.org/officeDocument/2006/relationships/slide" Target="slide37.xml" TargetMode="Internal" /><Relationship Id="rId4" Type="http://schemas.openxmlformats.org/officeDocument/2006/relationships/slide" Target="slide38.xml" TargetMode="In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9.xml" TargetMode="Internal" /><Relationship Id="rId8" Type="http://schemas.openxmlformats.org/officeDocument/2006/relationships/slide" Target="slide35.xml" TargetMode="Internal" /><Relationship Id="rId9" Type="http://schemas.openxmlformats.org/officeDocument/2006/relationships/slide" Target="slide26.xml" TargetMode="In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dok28655.docx" TargetMode="External" /><Relationship Id="rId3" Type="http://schemas.openxmlformats.org/officeDocument/2006/relationships/hyperlink" Target="dok33150.docx" TargetMode="External" /><Relationship Id="rId4" Type="http://schemas.openxmlformats.org/officeDocument/2006/relationships/slide" Target="slide2.xml" TargetMode="Internal" /><Relationship Id="rId5" Type="http://schemas.openxmlformats.org/officeDocument/2006/relationships/slide" Target="slide8.xml" TargetMode="Internal" /><Relationship Id="rId6" Type="http://schemas.openxmlformats.org/officeDocument/2006/relationships/slide" Target="slide19.xml" TargetMode="Internal" /><Relationship Id="rId7" Type="http://schemas.openxmlformats.org/officeDocument/2006/relationships/slide" Target="slide35.xml" TargetMode="Internal" /><Relationship Id="rId8" Type="http://schemas.openxmlformats.org/officeDocument/2006/relationships/slide" Target="slide26.xml" TargetMode="Internal" /><Relationship Id="rId9" Type="http://schemas.openxmlformats.org/officeDocument/2006/relationships/hyperlink" Target="dok41907.docx"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file:///\\sikt.sykehuspartner.no\Data\SSHF\Felles\Klinikk%20for%20psykisk%20helse\Klinikkledelsen\Klinikkledelsen\Fagr&#229;d\OCD%20behandlingslinje\Til%20deg%20som%20lider%20av%20tvang.pdf" TargetMode="Ex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9.xml" TargetMode="Internal" /><Relationship Id="rId6" Type="http://schemas.openxmlformats.org/officeDocument/2006/relationships/slide" Target="slide35.xml" TargetMode="Internal" /><Relationship Id="rId7" Type="http://schemas.openxmlformats.org/officeDocument/2006/relationships/slide" Target="slide26.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behavioraltech.org/resources/mindfulness.cfm" TargetMode="External" /><Relationship Id="rId3" Type="http://schemas.openxmlformats.org/officeDocument/2006/relationships/hyperlink" Target="http://dbt.no/om-dbt/" TargetMode="External" /><Relationship Id="rId4" Type="http://schemas.openxmlformats.org/officeDocument/2006/relationships/slide" Target="slide2.xml" TargetMode="Internal" /><Relationship Id="rId5" Type="http://schemas.openxmlformats.org/officeDocument/2006/relationships/slide" Target="slide8.xml" TargetMode="Internal" /><Relationship Id="rId6" Type="http://schemas.openxmlformats.org/officeDocument/2006/relationships/slide" Target="slide19.xml" TargetMode="Internal" /><Relationship Id="rId7" Type="http://schemas.openxmlformats.org/officeDocument/2006/relationships/slide" Target="slide35.xml" TargetMode="Internal" /><Relationship Id="rId8" Type="http://schemas.openxmlformats.org/officeDocument/2006/relationships/slide" Target="slide26.xml" TargetMode="In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23.xml" TargetMode="Internal" /><Relationship Id="rId11" Type="http://schemas.openxmlformats.org/officeDocument/2006/relationships/slide" Target="slide26.xml" TargetMode="Internal" /><Relationship Id="rId12" Type="http://schemas.openxmlformats.org/officeDocument/2006/relationships/hyperlink" Target="dok24509.pdf" TargetMode="External" /><Relationship Id="rId13" Type="http://schemas.openxmlformats.org/officeDocument/2006/relationships/hyperlink" Target="dok41905.docx" TargetMode="External" /><Relationship Id="rId14" Type="http://schemas.openxmlformats.org/officeDocument/2006/relationships/slide" Target="slide39.xml" TargetMode="Internal" /><Relationship Id="rId15" Type="http://schemas.openxmlformats.org/officeDocument/2006/relationships/slide" Target="slide2.xml" TargetMode="Internal" /><Relationship Id="rId16" Type="http://schemas.openxmlformats.org/officeDocument/2006/relationships/slide" Target="slide8.xml" TargetMode="Internal" /><Relationship Id="rId17" Type="http://schemas.openxmlformats.org/officeDocument/2006/relationships/slide" Target="slide19.xml" TargetMode="Internal" /><Relationship Id="rId18" Type="http://schemas.openxmlformats.org/officeDocument/2006/relationships/slide" Target="slide35.xml" TargetMode="Internal" /><Relationship Id="rId2" Type="http://schemas.openxmlformats.org/officeDocument/2006/relationships/slide" Target="slide7.xml" TargetMode="Internal" /><Relationship Id="rId3" Type="http://schemas.openxmlformats.org/officeDocument/2006/relationships/slide" Target="slide9.xml" TargetMode="Internal" /><Relationship Id="rId4" Type="http://schemas.openxmlformats.org/officeDocument/2006/relationships/hyperlink" Target="dok27878.docx" TargetMode="External" /><Relationship Id="rId5" Type="http://schemas.openxmlformats.org/officeDocument/2006/relationships/hyperlink" Target="dok27908.pdf" TargetMode="External" /><Relationship Id="rId6" Type="http://schemas.openxmlformats.org/officeDocument/2006/relationships/hyperlink" Target="dok22467.pdf" TargetMode="External" /><Relationship Id="rId7" Type="http://schemas.openxmlformats.org/officeDocument/2006/relationships/hyperlink" Target="dok22451.pdf" TargetMode="External" /><Relationship Id="rId8" Type="http://schemas.openxmlformats.org/officeDocument/2006/relationships/slide" Target="slide20.xml" TargetMode="Internal" /><Relationship Id="rId9" Type="http://schemas.openxmlformats.org/officeDocument/2006/relationships/slide" Target="slide22.xml" TargetMode="Interna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35.xml" TargetMode="Internal" /><Relationship Id="rId11" Type="http://schemas.openxmlformats.org/officeDocument/2006/relationships/slide" Target="slide26.xml" TargetMode="Internal" /><Relationship Id="rId2" Type="http://schemas.openxmlformats.org/officeDocument/2006/relationships/notesSlide" Target="../notesSlides/notesSlide2.xml" /><Relationship Id="rId3" Type="http://schemas.openxmlformats.org/officeDocument/2006/relationships/slide" Target="slide36.xml" TargetMode="Internal" /><Relationship Id="rId4" Type="http://schemas.openxmlformats.org/officeDocument/2006/relationships/hyperlink" Target="https://kvalitet.sshf.no/docs/pub/DOK20230.pdf" TargetMode="External" /><Relationship Id="rId5" Type="http://schemas.openxmlformats.org/officeDocument/2006/relationships/slide" Target="slide37.xml" TargetMode="Internal" /><Relationship Id="rId6" Type="http://schemas.openxmlformats.org/officeDocument/2006/relationships/slide" Target="slide38.xml" TargetMode="Internal" /><Relationship Id="rId7" Type="http://schemas.openxmlformats.org/officeDocument/2006/relationships/slide" Target="slide2.xml" TargetMode="Internal" /><Relationship Id="rId8" Type="http://schemas.openxmlformats.org/officeDocument/2006/relationships/slide" Target="slide8.xml" TargetMode="Internal" /><Relationship Id="rId9" Type="http://schemas.openxmlformats.org/officeDocument/2006/relationships/slide" Target="slide19.xml" TargetMode="Interna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8.xml" TargetMode="Internal" /><Relationship Id="rId11" Type="http://schemas.openxmlformats.org/officeDocument/2006/relationships/slide" Target="slide19.xml" TargetMode="Internal" /><Relationship Id="rId12" Type="http://schemas.openxmlformats.org/officeDocument/2006/relationships/slide" Target="slide35.xml" TargetMode="Internal" /><Relationship Id="rId13" Type="http://schemas.openxmlformats.org/officeDocument/2006/relationships/slide" Target="slide26.xml" TargetMode="Internal" /><Relationship Id="rId2" Type="http://schemas.openxmlformats.org/officeDocument/2006/relationships/notesSlide" Target="../notesSlides/notesSlide3.xml" /><Relationship Id="rId3" Type="http://schemas.openxmlformats.org/officeDocument/2006/relationships/slide" Target="slide36.xml" TargetMode="Internal" /><Relationship Id="rId4" Type="http://schemas.openxmlformats.org/officeDocument/2006/relationships/hyperlink" Target="../ppt/slides/slide36.xml" TargetMode="External" /><Relationship Id="rId5" Type="http://schemas.openxmlformats.org/officeDocument/2006/relationships/slide" Target="slide37.xml" TargetMode="Internal" /><Relationship Id="rId6" Type="http://schemas.openxmlformats.org/officeDocument/2006/relationships/hyperlink" Target="../ppt/slides/slide37.xml" TargetMode="External" /><Relationship Id="rId7" Type="http://schemas.openxmlformats.org/officeDocument/2006/relationships/slide" Target="slide38.xml" TargetMode="Internal" /><Relationship Id="rId8" Type="http://schemas.openxmlformats.org/officeDocument/2006/relationships/hyperlink" Target="../ppt/slides/slide38.xml" TargetMode="External" /><Relationship Id="rId9" Type="http://schemas.openxmlformats.org/officeDocument/2006/relationships/slide" Target="slide2.xml" TargetMode="Interna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slide" Target="slide8.xml" TargetMode="Internal" /><Relationship Id="rId11" Type="http://schemas.openxmlformats.org/officeDocument/2006/relationships/slide" Target="slide19.xml" TargetMode="Internal" /><Relationship Id="rId12" Type="http://schemas.openxmlformats.org/officeDocument/2006/relationships/slide" Target="slide35.xml" TargetMode="Internal" /><Relationship Id="rId13" Type="http://schemas.openxmlformats.org/officeDocument/2006/relationships/slide" Target="slide26.xml" TargetMode="Internal" /><Relationship Id="rId2" Type="http://schemas.openxmlformats.org/officeDocument/2006/relationships/notesSlide" Target="../notesSlides/notesSlide4.xml" /><Relationship Id="rId3" Type="http://schemas.openxmlformats.org/officeDocument/2006/relationships/slide" Target="slide36.xml" TargetMode="Internal" /><Relationship Id="rId4" Type="http://schemas.openxmlformats.org/officeDocument/2006/relationships/hyperlink" Target="../ppt/slides/slide36.xml" TargetMode="External" /><Relationship Id="rId5" Type="http://schemas.openxmlformats.org/officeDocument/2006/relationships/slide" Target="slide37.xml" TargetMode="Internal" /><Relationship Id="rId6" Type="http://schemas.openxmlformats.org/officeDocument/2006/relationships/hyperlink" Target="../ppt/slides/slide37.xml" TargetMode="External" /><Relationship Id="rId7" Type="http://schemas.openxmlformats.org/officeDocument/2006/relationships/slide" Target="slide38.xml" TargetMode="Internal" /><Relationship Id="rId8" Type="http://schemas.openxmlformats.org/officeDocument/2006/relationships/hyperlink" Target="../ppt/slides/slide38.xml" TargetMode="External" /><Relationship Id="rId9" Type="http://schemas.openxmlformats.org/officeDocument/2006/relationships/slide" Target="slide2.xml" TargetMode="Interna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 Id="rId7" Type="http://schemas.openxmlformats.org/officeDocument/2006/relationships/hyperlink" Target="SCID II.pdf" TargetMode="External" /><Relationship Id="rId8" Type="http://schemas.openxmlformats.org/officeDocument/2006/relationships/hyperlink" Target="SCL 90 R.pdf" TargetMode="Ex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http://www.kognitiv.no/om-nfkt/assosierte-medlemsforeninger/norsk-forum-for-skjematerapi/" TargetMode="External" /><Relationship Id="rId11" Type="http://schemas.openxmlformats.org/officeDocument/2006/relationships/hyperlink" Target="http://www.oslo-universitetssykehus.no/omoss_/avdelinger_/personlighetspsykiatri-nasjonal-kompetansetjeneste_/Sider/enhet.aspx" TargetMode="External" /><Relationship Id="rId12" Type="http://schemas.openxmlformats.org/officeDocument/2006/relationships/hyperlink" Target="https://www.youtube.com/watch?v=3MW8yZnvN2k" TargetMode="External" /><Relationship Id="rId13" Type="http://schemas.openxmlformats.org/officeDocument/2006/relationships/hyperlink" Target="http://www.hjelptilhjelp.no/video/uten-filter-anne-grethe-har-emosjonelt-ustabil-personlighetsforstyrrelse-norsk" TargetMode="External" /><Relationship Id="rId14" Type="http://schemas.openxmlformats.org/officeDocument/2006/relationships/hyperlink" Target="https://tv.nrk.no/serie/dagsrevyen/NNFA19091114/11-09-2014#t=22m25s#t=22m25s#t=22m25s#t=22m25s#t=22m25s#t=22m25s#t=22m25s#t=22m25s#t=22m25s#t=22m25s#t=22m25s" TargetMode="External" /><Relationship Id="rId15" Type="http://schemas.openxmlformats.org/officeDocument/2006/relationships/hyperlink" Target="http://www.oslo-universitetssykehus.no/omoss_/avdelinger_/mbt-kvalitetslaboratorium_/video-individualterapi_/Sider/Video - individualterapi.aspx" TargetMode="External" /><Relationship Id="rId16" Type="http://schemas.openxmlformats.org/officeDocument/2006/relationships/hyperlink" Target="https://www.youtube.com/watch?v=aJYZm_k7-PU#t=55#t=55#t=55#t=55#t=55#t=55#t=55#t=55#t=55#t=55#t=55" TargetMode="External" /><Relationship Id="rId17" Type="http://schemas.openxmlformats.org/officeDocument/2006/relationships/hyperlink" Target="https://www.youtube.com/watch?v=XfiRDG0oFoQ" TargetMode="External" /><Relationship Id="rId2" Type="http://schemas.openxmlformats.org/officeDocument/2006/relationships/notesSlide" Target="../notesSlides/notesSlide1.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9.xml" TargetMode="Internal" /><Relationship Id="rId6" Type="http://schemas.openxmlformats.org/officeDocument/2006/relationships/slide" Target="slide35.xml" TargetMode="Internal" /><Relationship Id="rId7" Type="http://schemas.openxmlformats.org/officeDocument/2006/relationships/slide" Target="slide26.xml" TargetMode="Internal" /><Relationship Id="rId8" Type="http://schemas.openxmlformats.org/officeDocument/2006/relationships/hyperlink" Target="http://www.dbt.no/" TargetMode="External" /><Relationship Id="rId9" Type="http://schemas.openxmlformats.org/officeDocument/2006/relationships/hyperlink" Target="http://www.mentalisering.no/" TargetMode="Ex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elsedirektoratet.no/retningslinjer/henvisningsveileder" TargetMode="External" /><Relationship Id="rId3" Type="http://schemas.openxmlformats.org/officeDocument/2006/relationships/hyperlink" Target="http://www.sshf.no/omoss_/avdelinger_/psykisk-helse-klinikk_/Sider/henvisning-til-spesialisthelsetjenesten.aspx" TargetMode="External" /><Relationship Id="rId4" Type="http://schemas.openxmlformats.org/officeDocument/2006/relationships/hyperlink" Target="https://register.nhn.no/Ar/Virksomhet/Index/81350" TargetMode="Ex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9.xml" TargetMode="Internal" /><Relationship Id="rId8" Type="http://schemas.openxmlformats.org/officeDocument/2006/relationships/slide" Target="slide35.xml" TargetMode="Internal" /><Relationship Id="rId9" Type="http://schemas.openxmlformats.org/officeDocument/2006/relationships/slide" Target="slide26.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9.xml" TargetMode="Internal" /><Relationship Id="rId5" Type="http://schemas.openxmlformats.org/officeDocument/2006/relationships/slide" Target="slide35.xml" TargetMode="Internal" /><Relationship Id="rId6" Type="http://schemas.openxmlformats.org/officeDocument/2006/relationships/slide" Target="slide26.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helsedirektoratet.no/retningslinjer/psykisk-helsevern-for-voksne" TargetMode="Ex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9.xml" TargetMode="Internal" /><Relationship Id="rId6" Type="http://schemas.openxmlformats.org/officeDocument/2006/relationships/slide" Target="slide35.xml" TargetMode="Internal" /><Relationship Id="rId7" Type="http://schemas.openxmlformats.org/officeDocument/2006/relationships/slide" Target="slide26.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1" title=""/>
          <p:cNvSpPr>
            <a:spLocks noGrp="1"/>
          </p:cNvSpPr>
          <p:nvPr>
            <p:ph type="ctrTitle"/>
          </p:nvPr>
        </p:nvSpPr>
        <p:spPr>
          <a:xfrm>
            <a:off x="684213" y="188913"/>
            <a:ext cx="7772400" cy="1368425"/>
          </a:xfrm>
          <a:noFill/>
          <a:ln cap="flat">
            <a:noFill/>
            <a:prstDash val="solid"/>
            <a:miter lim="800000"/>
            <a:headEnd type="none" w="med" len="med"/>
            <a:tailEnd type="none" w="med" len="med"/>
          </a:ln>
        </p:spPr>
        <p:txBody>
          <a:bodyPr wrap="square" lIns="91440" tIns="45720" rIns="91440" bIns="45720" anchor="ctr" anchorCtr="0"/>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baseline="0">
                <a:solidFill>
                  <a:srgbClr val="000000"/>
                </a:solidFill>
                <a:effectLst/>
                <a:latin typeface="Calibri" pitchFamily="34" charset="0"/>
                <a:ea typeface="Calibri" pitchFamily="34" charset="0"/>
              </a:defRPr>
            </a:lvl1pPr>
          </a:lstStyle>
          <a:p>
            <a:pPr lvl="0" eaLnBrk="1" hangingPunct="1"/>
            <a:r>
              <a:rPr lang="nb-NO" altLang="nb-NO" sz="3200" b="1"/>
              <a:t>Emosjonelt ustabil personlighetsforstyrrelse</a:t>
            </a:r>
            <a:endParaRPr lang="nb-NO" altLang="nb-NO" sz="3200"/>
          </a:p>
        </p:txBody>
      </p:sp>
      <p:grpSp>
        <p:nvGrpSpPr>
          <p:cNvPr id="13315" name="Gruppe 6" title=""/>
          <p:cNvGrpSpPr/>
          <p:nvPr/>
        </p:nvGrpSpPr>
        <p:grpSpPr>
          <a:xfrm>
            <a:off x="0" y="3429000"/>
            <a:ext cx="2303463" cy="1127125"/>
            <a:chOff x="1951" y="1992912"/>
            <a:chExt cx="1736735" cy="694694"/>
          </a:xfrm>
        </p:grpSpPr>
        <p:sp>
          <p:nvSpPr>
            <p:cNvPr id="13316" name="Vinkeltegn 4" title="">
              <a:hlinkClick r:id="rId2" action="ppaction://hlinksldjump"/>
            </p:cNvPr>
            <p:cNvSpPr/>
            <p:nvPr/>
          </p:nvSpPr>
          <p:spPr>
            <a:xfrm>
              <a:off x="1951"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2"/>
              <a:ext cx="92881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7" title="">
              <a:hlinkClick r:id="rId3" action="ppaction://hlinksldjump"/>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10485"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0" title="">
              <a:hlinkClick r:id="rId4"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3" title="">
              <a:hlinkClick r:id="rId5" action="ppaction://hlinksldjump"/>
            </p:cNvPr>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429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6" title="">
              <a:hlinkClick r:id="rId6"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33040"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143000"/>
          </a:xfrm>
          <a:prstGeom prst="rect">
            <a:avLst/>
          </a:prstGeom>
          <a:noFill/>
          <a:ln w="9525" cap="flat" cmpd="sng" algn="ctr">
            <a:noFill/>
            <a:prstDash val="solid"/>
            <a:round/>
            <a:headEnd type="none" w="med" len="med"/>
            <a:tailEnd type="none" w="med" len="med"/>
          </a:ln>
        </p:spPr>
        <p:txBody>
          <a:bodyPr anchor="ctr">
            <a:normAutofit fontScale="90000" lnSpcReduction="20000"/>
          </a:bodyPr>
          <a:lstStyle/>
          <a:p>
            <a:pPr marL="0" marR="0" lvl="0" indent="0" algn="l" defTabSz="914400" rtl="0" eaLnBrk="1" fontAlgn="auto" latinLnBrk="0" hangingPunct="1">
              <a:lnSpc>
                <a:spcPct val="100000"/>
              </a:lnSpc>
              <a:spcBef>
                <a:spcPct val="0"/>
              </a:spcBef>
              <a:spcAft>
                <a:spcPct val="0"/>
              </a:spcAft>
              <a:buClrTx/>
              <a:buSzTx/>
              <a:buFontTx/>
              <a:buNone/>
            </a:pP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
        <p:nvSpPr>
          <p:cNvPr id="13331" name="TekstSylinder 18"/>
          <p:cNvSpPr txBox="1"/>
          <p:nvPr/>
        </p:nvSpPr>
        <p:spPr>
          <a:xfrm>
            <a:off x="539750" y="1268413"/>
            <a:ext cx="7993063" cy="1873250"/>
          </a:xfrm>
          <a:prstGeom prst="rect">
            <a:avLst/>
          </a:prstGeom>
          <a:noFill/>
          <a:ln w="9525" cap="flat" cmpd="sng" algn="ctr">
            <a:noFill/>
            <a:prstDash val="solid"/>
            <a:round/>
            <a:headEnd type="none" w="med" len="med"/>
            <a:tailEnd type="none" w="med" len="med"/>
          </a:ln>
        </p:spPr>
        <p:txBody>
          <a:bodyPr>
            <a:normAutofit fontScale="92500"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Pasientforløp for emosjonelt ustabil personlighetsforstyrrelse gir på bakgrunn av kunnskapsbasert praksis, anbefalinger for spesialisert behandling av denne tilstanden ved Sørlandet sykehus. Målet med pasientforløpet er å få til en kvalitetsmessig god og forutsigbar praksis i tråd med de angitte anbefalingene.</a:t>
            </a:r>
          </a:p>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800" b="0" i="0" u="none" strike="noStrike" kern="1200" cap="none" spc="0" normalizeH="0" baseline="0" noProof="0">
                <a:ln>
                  <a:noFill/>
                </a:ln>
                <a:solidFill>
                  <a:schemeClr val="tx1"/>
                </a:solidFill>
                <a:uLnTx/>
                <a:uFillTx/>
                <a:latin typeface="+mn-lt" pitchFamily="34" charset="0"/>
                <a:ea typeface="+mn-ea" pitchFamily="34" charset="0"/>
                <a:cs typeface="+mn-cs"/>
              </a:rPr>
              <a:t>Hoveddelen av pasientforløpet er rettet mot helsepersonell i spesialisthelsetjenesten. Det er en egen del som inneholder informasjon til pasienter og pårørende. </a:t>
            </a: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2530" name="TekstSylinder 19" title=""/>
          <p:cNvSpPr/>
          <p:nvPr/>
        </p:nvSpPr>
        <p:spPr>
          <a:xfrm>
            <a:off x="3851275" y="1700213"/>
            <a:ext cx="5041900" cy="6477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200">
                <a:ea typeface="Arial" pitchFamily="34" charset="0"/>
              </a:rPr>
              <a:t> </a:t>
            </a:r>
            <a:endParaRPr lang="nb-NO" altLang="nb-NO" sz="1200">
              <a:ea typeface="Arial" pitchFamily="34" charset="0"/>
            </a:endParaRPr>
          </a:p>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22531"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2532" name="Gruppe 2" title=""/>
          <p:cNvGrpSpPr/>
          <p:nvPr/>
        </p:nvGrpSpPr>
        <p:grpSpPr>
          <a:xfrm>
            <a:off x="468313" y="549275"/>
            <a:ext cx="1736725" cy="693738"/>
            <a:chOff x="1951" y="480744"/>
            <a:chExt cx="1736735" cy="694694"/>
          </a:xfrm>
        </p:grpSpPr>
        <p:sp>
          <p:nvSpPr>
            <p:cNvPr id="22533"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35" name="Gruppe 3" title=""/>
          <p:cNvGrpSpPr/>
          <p:nvPr/>
        </p:nvGrpSpPr>
        <p:grpSpPr>
          <a:xfrm>
            <a:off x="2030413" y="549275"/>
            <a:ext cx="1736725" cy="693738"/>
            <a:chOff x="1565013" y="480744"/>
            <a:chExt cx="1736735" cy="694694"/>
          </a:xfrm>
        </p:grpSpPr>
        <p:sp>
          <p:nvSpPr>
            <p:cNvPr id="22536" name="Vinkeltegn 28"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3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38" name="Gruppe 4" title=""/>
          <p:cNvGrpSpPr/>
          <p:nvPr/>
        </p:nvGrpSpPr>
        <p:grpSpPr>
          <a:xfrm>
            <a:off x="3594100" y="549275"/>
            <a:ext cx="1736725" cy="693738"/>
            <a:chOff x="3128076" y="480744"/>
            <a:chExt cx="1736735" cy="694694"/>
          </a:xfrm>
        </p:grpSpPr>
        <p:sp>
          <p:nvSpPr>
            <p:cNvPr id="22539" name="Vinkeltegn 3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41" name="Gruppe 6" title=""/>
          <p:cNvGrpSpPr/>
          <p:nvPr/>
        </p:nvGrpSpPr>
        <p:grpSpPr>
          <a:xfrm>
            <a:off x="6719888" y="549275"/>
            <a:ext cx="1736725" cy="693738"/>
            <a:chOff x="6254200" y="480744"/>
            <a:chExt cx="1736735" cy="694694"/>
          </a:xfrm>
        </p:grpSpPr>
        <p:sp>
          <p:nvSpPr>
            <p:cNvPr id="22542" name="Vinkeltegn 3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44" name="Gruppe 2" title=""/>
          <p:cNvGrpSpPr/>
          <p:nvPr/>
        </p:nvGrpSpPr>
        <p:grpSpPr>
          <a:xfrm>
            <a:off x="5148263" y="549275"/>
            <a:ext cx="1736725" cy="693738"/>
            <a:chOff x="1951" y="480744"/>
            <a:chExt cx="1736735" cy="694694"/>
          </a:xfrm>
        </p:grpSpPr>
        <p:sp>
          <p:nvSpPr>
            <p:cNvPr id="22545" name="Vinkeltegn 3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4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2547" name="Avrundet rektangel 4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2548" name="Avrundet rektangel 4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Spesialisert behandling for personlighetsforstyrrelse</a:t>
            </a:r>
            <a:endParaRPr kumimoji="0" lang="nb-NO" altLang="nb-NO" sz="1400" b="0" i="0" u="none" strike="noStrike" kern="1200" cap="none" spc="0" normalizeH="0" baseline="0" noProof="0">
              <a:uLnTx/>
              <a:uFillTx/>
              <a:ea typeface="Arial" pitchFamily="34" charset="0"/>
            </a:endParaRPr>
          </a:p>
        </p:txBody>
      </p:sp>
      <p:sp>
        <p:nvSpPr>
          <p:cNvPr id="22549" name="Avrundet rektangel 4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2550" name="TekstSylinder 22" title=""/>
          <p:cNvSpPr/>
          <p:nvPr/>
        </p:nvSpPr>
        <p:spPr>
          <a:xfrm>
            <a:off x="3851275" y="1700213"/>
            <a:ext cx="5041900" cy="2678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Mange pasientene som følges innen allmennpsykiatrisk poliklinikk kan ha, eller har en kjent personlighetsproblematikk. Mange får et svært godt behandlingstilbud i individualterapi ved DPS.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Enkelte, med et stort symptomtrykk, kan imidlertid profitere på å følges opp av en mer spesialisert behandling, rettet inn mot sin personlighetsproblematikk.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tilbys i dag ved gruppeteamet ved DPS Strømme MBT, gruppeenheten ved DPS Aust Agder, skjemafokusertterapi, eller ved DBT team ved DPS Aust Agder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23554" name="Gruppe 2" title=""/>
          <p:cNvGrpSpPr/>
          <p:nvPr/>
        </p:nvGrpSpPr>
        <p:grpSpPr>
          <a:xfrm>
            <a:off x="468313" y="549275"/>
            <a:ext cx="1736725" cy="693738"/>
            <a:chOff x="1951" y="480744"/>
            <a:chExt cx="1736735" cy="694694"/>
          </a:xfrm>
        </p:grpSpPr>
        <p:sp>
          <p:nvSpPr>
            <p:cNvPr id="23555" name="Vinkeltegn 1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5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a:t>
              </a:r>
            </a:p>
          </p:txBody>
        </p:sp>
      </p:grpSp>
      <p:grpSp>
        <p:nvGrpSpPr>
          <p:cNvPr id="23557" name="Gruppe 3" title=""/>
          <p:cNvGrpSpPr/>
          <p:nvPr/>
        </p:nvGrpSpPr>
        <p:grpSpPr>
          <a:xfrm>
            <a:off x="2030413" y="549275"/>
            <a:ext cx="1736725" cy="693738"/>
            <a:chOff x="1565013" y="480744"/>
            <a:chExt cx="1736735" cy="694694"/>
          </a:xfrm>
        </p:grpSpPr>
        <p:sp>
          <p:nvSpPr>
            <p:cNvPr id="23558" name="Vinkeltegn 1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5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Henvisende instans</a:t>
              </a:r>
            </a:p>
          </p:txBody>
        </p:sp>
      </p:grpSp>
      <p:grpSp>
        <p:nvGrpSpPr>
          <p:cNvPr id="23560" name="Gruppe 4" title=""/>
          <p:cNvGrpSpPr/>
          <p:nvPr/>
        </p:nvGrpSpPr>
        <p:grpSpPr>
          <a:xfrm>
            <a:off x="3594100" y="549275"/>
            <a:ext cx="1736725" cy="693738"/>
            <a:chOff x="3128076" y="480744"/>
            <a:chExt cx="1736735" cy="694694"/>
          </a:xfrm>
        </p:grpSpPr>
        <p:sp>
          <p:nvSpPr>
            <p:cNvPr id="23561"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sp>
        <p:nvSpPr>
          <p:cNvPr id="23563" name="Vinkeltegn 9" title="">
            <a:hlinkClick r:id="rId5" action="ppaction://hlinksldjump"/>
          </p:cNvPr>
          <p:cNvSpPr/>
          <p:nvPr/>
        </p:nvSpPr>
        <p:spPr>
          <a:xfrm>
            <a:off x="5156200" y="549275"/>
            <a:ext cx="1736725" cy="693738"/>
          </a:xfrm>
          <a:prstGeom prst="chevron">
            <a:avLst>
              <a:gd name="adj" fmla="val 49999"/>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200">
              <a:ea typeface="Arial" pitchFamily="34" charset="0"/>
            </a:endParaRPr>
          </a:p>
        </p:txBody>
      </p:sp>
      <p:grpSp>
        <p:nvGrpSpPr>
          <p:cNvPr id="23564" name="Gruppe 6" title=""/>
          <p:cNvGrpSpPr/>
          <p:nvPr/>
        </p:nvGrpSpPr>
        <p:grpSpPr>
          <a:xfrm>
            <a:off x="6719888" y="549275"/>
            <a:ext cx="1736725" cy="693738"/>
            <a:chOff x="6254200" y="480744"/>
            <a:chExt cx="1736735" cy="694694"/>
          </a:xfrm>
        </p:grpSpPr>
        <p:sp>
          <p:nvSpPr>
            <p:cNvPr id="23565" name="Vinkeltegn 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6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3567" name="Vinkeltegn 12"/>
          <p:cNvSpPr/>
          <p:nvPr/>
        </p:nvSpPr>
        <p:spPr>
          <a:xfrm>
            <a:off x="5508625" y="549275"/>
            <a:ext cx="1041400" cy="693738"/>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sp>
        <p:nvSpPr>
          <p:cNvPr id="2356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356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357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357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357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357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3574" name="Figur 27" title=""/>
          <p:cNvCxnSpPr>
            <a:stCxn id="23568" idx="2"/>
            <a:endCxn id="2356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5" name="Figur 29" title=""/>
          <p:cNvCxnSpPr>
            <a:stCxn id="2356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357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357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3579" name="Figur 34" title=""/>
          <p:cNvCxnSpPr>
            <a:stCxn id="23568" idx="0"/>
            <a:endCxn id="2357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0" name="Rett pil 36" title=""/>
          <p:cNvCxnSpPr>
            <a:stCxn id="23568" idx="3"/>
            <a:endCxn id="2357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1" name="Vinkel 38" title=""/>
          <p:cNvCxnSpPr>
            <a:stCxn id="23570" idx="3"/>
            <a:endCxn id="2357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2" name="Vinkel 40" title=""/>
          <p:cNvCxnSpPr>
            <a:stCxn id="23570" idx="3"/>
            <a:endCxn id="2357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3" name="Vinkel 42" title=""/>
          <p:cNvCxnSpPr>
            <a:stCxn id="23571" idx="3"/>
            <a:endCxn id="2357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4" name="Rett pil 48" title=""/>
          <p:cNvCxnSpPr>
            <a:stCxn id="23571" idx="3"/>
            <a:endCxn id="2357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5" name="Figur 50" title=""/>
          <p:cNvCxnSpPr>
            <a:stCxn id="23577" idx="3"/>
            <a:endCxn id="2357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6" name="Figur 52" title=""/>
          <p:cNvCxnSpPr>
            <a:endCxn id="2357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7" name="Figur 54" title=""/>
          <p:cNvCxnSpPr>
            <a:stCxn id="23572" idx="3"/>
            <a:endCxn id="2357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8" name="Vinkel 56" title=""/>
          <p:cNvCxnSpPr>
            <a:stCxn id="23578" idx="3"/>
            <a:endCxn id="2356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8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90" name="Figur 68" title=""/>
          <p:cNvCxnSpPr>
            <a:stCxn id="23578"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91" name="Rett pil 72" title=""/>
          <p:cNvCxnSpPr>
            <a:stCxn id="23578" idx="0"/>
            <a:endCxn id="23577"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92" name="Hjem 4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3593" name="Gruppe 2" title=""/>
          <p:cNvGrpSpPr/>
          <p:nvPr/>
        </p:nvGrpSpPr>
        <p:grpSpPr>
          <a:xfrm>
            <a:off x="468313" y="549275"/>
            <a:ext cx="1736725" cy="693738"/>
            <a:chOff x="1951" y="480744"/>
            <a:chExt cx="1736735" cy="694694"/>
          </a:xfrm>
        </p:grpSpPr>
        <p:sp>
          <p:nvSpPr>
            <p:cNvPr id="23594" name="Vinkeltegn 65"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96" name="Gruppe 3" title=""/>
          <p:cNvGrpSpPr/>
          <p:nvPr/>
        </p:nvGrpSpPr>
        <p:grpSpPr>
          <a:xfrm>
            <a:off x="2030413" y="549275"/>
            <a:ext cx="1736725" cy="693738"/>
            <a:chOff x="1565013" y="480744"/>
            <a:chExt cx="1736735" cy="694694"/>
          </a:xfrm>
        </p:grpSpPr>
        <p:sp>
          <p:nvSpPr>
            <p:cNvPr id="23597" name="Vinkeltegn 70"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99" name="Gruppe 4" title=""/>
          <p:cNvGrpSpPr/>
          <p:nvPr/>
        </p:nvGrpSpPr>
        <p:grpSpPr>
          <a:xfrm>
            <a:off x="3594100" y="549275"/>
            <a:ext cx="1736725" cy="693738"/>
            <a:chOff x="3128076" y="480744"/>
            <a:chExt cx="1736735" cy="694694"/>
          </a:xfrm>
        </p:grpSpPr>
        <p:sp>
          <p:nvSpPr>
            <p:cNvPr id="23600" name="Vinkeltegn 74" title="">
              <a:hlinkClick r:id="rId8"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60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602" name="Gruppe 6" title=""/>
          <p:cNvGrpSpPr/>
          <p:nvPr/>
        </p:nvGrpSpPr>
        <p:grpSpPr>
          <a:xfrm>
            <a:off x="6719888" y="549275"/>
            <a:ext cx="1736725" cy="693738"/>
            <a:chOff x="6254200" y="480744"/>
            <a:chExt cx="1736735" cy="694694"/>
          </a:xfrm>
        </p:grpSpPr>
        <p:sp>
          <p:nvSpPr>
            <p:cNvPr id="23603" name="Vinkeltegn 77" title="">
              <a:hlinkClick r:id="rId9"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60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605" name="Gruppe 2" title=""/>
          <p:cNvGrpSpPr/>
          <p:nvPr/>
        </p:nvGrpSpPr>
        <p:grpSpPr>
          <a:xfrm>
            <a:off x="5148263" y="549275"/>
            <a:ext cx="1736725" cy="693738"/>
            <a:chOff x="1951" y="480744"/>
            <a:chExt cx="1736735" cy="694694"/>
          </a:xfrm>
        </p:grpSpPr>
        <p:sp>
          <p:nvSpPr>
            <p:cNvPr id="23606" name="Vinkeltegn 80"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6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3608"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3609"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3610"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vrundet rektangel 19" title=""/>
          <p:cNvSpPr/>
          <p:nvPr/>
        </p:nvSpPr>
        <p:spPr>
          <a:xfrm>
            <a:off x="539750"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Vurdering av henvisning</a:t>
            </a:r>
            <a:endParaRPr kumimoji="0" lang="nb-NO" altLang="en-US" sz="1400" b="0" i="0" u="none" strike="noStrike" kern="1200" cap="none" spc="0" normalizeH="0" baseline="0" noProof="0">
              <a:uLnTx/>
              <a:uFillTx/>
              <a:ea typeface="Arial" pitchFamily="34" charset="0"/>
            </a:endParaRPr>
          </a:p>
        </p:txBody>
      </p:sp>
      <p:sp>
        <p:nvSpPr>
          <p:cNvPr id="2457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458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458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458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458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4584" name="Figur 27" title=""/>
          <p:cNvCxnSpPr>
            <a:stCxn id="24578" idx="2"/>
            <a:endCxn id="2457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85" name="Figur 29" title=""/>
          <p:cNvCxnSpPr>
            <a:stCxn id="2457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458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458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458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4589" name="Figur 34" title=""/>
          <p:cNvCxnSpPr>
            <a:stCxn id="24578" idx="0"/>
            <a:endCxn id="2458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0" name="Rett pil 36" title=""/>
          <p:cNvCxnSpPr>
            <a:stCxn id="24578" idx="3"/>
            <a:endCxn id="2458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1" name="Vinkel 38" title=""/>
          <p:cNvCxnSpPr>
            <a:stCxn id="24580" idx="3"/>
            <a:endCxn id="2458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2" name="Vinkel 40" title=""/>
          <p:cNvCxnSpPr>
            <a:stCxn id="24580" idx="3"/>
            <a:endCxn id="2458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3" name="Vinkel 42" title=""/>
          <p:cNvCxnSpPr>
            <a:stCxn id="24581" idx="3"/>
            <a:endCxn id="2458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4" name="Rett pil 48" title=""/>
          <p:cNvCxnSpPr>
            <a:stCxn id="24581" idx="3"/>
            <a:endCxn id="2458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5" name="Figur 50" title=""/>
          <p:cNvCxnSpPr>
            <a:stCxn id="24587" idx="3"/>
            <a:endCxn id="2458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6" name="Figur 52" title=""/>
          <p:cNvCxnSpPr>
            <a:endCxn id="2458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7" name="Figur 54" title=""/>
          <p:cNvCxnSpPr>
            <a:stCxn id="24582" idx="3"/>
            <a:endCxn id="2458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8" name="Vinkel 56" title=""/>
          <p:cNvCxnSpPr>
            <a:stCxn id="24588" idx="3"/>
            <a:endCxn id="2457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0" name="Avrundet rektangel 39" title=""/>
          <p:cNvSpPr/>
          <p:nvPr/>
        </p:nvSpPr>
        <p:spPr>
          <a:xfrm>
            <a:off x="539750" y="5084763"/>
            <a:ext cx="1584325" cy="11525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Vurdering gjøres med utgangspunkt i Prioriteringsforskriften § 2 og §2a. Rett tildeles etter Pasient og brukerrettighetsloven § 2.1b</a:t>
            </a:r>
            <a:endParaRPr kumimoji="0" lang="nb-NO" altLang="nb-NO" sz="1000" b="0" i="0" u="none" strike="noStrike" kern="1200" cap="none" spc="0" normalizeH="0" baseline="0" noProof="0">
              <a:uLnTx/>
              <a:uFillTx/>
            </a:endParaRPr>
          </a:p>
        </p:txBody>
      </p:sp>
      <p:cxnSp>
        <p:nvCxnSpPr>
          <p:cNvPr id="2460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60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4604" name="Gruppe 2" title=""/>
          <p:cNvGrpSpPr/>
          <p:nvPr/>
        </p:nvGrpSpPr>
        <p:grpSpPr>
          <a:xfrm>
            <a:off x="468313" y="549275"/>
            <a:ext cx="1736725" cy="693738"/>
            <a:chOff x="1951" y="480744"/>
            <a:chExt cx="1736735" cy="694694"/>
          </a:xfrm>
        </p:grpSpPr>
        <p:sp>
          <p:nvSpPr>
            <p:cNvPr id="24605" name="Vinkeltegn 8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0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4607" name="Gruppe 3" title=""/>
          <p:cNvGrpSpPr/>
          <p:nvPr/>
        </p:nvGrpSpPr>
        <p:grpSpPr>
          <a:xfrm>
            <a:off x="2030413" y="549275"/>
            <a:ext cx="1736725" cy="693738"/>
            <a:chOff x="1565013" y="480744"/>
            <a:chExt cx="1736735" cy="694694"/>
          </a:xfrm>
        </p:grpSpPr>
        <p:sp>
          <p:nvSpPr>
            <p:cNvPr id="24608" name="Vinkeltegn 86"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0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610" name="Gruppe 4" title=""/>
          <p:cNvGrpSpPr/>
          <p:nvPr/>
        </p:nvGrpSpPr>
        <p:grpSpPr>
          <a:xfrm>
            <a:off x="3594100" y="549275"/>
            <a:ext cx="1736725" cy="693738"/>
            <a:chOff x="3128076" y="480744"/>
            <a:chExt cx="1736735" cy="694694"/>
          </a:xfrm>
        </p:grpSpPr>
        <p:sp>
          <p:nvSpPr>
            <p:cNvPr id="24611" name="Vinkeltegn 8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613" name="Gruppe 6" title=""/>
          <p:cNvGrpSpPr/>
          <p:nvPr/>
        </p:nvGrpSpPr>
        <p:grpSpPr>
          <a:xfrm>
            <a:off x="6719888" y="549275"/>
            <a:ext cx="1736725" cy="693738"/>
            <a:chOff x="6254200" y="480744"/>
            <a:chExt cx="1736735" cy="694694"/>
          </a:xfrm>
        </p:grpSpPr>
        <p:sp>
          <p:nvSpPr>
            <p:cNvPr id="24614" name="Vinkeltegn 9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616" name="Gruppe 2" title=""/>
          <p:cNvGrpSpPr/>
          <p:nvPr/>
        </p:nvGrpSpPr>
        <p:grpSpPr>
          <a:xfrm>
            <a:off x="5148263" y="549275"/>
            <a:ext cx="1736725" cy="693738"/>
            <a:chOff x="1951" y="480744"/>
            <a:chExt cx="1736735" cy="694694"/>
          </a:xfrm>
        </p:grpSpPr>
        <p:sp>
          <p:nvSpPr>
            <p:cNvPr id="24617" name="Vinkeltegn 9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4619" name="Avrundet rektangel 9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620" name="Avrundet rektangel 9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4621" name="Avrundet rektangel 99"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5603" name="Avrundet rektangel 20" title=""/>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560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5605"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560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560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5608" name="Figur 27" title=""/>
          <p:cNvCxnSpPr>
            <a:stCxn id="25602" idx="2"/>
            <a:endCxn id="2560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09" name="Figur 29" title=""/>
          <p:cNvCxnSpPr>
            <a:stCxn id="2560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1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561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5612"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5613" name="Figur 34" title=""/>
          <p:cNvCxnSpPr>
            <a:stCxn id="25602" idx="0"/>
            <a:endCxn id="2560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4" name="Rett pil 36" title=""/>
          <p:cNvCxnSpPr>
            <a:stCxn id="25602" idx="3"/>
            <a:endCxn id="2560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5" name="Vinkel 38" title=""/>
          <p:cNvCxnSpPr>
            <a:stCxn id="25604" idx="3"/>
            <a:endCxn id="2561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6" name="Vinkel 40" title=""/>
          <p:cNvCxnSpPr>
            <a:stCxn id="25604" idx="3"/>
            <a:endCxn id="2561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7" name="Vinkel 42" title=""/>
          <p:cNvCxnSpPr>
            <a:stCxn id="25605" idx="3"/>
            <a:endCxn id="2560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8" name="Rett pil 48" title=""/>
          <p:cNvCxnSpPr>
            <a:stCxn id="25605" idx="3"/>
            <a:endCxn id="2560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9" name="Figur 50" title=""/>
          <p:cNvCxnSpPr>
            <a:stCxn id="25611" idx="3"/>
            <a:endCxn id="2560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0" name="Figur 52" title=""/>
          <p:cNvCxnSpPr>
            <a:endCxn id="2560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1" name="Figur 54" title=""/>
          <p:cNvCxnSpPr>
            <a:stCxn id="25606" idx="3"/>
            <a:endCxn id="2560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2" name="Vinkel 56" title=""/>
          <p:cNvCxnSpPr>
            <a:stCxn id="25612" idx="3"/>
            <a:endCxn id="2560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4"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man vurderer at behandling  like nyttig og kostnadseffektiv kan gis av primærhelsetjenesten, vurderes det at behov ikke foreligger. </a:t>
            </a:r>
          </a:p>
        </p:txBody>
      </p:sp>
      <p:cxnSp>
        <p:nvCxnSpPr>
          <p:cNvPr id="2562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5628" name="Gruppe 2" title=""/>
          <p:cNvGrpSpPr/>
          <p:nvPr/>
        </p:nvGrpSpPr>
        <p:grpSpPr>
          <a:xfrm>
            <a:off x="468313" y="549275"/>
            <a:ext cx="1736725" cy="693738"/>
            <a:chOff x="1951" y="480744"/>
            <a:chExt cx="1736735" cy="694694"/>
          </a:xfrm>
        </p:grpSpPr>
        <p:sp>
          <p:nvSpPr>
            <p:cNvPr id="25629"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31" name="Gruppe 3" title=""/>
          <p:cNvGrpSpPr/>
          <p:nvPr/>
        </p:nvGrpSpPr>
        <p:grpSpPr>
          <a:xfrm>
            <a:off x="2030413" y="549275"/>
            <a:ext cx="1736725" cy="693738"/>
            <a:chOff x="1565013" y="480744"/>
            <a:chExt cx="1736735" cy="694694"/>
          </a:xfrm>
        </p:grpSpPr>
        <p:sp>
          <p:nvSpPr>
            <p:cNvPr id="25632"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34" name="Gruppe 4" title=""/>
          <p:cNvGrpSpPr/>
          <p:nvPr/>
        </p:nvGrpSpPr>
        <p:grpSpPr>
          <a:xfrm>
            <a:off x="3594100" y="549275"/>
            <a:ext cx="1736725" cy="693738"/>
            <a:chOff x="3128076" y="480744"/>
            <a:chExt cx="1736735" cy="694694"/>
          </a:xfrm>
        </p:grpSpPr>
        <p:sp>
          <p:nvSpPr>
            <p:cNvPr id="25635"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37" name="Gruppe 6" title=""/>
          <p:cNvGrpSpPr/>
          <p:nvPr/>
        </p:nvGrpSpPr>
        <p:grpSpPr>
          <a:xfrm>
            <a:off x="6719888" y="549275"/>
            <a:ext cx="1736725" cy="693738"/>
            <a:chOff x="6254200" y="480744"/>
            <a:chExt cx="1736735" cy="694694"/>
          </a:xfrm>
        </p:grpSpPr>
        <p:sp>
          <p:nvSpPr>
            <p:cNvPr id="25638"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40" name="Gruppe 2" title=""/>
          <p:cNvGrpSpPr/>
          <p:nvPr/>
        </p:nvGrpSpPr>
        <p:grpSpPr>
          <a:xfrm>
            <a:off x="5148263" y="549275"/>
            <a:ext cx="1736725" cy="693738"/>
            <a:chOff x="1951" y="480744"/>
            <a:chExt cx="1736735" cy="694694"/>
          </a:xfrm>
        </p:grpSpPr>
        <p:sp>
          <p:nvSpPr>
            <p:cNvPr id="25641"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5643"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5644"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5645"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6627"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6628"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6629" name="Avrundet rektangel 23" title=""/>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6630"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6631"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6632" name="Figur 27" title=""/>
          <p:cNvCxnSpPr>
            <a:stCxn id="26626" idx="2"/>
            <a:endCxn id="2662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3" name="Figur 29" title=""/>
          <p:cNvCxnSpPr>
            <a:stCxn id="2662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3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6635"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6636"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6637" name="Figur 34" title=""/>
          <p:cNvCxnSpPr>
            <a:stCxn id="26626" idx="0"/>
            <a:endCxn id="2662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8" name="Rett pil 36" title=""/>
          <p:cNvCxnSpPr>
            <a:stCxn id="26626" idx="3"/>
            <a:endCxn id="2662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9" name="Vinkel 38" title=""/>
          <p:cNvCxnSpPr>
            <a:stCxn id="26628" idx="3"/>
            <a:endCxn id="2663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0" name="Vinkel 40" title=""/>
          <p:cNvCxnSpPr>
            <a:stCxn id="26628" idx="3"/>
            <a:endCxn id="2663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1" name="Vinkel 42" title=""/>
          <p:cNvCxnSpPr>
            <a:stCxn id="26629" idx="3"/>
            <a:endCxn id="2663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2" name="Rett pil 48" title=""/>
          <p:cNvCxnSpPr>
            <a:stCxn id="26629" idx="3"/>
            <a:endCxn id="2663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3" name="Figur 50" title=""/>
          <p:cNvCxnSpPr>
            <a:stCxn id="26635" idx="3"/>
            <a:endCxn id="2663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4" name="Figur 52" title=""/>
          <p:cNvCxnSpPr>
            <a:endCxn id="2663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5" name="Figur 54" title=""/>
          <p:cNvCxnSpPr>
            <a:stCxn id="26630" idx="3"/>
            <a:endCxn id="2663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6" name="Vinkel 56" title=""/>
          <p:cNvCxnSpPr>
            <a:stCxn id="26636" idx="3"/>
            <a:endCxn id="2662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48" name="Avrundet rektangel 39"/>
          <p:cNvSpPr/>
          <p:nvPr/>
        </p:nvSpPr>
        <p:spPr>
          <a:xfrm>
            <a:off x="4140200" y="3429000"/>
            <a:ext cx="2519363"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pasientforløp for emosjonelt ustabil personlighetsforstyrrelse</a:t>
            </a:r>
          </a:p>
        </p:txBody>
      </p:sp>
      <p:cxnSp>
        <p:nvCxnSpPr>
          <p:cNvPr id="2664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5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51"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6652" name="Gruppe 2" title=""/>
          <p:cNvGrpSpPr/>
          <p:nvPr/>
        </p:nvGrpSpPr>
        <p:grpSpPr>
          <a:xfrm>
            <a:off x="468313" y="549275"/>
            <a:ext cx="1736725" cy="693738"/>
            <a:chOff x="1951" y="480744"/>
            <a:chExt cx="1736735" cy="694694"/>
          </a:xfrm>
        </p:grpSpPr>
        <p:sp>
          <p:nvSpPr>
            <p:cNvPr id="26653"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55" name="Gruppe 3" title=""/>
          <p:cNvGrpSpPr/>
          <p:nvPr/>
        </p:nvGrpSpPr>
        <p:grpSpPr>
          <a:xfrm>
            <a:off x="2030413" y="549275"/>
            <a:ext cx="1736725" cy="693738"/>
            <a:chOff x="1565013" y="480744"/>
            <a:chExt cx="1736735" cy="694694"/>
          </a:xfrm>
        </p:grpSpPr>
        <p:sp>
          <p:nvSpPr>
            <p:cNvPr id="26656"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58" name="Gruppe 4" title=""/>
          <p:cNvGrpSpPr/>
          <p:nvPr/>
        </p:nvGrpSpPr>
        <p:grpSpPr>
          <a:xfrm>
            <a:off x="3594100" y="549275"/>
            <a:ext cx="1736725" cy="693738"/>
            <a:chOff x="3128076" y="480744"/>
            <a:chExt cx="1736735" cy="694694"/>
          </a:xfrm>
        </p:grpSpPr>
        <p:sp>
          <p:nvSpPr>
            <p:cNvPr id="26659"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61" name="Gruppe 6" title=""/>
          <p:cNvGrpSpPr/>
          <p:nvPr/>
        </p:nvGrpSpPr>
        <p:grpSpPr>
          <a:xfrm>
            <a:off x="6719888" y="549275"/>
            <a:ext cx="1736725" cy="693738"/>
            <a:chOff x="6254200" y="480744"/>
            <a:chExt cx="1736735" cy="694694"/>
          </a:xfrm>
        </p:grpSpPr>
        <p:sp>
          <p:nvSpPr>
            <p:cNvPr id="26662"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64" name="Gruppe 2" title=""/>
          <p:cNvGrpSpPr/>
          <p:nvPr/>
        </p:nvGrpSpPr>
        <p:grpSpPr>
          <a:xfrm>
            <a:off x="5148263" y="549275"/>
            <a:ext cx="1736725" cy="693738"/>
            <a:chOff x="1951" y="480744"/>
            <a:chExt cx="1736735" cy="694694"/>
          </a:xfrm>
        </p:grpSpPr>
        <p:sp>
          <p:nvSpPr>
            <p:cNvPr id="26665"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6667"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68"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6669"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765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7652"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765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7654" name="Avrundet rektangel 24" title=""/>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765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7656" name="Figur 27" title=""/>
          <p:cNvCxnSpPr>
            <a:stCxn id="27650" idx="2"/>
            <a:endCxn id="2765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57" name="Figur 29" title=""/>
          <p:cNvCxnSpPr>
            <a:stCxn id="2765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5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5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766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7661" name="Figur 34" title=""/>
          <p:cNvCxnSpPr>
            <a:stCxn id="27650" idx="0"/>
            <a:endCxn id="2765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2" name="Rett pil 36" title=""/>
          <p:cNvCxnSpPr>
            <a:stCxn id="27650" idx="3"/>
            <a:endCxn id="2765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3" name="Vinkel 38" title=""/>
          <p:cNvCxnSpPr>
            <a:stCxn id="27652" idx="3"/>
            <a:endCxn id="2766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4" name="Vinkel 40" title=""/>
          <p:cNvCxnSpPr>
            <a:stCxn id="27652" idx="3"/>
            <a:endCxn id="2765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5" name="Vinkel 42" title=""/>
          <p:cNvCxnSpPr>
            <a:stCxn id="27653" idx="3"/>
            <a:endCxn id="2765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6" name="Rett pil 48" title=""/>
          <p:cNvCxnSpPr>
            <a:stCxn id="27653" idx="3"/>
            <a:endCxn id="2765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7" name="Figur 50" title=""/>
          <p:cNvCxnSpPr>
            <a:stCxn id="27659" idx="3"/>
            <a:endCxn id="2765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8" name="Figur 52" title=""/>
          <p:cNvCxnSpPr>
            <a:endCxn id="2765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9" name="Figur 54" title=""/>
          <p:cNvCxnSpPr>
            <a:stCxn id="27654" idx="3"/>
            <a:endCxn id="2765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0" name="Vinkel 56" title=""/>
          <p:cNvCxnSpPr>
            <a:stCxn id="27660" idx="3"/>
            <a:endCxn id="2765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2"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emosjonell ustabil personlighetsforstyrrelse oppstå. Kliniker vil da nyttegjøre seg av aktuelt pasientforløp</a:t>
            </a:r>
          </a:p>
        </p:txBody>
      </p:sp>
      <p:cxnSp>
        <p:nvCxnSpPr>
          <p:cNvPr id="2767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4"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5"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7676" name="Gruppe 2" title=""/>
          <p:cNvGrpSpPr/>
          <p:nvPr/>
        </p:nvGrpSpPr>
        <p:grpSpPr>
          <a:xfrm>
            <a:off x="468313" y="549275"/>
            <a:ext cx="1736725" cy="693738"/>
            <a:chOff x="1951" y="480744"/>
            <a:chExt cx="1736735" cy="694694"/>
          </a:xfrm>
        </p:grpSpPr>
        <p:sp>
          <p:nvSpPr>
            <p:cNvPr id="27677"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7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79" name="Gruppe 3" title=""/>
          <p:cNvGrpSpPr/>
          <p:nvPr/>
        </p:nvGrpSpPr>
        <p:grpSpPr>
          <a:xfrm>
            <a:off x="2030413" y="549275"/>
            <a:ext cx="1736725" cy="693738"/>
            <a:chOff x="1565013" y="480744"/>
            <a:chExt cx="1736735" cy="694694"/>
          </a:xfrm>
        </p:grpSpPr>
        <p:sp>
          <p:nvSpPr>
            <p:cNvPr id="27680"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82" name="Gruppe 4" title=""/>
          <p:cNvGrpSpPr/>
          <p:nvPr/>
        </p:nvGrpSpPr>
        <p:grpSpPr>
          <a:xfrm>
            <a:off x="3594100" y="549275"/>
            <a:ext cx="1736725" cy="693738"/>
            <a:chOff x="3128076" y="480744"/>
            <a:chExt cx="1736735" cy="694694"/>
          </a:xfrm>
        </p:grpSpPr>
        <p:sp>
          <p:nvSpPr>
            <p:cNvPr id="27683" name="Vinkeltegn 7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85" name="Gruppe 6" title=""/>
          <p:cNvGrpSpPr/>
          <p:nvPr/>
        </p:nvGrpSpPr>
        <p:grpSpPr>
          <a:xfrm>
            <a:off x="6719888" y="549275"/>
            <a:ext cx="1736725" cy="693738"/>
            <a:chOff x="6254200" y="480744"/>
            <a:chExt cx="1736735" cy="694694"/>
          </a:xfrm>
        </p:grpSpPr>
        <p:sp>
          <p:nvSpPr>
            <p:cNvPr id="27686" name="Vinkeltegn 7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688" name="Gruppe 2" title=""/>
          <p:cNvGrpSpPr/>
          <p:nvPr/>
        </p:nvGrpSpPr>
        <p:grpSpPr>
          <a:xfrm>
            <a:off x="5148263" y="549275"/>
            <a:ext cx="1736725" cy="693738"/>
            <a:chOff x="1951" y="480744"/>
            <a:chExt cx="1736735" cy="694694"/>
          </a:xfrm>
        </p:grpSpPr>
        <p:sp>
          <p:nvSpPr>
            <p:cNvPr id="27689" name="Vinkeltegn 80"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7691" name="Avrundet rektangel 8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692" name="Avrundet rektangel 8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7693" name="Avrundet rektangel 8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8674"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867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Ikke behov for helsehjelp fra spesialisthelsetjenesten</a:t>
            </a:r>
            <a:endParaRPr kumimoji="0" lang="nb-NO" altLang="en-US" sz="1000" b="0" i="0" u="none" strike="noStrike" kern="1200" cap="none" spc="0" normalizeH="0" baseline="0" noProof="0">
              <a:uLnTx/>
              <a:uFillTx/>
              <a:ea typeface="Arial" pitchFamily="34" charset="0"/>
            </a:endParaRPr>
          </a:p>
        </p:txBody>
      </p:sp>
      <p:sp>
        <p:nvSpPr>
          <p:cNvPr id="28676" name="Avrundet rektangel 21" title=""/>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867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867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867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8680" name="Figur 27" title=""/>
          <p:cNvCxnSpPr>
            <a:stCxn id="28674" idx="2"/>
            <a:endCxn id="2867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1" name="Figur 29" title=""/>
          <p:cNvCxnSpPr>
            <a:stCxn id="2867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868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8685" name="Figur 34" title=""/>
          <p:cNvCxnSpPr>
            <a:stCxn id="28674" idx="0"/>
            <a:endCxn id="2867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6" name="Rett pil 36" title=""/>
          <p:cNvCxnSpPr>
            <a:stCxn id="28674" idx="3"/>
            <a:endCxn id="2867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Vinkel 38" title=""/>
          <p:cNvCxnSpPr>
            <a:stCxn id="28676" idx="3"/>
            <a:endCxn id="2868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40" title=""/>
          <p:cNvCxnSpPr>
            <a:stCxn id="28676" idx="3"/>
            <a:endCxn id="2868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2" title=""/>
          <p:cNvCxnSpPr>
            <a:stCxn id="28677" idx="3"/>
            <a:endCxn id="2867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Rett pil 48" title=""/>
          <p:cNvCxnSpPr>
            <a:stCxn id="28677" idx="3"/>
            <a:endCxn id="2867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Figur 50" title=""/>
          <p:cNvCxnSpPr>
            <a:stCxn id="28683" idx="3"/>
            <a:endCxn id="2867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2" title=""/>
          <p:cNvCxnSpPr>
            <a:endCxn id="2867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4" title=""/>
          <p:cNvCxnSpPr>
            <a:stCxn id="28678" idx="3"/>
            <a:endCxn id="2867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Vinkel 56" title=""/>
          <p:cNvCxnSpPr>
            <a:stCxn id="28684" idx="3"/>
            <a:endCxn id="2867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6"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 eller utredning av uavklart tilstand</a:t>
            </a:r>
          </a:p>
        </p:txBody>
      </p:sp>
      <p:cxnSp>
        <p:nvCxnSpPr>
          <p:cNvPr id="2869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8"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8700" name="Gruppe 2" title=""/>
          <p:cNvGrpSpPr/>
          <p:nvPr/>
        </p:nvGrpSpPr>
        <p:grpSpPr>
          <a:xfrm>
            <a:off x="468313" y="549275"/>
            <a:ext cx="1736725" cy="693738"/>
            <a:chOff x="1951" y="480744"/>
            <a:chExt cx="1736735" cy="694694"/>
          </a:xfrm>
        </p:grpSpPr>
        <p:sp>
          <p:nvSpPr>
            <p:cNvPr id="28701" name="Vinkeltegn 6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3" name="Gruppe 3" title=""/>
          <p:cNvGrpSpPr/>
          <p:nvPr/>
        </p:nvGrpSpPr>
        <p:grpSpPr>
          <a:xfrm>
            <a:off x="2030413" y="549275"/>
            <a:ext cx="1736725" cy="693738"/>
            <a:chOff x="1565013" y="480744"/>
            <a:chExt cx="1736735" cy="694694"/>
          </a:xfrm>
        </p:grpSpPr>
        <p:sp>
          <p:nvSpPr>
            <p:cNvPr id="28704"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6" name="Gruppe 4" title=""/>
          <p:cNvGrpSpPr/>
          <p:nvPr/>
        </p:nvGrpSpPr>
        <p:grpSpPr>
          <a:xfrm>
            <a:off x="3594100" y="549275"/>
            <a:ext cx="1736725" cy="693738"/>
            <a:chOff x="3128076" y="480744"/>
            <a:chExt cx="1736735" cy="694694"/>
          </a:xfrm>
        </p:grpSpPr>
        <p:sp>
          <p:nvSpPr>
            <p:cNvPr id="28707"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09" name="Gruppe 6" title=""/>
          <p:cNvGrpSpPr/>
          <p:nvPr/>
        </p:nvGrpSpPr>
        <p:grpSpPr>
          <a:xfrm>
            <a:off x="6719888" y="549275"/>
            <a:ext cx="1736725" cy="693738"/>
            <a:chOff x="6254200" y="480744"/>
            <a:chExt cx="1736735" cy="694694"/>
          </a:xfrm>
        </p:grpSpPr>
        <p:sp>
          <p:nvSpPr>
            <p:cNvPr id="28710"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2" name="Gruppe 2" title=""/>
          <p:cNvGrpSpPr/>
          <p:nvPr/>
        </p:nvGrpSpPr>
        <p:grpSpPr>
          <a:xfrm>
            <a:off x="5148263" y="549275"/>
            <a:ext cx="1736725" cy="693738"/>
            <a:chOff x="1951" y="480744"/>
            <a:chExt cx="1736735" cy="694694"/>
          </a:xfrm>
        </p:grpSpPr>
        <p:sp>
          <p:nvSpPr>
            <p:cNvPr id="28713"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8715" name="Avrundet rektangel 8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16" name="Avrundet rektangel 8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8717" name="Avrundet rektangel 85"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29698"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9699"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9700"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9701"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9702"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9703"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9704"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29705" name="Figur 27" title=""/>
          <p:cNvCxnSpPr>
            <a:stCxn id="29699" idx="2"/>
            <a:endCxn id="29700"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6" name="Figur 29" title=""/>
          <p:cNvCxnSpPr>
            <a:stCxn id="29700"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7"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8" name="Avrundet rektangel 31" title=""/>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9709"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9710" name="Figur 34" title=""/>
          <p:cNvCxnSpPr>
            <a:stCxn id="29699" idx="0"/>
            <a:endCxn id="29702"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Rett pil 36" title=""/>
          <p:cNvCxnSpPr>
            <a:stCxn id="29699" idx="3"/>
            <a:endCxn id="29701"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38" title=""/>
          <p:cNvCxnSpPr>
            <a:stCxn id="29701" idx="3"/>
            <a:endCxn id="29709"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0" title=""/>
          <p:cNvCxnSpPr>
            <a:stCxn id="29701" idx="3"/>
            <a:endCxn id="29708"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Vinkel 42" title=""/>
          <p:cNvCxnSpPr>
            <a:stCxn id="29702" idx="3"/>
            <a:endCxn id="29703"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Rett pil 48" title=""/>
          <p:cNvCxnSpPr>
            <a:stCxn id="29702" idx="3"/>
            <a:endCxn id="29704"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0" title=""/>
          <p:cNvCxnSpPr>
            <a:stCxn id="29708" idx="3"/>
            <a:endCxn id="29704"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2" title=""/>
          <p:cNvCxnSpPr>
            <a:endCxn id="29703"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Figur 54" title=""/>
          <p:cNvCxnSpPr>
            <a:stCxn id="29703" idx="3"/>
            <a:endCxn id="29704"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56" title=""/>
          <p:cNvCxnSpPr>
            <a:stCxn id="29709" idx="3"/>
            <a:endCxn id="29700"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0"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1" name="Avrundet rektangel 44"/>
          <p:cNvSpPr/>
          <p:nvPr/>
        </p:nvSpPr>
        <p:spPr>
          <a:xfrm>
            <a:off x="6659563" y="4149725"/>
            <a:ext cx="2160587" cy="270827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hlinkClick r:id="rId2" tooltip="XDF40598 - dok40598.ppt"/>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inn i pasientforløp for emosjonelt ustabil personlighetsforstyrrelse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Videre inn i annet pasientforløp (f.eks tics/Tourette syndrom , tvangslidelse etc.)</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hlinkClick r:id="rId3" tooltip="XDF41188 - dok41188.docx"/>
              </a:rPr>
              <a:t>ANDRE PASIENTFORLØP</a:t>
            </a:r>
            <a:endParaRPr kumimoji="0" lang="nb-NO" sz="1100" b="0" i="0" u="none" strike="noStrike" kern="1200" cap="none" spc="0" normalizeH="0" baseline="0" noProof="0">
              <a:ln>
                <a:noFill/>
              </a:ln>
              <a:solidFill>
                <a:schemeClr val="dk1"/>
              </a:solidFill>
              <a:uLnTx/>
              <a:uFillTx/>
              <a:latin typeface="+mn-lt"/>
              <a:ea typeface="+mn-ea"/>
              <a:cs typeface="+mn-cs"/>
              <a:hlinkClick r:id="rId4" tooltip="XDF41188 - dok41188.docx"/>
            </a:endParaRPr>
          </a:p>
        </p:txBody>
      </p:sp>
      <p:cxnSp>
        <p:nvCxnSpPr>
          <p:cNvPr id="29722"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5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9724" name="Gruppe 2" title=""/>
          <p:cNvGrpSpPr/>
          <p:nvPr/>
        </p:nvGrpSpPr>
        <p:grpSpPr>
          <a:xfrm>
            <a:off x="468313" y="549275"/>
            <a:ext cx="1736725" cy="693738"/>
            <a:chOff x="1951" y="480744"/>
            <a:chExt cx="1736735" cy="694694"/>
          </a:xfrm>
        </p:grpSpPr>
        <p:sp>
          <p:nvSpPr>
            <p:cNvPr id="29725" name="Vinkeltegn 49"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7" name="Gruppe 3" title=""/>
          <p:cNvGrpSpPr/>
          <p:nvPr/>
        </p:nvGrpSpPr>
        <p:grpSpPr>
          <a:xfrm>
            <a:off x="2030413" y="549275"/>
            <a:ext cx="1736725" cy="693738"/>
            <a:chOff x="1565013" y="480744"/>
            <a:chExt cx="1736735" cy="694694"/>
          </a:xfrm>
        </p:grpSpPr>
        <p:sp>
          <p:nvSpPr>
            <p:cNvPr id="29728" name="Vinkeltegn 60" title="">
              <a:hlinkClick r:id="rId6"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0" name="Gruppe 4" title=""/>
          <p:cNvGrpSpPr/>
          <p:nvPr/>
        </p:nvGrpSpPr>
        <p:grpSpPr>
          <a:xfrm>
            <a:off x="3594100" y="549275"/>
            <a:ext cx="1736725" cy="693738"/>
            <a:chOff x="3128076" y="480744"/>
            <a:chExt cx="1736735" cy="694694"/>
          </a:xfrm>
        </p:grpSpPr>
        <p:sp>
          <p:nvSpPr>
            <p:cNvPr id="29731" name="Vinkeltegn 64"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3" name="Gruppe 6" title=""/>
          <p:cNvGrpSpPr/>
          <p:nvPr/>
        </p:nvGrpSpPr>
        <p:grpSpPr>
          <a:xfrm>
            <a:off x="6719888" y="549275"/>
            <a:ext cx="1736725" cy="693738"/>
            <a:chOff x="6254200" y="480744"/>
            <a:chExt cx="1736735" cy="694694"/>
          </a:xfrm>
        </p:grpSpPr>
        <p:sp>
          <p:nvSpPr>
            <p:cNvPr id="29734" name="Vinkeltegn 67"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6" name="Gruppe 2" title=""/>
          <p:cNvGrpSpPr/>
          <p:nvPr/>
        </p:nvGrpSpPr>
        <p:grpSpPr>
          <a:xfrm>
            <a:off x="5148263" y="549275"/>
            <a:ext cx="1736725" cy="693738"/>
            <a:chOff x="1951" y="480744"/>
            <a:chExt cx="1736735" cy="694694"/>
          </a:xfrm>
        </p:grpSpPr>
        <p:sp>
          <p:nvSpPr>
            <p:cNvPr id="29737" name="Vinkeltegn 70"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9739" name="Avrundet rektangel 7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40" name="Avrundet rektangel 7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9741" name="Avrundet rektangel 74"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30723"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3072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30725"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3072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3072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emosjonelt ustabil pf.</a:t>
            </a:r>
            <a:endParaRPr kumimoji="0" lang="nb-NO" altLang="nb-NO" sz="1100" b="0" i="0" u="none" strike="noStrike" kern="1200" cap="none" spc="0" normalizeH="0" baseline="0" noProof="0">
              <a:uLnTx/>
              <a:uFillTx/>
              <a:ea typeface="Arial" pitchFamily="34" charset="0"/>
            </a:endParaRPr>
          </a:p>
        </p:txBody>
      </p:sp>
      <p:cxnSp>
        <p:nvCxnSpPr>
          <p:cNvPr id="30728" name="Figur 27" title=""/>
          <p:cNvCxnSpPr>
            <a:stCxn id="30722" idx="2"/>
            <a:endCxn id="3072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29" name="Figur 29" title=""/>
          <p:cNvCxnSpPr>
            <a:stCxn id="3072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3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3073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30732" name="Avrundet rektangel 32" title=""/>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30733" name="Figur 34" title=""/>
          <p:cNvCxnSpPr>
            <a:stCxn id="30722" idx="0"/>
            <a:endCxn id="3072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4" name="Rett pil 36" title=""/>
          <p:cNvCxnSpPr>
            <a:stCxn id="30722" idx="3"/>
            <a:endCxn id="3072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5" name="Vinkel 38" title=""/>
          <p:cNvCxnSpPr>
            <a:stCxn id="30724" idx="3"/>
            <a:endCxn id="3073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6" name="Vinkel 40" title=""/>
          <p:cNvCxnSpPr>
            <a:stCxn id="30724" idx="3"/>
            <a:endCxn id="3073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7" name="Vinkel 42" title=""/>
          <p:cNvCxnSpPr>
            <a:stCxn id="30725" idx="3"/>
            <a:endCxn id="3072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8" name="Rett pil 48" title=""/>
          <p:cNvCxnSpPr>
            <a:stCxn id="30725" idx="3"/>
            <a:endCxn id="3072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39" name="Figur 50" title=""/>
          <p:cNvCxnSpPr>
            <a:stCxn id="30731" idx="3"/>
            <a:endCxn id="3072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0" name="Figur 52" title=""/>
          <p:cNvCxnSpPr>
            <a:endCxn id="3072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1" name="Figur 54" title=""/>
          <p:cNvCxnSpPr>
            <a:stCxn id="30726" idx="3"/>
            <a:endCxn id="3072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2" name="Vinkel 56" title=""/>
          <p:cNvCxnSpPr>
            <a:stCxn id="30732" idx="3"/>
            <a:endCxn id="3072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3074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5"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 og ev. om det skal gjøres en utredning (standard) eller om tilstanden tilsier et bestemt pasientforløp. Avklaringen kan også medføre at pasienten vurderes å ikke ha behov for helsehjelp fra spesialisthelsetjenesten</a:t>
            </a:r>
          </a:p>
        </p:txBody>
      </p:sp>
      <p:cxnSp>
        <p:nvCxnSpPr>
          <p:cNvPr id="3074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3074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0748" name="Gruppe 2" title=""/>
          <p:cNvGrpSpPr/>
          <p:nvPr/>
        </p:nvGrpSpPr>
        <p:grpSpPr>
          <a:xfrm>
            <a:off x="468313" y="549275"/>
            <a:ext cx="1736725" cy="693738"/>
            <a:chOff x="1951" y="480744"/>
            <a:chExt cx="1736735" cy="694694"/>
          </a:xfrm>
        </p:grpSpPr>
        <p:sp>
          <p:nvSpPr>
            <p:cNvPr id="30749" name="Vinkeltegn 46"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51" name="Gruppe 3" title=""/>
          <p:cNvGrpSpPr/>
          <p:nvPr/>
        </p:nvGrpSpPr>
        <p:grpSpPr>
          <a:xfrm>
            <a:off x="2030413" y="549275"/>
            <a:ext cx="1736725" cy="693738"/>
            <a:chOff x="1565013" y="480744"/>
            <a:chExt cx="1736735" cy="694694"/>
          </a:xfrm>
        </p:grpSpPr>
        <p:sp>
          <p:nvSpPr>
            <p:cNvPr id="30752" name="Vinkeltegn 57"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54" name="Gruppe 4" title=""/>
          <p:cNvGrpSpPr/>
          <p:nvPr/>
        </p:nvGrpSpPr>
        <p:grpSpPr>
          <a:xfrm>
            <a:off x="3594100" y="549275"/>
            <a:ext cx="1736725" cy="693738"/>
            <a:chOff x="3128076" y="480744"/>
            <a:chExt cx="1736735" cy="694694"/>
          </a:xfrm>
        </p:grpSpPr>
        <p:sp>
          <p:nvSpPr>
            <p:cNvPr id="30755" name="Vinkeltegn 6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57" name="Gruppe 6" title=""/>
          <p:cNvGrpSpPr/>
          <p:nvPr/>
        </p:nvGrpSpPr>
        <p:grpSpPr>
          <a:xfrm>
            <a:off x="6719888" y="549275"/>
            <a:ext cx="1736725" cy="693738"/>
            <a:chOff x="6254200" y="480744"/>
            <a:chExt cx="1736735" cy="694694"/>
          </a:xfrm>
        </p:grpSpPr>
        <p:sp>
          <p:nvSpPr>
            <p:cNvPr id="30758" name="Vinkeltegn 6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5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60" name="Gruppe 2" title=""/>
          <p:cNvGrpSpPr/>
          <p:nvPr/>
        </p:nvGrpSpPr>
        <p:grpSpPr>
          <a:xfrm>
            <a:off x="5148263" y="549275"/>
            <a:ext cx="1736725" cy="693738"/>
            <a:chOff x="1951" y="480744"/>
            <a:chExt cx="1736735" cy="694694"/>
          </a:xfrm>
        </p:grpSpPr>
        <p:sp>
          <p:nvSpPr>
            <p:cNvPr id="30761" name="Vinkeltegn 67"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6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0763" name="Avrundet rektangel 6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30764" name="Avrundet rektangel 7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30765" name="Avrundet rektangel 75"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1747" name="Avrundet rektangel 2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1748" name="Avrundet rektangel 2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1749" name="Avrundet rektangel 3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1750" name="Avrundet rektangel 3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1751" name="Avrundet rektangel 3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1752"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1753" name="Gruppe 2" title=""/>
          <p:cNvGrpSpPr/>
          <p:nvPr/>
        </p:nvGrpSpPr>
        <p:grpSpPr>
          <a:xfrm>
            <a:off x="468313" y="549275"/>
            <a:ext cx="1736725" cy="693738"/>
            <a:chOff x="1951" y="480744"/>
            <a:chExt cx="1736735" cy="694694"/>
          </a:xfrm>
        </p:grpSpPr>
        <p:sp>
          <p:nvSpPr>
            <p:cNvPr id="31754"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56" name="Gruppe 3" title=""/>
          <p:cNvGrpSpPr/>
          <p:nvPr/>
        </p:nvGrpSpPr>
        <p:grpSpPr>
          <a:xfrm>
            <a:off x="2030413" y="549275"/>
            <a:ext cx="1736725" cy="693738"/>
            <a:chOff x="1565013" y="480744"/>
            <a:chExt cx="1736735" cy="694694"/>
          </a:xfrm>
        </p:grpSpPr>
        <p:sp>
          <p:nvSpPr>
            <p:cNvPr id="31757"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5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59" name="Gruppe 4" title=""/>
          <p:cNvGrpSpPr/>
          <p:nvPr/>
        </p:nvGrpSpPr>
        <p:grpSpPr>
          <a:xfrm>
            <a:off x="3594100" y="549275"/>
            <a:ext cx="1736725" cy="693738"/>
            <a:chOff x="3128076" y="480744"/>
            <a:chExt cx="1736735" cy="694694"/>
          </a:xfrm>
        </p:grpSpPr>
        <p:sp>
          <p:nvSpPr>
            <p:cNvPr id="31760"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6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62" name="Gruppe 6" title=""/>
          <p:cNvGrpSpPr/>
          <p:nvPr/>
        </p:nvGrpSpPr>
        <p:grpSpPr>
          <a:xfrm>
            <a:off x="6719888" y="549275"/>
            <a:ext cx="1736725" cy="693738"/>
            <a:chOff x="6254200" y="480744"/>
            <a:chExt cx="1736735" cy="694694"/>
          </a:xfrm>
        </p:grpSpPr>
        <p:sp>
          <p:nvSpPr>
            <p:cNvPr id="31763"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6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65" name="Gruppe 2" title=""/>
          <p:cNvGrpSpPr/>
          <p:nvPr/>
        </p:nvGrpSpPr>
        <p:grpSpPr>
          <a:xfrm>
            <a:off x="5148263" y="549275"/>
            <a:ext cx="1736725" cy="693738"/>
            <a:chOff x="1951" y="480744"/>
            <a:chExt cx="1736735" cy="694694"/>
          </a:xfrm>
        </p:grpSpPr>
        <p:sp>
          <p:nvSpPr>
            <p:cNvPr id="31766"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6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68" name="Avrundet rektangel 23"/>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4"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1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4350" name="Gruppe 2" title=""/>
          <p:cNvGrpSpPr/>
          <p:nvPr/>
        </p:nvGrpSpPr>
        <p:grpSpPr>
          <a:xfrm>
            <a:off x="5148263" y="549275"/>
            <a:ext cx="1736725" cy="693738"/>
            <a:chOff x="1951" y="480744"/>
            <a:chExt cx="1736735" cy="694694"/>
          </a:xfrm>
        </p:grpSpPr>
        <p:sp>
          <p:nvSpPr>
            <p:cNvPr id="14351" name="Vinkeltegn 1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5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3" name="Avrundet rektangel 18"/>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Kjennetegn på emosjonelt ustabil personlighetsforstyrrelse?</a:t>
            </a:r>
          </a:p>
        </p:txBody>
      </p:sp>
      <p:sp>
        <p:nvSpPr>
          <p:cNvPr id="14354" name="Avrundet rektangel 19"/>
          <p:cNvSpPr/>
          <p:nvPr/>
        </p:nvSpPr>
        <p:spPr>
          <a:xfrm>
            <a:off x="468313" y="1704975"/>
            <a:ext cx="3095625" cy="433388"/>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personlighetsforstyrrelse?</a:t>
            </a:r>
          </a:p>
        </p:txBody>
      </p:sp>
      <p:sp>
        <p:nvSpPr>
          <p:cNvPr id="14355" name="Avrundet rektangel 20"/>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4356" name="Avrundet rektangel 21"/>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4357" name="Avrundet rektangel 22"/>
          <p:cNvSpPr/>
          <p:nvPr/>
        </p:nvSpPr>
        <p:spPr>
          <a:xfrm>
            <a:off x="468313" y="4005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4358"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2770"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2771" name="Gruppe 2" title=""/>
          <p:cNvGrpSpPr/>
          <p:nvPr/>
        </p:nvGrpSpPr>
        <p:grpSpPr>
          <a:xfrm>
            <a:off x="468313" y="549275"/>
            <a:ext cx="1736725" cy="693738"/>
            <a:chOff x="1951" y="480744"/>
            <a:chExt cx="1736735" cy="694694"/>
          </a:xfrm>
        </p:grpSpPr>
        <p:sp>
          <p:nvSpPr>
            <p:cNvPr id="32772"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774" name="Gruppe 3" title=""/>
          <p:cNvGrpSpPr/>
          <p:nvPr/>
        </p:nvGrpSpPr>
        <p:grpSpPr>
          <a:xfrm>
            <a:off x="2030413" y="549275"/>
            <a:ext cx="1736725" cy="693738"/>
            <a:chOff x="1565013" y="480744"/>
            <a:chExt cx="1736735" cy="694694"/>
          </a:xfrm>
        </p:grpSpPr>
        <p:sp>
          <p:nvSpPr>
            <p:cNvPr id="32775" name="Vinkeltegn 3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777" name="Gruppe 4" title=""/>
          <p:cNvGrpSpPr/>
          <p:nvPr/>
        </p:nvGrpSpPr>
        <p:grpSpPr>
          <a:xfrm>
            <a:off x="3594100" y="549275"/>
            <a:ext cx="1736725" cy="693738"/>
            <a:chOff x="3128076" y="480744"/>
            <a:chExt cx="1736735" cy="694694"/>
          </a:xfrm>
        </p:grpSpPr>
        <p:sp>
          <p:nvSpPr>
            <p:cNvPr id="32778" name="Vinkeltegn 33"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780" name="Gruppe 6" title=""/>
          <p:cNvGrpSpPr/>
          <p:nvPr/>
        </p:nvGrpSpPr>
        <p:grpSpPr>
          <a:xfrm>
            <a:off x="6719888" y="549275"/>
            <a:ext cx="1736725" cy="693738"/>
            <a:chOff x="6254200" y="480744"/>
            <a:chExt cx="1736735" cy="694694"/>
          </a:xfrm>
        </p:grpSpPr>
        <p:sp>
          <p:nvSpPr>
            <p:cNvPr id="32781" name="Vinkeltegn 3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783" name="Gruppe 2" title=""/>
          <p:cNvGrpSpPr/>
          <p:nvPr/>
        </p:nvGrpSpPr>
        <p:grpSpPr>
          <a:xfrm>
            <a:off x="5148263" y="549275"/>
            <a:ext cx="1736725" cy="693738"/>
            <a:chOff x="1951" y="480744"/>
            <a:chExt cx="1736735" cy="694694"/>
          </a:xfrm>
        </p:grpSpPr>
        <p:sp>
          <p:nvSpPr>
            <p:cNvPr id="32784" name="Vinkeltegn 39"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786" name="TekstSylinder 27" title=""/>
          <p:cNvSpPr/>
          <p:nvPr/>
        </p:nvSpPr>
        <p:spPr>
          <a:xfrm>
            <a:off x="3851275" y="1700213"/>
            <a:ext cx="5041900" cy="28940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Screening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Screening gjøres der det er mistanke om en personlighetsforstyrrelse enten av fastlege eller ved lokalt DPS.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Screening for personlighetsforstyrrelse bør gjøres der det 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1)Langvarige relasjonsproblemer og/eller betydelige problemer når det kommer til emosjonsregulering.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2) Hvis pasienten har alvorlig funksjonsnedsettelse, selvskading av alvorlig karakter eller selvmordsproblematikk (for helsepersonell GAF under 55).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Screening for personlighetsforstyrrelse anbefales å omfatte følgende; </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2787" name="Avrundet rektangel 46" title="">
            <a:hlinkClick r:id="rId7" tgtFrame="_blank" tooltip="XDF27878 - dok27878.docx"/>
          </p:cNvPr>
          <p:cNvSpPr/>
          <p:nvPr/>
        </p:nvSpPr>
        <p:spPr>
          <a:xfrm>
            <a:off x="3941763" y="521970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IOWA</a:t>
            </a:r>
            <a:endParaRPr kumimoji="0" lang="nb-NO" altLang="en-US" sz="1800" b="0" i="0" u="none" strike="noStrike" kern="1200" cap="none" spc="0" normalizeH="0" baseline="0" noProof="0">
              <a:uLnTx/>
              <a:uFillTx/>
              <a:ea typeface="Arial" pitchFamily="34" charset="0"/>
              <a:sym typeface="Wingdings" pitchFamily="2" charset="2"/>
            </a:endParaRPr>
          </a:p>
        </p:txBody>
      </p:sp>
      <p:sp>
        <p:nvSpPr>
          <p:cNvPr id="32788" name="Avrundet rektangel 50" title="">
            <a:hlinkClick r:id="rId8" tgtFrame="_blank"/>
          </p:cNvPr>
          <p:cNvSpPr/>
          <p:nvPr/>
        </p:nvSpPr>
        <p:spPr>
          <a:xfrm>
            <a:off x="5364163" y="521970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IIP-C</a:t>
            </a:r>
            <a:endParaRPr kumimoji="0" lang="nb-NO" altLang="en-US" sz="1800" b="0" i="0" u="none" strike="noStrike" kern="1200" cap="none" spc="0" normalizeH="0" baseline="0" noProof="0">
              <a:uLnTx/>
              <a:uFillTx/>
              <a:ea typeface="Arial" pitchFamily="34" charset="0"/>
              <a:sym typeface="Wingdings" pitchFamily="2" charset="2"/>
            </a:endParaRPr>
          </a:p>
        </p:txBody>
      </p:sp>
      <p:sp>
        <p:nvSpPr>
          <p:cNvPr id="32789" name="Avrundet rektangel 51"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Screening</a:t>
            </a:r>
            <a:endParaRPr kumimoji="0" lang="nb-NO" altLang="nb-NO" sz="1400" b="0" i="0" u="none" strike="noStrike" kern="1200" cap="none" spc="0" normalizeH="0" baseline="0" noProof="0">
              <a:uLnTx/>
              <a:uFillTx/>
              <a:ea typeface="Arial" pitchFamily="34" charset="0"/>
            </a:endParaRPr>
          </a:p>
        </p:txBody>
      </p:sp>
      <p:sp>
        <p:nvSpPr>
          <p:cNvPr id="32790"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2791"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2792"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2793"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2794"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
        <p:nvSpPr>
          <p:cNvPr id="32795" name="Avrundet rektangel 49" title="">
            <a:hlinkClick r:id="rId9" tgtFrame="_blank" tooltip="XDF22451 - dok22451.pdf"/>
          </p:cNvPr>
          <p:cNvSpPr/>
          <p:nvPr/>
        </p:nvSpPr>
        <p:spPr>
          <a:xfrm>
            <a:off x="3941763" y="4362450"/>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GAF</a:t>
            </a:r>
            <a:endParaRPr kumimoji="0" lang="nb-NO" altLang="en-US" sz="1800" b="0" i="0" u="none" strike="noStrike" kern="1200" cap="none" spc="0" normalizeH="0" baseline="0" noProof="0">
              <a:uLnTx/>
              <a:uFillTx/>
              <a:ea typeface="Arial" pitchFamily="34" charset="0"/>
            </a:endParaRPr>
          </a:p>
        </p:txBody>
      </p:sp>
      <p:sp>
        <p:nvSpPr>
          <p:cNvPr id="32796" name="Avrundet rektangel 47" title="">
            <a:hlinkClick r:id="rId10" tgtFrame="_blank" tooltip="XDF27908 - dok27908.pdf"/>
          </p:cNvPr>
          <p:cNvSpPr/>
          <p:nvPr/>
        </p:nvSpPr>
        <p:spPr>
          <a:xfrm>
            <a:off x="5364163" y="4365625"/>
            <a:ext cx="1223962"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MINI pluss</a:t>
            </a:r>
            <a:endParaRPr kumimoji="0" lang="nb-NO" altLang="en-US" sz="1800" b="0" i="0" u="none" strike="noStrike" kern="1200" cap="none" spc="0" normalizeH="0" baseline="0" noProof="0">
              <a:uLnTx/>
              <a:uFillTx/>
              <a:ea typeface="Arial" pitchFamily="34" charset="0"/>
            </a:endParaRPr>
          </a:p>
        </p:txBody>
      </p:sp>
      <p:sp>
        <p:nvSpPr>
          <p:cNvPr id="32797" name="Avrundet rektangel 48" title="">
            <a:hlinkClick r:id="rId11" tgtFrame="_blank" tooltip="XDF22467 - dok22467.pdf"/>
          </p:cNvPr>
          <p:cNvSpPr/>
          <p:nvPr/>
        </p:nvSpPr>
        <p:spPr>
          <a:xfrm>
            <a:off x="6804025" y="4365625"/>
            <a:ext cx="1223963"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SCL 90 R</a:t>
            </a:r>
            <a:endParaRPr kumimoji="0" lang="nb-NO" altLang="en-US" sz="1800" b="0" i="0" u="none" strike="noStrike" kern="1200" cap="none" spc="0" normalizeH="0" baseline="0" noProof="0">
              <a:uLnTx/>
              <a:uFillTx/>
              <a:ea typeface="Arial" pitchFamily="34" charset="0"/>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3794"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3795"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3796" name="Gruppe 2" title=""/>
          <p:cNvGrpSpPr/>
          <p:nvPr/>
        </p:nvGrpSpPr>
        <p:grpSpPr>
          <a:xfrm>
            <a:off x="468313" y="549275"/>
            <a:ext cx="1736725" cy="693738"/>
            <a:chOff x="1951" y="480744"/>
            <a:chExt cx="1736735" cy="694694"/>
          </a:xfrm>
        </p:grpSpPr>
        <p:sp>
          <p:nvSpPr>
            <p:cNvPr id="33797"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79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799" name="Gruppe 3" title=""/>
          <p:cNvGrpSpPr/>
          <p:nvPr/>
        </p:nvGrpSpPr>
        <p:grpSpPr>
          <a:xfrm>
            <a:off x="2030413" y="549275"/>
            <a:ext cx="1736725" cy="693738"/>
            <a:chOff x="1565013" y="480744"/>
            <a:chExt cx="1736735" cy="694694"/>
          </a:xfrm>
        </p:grpSpPr>
        <p:sp>
          <p:nvSpPr>
            <p:cNvPr id="33800"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02" name="Gruppe 4" title=""/>
          <p:cNvGrpSpPr/>
          <p:nvPr/>
        </p:nvGrpSpPr>
        <p:grpSpPr>
          <a:xfrm>
            <a:off x="3594100" y="549275"/>
            <a:ext cx="1736725" cy="693738"/>
            <a:chOff x="3128076" y="480744"/>
            <a:chExt cx="1736735" cy="694694"/>
          </a:xfrm>
        </p:grpSpPr>
        <p:sp>
          <p:nvSpPr>
            <p:cNvPr id="33803"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05" name="Gruppe 6" title=""/>
          <p:cNvGrpSpPr/>
          <p:nvPr/>
        </p:nvGrpSpPr>
        <p:grpSpPr>
          <a:xfrm>
            <a:off x="6719888" y="549275"/>
            <a:ext cx="1736725" cy="693738"/>
            <a:chOff x="6254200" y="480744"/>
            <a:chExt cx="1736735" cy="694694"/>
          </a:xfrm>
        </p:grpSpPr>
        <p:sp>
          <p:nvSpPr>
            <p:cNvPr id="33806"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08" name="Gruppe 2" title=""/>
          <p:cNvGrpSpPr/>
          <p:nvPr/>
        </p:nvGrpSpPr>
        <p:grpSpPr>
          <a:xfrm>
            <a:off x="5148263" y="549275"/>
            <a:ext cx="1736725" cy="693738"/>
            <a:chOff x="1951" y="480744"/>
            <a:chExt cx="1736735" cy="694694"/>
          </a:xfrm>
        </p:grpSpPr>
        <p:sp>
          <p:nvSpPr>
            <p:cNvPr id="33809"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1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3811" name="TekstSylinder 27" title=""/>
          <p:cNvSpPr/>
          <p:nvPr/>
        </p:nvSpPr>
        <p:spPr>
          <a:xfrm>
            <a:off x="3851275" y="1700213"/>
            <a:ext cx="5041900" cy="33861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gjennomføres når screening indikerer en personlighetsforstyrrelse. Utredningen videre omfatter følgende;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er viktig å gjøre relevante differensialdiagnostiske vurderinger under utredningen da symptomer på emosjonell dysregulering og relasjonelle vansker også kan indikere andre tilstander.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 tabell under, benytt eventuelt andre pasientforløp for informasjon om aktuelle utredningsverktøy som kan bistå i den diagnostiske prosessen.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3812"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3813" name="Avrundet rektangel 51"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a:t>
            </a:r>
            <a:endParaRPr kumimoji="0" lang="nb-NO" altLang="nb-NO" sz="1400" b="0" i="0" u="none" strike="noStrike" kern="1200" cap="none" spc="0" normalizeH="0" baseline="0" noProof="0">
              <a:uLnTx/>
              <a:uFillTx/>
              <a:ea typeface="Arial" pitchFamily="34" charset="0"/>
            </a:endParaRPr>
          </a:p>
        </p:txBody>
      </p:sp>
      <p:sp>
        <p:nvSpPr>
          <p:cNvPr id="33814"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3815"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3816"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3817" name="Avrundet rektangel 55"/>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
        <p:nvSpPr>
          <p:cNvPr id="33818" name="Avrundet rektangel 56" title="">
            <a:hlinkClick r:id="rId7" tgtFrame="_blank" tooltip="XDF24509 - dok24509.pdf"/>
          </p:cNvPr>
          <p:cNvSpPr/>
          <p:nvPr/>
        </p:nvSpPr>
        <p:spPr>
          <a:xfrm>
            <a:off x="3916363" y="2528888"/>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SCID II</a:t>
            </a:r>
            <a:endParaRPr kumimoji="0" lang="nb-NO" altLang="en-US" sz="1800" b="0" i="0" u="none" strike="noStrike" kern="1200" cap="none" spc="0" normalizeH="0" baseline="0" noProof="0">
              <a:uLnTx/>
              <a:uFillTx/>
              <a:ea typeface="Arial" pitchFamily="34" charset="0"/>
              <a:sym typeface="Wingdings" pitchFamily="2" charset="2"/>
            </a:endParaRPr>
          </a:p>
        </p:txBody>
      </p:sp>
      <p:sp>
        <p:nvSpPr>
          <p:cNvPr id="33819" name="Avrundet rektangel 57" title=""/>
          <p:cNvSpPr/>
          <p:nvPr/>
        </p:nvSpPr>
        <p:spPr>
          <a:xfrm>
            <a:off x="5487988" y="2528888"/>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Metodespesifikke undersøkelser</a:t>
            </a:r>
            <a:endParaRPr kumimoji="0" lang="nb-NO" altLang="nb-NO" sz="1000" b="0" i="0" u="none" strike="noStrike" kern="1200" cap="none" spc="0" normalizeH="0" baseline="0" noProof="0">
              <a:uLnTx/>
              <a:uFillTx/>
              <a:ea typeface="Arial" pitchFamily="34" charset="0"/>
            </a:endParaRPr>
          </a:p>
        </p:txBody>
      </p:sp>
      <p:sp>
        <p:nvSpPr>
          <p:cNvPr id="33820" name="Avrundet rektangel 58" title="">
            <a:hlinkClick r:id="rId8" tgtFrame="_blank" tooltip="XDF41520 - https://www.deviersprong.nl/over-de-viersprong/over-de-viersprong-onderzoek/onderzoekslijn-diagnostiek/onderzoekslijn-assessment-en-indicatiestelling/sipp-main-menu/questionnaires/"/>
          </p:cNvPr>
          <p:cNvSpPr/>
          <p:nvPr/>
        </p:nvSpPr>
        <p:spPr>
          <a:xfrm>
            <a:off x="7059613" y="2528888"/>
            <a:ext cx="1223962"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SIPP - 118</a:t>
            </a:r>
            <a:endParaRPr kumimoji="0" lang="nb-NO" altLang="en-US" sz="1800" b="0" i="0" u="none" strike="noStrike" kern="1200" cap="none" spc="0" normalizeH="0" baseline="0" noProof="0">
              <a:uLnTx/>
              <a:uFillTx/>
              <a:ea typeface="Arial" pitchFamily="34" charset="0"/>
            </a:endParaRPr>
          </a:p>
        </p:txBody>
      </p:sp>
      <p:sp>
        <p:nvSpPr>
          <p:cNvPr id="33821" name="Avrundet rektangel 28" title="">
            <a:hlinkClick r:id="rId9" tgtFrame="_blank" tooltip="XDF41905 - dok41905.docx"/>
          </p:cNvPr>
          <p:cNvSpPr/>
          <p:nvPr/>
        </p:nvSpPr>
        <p:spPr>
          <a:xfrm>
            <a:off x="3916363" y="4581525"/>
            <a:ext cx="3024187"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Aktuelle differensialdiagnostiske vurderinger</a:t>
            </a:r>
            <a:endParaRPr kumimoji="0" lang="nb-NO" altLang="en-US"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4819" name="Hjem 2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4820" name="Gruppe 2" title=""/>
          <p:cNvGrpSpPr/>
          <p:nvPr/>
        </p:nvGrpSpPr>
        <p:grpSpPr>
          <a:xfrm>
            <a:off x="468313" y="549275"/>
            <a:ext cx="1736725" cy="693738"/>
            <a:chOff x="1951" y="480744"/>
            <a:chExt cx="1736735" cy="694694"/>
          </a:xfrm>
        </p:grpSpPr>
        <p:sp>
          <p:nvSpPr>
            <p:cNvPr id="34821"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23" name="Gruppe 3" title=""/>
          <p:cNvGrpSpPr/>
          <p:nvPr/>
        </p:nvGrpSpPr>
        <p:grpSpPr>
          <a:xfrm>
            <a:off x="2030413" y="549275"/>
            <a:ext cx="1736725" cy="693738"/>
            <a:chOff x="1565013" y="480744"/>
            <a:chExt cx="1736735" cy="694694"/>
          </a:xfrm>
        </p:grpSpPr>
        <p:sp>
          <p:nvSpPr>
            <p:cNvPr id="34824"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26" name="Gruppe 4" title=""/>
          <p:cNvGrpSpPr/>
          <p:nvPr/>
        </p:nvGrpSpPr>
        <p:grpSpPr>
          <a:xfrm>
            <a:off x="3594100" y="549275"/>
            <a:ext cx="1736725" cy="693738"/>
            <a:chOff x="3128076" y="480744"/>
            <a:chExt cx="1736735" cy="694694"/>
          </a:xfrm>
        </p:grpSpPr>
        <p:sp>
          <p:nvSpPr>
            <p:cNvPr id="34827"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29" name="Gruppe 6" title=""/>
          <p:cNvGrpSpPr/>
          <p:nvPr/>
        </p:nvGrpSpPr>
        <p:grpSpPr>
          <a:xfrm>
            <a:off x="6719888" y="549275"/>
            <a:ext cx="1736725" cy="693738"/>
            <a:chOff x="6254200" y="480744"/>
            <a:chExt cx="1736735" cy="694694"/>
          </a:xfrm>
        </p:grpSpPr>
        <p:sp>
          <p:nvSpPr>
            <p:cNvPr id="34830"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32" name="Gruppe 2" title=""/>
          <p:cNvGrpSpPr/>
          <p:nvPr/>
        </p:nvGrpSpPr>
        <p:grpSpPr>
          <a:xfrm>
            <a:off x="5148263" y="549275"/>
            <a:ext cx="1736725" cy="693738"/>
            <a:chOff x="1951" y="480744"/>
            <a:chExt cx="1736735" cy="694694"/>
          </a:xfrm>
        </p:grpSpPr>
        <p:sp>
          <p:nvSpPr>
            <p:cNvPr id="34833"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35" name="TekstSylinder 27"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gjøres på bakgrunn av kunnskap om pasienten ervervet gjennom utredningen. Det er kjent at personer med personlighetsforstyrrelse ofte også har samsykelighet i forhold til andre symptomlidelser. Dette bør fremkomme i den diagnostiske vurderinger.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skrives med følgende momenter;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Vurderingsgrunnlag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Relevant anamnestisk informasjon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Problembeskrivelse (symptomer på emosjonell dysregulering/relasjonelle vansker).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Differensialdiagnostiske vurderinger- omfatter vurderinger opp mot andre personlighetsforstyrrelser, gjennomgripende utviklingsforstyrrelse, ADHD, traumelidelser, ruslidelse, og lignende).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4836" name="Avrundet rektangel 2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4837" name="Avrundet rektangel 4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4838" name="Avrundet rektangel 49"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0" i="0" u="none" strike="noStrike" kern="1200" cap="none" spc="0" normalizeH="0" baseline="0" noProof="0">
              <a:uLnTx/>
              <a:uFillTx/>
              <a:ea typeface="Arial" pitchFamily="34" charset="0"/>
            </a:endParaRPr>
          </a:p>
        </p:txBody>
      </p:sp>
      <p:sp>
        <p:nvSpPr>
          <p:cNvPr id="34839" name="Avrundet rektangel 50"/>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4840" name="Avrundet rektangel 51"/>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4841" name="Avrundet rektangel 52"/>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5843" name="TekstSylinder 25"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Selvmordsrisikovurdering - voldsrisikovurdering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utredning og behandling av emosjonelt ustabil personlighetsforstyrrelse kan det være aktuelt med vurderinger både i forhold til selvmordrisiko og i forhold til risiko for voldelig atferd.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i henhold til aktuell retningslinje ved KPH.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5844"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5845" name="Gruppe 2" title=""/>
          <p:cNvGrpSpPr/>
          <p:nvPr/>
        </p:nvGrpSpPr>
        <p:grpSpPr>
          <a:xfrm>
            <a:off x="468313" y="549275"/>
            <a:ext cx="1736725" cy="693738"/>
            <a:chOff x="1951" y="480744"/>
            <a:chExt cx="1736735" cy="694694"/>
          </a:xfrm>
        </p:grpSpPr>
        <p:sp>
          <p:nvSpPr>
            <p:cNvPr id="35846" name="Vinkeltegn 2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4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48" name="Gruppe 3" title=""/>
          <p:cNvGrpSpPr/>
          <p:nvPr/>
        </p:nvGrpSpPr>
        <p:grpSpPr>
          <a:xfrm>
            <a:off x="2030413" y="549275"/>
            <a:ext cx="1736725" cy="693738"/>
            <a:chOff x="1565013" y="480744"/>
            <a:chExt cx="1736735" cy="694694"/>
          </a:xfrm>
        </p:grpSpPr>
        <p:sp>
          <p:nvSpPr>
            <p:cNvPr id="35849"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1" name="Gruppe 4" title=""/>
          <p:cNvGrpSpPr/>
          <p:nvPr/>
        </p:nvGrpSpPr>
        <p:grpSpPr>
          <a:xfrm>
            <a:off x="3594100" y="549275"/>
            <a:ext cx="1736725" cy="693738"/>
            <a:chOff x="3128076" y="480744"/>
            <a:chExt cx="1736735" cy="694694"/>
          </a:xfrm>
        </p:grpSpPr>
        <p:sp>
          <p:nvSpPr>
            <p:cNvPr id="35852"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4" name="Gruppe 6" title=""/>
          <p:cNvGrpSpPr/>
          <p:nvPr/>
        </p:nvGrpSpPr>
        <p:grpSpPr>
          <a:xfrm>
            <a:off x="6719888" y="549275"/>
            <a:ext cx="1736725" cy="693738"/>
            <a:chOff x="6254200" y="480744"/>
            <a:chExt cx="1736735" cy="694694"/>
          </a:xfrm>
        </p:grpSpPr>
        <p:sp>
          <p:nvSpPr>
            <p:cNvPr id="35855"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57" name="Gruppe 2" title=""/>
          <p:cNvGrpSpPr/>
          <p:nvPr/>
        </p:nvGrpSpPr>
        <p:grpSpPr>
          <a:xfrm>
            <a:off x="5148263" y="549275"/>
            <a:ext cx="1736725" cy="693738"/>
            <a:chOff x="1951" y="480744"/>
            <a:chExt cx="1736735" cy="694694"/>
          </a:xfrm>
        </p:grpSpPr>
        <p:sp>
          <p:nvSpPr>
            <p:cNvPr id="35858"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5860" name="Avrundet rektangel 5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5861" name="Avrundet rektangel 5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5862" name="Avrundet rektangel 5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63" name="Avrundet rektangel 56"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Selvmords/voldsrisikovurdering</a:t>
            </a:r>
            <a:endParaRPr kumimoji="0" lang="nb-NO" altLang="nb-NO" sz="1400" b="0" i="0" u="none" strike="noStrike" kern="1200" cap="none" spc="0" normalizeH="0" baseline="0" noProof="0">
              <a:uLnTx/>
              <a:uFillTx/>
              <a:ea typeface="Arial" pitchFamily="34" charset="0"/>
            </a:endParaRPr>
          </a:p>
        </p:txBody>
      </p:sp>
      <p:sp>
        <p:nvSpPr>
          <p:cNvPr id="35864" name="Avrundet rektangel 5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5865" name="Avrundet rektangel 58"/>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
        <p:nvSpPr>
          <p:cNvPr id="35866" name="Avrundet rektangel 61" title="">
            <a:hlinkClick r:id="rId7" tgtFrame="_blank" tooltip="XDF20230 - dok20230.docx"/>
          </p:cNvPr>
          <p:cNvSpPr/>
          <p:nvPr/>
        </p:nvSpPr>
        <p:spPr>
          <a:xfrm>
            <a:off x="3995738" y="3427413"/>
            <a:ext cx="1584325" cy="43338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Selvmords</a:t>
            </a:r>
            <a:endPar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risikovurdering</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35867" name="Avrundet rektangel 62" title="">
            <a:hlinkClick r:id="rId8" tgtFrame="_blank" tooltip="XDF40904 - dok40904.docx"/>
          </p:cNvPr>
          <p:cNvSpPr/>
          <p:nvPr/>
        </p:nvSpPr>
        <p:spPr>
          <a:xfrm>
            <a:off x="5867400" y="3427413"/>
            <a:ext cx="1512888" cy="43338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Voldsrisiko vurdering</a:t>
            </a:r>
            <a:endParaRPr kumimoji="0" lang="nb-NO" altLang="en-US" sz="14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6866"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36867" name="Gruppe 2" title=""/>
          <p:cNvGrpSpPr/>
          <p:nvPr/>
        </p:nvGrpSpPr>
        <p:grpSpPr>
          <a:xfrm>
            <a:off x="468313" y="549275"/>
            <a:ext cx="1736725" cy="693738"/>
            <a:chOff x="1951" y="480744"/>
            <a:chExt cx="1736735" cy="694694"/>
          </a:xfrm>
        </p:grpSpPr>
        <p:sp>
          <p:nvSpPr>
            <p:cNvPr id="36868"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6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70" name="Gruppe 3" title=""/>
          <p:cNvGrpSpPr/>
          <p:nvPr/>
        </p:nvGrpSpPr>
        <p:grpSpPr>
          <a:xfrm>
            <a:off x="2030413" y="549275"/>
            <a:ext cx="1736725" cy="693738"/>
            <a:chOff x="1565013" y="480744"/>
            <a:chExt cx="1736735" cy="694694"/>
          </a:xfrm>
        </p:grpSpPr>
        <p:sp>
          <p:nvSpPr>
            <p:cNvPr id="36871"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73" name="Gruppe 4" title=""/>
          <p:cNvGrpSpPr/>
          <p:nvPr/>
        </p:nvGrpSpPr>
        <p:grpSpPr>
          <a:xfrm>
            <a:off x="3594100" y="549275"/>
            <a:ext cx="1736725" cy="693738"/>
            <a:chOff x="3128076" y="480744"/>
            <a:chExt cx="1736735" cy="694694"/>
          </a:xfrm>
        </p:grpSpPr>
        <p:sp>
          <p:nvSpPr>
            <p:cNvPr id="36874"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76" name="Gruppe 6" title=""/>
          <p:cNvGrpSpPr/>
          <p:nvPr/>
        </p:nvGrpSpPr>
        <p:grpSpPr>
          <a:xfrm>
            <a:off x="6719888" y="549275"/>
            <a:ext cx="1736725" cy="693738"/>
            <a:chOff x="6254200" y="480744"/>
            <a:chExt cx="1736735" cy="694694"/>
          </a:xfrm>
        </p:grpSpPr>
        <p:sp>
          <p:nvSpPr>
            <p:cNvPr id="36877"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79" name="Gruppe 2" title=""/>
          <p:cNvGrpSpPr/>
          <p:nvPr/>
        </p:nvGrpSpPr>
        <p:grpSpPr>
          <a:xfrm>
            <a:off x="5148263" y="549275"/>
            <a:ext cx="1736725" cy="693738"/>
            <a:chOff x="1951" y="480744"/>
            <a:chExt cx="1736735" cy="694694"/>
          </a:xfrm>
        </p:grpSpPr>
        <p:sp>
          <p:nvSpPr>
            <p:cNvPr id="36880"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6882" name="TekstSylinder 24" title=""/>
          <p:cNvSpPr/>
          <p:nvPr/>
        </p:nvSpPr>
        <p:spPr>
          <a:xfrm>
            <a:off x="3851275" y="1700213"/>
            <a:ext cx="5041900" cy="5157787"/>
          </a:xfrm>
          <a:prstGeom prst="rect">
            <a:avLst/>
          </a:prstGeom>
          <a:noFill/>
          <a:ln>
            <a:no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 ________ __ _________ ___ _________  </a:t>
            </a:r>
            <a:endParaRPr lang="nb-NO" altLang="nb-NO" sz="1400" b="1">
              <a:ea typeface="Arial" pitchFamily="34" charset="0"/>
            </a:endParaRPr>
          </a:p>
          <a:p>
            <a:pPr marL="0" lvl="0" indent="0" eaLnBrk="1" hangingPunct="1">
              <a:spcBef>
                <a:spcPct val="0"/>
              </a:spcBef>
              <a:buFontTx/>
              <a:buNone/>
            </a:pPr>
            <a:r>
              <a:rPr lang="nb-NO" altLang="nb-NO" sz="1000">
                <a:ea typeface="Arial" pitchFamily="34" charset="0"/>
              </a:rPr>
              <a:t> ____ ___ ____ _______ ___ _________ ___ __ __________ _______ _________________________ ___ ____________ _ _________ ___ _________ ___ _________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457200" lvl="1" indent="0" eaLnBrk="1" hangingPunct="1">
              <a:spcBef>
                <a:spcPct val="0"/>
              </a:spcBef>
            </a:pPr>
            <a:r>
              <a:rPr lang="nb-NO" altLang="nb-NO" sz="1000" b="1" i="1">
                <a:ea typeface="Arial" pitchFamily="34" charset="0"/>
              </a:rPr>
              <a:t>       ________ _________ ___ ________ ________  ___________________  _______________________  ______________ _____________ __ __________________________ </a:t>
            </a:r>
            <a:endParaRPr lang="nb-NO" altLang="nb-NO" sz="1000" b="1" i="1">
              <a:ea typeface="Arial" pitchFamily="34" charset="0"/>
            </a:endParaRPr>
          </a:p>
          <a:p>
            <a:pPr marL="457200" lvl="1" indent="0" eaLnBrk="1" hangingPunct="1">
              <a:spcBef>
                <a:spcPct val="0"/>
              </a:spcBef>
              <a:buFontTx/>
              <a:buNone/>
            </a:pPr>
            <a:r>
              <a:rPr lang="nb-NO" altLang="nb-NO" sz="1000" i="1">
                <a:ea typeface="Arial" pitchFamily="34" charset="0"/>
              </a:rPr>
              <a:t> ________ __ ____ _______ ___ _______ _______ ______ _____ ______________  _________ ______  _____ _ ______________  _________________________  _____________ ____________ _____ _________________ ___ _________ __________  __ _______________ ___ _______ __ ______ _ _________  </a:t>
            </a:r>
            <a:endParaRPr lang="nb-NO" altLang="nb-NO" sz="1000" i="1">
              <a:ea typeface="Arial" pitchFamily="34" charset="0"/>
            </a:endParaRPr>
          </a:p>
          <a:p>
            <a:pPr marL="457200" lvl="1" indent="0" eaLnBrk="1" hangingPunct="1">
              <a:spcBef>
                <a:spcPct val="0"/>
              </a:spcBef>
              <a:buFontTx/>
              <a:buNone/>
            </a:pPr>
            <a:endParaRPr lang="nb-NO" altLang="nb-NO" sz="1000" i="1">
              <a:ea typeface="Arial" pitchFamily="34" charset="0"/>
            </a:endParaRPr>
          </a:p>
          <a:p>
            <a:pPr marL="457200" lvl="1" indent="0" eaLnBrk="1" hangingPunct="1">
              <a:spcBef>
                <a:spcPct val="0"/>
              </a:spcBef>
            </a:pPr>
            <a:r>
              <a:rPr lang="nb-NO" altLang="nb-NO" sz="1000" b="1" i="1">
                <a:ea typeface="Arial" pitchFamily="34" charset="0"/>
              </a:rPr>
              <a:t>       ________ ___ ____ __________ ________ ________ </a:t>
            </a:r>
            <a:endParaRPr lang="nb-NO" altLang="nb-NO" sz="1000" b="1" i="1">
              <a:ea typeface="Arial" pitchFamily="34" charset="0"/>
            </a:endParaRPr>
          </a:p>
          <a:p>
            <a:pPr marL="457200" lvl="1" indent="0" eaLnBrk="1" hangingPunct="1">
              <a:spcBef>
                <a:spcPct val="0"/>
              </a:spcBef>
              <a:buFontTx/>
              <a:buNone/>
            </a:pPr>
            <a:r>
              <a:rPr lang="nb-NO" altLang="nb-NO" sz="1000" i="1">
                <a:ea typeface="Arial" pitchFamily="34" charset="0"/>
              </a:rPr>
              <a:t> __ ________ ________  __________________________  _______________________  ______________ _____________ __ ___________________ ___ ______ _ ________ _ _____ ____  _______ _____________ _ ________   _____ _ ________ __ ____ __________   __ ___ _______ ______________ _______ _____________ _       </a:t>
            </a:r>
            <a:endParaRPr lang="nb-NO" altLang="nb-NO" sz="1000" i="1">
              <a:ea typeface="Arial" pitchFamily="34" charset="0"/>
            </a:endParaRPr>
          </a:p>
          <a:p>
            <a:pPr marL="457200" lvl="1" indent="0" eaLnBrk="1" hangingPunct="1">
              <a:spcBef>
                <a:spcPct val="0"/>
              </a:spcBef>
              <a:buFontTx/>
              <a:buNone/>
            </a:pPr>
            <a:endParaRPr lang="nb-NO" altLang="nb-NO" sz="1000" i="1">
              <a:ea typeface="Arial" pitchFamily="34" charset="0"/>
            </a:endParaRPr>
          </a:p>
          <a:p>
            <a:pPr marL="0" lvl="0" indent="0" eaLnBrk="1" hangingPunct="1">
              <a:spcBef>
                <a:spcPct val="0"/>
              </a:spcBef>
              <a:buFontTx/>
              <a:buNone/>
            </a:pPr>
            <a:r>
              <a:rPr lang="nb-NO" altLang="nb-NO" sz="1000">
                <a:ea typeface="Arial" pitchFamily="34" charset="0"/>
              </a:rPr>
              <a:t> _______ _________________ ___ ___ ________ ___ ___ ______ ___ _________ __ __________ _______ _________________________ _ _____ _ </a:t>
            </a:r>
            <a:r>
              <a:rPr lang="nb-NO" altLang="nb-NO" sz="1000">
                <a:ea typeface="Arial" pitchFamily="34" charset="0"/>
                <a:hlinkClick r:id="rId7" tooltip="XDF41549 - http://www.psykologforeningen.no/medlem/foererkortveileder"/>
              </a:rPr>
              <a:t> ________________  _________________</a:t>
            </a:r>
            <a:r>
              <a:rPr lang="nb-NO" altLang="nb-NO" sz="1000">
                <a:ea typeface="Arial" pitchFamily="34" charset="0"/>
              </a:rPr>
              <a:t>   _ __ _______ ___ ______ __ _____________ __________ ___ __________  __ ________ ___________    _______ ___ ____________________ ____ ___ ____ ____ __________________  </a:t>
            </a:r>
            <a:r>
              <a:rPr lang="nb-NO" altLang="nb-NO" sz="1000" b="1" i="1">
                <a:ea typeface="Arial" pitchFamily="34" charset="0"/>
              </a:rPr>
              <a:t>___ ________ _______ __________  ______________ _____ ____________________ ___ ___ ____ _______ _ _________   </a:t>
            </a:r>
            <a:endParaRPr lang="nb-NO" altLang="nb-NO" sz="1000" b="1" i="1">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r>
              <a:rPr lang="nb-NO" altLang="nb-NO" sz="1000">
                <a:ea typeface="Arial" pitchFamily="34" charset="0"/>
              </a:rPr>
              <a:t> _________ ___ ___________ __ ____________ __ ___ ____________ ___________ ___________ ______________ _ _______________   ________ __ _______ __________ __ ______________ ___ _____ ____ __ _______ ______ __ __ ________ __ ____________ _____________   __ __________ ____ _____________</a:t>
            </a:r>
            <a:r>
              <a:rPr lang="nb-NO" altLang="nb-NO" sz="1000">
                <a:ea typeface="Arial" pitchFamily="34" charset="0"/>
                <a:hlinkClick r:id="rId8"/>
              </a:rPr>
              <a:t> </a:t>
            </a:r>
            <a:r>
              <a:rPr lang="nb-NO" altLang="nb-NO" sz="1000">
                <a:ea typeface="Arial" pitchFamily="34" charset="0"/>
              </a:rPr>
              <a:t>___ _________ __ _________ __ __________ ___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r>
              <a:rPr lang="nb-NO" altLang="nb-NO" sz="1000" b="1">
                <a:ea typeface="Arial" pitchFamily="34" charset="0"/>
              </a:rPr>
              <a:t> _________ ___ ___________ __ ____________ __ ___ ____________ ___________ </a:t>
            </a:r>
            <a:endParaRPr lang="nb-NO" altLang="nb-NO" sz="1000" b="1">
              <a:ea typeface="Arial" pitchFamily="34" charset="0"/>
            </a:endParaRPr>
          </a:p>
          <a:p>
            <a:pPr marL="0" lvl="0" indent="0" eaLnBrk="1" hangingPunct="1">
              <a:spcBef>
                <a:spcPct val="0"/>
              </a:spcBef>
              <a:buFontTx/>
              <a:buNone/>
            </a:pPr>
            <a:r>
              <a:rPr lang="nb-NO" altLang="nb-NO" sz="1000" b="1">
                <a:ea typeface="Arial" pitchFamily="34" charset="0"/>
              </a:rPr>
              <a:t>___________ ______________ _ _______________   __ ______ ___________ __ _____________  </a:t>
            </a:r>
            <a:endParaRPr lang="nb-NO" altLang="nb-NO" sz="1000">
              <a:ea typeface="Arial" pitchFamily="34" charset="0"/>
            </a:endParaRPr>
          </a:p>
          <a:p>
            <a:pPr marL="0" lvl="0" indent="0" eaLnBrk="1" hangingPunct="1">
              <a:spcBef>
                <a:spcPct val="0"/>
              </a:spcBef>
              <a:buFontTx/>
              <a:buNone/>
            </a:pPr>
            <a:r>
              <a:rPr lang="nb-NO" altLang="nb-NO" sz="1000">
                <a:ea typeface="Arial" pitchFamily="34" charset="0"/>
                <a:hlinkClick r:id="rId8"/>
              </a:rPr>
              <a:t> </a:t>
            </a:r>
            <a:r>
              <a:rPr lang="nb-NO" altLang="nb-NO" sz="1000" b="1">
                <a:ea typeface="Arial" pitchFamily="34" charset="0"/>
                <a:hlinkClick r:id="rId9"/>
              </a:rPr>
              <a:t>dok41750.docx</a:t>
            </a:r>
            <a:r>
              <a:rPr lang="nb-NO" altLang="nb-NO" sz="1000">
                <a:ea typeface="Arial" pitchFamily="34" charset="0"/>
                <a:hlinkClick r:id="rId9"/>
              </a:rPr>
              <a:t>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endParaRPr lang="nb-NO" altLang="nb-NO" sz="1200">
              <a:ea typeface="Arial" pitchFamily="34" charset="0"/>
            </a:endParaRPr>
          </a:p>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6883" name="Avrundet rektangel 25"/>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6884" name="Avrundet rektangel 26"/>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6885" name="Avrundet rektangel 27"/>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6886" name="Avrundet rektangel 3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6887" name="Avrundet rektangel 34"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Førerkortvurdering</a:t>
            </a:r>
            <a:endParaRPr kumimoji="0" lang="nb-NO" altLang="nb-NO" sz="1400" b="0" i="0" u="none" strike="noStrike" kern="1200" cap="none" spc="0" normalizeH="0" baseline="0" noProof="0">
              <a:uLnTx/>
              <a:uFillTx/>
              <a:ea typeface="Arial" pitchFamily="34" charset="0"/>
            </a:endParaRPr>
          </a:p>
        </p:txBody>
      </p:sp>
      <p:sp>
        <p:nvSpPr>
          <p:cNvPr id="36888" name="Avrundet rektangel 35"/>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
        <p:nvSpPr>
          <p:cNvPr id="36889"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grpSp>
        <p:nvGrpSpPr>
          <p:cNvPr id="37891" name="Gruppe 2" title=""/>
          <p:cNvGrpSpPr/>
          <p:nvPr/>
        </p:nvGrpSpPr>
        <p:grpSpPr>
          <a:xfrm>
            <a:off x="468313" y="549275"/>
            <a:ext cx="1736725" cy="693738"/>
            <a:chOff x="1951" y="480744"/>
            <a:chExt cx="1736735" cy="694694"/>
          </a:xfrm>
        </p:grpSpPr>
        <p:sp>
          <p:nvSpPr>
            <p:cNvPr id="37892"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3"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894" name="Gruppe 3" title=""/>
          <p:cNvGrpSpPr/>
          <p:nvPr/>
        </p:nvGrpSpPr>
        <p:grpSpPr>
          <a:xfrm>
            <a:off x="2030413" y="549275"/>
            <a:ext cx="1736725" cy="693738"/>
            <a:chOff x="1565013" y="480744"/>
            <a:chExt cx="1736735" cy="694694"/>
          </a:xfrm>
        </p:grpSpPr>
        <p:sp>
          <p:nvSpPr>
            <p:cNvPr id="37895"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897" name="Gruppe 4" title=""/>
          <p:cNvGrpSpPr/>
          <p:nvPr/>
        </p:nvGrpSpPr>
        <p:grpSpPr>
          <a:xfrm>
            <a:off x="3594100" y="549275"/>
            <a:ext cx="1736725" cy="693738"/>
            <a:chOff x="3128076" y="480744"/>
            <a:chExt cx="1736735" cy="694694"/>
          </a:xfrm>
        </p:grpSpPr>
        <p:sp>
          <p:nvSpPr>
            <p:cNvPr id="37898"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89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0" name="Gruppe 6" title=""/>
          <p:cNvGrpSpPr/>
          <p:nvPr/>
        </p:nvGrpSpPr>
        <p:grpSpPr>
          <a:xfrm>
            <a:off x="6719888" y="549275"/>
            <a:ext cx="1736725" cy="693738"/>
            <a:chOff x="6254200" y="480744"/>
            <a:chExt cx="1736735" cy="694694"/>
          </a:xfrm>
        </p:grpSpPr>
        <p:sp>
          <p:nvSpPr>
            <p:cNvPr id="37901"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03" name="Gruppe 2" title=""/>
          <p:cNvGrpSpPr/>
          <p:nvPr/>
        </p:nvGrpSpPr>
        <p:grpSpPr>
          <a:xfrm>
            <a:off x="5148263" y="549275"/>
            <a:ext cx="1736725" cy="693738"/>
            <a:chOff x="1951" y="480744"/>
            <a:chExt cx="1736735" cy="694694"/>
          </a:xfrm>
        </p:grpSpPr>
        <p:sp>
          <p:nvSpPr>
            <p:cNvPr id="37904"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7906" name="TekstSylinder 24"/>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fontScale="7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600" b="1" i="0" u="none" strike="noStrike" kern="1200" cap="none" spc="0" normalizeH="0" baseline="0" noProof="0">
                <a:ln>
                  <a:noFill/>
                </a:ln>
                <a:solidFill>
                  <a:schemeClr val="tx1"/>
                </a:solidFill>
                <a:uLnTx/>
                <a:uFillTx/>
                <a:latin typeface="+mn-lt" pitchFamily="34" charset="0"/>
                <a:ea typeface="+mn-ea" pitchFamily="34" charset="0"/>
                <a:cs typeface="+mn-cs"/>
              </a:rPr>
              <a:t>Litteratur for fagpersonell</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Nice guidelines  personality disorders </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hlinkClick r:id="rId7" tooltip="XDF41552 - https://www.nice.org.uk/Search?q=Personality+disorders"/>
              </a:rPr>
              <a:t>https://www.nice.org.uk/search?q=personality+disorders</a:t>
            </a:r>
            <a:endParaRPr kumimoji="0" lang="nb-NO" sz="1200" b="0" i="0" u="none" strike="noStrike" kern="1200" cap="none" spc="0" normalizeH="0" baseline="0" noProof="0">
              <a:ln>
                <a:noFill/>
              </a:ln>
              <a:solidFill>
                <a:schemeClr val="tx1"/>
              </a:solidFill>
              <a:uLnTx/>
              <a:uFillTx/>
              <a:latin typeface="+mn-lt"/>
              <a:ea typeface="+mn-ea"/>
              <a:cs typeface="+mn-cs"/>
              <a:hlinkClick r:id="rId7" tooltip="XDF41552 - https://www.nice.org.uk/Search?q=Personality+disorder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Aschehoug, E. 2014.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Skjematerapi. Norsk Forum for Skjematerapi 2014 [cited 10.06. 2014]. Available from http://www.kognitiv.no/norsk_forum_for_skjematerapi. </a:t>
            </a:r>
          </a:p>
          <a:p>
            <a:pPr marL="0" marR="0" lvl="0" indent="0" algn="l" defTabSz="914400" rtl="0" eaLnBrk="1" fontAlgn="auto" latinLnBrk="0" hangingPunct="1">
              <a:lnSpc>
                <a:spcPct val="100000"/>
              </a:lnSpc>
              <a:spcBef>
                <a:spcPct val="0"/>
              </a:spcBef>
              <a:spcAft>
                <a:spcPct val="0"/>
              </a:spcAft>
              <a:buClrTx/>
              <a:buSzTx/>
              <a:buFontTx/>
              <a:buNone/>
            </a:pPr>
            <a:endParaRPr kumimoji="0" lang="en-US"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200" b="0" i="0" u="none" strike="noStrike" kern="1200" cap="none" spc="0" normalizeH="0" baseline="0" noProof="0">
                <a:ln>
                  <a:noFill/>
                </a:ln>
                <a:solidFill>
                  <a:schemeClr val="tx1"/>
                </a:solidFill>
                <a:uLnTx/>
                <a:uFillTx/>
                <a:latin typeface="+mn-lt" pitchFamily="34" charset="0"/>
                <a:ea typeface="+mn-ea" pitchFamily="34" charset="0"/>
                <a:cs typeface="+mn-cs"/>
              </a:rPr>
              <a:t>Bateman, A. W., og P. Fonagy. 1999. "The effectiveness of partial hospitalization in the treatment of borderline personality disorder - a randomised controlled trial." </a:t>
            </a:r>
            <a:r>
              <a:rPr kumimoji="0" lang="en-US" sz="1200" b="0" i="1" u="none" strike="noStrike" kern="1200" cap="none" spc="0" normalizeH="0" baseline="0" noProof="0">
                <a:ln>
                  <a:noFill/>
                </a:ln>
                <a:solidFill>
                  <a:schemeClr val="tx1"/>
                </a:solidFill>
                <a:uLnTx/>
                <a:uFillTx/>
                <a:latin typeface="+mn-lt" pitchFamily="34" charset="0"/>
                <a:ea typeface="+mn-ea" pitchFamily="34" charset="0"/>
                <a:cs typeface="+mn-cs"/>
              </a:rPr>
              <a:t>American Journal of Psychiatry (156):1563-1569. </a:t>
            </a:r>
          </a:p>
          <a:p>
            <a:pPr marL="0" marR="0" lvl="0" indent="0" algn="l" defTabSz="914400" rtl="0" eaLnBrk="1" fontAlgn="auto" latinLnBrk="0" hangingPunct="1">
              <a:lnSpc>
                <a:spcPct val="100000"/>
              </a:lnSpc>
              <a:spcBef>
                <a:spcPct val="0"/>
              </a:spcBef>
              <a:spcAft>
                <a:spcPct val="0"/>
              </a:spcAft>
              <a:buClrTx/>
              <a:buSzTx/>
              <a:buFontTx/>
              <a:buNone/>
            </a:pPr>
            <a:endParaRPr kumimoji="0" lang="en-US"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200" b="0" i="0" u="none" strike="noStrike" kern="1200" cap="none" spc="0" normalizeH="0" baseline="0" noProof="0">
                <a:ln>
                  <a:noFill/>
                </a:ln>
                <a:solidFill>
                  <a:schemeClr val="tx1"/>
                </a:solidFill>
                <a:uLnTx/>
                <a:uFillTx/>
                <a:latin typeface="+mn-lt" pitchFamily="34" charset="0"/>
                <a:ea typeface="+mn-ea" pitchFamily="34" charset="0"/>
                <a:cs typeface="+mn-cs"/>
              </a:rPr>
              <a:t>Bateman, A. W., og P. Fonagy. 2001. "Treatment of borderline personality disorder with psychoanalytically oriented partial hospitalization: an 18-month follow-up." </a:t>
            </a:r>
            <a:r>
              <a:rPr kumimoji="0" lang="en-US" sz="1200" b="0" i="1" u="none" strike="noStrike" kern="1200" cap="none" spc="0" normalizeH="0" baseline="0" noProof="0">
                <a:ln>
                  <a:noFill/>
                </a:ln>
                <a:solidFill>
                  <a:schemeClr val="tx1"/>
                </a:solidFill>
                <a:uLnTx/>
                <a:uFillTx/>
                <a:latin typeface="+mn-lt" pitchFamily="34" charset="0"/>
                <a:ea typeface="+mn-ea" pitchFamily="34" charset="0"/>
                <a:cs typeface="+mn-cs"/>
              </a:rPr>
              <a:t>American Journal of Psychiatry, (158):36 -42. </a:t>
            </a:r>
          </a:p>
          <a:p>
            <a:pPr marL="0" marR="0" lvl="0" indent="0" algn="l" defTabSz="914400" rtl="0" eaLnBrk="1" fontAlgn="auto" latinLnBrk="0" hangingPunct="1">
              <a:lnSpc>
                <a:spcPct val="100000"/>
              </a:lnSpc>
              <a:spcBef>
                <a:spcPct val="0"/>
              </a:spcBef>
              <a:spcAft>
                <a:spcPct val="0"/>
              </a:spcAft>
              <a:buClrTx/>
              <a:buSzTx/>
              <a:buFontTx/>
              <a:buNone/>
            </a:pPr>
            <a:endParaRPr kumimoji="0" lang="en-US"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200" b="0" i="0" u="none" strike="noStrike" kern="1200" cap="none" spc="0" normalizeH="0" baseline="0" noProof="0">
                <a:ln>
                  <a:noFill/>
                </a:ln>
                <a:solidFill>
                  <a:schemeClr val="tx1"/>
                </a:solidFill>
                <a:uLnTx/>
                <a:uFillTx/>
                <a:latin typeface="+mn-lt" pitchFamily="34" charset="0"/>
                <a:ea typeface="+mn-ea" pitchFamily="34" charset="0"/>
                <a:cs typeface="+mn-cs"/>
              </a:rPr>
              <a:t>Hazelton, E. . 2014. </a:t>
            </a:r>
            <a:r>
              <a:rPr kumimoji="0" lang="en-US" sz="1200" b="0" i="1" u="none" strike="noStrike" kern="1200" cap="none" spc="0" normalizeH="0" baseline="0" noProof="0">
                <a:ln>
                  <a:noFill/>
                </a:ln>
                <a:solidFill>
                  <a:schemeClr val="tx1"/>
                </a:solidFill>
                <a:uLnTx/>
                <a:uFillTx/>
                <a:latin typeface="+mn-lt" pitchFamily="34" charset="0"/>
                <a:ea typeface="+mn-ea" pitchFamily="34" charset="0"/>
                <a:cs typeface="+mn-cs"/>
              </a:rPr>
              <a:t>DBT Mindfulness. The Linehan Institute 2014 [cited 10.06. 2014]. Available from http://behavioraltech.org/resources/mindfulness.cfm.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Helsedirektoratet, Sosial-og. 2008. "Nasjonale retningslinjer for forebygging av selvmord i psykisk helsevern."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IS–1511.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Kendall, Tim, Stephen Pilling, Peter Tyrer, Conor Duggan, Rachel Burbeck, Nicholas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Meader, og Clare Taylor. 2009. "Guidelines: Borderline and Antisocial Personality Disorders: Summary of NICE Guidance."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BMJ: British Medical Journal:293-295.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Leichsenring, Falk, Eric Leibing, Johannes Kruse, Antonia S New, og Frank Leweke. 2011. "Borderline personality disorder."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The Lancet no. 377 (9759):74-84.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Lieb, Klaus, Mary C Zanarini, Christian Schmahl, Marsha M Linehan, og Martin Bohus. 2004. "Borderline personality disorder."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The Lancet no. 364 (9432):453-461. </a:t>
            </a:r>
          </a:p>
          <a:p>
            <a:pPr marL="0" marR="0" lvl="0" indent="0" algn="l" defTabSz="914400" rtl="0" eaLnBrk="1" fontAlgn="auto" latinLnBrk="0" hangingPunct="1">
              <a:lnSpc>
                <a:spcPct val="100000"/>
              </a:lnSpc>
              <a:spcBef>
                <a:spcPct val="0"/>
              </a:spcBef>
              <a:spcAft>
                <a:spcPct val="0"/>
              </a:spcAft>
              <a:buClrTx/>
              <a:buSzTx/>
              <a:buFontTx/>
              <a:buNone/>
            </a:pPr>
            <a:endParaRPr kumimoji="0" lang="en-US"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en-US" sz="1200" b="0" i="0" u="none" strike="noStrike" kern="1200" cap="none" spc="0" normalizeH="0" baseline="0" noProof="0">
                <a:ln>
                  <a:noFill/>
                </a:ln>
                <a:solidFill>
                  <a:schemeClr val="tx1"/>
                </a:solidFill>
                <a:uLnTx/>
                <a:uFillTx/>
                <a:latin typeface="+mn-lt" pitchFamily="34" charset="0"/>
                <a:ea typeface="+mn-ea" pitchFamily="34" charset="0"/>
                <a:cs typeface="+mn-cs"/>
              </a:rPr>
              <a:t>Lindeham, M. M. 2014. </a:t>
            </a:r>
            <a:r>
              <a:rPr kumimoji="0" lang="en-US" sz="1200" b="0" i="1" u="none" strike="noStrike" kern="1200" cap="none" spc="0" normalizeH="0" baseline="0" noProof="0">
                <a:ln>
                  <a:noFill/>
                </a:ln>
                <a:solidFill>
                  <a:schemeClr val="tx1"/>
                </a:solidFill>
                <a:uLnTx/>
                <a:uFillTx/>
                <a:latin typeface="+mn-lt" pitchFamily="34" charset="0"/>
                <a:ea typeface="+mn-ea" pitchFamily="34" charset="0"/>
                <a:cs typeface="+mn-cs"/>
              </a:rPr>
              <a:t>Marsha M. Lindeham Official webpage. The Linehan Institute 2014 [cited 10.06. 2014].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Mehlum, Lars. 2014.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DBT ved Nasjonalt senter for selvmordsforskning og –forebygging. Nasjonalt senter for selvmordsforskning og –forebygging 2014 [cited 10.06. 2014]. Available from www.dbt.no.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Tvedten, I. Ø. 2014. </a:t>
            </a:r>
            <a:r>
              <a:rPr kumimoji="0" lang="nb-NO" sz="1200" b="0" i="1" u="none" strike="noStrike" kern="1200" cap="none" spc="0" normalizeH="0" baseline="0" noProof="0">
                <a:ln>
                  <a:noFill/>
                </a:ln>
                <a:solidFill>
                  <a:schemeClr val="tx1"/>
                </a:solidFill>
                <a:uLnTx/>
                <a:uFillTx/>
                <a:latin typeface="+mn-lt" pitchFamily="34" charset="0"/>
                <a:ea typeface="+mn-ea" pitchFamily="34" charset="0"/>
                <a:cs typeface="+mn-cs"/>
              </a:rPr>
              <a:t>Institutt for mentalisering 2014 [cited 10.06 2014].</a:t>
            </a: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37907" name="Avrundet rektangel 25"/>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37908" name="Avrundet rektangel 26"/>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sp>
        <p:nvSpPr>
          <p:cNvPr id="37909" name="Avrundet rektangel 27"/>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7910" name="Avrundet rektangel 3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37911" name="Avrundet rektangel 3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37912" name="Avrundet rektangel 35" title=""/>
          <p:cNvSpPr/>
          <p:nvPr/>
        </p:nvSpPr>
        <p:spPr>
          <a:xfrm>
            <a:off x="468313" y="45815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Litteratur for fagpersonell</a:t>
            </a:r>
            <a:endParaRPr kumimoji="0" lang="nb-NO" altLang="nb-NO" sz="1400" b="0" i="0" u="none" strike="noStrike" kern="1200" cap="none" spc="0" normalizeH="0" baseline="0" noProof="0">
              <a:uLnTx/>
              <a:uFillTx/>
              <a:ea typeface="Arial" pitchFamily="34" charset="0"/>
            </a:endParaRPr>
          </a:p>
        </p:txBody>
      </p:sp>
      <p:sp>
        <p:nvSpPr>
          <p:cNvPr id="37913"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Avrundet rektangel 2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38915" name="Avrundet rektangel 27"/>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38916" name="Avrundet rektangel 28"/>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38917" name="Avrundet rektangel 29"/>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38918" name="Avrundet rektangel 30"/>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38919" name="Avrundet rektangel 31"/>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38920" name="Avrundet rektangel 32"/>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8921" name="Avrundet rektangel 33"/>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38922" name="Hjem 3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8923" name="Gruppe 2" title=""/>
          <p:cNvGrpSpPr/>
          <p:nvPr/>
        </p:nvGrpSpPr>
        <p:grpSpPr>
          <a:xfrm>
            <a:off x="468313" y="549275"/>
            <a:ext cx="1736725" cy="693738"/>
            <a:chOff x="1951" y="480744"/>
            <a:chExt cx="1736735" cy="694694"/>
          </a:xfrm>
        </p:grpSpPr>
        <p:sp>
          <p:nvSpPr>
            <p:cNvPr id="38924" name="Vinkeltegn 3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26" name="Gruppe 3" title=""/>
          <p:cNvGrpSpPr/>
          <p:nvPr/>
        </p:nvGrpSpPr>
        <p:grpSpPr>
          <a:xfrm>
            <a:off x="2030413" y="549275"/>
            <a:ext cx="1736725" cy="693738"/>
            <a:chOff x="1565013" y="480744"/>
            <a:chExt cx="1736735" cy="694694"/>
          </a:xfrm>
        </p:grpSpPr>
        <p:sp>
          <p:nvSpPr>
            <p:cNvPr id="38927" name="Vinkeltegn 38"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9" name="Gruppe 4" title=""/>
          <p:cNvGrpSpPr/>
          <p:nvPr/>
        </p:nvGrpSpPr>
        <p:grpSpPr>
          <a:xfrm>
            <a:off x="3594100" y="549275"/>
            <a:ext cx="1736725" cy="693738"/>
            <a:chOff x="3128076" y="480744"/>
            <a:chExt cx="1736735" cy="694694"/>
          </a:xfrm>
        </p:grpSpPr>
        <p:sp>
          <p:nvSpPr>
            <p:cNvPr id="38930" name="Vinkeltegn 4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32" name="Gruppe 6" title=""/>
          <p:cNvGrpSpPr/>
          <p:nvPr/>
        </p:nvGrpSpPr>
        <p:grpSpPr>
          <a:xfrm>
            <a:off x="6719888" y="549275"/>
            <a:ext cx="1736725" cy="693738"/>
            <a:chOff x="6254200" y="480744"/>
            <a:chExt cx="1736735" cy="694694"/>
          </a:xfrm>
        </p:grpSpPr>
        <p:sp>
          <p:nvSpPr>
            <p:cNvPr id="38933" name="Vinkeltegn 44"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35" name="Gruppe 2" title=""/>
          <p:cNvGrpSpPr/>
          <p:nvPr/>
        </p:nvGrpSpPr>
        <p:grpSpPr>
          <a:xfrm>
            <a:off x="5148263" y="549275"/>
            <a:ext cx="1736725" cy="693738"/>
            <a:chOff x="1951" y="480744"/>
            <a:chExt cx="1736735" cy="694694"/>
          </a:xfrm>
        </p:grpSpPr>
        <p:sp>
          <p:nvSpPr>
            <p:cNvPr id="38936" name="Vinkeltegn 47"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20" title=""/>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8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Generelt om behandling</a:t>
            </a:r>
            <a:endParaRPr kumimoji="0" lang="nb-NO" altLang="nb-NO" sz="18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Poliklinisk psykoterapi er anbefalt som førsteprioritetsbehandling av denne pasientgruppe og medikamentell kun som støtte behandling i perioder. Fellestegnet ved metoder som har vist seg virkningsfulle er at de er strukturerte med fokus på målrettede intervensjoner rettet mot antatte kjerneaspekter ved emosjonelt ustabil personlighetsforstyrrelse, </a:t>
            </a:r>
            <a:r>
              <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holder seg til samme metode, er utdannet i metoden</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og terapien varer over tid.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Poliklinisk behandling bør være strukturert, ved alvorlige former anbefales særlig;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2" action="ppaction://hlinksldjump"/>
              </a:rPr>
              <a:t>DBT – dialektisk atferdsterapi,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rPr>
              <a:t>MBT – mentaliseringsbasert terapi</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rPr>
              <a:t>eller skjemafokusert terapi.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7"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som her foreslås er faseinndelt behandling med tilhørende dokumenterte metoder til de ulike faser. Det gis allikevel mulighet til unntak ved anbefalingen pga spesielle tilfeller i pasientens tilstand eller lokale tilganger på kompetanse. </a:t>
            </a:r>
            <a:r>
              <a:rPr kumimoji="0" lang="nb-NO" altLang="nb-NO" sz="1400" b="1"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Hvis man velger å gjøre avvik må dette dokumenteres. </a:t>
            </a:r>
            <a:endParaRPr kumimoji="0" lang="nb-NO" altLang="nb-NO" sz="1400" b="1" i="1"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Alternative behandlingstilnærminger (i tillegg til de som her nevnes i pasientforløpet) er; overføringsfokusert psykoterapi,  dynamic deconstructive psychotherapy (DDP),  og kognitive eller dynamiske terapiretninger tilpasset personlighetsforstyrrelser.</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a:t>
            </a:r>
            <a:r>
              <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Fellesfaktorer ved nyere behandlingsmetoder </a:t>
            </a:r>
            <a:endParaRPr kumimoji="0" lang="nb-NO" altLang="nb-NO" sz="1400" b="1" i="0" u="sng"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Klare rammer, behandlingsmål, aktiv varm og engasjert terapeut.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Utstrakt bruk av atferdsanalyse, utforskning, klargjøring og konfrontering.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Fokus på nåtid i større grad enn fortid.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Spesialisert trening av terapeut og gjerne i behandlingsteam.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Øke evne til affektregulering, empati og affekttoleranse.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Øke evne til selvobservasjon. Bruk av grensesetting, ferdighetstrening, rådgivning.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 Fokus på behandlingsrelasjon, bruk av selvavsløring eller tolkning. Øke evne til selvobservasjon. </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Sørlandet sykehus holdning til valg av behandling er at det skal gjøres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på et kunnskapsbasert grunnlag. </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grpSp>
        <p:nvGrpSpPr>
          <p:cNvPr id="39939" name="Gruppe 2" title=""/>
          <p:cNvGrpSpPr/>
          <p:nvPr/>
        </p:nvGrpSpPr>
        <p:grpSpPr>
          <a:xfrm>
            <a:off x="468313" y="549275"/>
            <a:ext cx="1736725" cy="693738"/>
            <a:chOff x="1951" y="480744"/>
            <a:chExt cx="1736735" cy="694694"/>
          </a:xfrm>
        </p:grpSpPr>
        <p:sp>
          <p:nvSpPr>
            <p:cNvPr id="39940" name="Vinkeltegn 30"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2" name="Gruppe 3" title=""/>
          <p:cNvGrpSpPr/>
          <p:nvPr/>
        </p:nvGrpSpPr>
        <p:grpSpPr>
          <a:xfrm>
            <a:off x="2030413" y="549275"/>
            <a:ext cx="1736725" cy="693738"/>
            <a:chOff x="1565013" y="480744"/>
            <a:chExt cx="1736735" cy="694694"/>
          </a:xfrm>
        </p:grpSpPr>
        <p:sp>
          <p:nvSpPr>
            <p:cNvPr id="39943" name="Vinkeltegn 33" title="">
              <a:hlinkClick r:id="rId9"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5" name="Gruppe 4" title=""/>
          <p:cNvGrpSpPr/>
          <p:nvPr/>
        </p:nvGrpSpPr>
        <p:grpSpPr>
          <a:xfrm>
            <a:off x="3594100" y="549275"/>
            <a:ext cx="1736725" cy="693738"/>
            <a:chOff x="3128076" y="480744"/>
            <a:chExt cx="1736735" cy="694694"/>
          </a:xfrm>
        </p:grpSpPr>
        <p:sp>
          <p:nvSpPr>
            <p:cNvPr id="39946" name="Vinkeltegn 36" title="">
              <a:hlinkClick r:id="rId10"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8" name="Gruppe 6" title=""/>
          <p:cNvGrpSpPr/>
          <p:nvPr/>
        </p:nvGrpSpPr>
        <p:grpSpPr>
          <a:xfrm>
            <a:off x="6719888" y="549275"/>
            <a:ext cx="1736725" cy="693738"/>
            <a:chOff x="6254200" y="480744"/>
            <a:chExt cx="1736735" cy="694694"/>
          </a:xfrm>
        </p:grpSpPr>
        <p:sp>
          <p:nvSpPr>
            <p:cNvPr id="39949" name="Vinkeltegn 39" title="">
              <a:hlinkClick r:id="rId11"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1" name="Gruppe 2" title=""/>
          <p:cNvGrpSpPr/>
          <p:nvPr/>
        </p:nvGrpSpPr>
        <p:grpSpPr>
          <a:xfrm>
            <a:off x="5148263" y="549275"/>
            <a:ext cx="1736725" cy="693738"/>
            <a:chOff x="1951" y="480744"/>
            <a:chExt cx="1736735" cy="694694"/>
          </a:xfrm>
        </p:grpSpPr>
        <p:sp>
          <p:nvSpPr>
            <p:cNvPr id="39952" name="Vinkeltegn 42" title="">
              <a:hlinkClick r:id="rId1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4" name="Avrundet rektangel 44"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Generelt om behandling</a:t>
            </a:r>
            <a:endParaRPr kumimoji="0" lang="nb-NO" altLang="nb-NO" sz="1400" b="0" i="0" u="none" strike="noStrike" kern="1200" cap="none" spc="0" normalizeH="0" baseline="0" noProof="0">
              <a:uLnTx/>
              <a:uFillTx/>
              <a:ea typeface="Arial" pitchFamily="34" charset="0"/>
            </a:endParaRPr>
          </a:p>
        </p:txBody>
      </p:sp>
      <p:sp>
        <p:nvSpPr>
          <p:cNvPr id="39955" name="Avrundet rektangel 4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39956" name="Avrundet rektangel 4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39957" name="Avrundet rektangel 47"/>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39958" name="Avrundet rektangel 48"/>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39959" name="Avrundet rektangel 49"/>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39960" name="Avrundet rektangel 50"/>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39961" name="Avrundet rektangel 51"/>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39962" name="Hjem 28"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Faseorientering behandling – ved behov for koordinerte tjenester i spesialisthelsetjenesten</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skjer gjennom ulike faser. Dette innebærer at en vurdering av alvorlighet, for eksempel i forhold suicidalitet, dissosiasjon etc. vil avgjøre i hvilke fase behandlingen begynner.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betyr at man ser behandling som bygget opp av veksling mellom ulike stadier i behandlingsforløpet: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1.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ction="ppaction://hlinksldjump"/>
              </a:rPr>
              <a:t>Stabilisering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2.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ction="ppaction://hlinksldjump"/>
              </a:rPr>
              <a:t>Endringsfase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3.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ction="ppaction://hlinksldjump"/>
              </a:rPr>
              <a:t>Autonomifase</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9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a typeface="Arial" pitchFamily="34" charset="0"/>
            </a:endParaRPr>
          </a:p>
        </p:txBody>
      </p:sp>
      <p:sp>
        <p:nvSpPr>
          <p:cNvPr id="40963"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0964" name="Gruppe 2" title=""/>
          <p:cNvGrpSpPr/>
          <p:nvPr/>
        </p:nvGrpSpPr>
        <p:grpSpPr>
          <a:xfrm>
            <a:off x="468313" y="549275"/>
            <a:ext cx="1736725" cy="693738"/>
            <a:chOff x="1951" y="480744"/>
            <a:chExt cx="1736735" cy="694694"/>
          </a:xfrm>
        </p:grpSpPr>
        <p:sp>
          <p:nvSpPr>
            <p:cNvPr id="40965" name="Vinkeltegn 27"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6"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67" name="Gruppe 3" title=""/>
          <p:cNvGrpSpPr/>
          <p:nvPr/>
        </p:nvGrpSpPr>
        <p:grpSpPr>
          <a:xfrm>
            <a:off x="2030413" y="549275"/>
            <a:ext cx="1736725" cy="693738"/>
            <a:chOff x="1565013" y="480744"/>
            <a:chExt cx="1736735" cy="694694"/>
          </a:xfrm>
        </p:grpSpPr>
        <p:sp>
          <p:nvSpPr>
            <p:cNvPr id="40968" name="Vinkeltegn 40"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0" name="Gruppe 4" title=""/>
          <p:cNvGrpSpPr/>
          <p:nvPr/>
        </p:nvGrpSpPr>
        <p:grpSpPr>
          <a:xfrm>
            <a:off x="3594100" y="549275"/>
            <a:ext cx="1736725" cy="693738"/>
            <a:chOff x="3128076" y="480744"/>
            <a:chExt cx="1736735" cy="694694"/>
          </a:xfrm>
        </p:grpSpPr>
        <p:sp>
          <p:nvSpPr>
            <p:cNvPr id="40971" name="Vinkeltegn 43"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3" name="Gruppe 6" title=""/>
          <p:cNvGrpSpPr/>
          <p:nvPr/>
        </p:nvGrpSpPr>
        <p:grpSpPr>
          <a:xfrm>
            <a:off x="6719888" y="549275"/>
            <a:ext cx="1736725" cy="693738"/>
            <a:chOff x="6254200" y="480744"/>
            <a:chExt cx="1736735" cy="694694"/>
          </a:xfrm>
        </p:grpSpPr>
        <p:sp>
          <p:nvSpPr>
            <p:cNvPr id="40974" name="Vinkeltegn 46"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76" name="Gruppe 2" title=""/>
          <p:cNvGrpSpPr/>
          <p:nvPr/>
        </p:nvGrpSpPr>
        <p:grpSpPr>
          <a:xfrm>
            <a:off x="5148263" y="549275"/>
            <a:ext cx="1736725" cy="693738"/>
            <a:chOff x="1951" y="480744"/>
            <a:chExt cx="1736735" cy="694694"/>
          </a:xfrm>
        </p:grpSpPr>
        <p:sp>
          <p:nvSpPr>
            <p:cNvPr id="40977" name="Vinkeltegn 49" title="">
              <a:hlinkClick r:id="rId9"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79"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0980" name="Avrundet rektangel 5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 behandling</a:t>
            </a:r>
            <a:endParaRPr kumimoji="0" lang="nb-NO" altLang="nb-NO" sz="1400" b="0" i="0" u="none" strike="noStrike" kern="1200" cap="none" spc="0" normalizeH="0" baseline="0" noProof="0">
              <a:uLnTx/>
              <a:uFillTx/>
              <a:ea typeface="Arial" pitchFamily="34" charset="0"/>
            </a:endParaRPr>
          </a:p>
        </p:txBody>
      </p:sp>
      <p:sp>
        <p:nvSpPr>
          <p:cNvPr id="40981"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0982"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0983"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0984"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0985"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0986"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1986"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 og gruppebehandling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utredningen konkluderer med diagnosen emosjonelt ustabil personlighetsforstyrrelse, bør behandlingstilbudet som tilbys være spesialisert, stabilt og strukturert.  Behandling kan tilbys både i gruppe og individuelt. Behandlingen gis primært poliklinisk.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Ren gruppeterapi bør suppleres med individualterapi. Man bør ha individualbehandling kombinert med gruppebehandling, med varighet minst et år.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Følgende bør utarbeides:</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Behandlingsplan</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Krise og mestringsplan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foreligger en app ”MinPlan” som kan anvendes</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Omsorgsnivået må vurderes i pasientforløpet. I utgangspunktet gis behandlingen poliklinisk. Se egen retningslinje for vurdering av omsorgsnivå.</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41987" name="Gruppe 2" title=""/>
          <p:cNvGrpSpPr/>
          <p:nvPr/>
        </p:nvGrpSpPr>
        <p:grpSpPr>
          <a:xfrm>
            <a:off x="468313" y="549275"/>
            <a:ext cx="1736725" cy="693738"/>
            <a:chOff x="1951" y="480744"/>
            <a:chExt cx="1736735" cy="694694"/>
          </a:xfrm>
        </p:grpSpPr>
        <p:sp>
          <p:nvSpPr>
            <p:cNvPr id="41988" name="Vinkeltegn 27"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8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90" name="Gruppe 3" title=""/>
          <p:cNvGrpSpPr/>
          <p:nvPr/>
        </p:nvGrpSpPr>
        <p:grpSpPr>
          <a:xfrm>
            <a:off x="2030413" y="549275"/>
            <a:ext cx="1736725" cy="693738"/>
            <a:chOff x="1565013" y="480744"/>
            <a:chExt cx="1736735" cy="694694"/>
          </a:xfrm>
        </p:grpSpPr>
        <p:sp>
          <p:nvSpPr>
            <p:cNvPr id="41991" name="Vinkeltegn 40"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1993" name="Gruppe 4" title=""/>
          <p:cNvGrpSpPr/>
          <p:nvPr/>
        </p:nvGrpSpPr>
        <p:grpSpPr>
          <a:xfrm>
            <a:off x="3594100" y="549275"/>
            <a:ext cx="1736725" cy="693738"/>
            <a:chOff x="3128076" y="480744"/>
            <a:chExt cx="1736735" cy="694694"/>
          </a:xfrm>
        </p:grpSpPr>
        <p:sp>
          <p:nvSpPr>
            <p:cNvPr id="41994" name="Vinkeltegn 43"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1996" name="Gruppe 6" title=""/>
          <p:cNvGrpSpPr/>
          <p:nvPr/>
        </p:nvGrpSpPr>
        <p:grpSpPr>
          <a:xfrm>
            <a:off x="6719888" y="549275"/>
            <a:ext cx="1736725" cy="693738"/>
            <a:chOff x="6254200" y="480744"/>
            <a:chExt cx="1736735" cy="694694"/>
          </a:xfrm>
        </p:grpSpPr>
        <p:sp>
          <p:nvSpPr>
            <p:cNvPr id="41997" name="Vinkeltegn 46"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1999" name="Gruppe 2" title=""/>
          <p:cNvGrpSpPr/>
          <p:nvPr/>
        </p:nvGrpSpPr>
        <p:grpSpPr>
          <a:xfrm>
            <a:off x="5148263" y="549275"/>
            <a:ext cx="1736725" cy="693738"/>
            <a:chOff x="1951" y="480744"/>
            <a:chExt cx="1736735" cy="694694"/>
          </a:xfrm>
        </p:grpSpPr>
        <p:sp>
          <p:nvSpPr>
            <p:cNvPr id="42000" name="Vinkeltegn 49" title="">
              <a:hlinkClick r:id="rId8"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2002"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2003"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2004" name="Avrundet rektangel 53"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 og gruppebehandling</a:t>
            </a:r>
            <a:endParaRPr kumimoji="0" lang="nb-NO" altLang="nb-NO" sz="1400" b="0" i="0" u="none" strike="noStrike" kern="1200" cap="none" spc="0" normalizeH="0" baseline="0" noProof="0">
              <a:uLnTx/>
              <a:uFillTx/>
              <a:ea typeface="Arial" pitchFamily="34" charset="0"/>
            </a:endParaRPr>
          </a:p>
        </p:txBody>
      </p:sp>
      <p:sp>
        <p:nvSpPr>
          <p:cNvPr id="42005"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2006"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2007"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2008"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2009"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42010" name="Avrundet rektangel 29" title="">
            <a:hlinkClick r:id="rId9" tgtFrame="_blank" tooltip="XDF41907 - dok41907.docx"/>
          </p:cNvPr>
          <p:cNvSpPr/>
          <p:nvPr/>
        </p:nvSpPr>
        <p:spPr>
          <a:xfrm>
            <a:off x="3940175" y="4581525"/>
            <a:ext cx="1584325" cy="42068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Omsorgsnivå</a:t>
            </a:r>
            <a:endParaRPr kumimoji="0" lang="nb-NO" altLang="en-US" sz="1400" b="0" i="0" u="none" strike="noStrike" kern="1200" cap="none" spc="0" normalizeH="0" baseline="0" noProof="0">
              <a:solidFill>
                <a:schemeClr val="tx1"/>
              </a:solidFill>
              <a:uLnTx/>
              <a:uFillTx/>
              <a:ea typeface="Arial" pitchFamily="34" charset="0"/>
            </a:endParaRPr>
          </a:p>
        </p:txBody>
      </p:sp>
      <p:sp>
        <p:nvSpPr>
          <p:cNvPr id="42011"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5362"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5363" name="Avrundet rektangel 23"/>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Kjennetegn på emosjonelt ustabil personlighetsforstyrrelse?</a:t>
            </a:r>
          </a:p>
        </p:txBody>
      </p:sp>
      <p:sp>
        <p:nvSpPr>
          <p:cNvPr id="15364" name="Avrundet rektangel 24" title="">
            <a:hlinkClick r:id="rId2" tgtFrame="_blank"/>
          </p:cNvPr>
          <p:cNvSpPr/>
          <p:nvPr/>
        </p:nvSpPr>
        <p:spPr>
          <a:xfrm>
            <a:off x="468313" y="1700213"/>
            <a:ext cx="3095625"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Hva er en personlighetsforstyrrelse?</a:t>
            </a:r>
            <a:endParaRPr kumimoji="0" lang="nb-NO" altLang="en-US" sz="1400" b="0" i="0" u="none" strike="noStrike" kern="1200" cap="none" spc="0" normalizeH="0" baseline="0" noProof="0">
              <a:uLnTx/>
              <a:uFillTx/>
              <a:ea typeface="Arial" pitchFamily="34" charset="0"/>
            </a:endParaRPr>
          </a:p>
        </p:txBody>
      </p:sp>
      <p:sp>
        <p:nvSpPr>
          <p:cNvPr id="15365" name="Avrundet rektangel 25"/>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5366" name="Avrundet rektangel 26"/>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5367" name="Avrundet rektangel 27"/>
          <p:cNvSpPr/>
          <p:nvPr/>
        </p:nvSpPr>
        <p:spPr>
          <a:xfrm>
            <a:off x="468313" y="4005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5368" name="Gruppe 2" title=""/>
          <p:cNvGrpSpPr/>
          <p:nvPr/>
        </p:nvGrpSpPr>
        <p:grpSpPr>
          <a:xfrm>
            <a:off x="468313" y="549275"/>
            <a:ext cx="1736725" cy="693738"/>
            <a:chOff x="1951" y="480744"/>
            <a:chExt cx="1736735" cy="694694"/>
          </a:xfrm>
        </p:grpSpPr>
        <p:sp>
          <p:nvSpPr>
            <p:cNvPr id="15369" name="Vinkeltegn 50"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71" name="Gruppe 3" title=""/>
          <p:cNvGrpSpPr/>
          <p:nvPr/>
        </p:nvGrpSpPr>
        <p:grpSpPr>
          <a:xfrm>
            <a:off x="2030413" y="549275"/>
            <a:ext cx="1736725" cy="693738"/>
            <a:chOff x="1565013" y="480744"/>
            <a:chExt cx="1736735" cy="694694"/>
          </a:xfrm>
        </p:grpSpPr>
        <p:sp>
          <p:nvSpPr>
            <p:cNvPr id="15372" name="Vinkeltegn 5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74" name="Gruppe 4" title=""/>
          <p:cNvGrpSpPr/>
          <p:nvPr/>
        </p:nvGrpSpPr>
        <p:grpSpPr>
          <a:xfrm>
            <a:off x="3594100" y="549275"/>
            <a:ext cx="1736725" cy="693738"/>
            <a:chOff x="3128076" y="480744"/>
            <a:chExt cx="1736735" cy="694694"/>
          </a:xfrm>
        </p:grpSpPr>
        <p:sp>
          <p:nvSpPr>
            <p:cNvPr id="15375" name="Vinkeltegn 5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77" name="Gruppe 6" title=""/>
          <p:cNvGrpSpPr/>
          <p:nvPr/>
        </p:nvGrpSpPr>
        <p:grpSpPr>
          <a:xfrm>
            <a:off x="6719888" y="549275"/>
            <a:ext cx="1736725" cy="693738"/>
            <a:chOff x="6254200" y="480744"/>
            <a:chExt cx="1736735" cy="694694"/>
          </a:xfrm>
        </p:grpSpPr>
        <p:sp>
          <p:nvSpPr>
            <p:cNvPr id="15378" name="Vinkeltegn 5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80" name="Gruppe 2" title=""/>
          <p:cNvGrpSpPr/>
          <p:nvPr/>
        </p:nvGrpSpPr>
        <p:grpSpPr>
          <a:xfrm>
            <a:off x="5148263" y="549275"/>
            <a:ext cx="1736725" cy="693738"/>
            <a:chOff x="1951" y="480744"/>
            <a:chExt cx="1736735" cy="694694"/>
          </a:xfrm>
        </p:grpSpPr>
        <p:sp>
          <p:nvSpPr>
            <p:cNvPr id="15381" name="Vinkeltegn 62"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5383" name="TekstSylinder 28"/>
          <p:cNvSpPr txBox="1"/>
          <p:nvPr/>
        </p:nvSpPr>
        <p:spPr>
          <a:xfrm>
            <a:off x="3851275" y="1700213"/>
            <a:ext cx="4681538" cy="3570287"/>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Hva er en personlighetsforstyrrelse?</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Personlighetsforstyrrelser er psykiske lidelser hvor lav og ustabil selvfølelse, og problemer i mellommenneskelige relasjoner er det mest fremtredende. Disse vanskene fører ofte til langvarige sykemeldinger, tidlig uførhet og vanskelige familieforhold.</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 henhold til diagnosemanualen (DSM V) er personlighetsforstyrrelser kjennetegnet av ; «</a:t>
            </a:r>
            <a:r>
              <a:rPr kumimoji="0" lang="nb-NO" sz="1100" b="0" i="1" u="none" strike="noStrike" kern="1200" cap="none" spc="0" normalizeH="0" baseline="0" noProof="0">
                <a:ln>
                  <a:noFill/>
                </a:ln>
                <a:solidFill>
                  <a:schemeClr val="tx1"/>
                </a:solidFill>
                <a:uLnTx/>
                <a:uFillTx/>
                <a:latin typeface="+mn-lt" pitchFamily="34" charset="0"/>
                <a:ea typeface="+mn-ea" pitchFamily="34" charset="0"/>
                <a:cs typeface="+mn-cs"/>
              </a:rPr>
              <a:t>Et vedvarende mønster av indre opplevelse og adferd som avviker betydelig fra forventningene i individets kultur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1" i="0" u="none" strike="noStrike" kern="1200" cap="none" spc="0" normalizeH="0" baseline="0" noProof="0">
                <a:ln>
                  <a:noFill/>
                </a:ln>
                <a:solidFill>
                  <a:schemeClr val="tx1"/>
                </a:solidFill>
                <a:uLnTx/>
                <a:uFillTx/>
                <a:latin typeface="+mn-lt" pitchFamily="34" charset="0"/>
                <a:ea typeface="+mn-ea" pitchFamily="34" charset="0"/>
                <a:cs typeface="+mn-cs"/>
              </a:rPr>
              <a:t>Problemene viser seg på følgende områder</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Tenkning: måter å oppfatte og forstå seg selv, andre og verden på</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Problemer med følelsesregulering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Atferd og handlinger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Mellommenneskelig fungering </a:t>
            </a: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Impulskontroll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Man antar at minst 40% av pasienter under behandling ved distriktspsykiatriske sentre (DPS) har en personlighetsforstyrrelse.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3010"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Dialektisk atferdsterapi (DBT)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DBT integrerer kunnskap fra; atferdsterapi, kognitiv terapi og læringsteori samt dialektisk og østlig filosofi (zen).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Ordet «</a:t>
            </a: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dialektisk</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viser til behovet for å ta hensyn til og balansere ulike deler av virkeligheten, se at flere sannheter kan sameksistere, bruke ulike strategier og løsninger, tenke «både-og» istedenfor «enten-eller».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 nøkkel i dette er trening i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mindfulness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(oppmerksomt nærvær) der pasienten lærer å styre sin egen oppmerksomhet og oppleve øyeblikket på en ikke-dømmende, aksepterende måte: Akseptering er dermed et nødvendig fundament som integreres i behandlingens andre hovedelement: økning av pasientenes problemløsningsferdigheter.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Den gis som </a:t>
            </a: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individualterapi</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og ferdighetstrening i </a:t>
            </a:r>
            <a:r>
              <a:rPr kumimoji="0" lang="nb-NO" altLang="nb-NO" sz="11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gruppe</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begge ukentlig. Mellom gruppemøtene og timene som gis individuelt, kan pasienten etter avtale kontakte sin individualbehandler per telefon ved behov for veiledning i bruk av effektive ferdigheter i krevende situasjoner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http://dbt.no/om-dbt/</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[15.03.16]).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3011"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3012" name="Gruppe 2" title=""/>
          <p:cNvGrpSpPr/>
          <p:nvPr/>
        </p:nvGrpSpPr>
        <p:grpSpPr>
          <a:xfrm>
            <a:off x="468313" y="549275"/>
            <a:ext cx="1736725" cy="693738"/>
            <a:chOff x="1951" y="480744"/>
            <a:chExt cx="1736735" cy="694694"/>
          </a:xfrm>
        </p:grpSpPr>
        <p:sp>
          <p:nvSpPr>
            <p:cNvPr id="43013" name="Vinkeltegn 27"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3015" name="Gruppe 3" title=""/>
          <p:cNvGrpSpPr/>
          <p:nvPr/>
        </p:nvGrpSpPr>
        <p:grpSpPr>
          <a:xfrm>
            <a:off x="2030413" y="549275"/>
            <a:ext cx="1736725" cy="693738"/>
            <a:chOff x="1565013" y="480744"/>
            <a:chExt cx="1736735" cy="694694"/>
          </a:xfrm>
        </p:grpSpPr>
        <p:sp>
          <p:nvSpPr>
            <p:cNvPr id="43016" name="Vinkeltegn 40" title="">
              <a:hlinkClick r:id="rId5"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3018" name="Gruppe 4" title=""/>
          <p:cNvGrpSpPr/>
          <p:nvPr/>
        </p:nvGrpSpPr>
        <p:grpSpPr>
          <a:xfrm>
            <a:off x="3594100" y="549275"/>
            <a:ext cx="1736725" cy="693738"/>
            <a:chOff x="3128076" y="480744"/>
            <a:chExt cx="1736735" cy="694694"/>
          </a:xfrm>
        </p:grpSpPr>
        <p:sp>
          <p:nvSpPr>
            <p:cNvPr id="43019" name="Vinkeltegn 43"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3021" name="Gruppe 6" title=""/>
          <p:cNvGrpSpPr/>
          <p:nvPr/>
        </p:nvGrpSpPr>
        <p:grpSpPr>
          <a:xfrm>
            <a:off x="6719888" y="549275"/>
            <a:ext cx="1736725" cy="693738"/>
            <a:chOff x="6254200" y="480744"/>
            <a:chExt cx="1736735" cy="694694"/>
          </a:xfrm>
        </p:grpSpPr>
        <p:sp>
          <p:nvSpPr>
            <p:cNvPr id="43022" name="Vinkeltegn 46"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3024" name="Gruppe 2" title=""/>
          <p:cNvGrpSpPr/>
          <p:nvPr/>
        </p:nvGrpSpPr>
        <p:grpSpPr>
          <a:xfrm>
            <a:off x="5148263" y="549275"/>
            <a:ext cx="1736725" cy="693738"/>
            <a:chOff x="1951" y="480744"/>
            <a:chExt cx="1736735" cy="694694"/>
          </a:xfrm>
        </p:grpSpPr>
        <p:sp>
          <p:nvSpPr>
            <p:cNvPr id="43025" name="Vinkeltegn 49" title="">
              <a:hlinkClick r:id="rId8"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3027"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3028"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3029"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3030" name="Avrundet rektangel 54"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Dialektisk atferdsterapi (DBT)</a:t>
            </a:r>
            <a:endParaRPr kumimoji="0" lang="nb-NO" altLang="nb-NO" sz="1400" b="0" i="0" u="none" strike="noStrike" kern="1200" cap="none" spc="0" normalizeH="0" baseline="0" noProof="0">
              <a:uLnTx/>
              <a:uFillTx/>
              <a:ea typeface="Arial" pitchFamily="34" charset="0"/>
            </a:endParaRPr>
          </a:p>
        </p:txBody>
      </p:sp>
      <p:sp>
        <p:nvSpPr>
          <p:cNvPr id="43031"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3032"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3033"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3034"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4034" name="TekstSylinder 28"/>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fontScale="925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800" b="1" i="0" u="none" strike="noStrike" kern="1200" cap="none" spc="0" normalizeH="0" baseline="0" noProof="0">
                <a:ln>
                  <a:noFill/>
                </a:ln>
                <a:solidFill>
                  <a:schemeClr val="tx1"/>
                </a:solidFill>
                <a:uLnTx/>
                <a:uFillTx/>
                <a:latin typeface="+mn-lt" pitchFamily="34" charset="0"/>
                <a:ea typeface="+mn-ea" pitchFamily="34" charset="0"/>
                <a:cs typeface="+mn-cs"/>
              </a:rPr>
              <a:t>Skjematerapi</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Skjematerapi er en integrativ psykoterapimodell som kombinerer elementer fra tilknytningsteori, psykodynamiskterapi, gestaltterapi, emosjonsfokusert terapi og kognitiv atferdsterapi. Terapiformen er spesielt godt egnet for behandling av langvarige, personlighetsrelaterte problemer som har sine røtter i tidlige relasjoner fra ens barndom og oppvekst. Den terapeutiske relasjon spiller en vesentlig rolle i denne terapiformen. Gjennom såkalt «</a:t>
            </a:r>
            <a:r>
              <a:rPr kumimoji="0" lang="nb-NO" sz="1200" b="1" i="1" u="none" strike="noStrike" kern="1200" cap="none" spc="0" normalizeH="0" baseline="0" noProof="0">
                <a:ln>
                  <a:noFill/>
                </a:ln>
                <a:solidFill>
                  <a:schemeClr val="tx1"/>
                </a:solidFill>
                <a:uLnTx/>
                <a:uFillTx/>
                <a:latin typeface="+mn-lt" pitchFamily="34" charset="0"/>
                <a:ea typeface="+mn-ea" pitchFamily="34" charset="0"/>
                <a:cs typeface="+mn-cs"/>
              </a:rPr>
              <a:t>avgrenset nyomsorg</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(limited reparenting) modellerer terapeuten hvordan klientens grunnleggende behov kan bli møtt på en annen måte  enn i oppveksten.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Et tidlig, uhensiktsmessig skjema består av minner, følelser, kroppslige fornemmelser og tanker. Det kjennetegnes ved et bredt og gjennomtrengende mønster eller tema som berører personens selvbilde og dets forhold til andre. Det dannes i barndom eller ungdom pga at barnets behov ikke ble møtt på en god nok måte. Et skjema utvikles gjennom hele livet og er i betydelig grad dysfunksjonelt.</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Kjernebegreper i skjematerapi;</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Tidlig, uhensiktsmessig skjema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Uhensiktsmessige mestringsstrategier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Modus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2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200" b="1" i="0" u="none" strike="noStrike" kern="1200" cap="none" spc="0" normalizeH="0" baseline="0" noProof="0">
                <a:ln>
                  <a:noFill/>
                </a:ln>
                <a:solidFill>
                  <a:schemeClr val="tx1"/>
                </a:solidFill>
                <a:uLnTx/>
                <a:uFillTx/>
                <a:latin typeface="+mn-lt" pitchFamily="34" charset="0"/>
                <a:ea typeface="+mn-ea" pitchFamily="34" charset="0"/>
                <a:cs typeface="+mn-cs"/>
              </a:rPr>
              <a:t>Terapeutiske mål i skjematerapi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Å hjelpe pasienten med å utvikle det man kaller «</a:t>
            </a:r>
            <a:r>
              <a:rPr kumimoji="0" lang="nb-NO" sz="1200" b="1" i="1" u="none" strike="noStrike" kern="1200" cap="none" spc="0" normalizeH="0" baseline="0" noProof="0">
                <a:ln>
                  <a:noFill/>
                </a:ln>
                <a:solidFill>
                  <a:schemeClr val="tx1"/>
                </a:solidFill>
                <a:uLnTx/>
                <a:uFillTx/>
                <a:latin typeface="+mn-lt" pitchFamily="34" charset="0"/>
                <a:ea typeface="+mn-ea" pitchFamily="34" charset="0"/>
                <a:cs typeface="+mn-cs"/>
              </a:rPr>
              <a:t>den sunne voksne</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slik at han eller hun selv kan ivareta sine følelsesmessige behov.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At pasient utvikler forståelse og oppmerksomhet for sine skjemaer og modi.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Å erkjenne at et skjema eller modus ikke innebærer å være «</a:t>
            </a:r>
            <a:r>
              <a:rPr kumimoji="0" lang="nb-NO" sz="1200" b="1" i="1" u="none" strike="noStrike" kern="1200" cap="none" spc="0" normalizeH="0" baseline="0" noProof="0">
                <a:ln>
                  <a:noFill/>
                </a:ln>
                <a:solidFill>
                  <a:schemeClr val="tx1"/>
                </a:solidFill>
                <a:uLnTx/>
                <a:uFillTx/>
                <a:latin typeface="+mn-lt" pitchFamily="34" charset="0"/>
                <a:ea typeface="+mn-ea" pitchFamily="34" charset="0"/>
                <a:cs typeface="+mn-cs"/>
              </a:rPr>
              <a:t>mislykket</a:t>
            </a: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 men at det er et uttrykk for at visse behov ikke ble møtt på en god nok måte av </a:t>
            </a:r>
          </a:p>
          <a:p>
            <a:pPr marL="0" marR="0" lvl="0" indent="0" algn="l" defTabSz="914400" rtl="0" eaLnBrk="1" fontAlgn="auto" latinLnBrk="0" hangingPunct="1">
              <a:lnSpc>
                <a:spcPct val="100000"/>
              </a:lnSpc>
              <a:spcBef>
                <a:spcPct val="0"/>
              </a:spcBef>
              <a:spcAft>
                <a:spcPct val="0"/>
              </a:spcAft>
              <a:buClrTx/>
              <a:buSzTx/>
              <a:buFontTx/>
              <a:buNone/>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betydningsfulle andre i oppveksten.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200" b="0" i="0" u="none" strike="noStrike" kern="1200" cap="none" spc="0" normalizeH="0" baseline="0" noProof="0">
                <a:ln>
                  <a:noFill/>
                </a:ln>
                <a:solidFill>
                  <a:schemeClr val="tx1"/>
                </a:solidFill>
                <a:uLnTx/>
                <a:uFillTx/>
                <a:latin typeface="+mn-lt" pitchFamily="34" charset="0"/>
                <a:ea typeface="+mn-ea" pitchFamily="34" charset="0"/>
                <a:cs typeface="+mn-cs"/>
              </a:rPr>
              <a:t>Å hele skjema og modus gjennom avgrenset nyomsorg.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grpSp>
        <p:nvGrpSpPr>
          <p:cNvPr id="44035" name="Gruppe 2" title=""/>
          <p:cNvGrpSpPr/>
          <p:nvPr/>
        </p:nvGrpSpPr>
        <p:grpSpPr>
          <a:xfrm>
            <a:off x="468313" y="549275"/>
            <a:ext cx="1736725" cy="693738"/>
            <a:chOff x="1951" y="480744"/>
            <a:chExt cx="1736735" cy="694694"/>
          </a:xfrm>
        </p:grpSpPr>
        <p:sp>
          <p:nvSpPr>
            <p:cNvPr id="44036" name="Vinkeltegn 3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3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4038" name="Gruppe 3" title=""/>
          <p:cNvGrpSpPr/>
          <p:nvPr/>
        </p:nvGrpSpPr>
        <p:grpSpPr>
          <a:xfrm>
            <a:off x="2030413" y="549275"/>
            <a:ext cx="1736725" cy="693738"/>
            <a:chOff x="1565013" y="480744"/>
            <a:chExt cx="1736735" cy="694694"/>
          </a:xfrm>
        </p:grpSpPr>
        <p:sp>
          <p:nvSpPr>
            <p:cNvPr id="44039" name="Vinkeltegn 41"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4041" name="Gruppe 4" title=""/>
          <p:cNvGrpSpPr/>
          <p:nvPr/>
        </p:nvGrpSpPr>
        <p:grpSpPr>
          <a:xfrm>
            <a:off x="3594100" y="549275"/>
            <a:ext cx="1736725" cy="693738"/>
            <a:chOff x="3128076" y="480744"/>
            <a:chExt cx="1736735" cy="694694"/>
          </a:xfrm>
        </p:grpSpPr>
        <p:sp>
          <p:nvSpPr>
            <p:cNvPr id="44042" name="Vinkeltegn 44"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4044" name="Gruppe 6" title=""/>
          <p:cNvGrpSpPr/>
          <p:nvPr/>
        </p:nvGrpSpPr>
        <p:grpSpPr>
          <a:xfrm>
            <a:off x="6719888" y="549275"/>
            <a:ext cx="1736725" cy="693738"/>
            <a:chOff x="6254200" y="480744"/>
            <a:chExt cx="1736735" cy="694694"/>
          </a:xfrm>
        </p:grpSpPr>
        <p:sp>
          <p:nvSpPr>
            <p:cNvPr id="44045" name="Vinkeltegn 4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4047" name="Gruppe 2" title=""/>
          <p:cNvGrpSpPr/>
          <p:nvPr/>
        </p:nvGrpSpPr>
        <p:grpSpPr>
          <a:xfrm>
            <a:off x="5148263" y="549275"/>
            <a:ext cx="1736725" cy="693738"/>
            <a:chOff x="1951" y="480744"/>
            <a:chExt cx="1736735" cy="694694"/>
          </a:xfrm>
        </p:grpSpPr>
        <p:sp>
          <p:nvSpPr>
            <p:cNvPr id="44048" name="Vinkeltegn 50"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4050" name="Avrundet rektangel 5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4051" name="Avrundet rektangel 5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4052" name="Avrundet rektangel 54"/>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4053" name="Avrundet rektangel 5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4054" name="Avrundet rektangel 56"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Skjematerapi</a:t>
            </a:r>
            <a:endParaRPr kumimoji="0" lang="nb-NO" altLang="nb-NO" sz="1400" b="0" i="0" u="none" strike="noStrike" kern="1200" cap="none" spc="0" normalizeH="0" baseline="0" noProof="0">
              <a:uLnTx/>
              <a:uFillTx/>
              <a:ea typeface="Arial" pitchFamily="34" charset="0"/>
            </a:endParaRPr>
          </a:p>
        </p:txBody>
      </p:sp>
      <p:sp>
        <p:nvSpPr>
          <p:cNvPr id="44055" name="Avrundet rektangel 57"/>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4056" name="Avrundet rektangel 58"/>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4057" name="Avrundet rektangel 59"/>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44058" name="Hjem 2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5058" name="TekstSylinder 28"/>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lnSpcReduction="1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Mentaliseringsbasert terapi (MBT)</a:t>
            </a: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Mentaliseringsbasert terapi (MBT) er en manualisert terapi for emosjonelt ustabil personlighetsforstyrrelse, utviklet av Peter Fonagy og Anthony Bateman.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MBT kombinerer gruppe og individualterapi. Formålet er å fremme mentaliseringsevner og dermed følelsesregulering og mellommenneskelig fungering. Fokus er både på kognitive og emosjonelle prosesser. Slik sett kan MBT bygge bro mellom psykoeduaktive, kognitive og psykoanalytiske teknikker. Til forskjell fra de tradisjonelle kognitive terapiformene, har mentaliseringsbasert terapi ikke bare fokus på egne tanker, men også både tanker og følelser hos andre.</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En mentaliseringsbasert tilnærming kan benyttes 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individualterapi,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gruppeterapi,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parterapi,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familieterapi - og miljøterapi. </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Den terapeutiske holdningen innebærer å være ikke-vitende nysgjerrig, leken, aktiv i dialog med pasienten, med et fokus på "minding the mind". Mentaliseringsbasert terapi retter fokus mot prosess mer enn innhold, og er en prosess av felles oppmerksomhet hvor pasientens mentale liv er i fokus.</a:t>
            </a: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45059"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5060" name="Gruppe 2" title=""/>
          <p:cNvGrpSpPr/>
          <p:nvPr/>
        </p:nvGrpSpPr>
        <p:grpSpPr>
          <a:xfrm>
            <a:off x="468313" y="549275"/>
            <a:ext cx="1736725" cy="693738"/>
            <a:chOff x="1951" y="480744"/>
            <a:chExt cx="1736735" cy="694694"/>
          </a:xfrm>
        </p:grpSpPr>
        <p:sp>
          <p:nvSpPr>
            <p:cNvPr id="45061"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5063" name="Gruppe 3" title=""/>
          <p:cNvGrpSpPr/>
          <p:nvPr/>
        </p:nvGrpSpPr>
        <p:grpSpPr>
          <a:xfrm>
            <a:off x="2030413" y="549275"/>
            <a:ext cx="1736725" cy="693738"/>
            <a:chOff x="1565013" y="480744"/>
            <a:chExt cx="1736735" cy="694694"/>
          </a:xfrm>
        </p:grpSpPr>
        <p:sp>
          <p:nvSpPr>
            <p:cNvPr id="45064" name="Vinkeltegn 3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5066" name="Gruppe 4" title=""/>
          <p:cNvGrpSpPr/>
          <p:nvPr/>
        </p:nvGrpSpPr>
        <p:grpSpPr>
          <a:xfrm>
            <a:off x="3594100" y="549275"/>
            <a:ext cx="1736725" cy="693738"/>
            <a:chOff x="3128076" y="480744"/>
            <a:chExt cx="1736735" cy="694694"/>
          </a:xfrm>
        </p:grpSpPr>
        <p:sp>
          <p:nvSpPr>
            <p:cNvPr id="45067"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5069" name="Gruppe 6" title=""/>
          <p:cNvGrpSpPr/>
          <p:nvPr/>
        </p:nvGrpSpPr>
        <p:grpSpPr>
          <a:xfrm>
            <a:off x="6719888" y="549275"/>
            <a:ext cx="1736725" cy="693738"/>
            <a:chOff x="6254200" y="480744"/>
            <a:chExt cx="1736735" cy="694694"/>
          </a:xfrm>
        </p:grpSpPr>
        <p:sp>
          <p:nvSpPr>
            <p:cNvPr id="45070" name="Vinkeltegn 4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5072" name="Gruppe 2" title=""/>
          <p:cNvGrpSpPr/>
          <p:nvPr/>
        </p:nvGrpSpPr>
        <p:grpSpPr>
          <a:xfrm>
            <a:off x="5148263" y="549275"/>
            <a:ext cx="1736725" cy="693738"/>
            <a:chOff x="1951" y="480744"/>
            <a:chExt cx="1736735" cy="694694"/>
          </a:xfrm>
        </p:grpSpPr>
        <p:sp>
          <p:nvSpPr>
            <p:cNvPr id="45073" name="Vinkeltegn 4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5075"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5076" name="Avrundet rektangel 5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5077"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5078"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5079"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5080" name="Avrundet rektangel 55" title=""/>
          <p:cNvSpPr/>
          <p:nvPr/>
        </p:nvSpPr>
        <p:spPr>
          <a:xfrm>
            <a:off x="468313" y="45815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Mentaliseringsbasert terapi (MBT)</a:t>
            </a:r>
            <a:endParaRPr kumimoji="0" lang="nb-NO" altLang="nb-NO" sz="1400" b="0" i="0" u="none" strike="noStrike" kern="1200" cap="none" spc="0" normalizeH="0" baseline="0" noProof="0">
              <a:uLnTx/>
              <a:uFillTx/>
              <a:ea typeface="Arial" pitchFamily="34" charset="0"/>
            </a:endParaRPr>
          </a:p>
        </p:txBody>
      </p:sp>
      <p:sp>
        <p:nvSpPr>
          <p:cNvPr id="45081" name="Avrundet rektangel 56"/>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5082" name="Avrundet rektangel 57"/>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6082" name="TekstSylinder 28"/>
          <p:cNvSpPr txBox="1"/>
          <p:nvPr/>
        </p:nvSpPr>
        <p:spPr>
          <a:xfrm>
            <a:off x="3851275" y="1700213"/>
            <a:ext cx="5041900" cy="5157787"/>
          </a:xfrm>
          <a:prstGeom prst="rect">
            <a:avLst/>
          </a:prstGeom>
          <a:noFill/>
          <a:ln w="9525" cap="flat" cmpd="sng" algn="ctr">
            <a:noFill/>
            <a:prstDash val="solid"/>
            <a:round/>
            <a:headEnd type="none" w="med" len="med"/>
            <a:tailEnd type="none" w="med" len="med"/>
          </a:ln>
        </p:spPr>
        <p:txBody>
          <a:bodyPr>
            <a:normAutofit fontScale="7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800" b="1" i="0" u="none" strike="noStrike" kern="1200" cap="none" spc="0" normalizeH="0" baseline="0" noProof="0">
                <a:ln>
                  <a:noFill/>
                </a:ln>
                <a:solidFill>
                  <a:schemeClr val="tx1"/>
                </a:solidFill>
                <a:uLnTx/>
                <a:uFillTx/>
                <a:latin typeface="+mn-lt" pitchFamily="34" charset="0"/>
                <a:ea typeface="+mn-ea" pitchFamily="34" charset="0"/>
                <a:cs typeface="+mn-cs"/>
              </a:rPr>
              <a:t>Medikamentell behandling</a:t>
            </a:r>
            <a:endParaRPr kumimoji="0" lang="nb-NO" sz="18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Det finnes ingen farmakologisk behandling som endrer eller helbreder selve grunnlidelsen. Psykoterapi er førstevalg i behandling av emosjonelt ustabil personlighetsforstyrrelse. Generelt rådes en til å være restriktiv med bruk av psykofarmaka, helst begrense bruken til kortvarige kriser.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Antipsykotisk medikasjon bør ikke brukes som langtidsbehandling ved emosjonelt ustabil personlighetsforstyrrelse.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Vurder medikamentell behandling av eventuelle komorbide tilstander og gjør dette etter gjeldene retningslinjer.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Vurder kortvarig bruk av sederende medikasjon som del av den overordnede kriseplanen. Behandlingsvarigheten bør avklares før oppstart og bør ikke være lengre enn 1 uke.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Gi pasienten skriftlig og muntlig informasjon om medikamentet som eventuelt skal brukes, slik at han/hun kan gi et informert samtykke ved oppstart.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Vurder fortløpende behandlingen av pasienter med emosjonelt ustabil personlighetsforstyrrelse som ikke har en kjent komorbid lidelse, med den hensikt å redusere og stoppe unødvendig medikament bruk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t>
            </a: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Medisinsk behandling ved akutt krise: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Avklar/diskuter bruk av medikamenter med pasientens faste behandler og avklar hvem som skal skriver ut medisinen.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Avklar og informer om mulige risikofaktorer ved bruk av medikamentet.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Ha en klar avtale om hvor lenge medisinen skal brukes og ikke lenger enn 1 uke.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Streb etter monoterapi med laveste effektive dose.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Velg et preparat med få bivirkninger, lav tilvenningsfare, lav misbruksfare og lav risiko for overdose.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Skriv ut få tabletter hyppig ved fare for overdose.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Unngå vanedannede medikamenter og medikamenter med mange bivirkninger.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Avklar hvilke symptomer medisinen skal hjelpe mot og avslutt behandlingen dersom effekten uteblir.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Ikke bruk medisiner i stede for andre bedre intervensjoner. </a:t>
            </a: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 Revurder behandlingsplanen når krisen er over.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tx1"/>
                </a:solidFill>
                <a:uLnTx/>
                <a:uFillTx/>
                <a:latin typeface="+mn-lt" pitchFamily="34" charset="0"/>
                <a:ea typeface="+mn-ea" pitchFamily="34" charset="0"/>
                <a:cs typeface="+mn-cs"/>
              </a:rPr>
              <a:t>Ved søvnproblemer gis først og fremst generelle søvnhygieniske råd som fast døgnrytme, unngå kaffe, unngå overstimulering på kvelden osv.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grpSp>
        <p:nvGrpSpPr>
          <p:cNvPr id="46083" name="Gruppe 2" title=""/>
          <p:cNvGrpSpPr/>
          <p:nvPr/>
        </p:nvGrpSpPr>
        <p:grpSpPr>
          <a:xfrm>
            <a:off x="468313" y="549275"/>
            <a:ext cx="1736725" cy="693738"/>
            <a:chOff x="1951" y="480744"/>
            <a:chExt cx="1736735" cy="694694"/>
          </a:xfrm>
        </p:grpSpPr>
        <p:sp>
          <p:nvSpPr>
            <p:cNvPr id="46084" name="Vinkeltegn 3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6086" name="Gruppe 3" title=""/>
          <p:cNvGrpSpPr/>
          <p:nvPr/>
        </p:nvGrpSpPr>
        <p:grpSpPr>
          <a:xfrm>
            <a:off x="2030413" y="549275"/>
            <a:ext cx="1736725" cy="693738"/>
            <a:chOff x="1565013" y="480744"/>
            <a:chExt cx="1736735" cy="694694"/>
          </a:xfrm>
        </p:grpSpPr>
        <p:sp>
          <p:nvSpPr>
            <p:cNvPr id="46087" name="Vinkeltegn 4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6089" name="Gruppe 4" title=""/>
          <p:cNvGrpSpPr/>
          <p:nvPr/>
        </p:nvGrpSpPr>
        <p:grpSpPr>
          <a:xfrm>
            <a:off x="3594100" y="549275"/>
            <a:ext cx="1736725" cy="693738"/>
            <a:chOff x="3128076" y="480744"/>
            <a:chExt cx="1736735" cy="694694"/>
          </a:xfrm>
        </p:grpSpPr>
        <p:sp>
          <p:nvSpPr>
            <p:cNvPr id="46090" name="Vinkeltegn 43"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6092" name="Gruppe 6" title=""/>
          <p:cNvGrpSpPr/>
          <p:nvPr/>
        </p:nvGrpSpPr>
        <p:grpSpPr>
          <a:xfrm>
            <a:off x="6719888" y="549275"/>
            <a:ext cx="1736725" cy="693738"/>
            <a:chOff x="6254200" y="480744"/>
            <a:chExt cx="1736735" cy="694694"/>
          </a:xfrm>
        </p:grpSpPr>
        <p:sp>
          <p:nvSpPr>
            <p:cNvPr id="46093" name="Vinkeltegn 4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6095" name="Gruppe 2" title=""/>
          <p:cNvGrpSpPr/>
          <p:nvPr/>
        </p:nvGrpSpPr>
        <p:grpSpPr>
          <a:xfrm>
            <a:off x="5148263" y="549275"/>
            <a:ext cx="1736725" cy="693738"/>
            <a:chOff x="1951" y="480744"/>
            <a:chExt cx="1736735" cy="694694"/>
          </a:xfrm>
        </p:grpSpPr>
        <p:sp>
          <p:nvSpPr>
            <p:cNvPr id="46096" name="Vinkeltegn 49"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6098"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6099"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6100"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6101"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6102"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6103"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6104" name="Avrundet rektangel 57" title=""/>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Medikamentell behandling</a:t>
            </a:r>
            <a:endParaRPr kumimoji="0" lang="nb-NO" altLang="nb-NO" sz="1400" b="0" i="0" u="none" strike="noStrike" kern="1200" cap="none" spc="0" normalizeH="0" baseline="0" noProof="0">
              <a:uLnTx/>
              <a:uFillTx/>
              <a:ea typeface="Arial" pitchFamily="34" charset="0"/>
            </a:endParaRPr>
          </a:p>
        </p:txBody>
      </p:sp>
      <p:sp>
        <p:nvSpPr>
          <p:cNvPr id="46105"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46106" name="Hjem 26"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7106"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God planlagging av forebyggende tiltak er viktig ettersom saksbehandling av søknader og/eller etablering av nye tiltak kan være tidkrevende. Pasientens rettigheter og fremtidige behov kartlegges så tidlig som mulig.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samarbeid med pasienten (evt. pårørende) vurderes aktuelle tiltak, som særlig vil kunne innbefatte områdene: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NAV - Økonomi, arbeid, aktivitet (evt. utdanning)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Boforhold – Endring eller etablering av botilbud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Habilitering/rehabilitering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Kommunale tjenester – Individuell plan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47107" name="Gruppe 2" title=""/>
          <p:cNvGrpSpPr/>
          <p:nvPr/>
        </p:nvGrpSpPr>
        <p:grpSpPr>
          <a:xfrm>
            <a:off x="468313" y="549275"/>
            <a:ext cx="1736725" cy="693738"/>
            <a:chOff x="1951" y="480744"/>
            <a:chExt cx="1736735" cy="694694"/>
          </a:xfrm>
        </p:grpSpPr>
        <p:sp>
          <p:nvSpPr>
            <p:cNvPr id="47108"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09"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7110" name="Gruppe 3" title=""/>
          <p:cNvGrpSpPr/>
          <p:nvPr/>
        </p:nvGrpSpPr>
        <p:grpSpPr>
          <a:xfrm>
            <a:off x="2030413" y="549275"/>
            <a:ext cx="1736725" cy="693738"/>
            <a:chOff x="1565013" y="480744"/>
            <a:chExt cx="1736735" cy="694694"/>
          </a:xfrm>
        </p:grpSpPr>
        <p:sp>
          <p:nvSpPr>
            <p:cNvPr id="47111" name="Vinkeltegn 39"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7113" name="Gruppe 4" title=""/>
          <p:cNvGrpSpPr/>
          <p:nvPr/>
        </p:nvGrpSpPr>
        <p:grpSpPr>
          <a:xfrm>
            <a:off x="3594100" y="549275"/>
            <a:ext cx="1736725" cy="693738"/>
            <a:chOff x="3128076" y="480744"/>
            <a:chExt cx="1736735" cy="694694"/>
          </a:xfrm>
        </p:grpSpPr>
        <p:sp>
          <p:nvSpPr>
            <p:cNvPr id="47114"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7116" name="Gruppe 6" title=""/>
          <p:cNvGrpSpPr/>
          <p:nvPr/>
        </p:nvGrpSpPr>
        <p:grpSpPr>
          <a:xfrm>
            <a:off x="6719888" y="549275"/>
            <a:ext cx="1736725" cy="693738"/>
            <a:chOff x="6254200" y="480744"/>
            <a:chExt cx="1736735" cy="694694"/>
          </a:xfrm>
        </p:grpSpPr>
        <p:sp>
          <p:nvSpPr>
            <p:cNvPr id="47117" name="Vinkeltegn 45"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1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7119" name="Gruppe 2" title=""/>
          <p:cNvGrpSpPr/>
          <p:nvPr/>
        </p:nvGrpSpPr>
        <p:grpSpPr>
          <a:xfrm>
            <a:off x="5148263" y="549275"/>
            <a:ext cx="1736725" cy="693738"/>
            <a:chOff x="1951" y="480744"/>
            <a:chExt cx="1736735" cy="694694"/>
          </a:xfrm>
        </p:grpSpPr>
        <p:sp>
          <p:nvSpPr>
            <p:cNvPr id="47120" name="Vinkeltegn 4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712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7122" name="Avrundet rektangel 5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7123" name="Avrundet rektangel 5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Faseorientert behandling</a:t>
            </a:r>
          </a:p>
        </p:txBody>
      </p:sp>
      <p:sp>
        <p:nvSpPr>
          <p:cNvPr id="47124" name="Avrundet rektangel 5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7125"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7126" name="Avrundet rektangel 5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7127" name="Avrundet rektangel 55"/>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7128" name="Avrundet rektangel 56"/>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6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7129" name="Avrundet rektangel 57" title=""/>
          <p:cNvSpPr/>
          <p:nvPr/>
        </p:nvSpPr>
        <p:spPr>
          <a:xfrm>
            <a:off x="468313" y="573246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Samhandling </a:t>
            </a:r>
            <a:endParaRPr kumimoji="0" lang="nb-NO" altLang="nb-NO" sz="1400" b="0" i="0" u="none" strike="noStrike" kern="1200" cap="none" spc="0" normalizeH="0" baseline="0" noProof="0">
              <a:uLnTx/>
              <a:uFillTx/>
              <a:ea typeface="Arial" pitchFamily="34" charset="0"/>
            </a:endParaRPr>
          </a:p>
        </p:txBody>
      </p:sp>
      <p:sp>
        <p:nvSpPr>
          <p:cNvPr id="47130"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8130" name="Avrundet rektangel 63"/>
          <p:cNvSpPr/>
          <p:nvPr/>
        </p:nvSpPr>
        <p:spPr>
          <a:xfrm>
            <a:off x="183515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helsetisltand av inntaksteam/ innledende samtale.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Vurdering av tilstanden – generell utredning/ standard utredning for voksne KPH</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grpSp>
        <p:nvGrpSpPr>
          <p:cNvPr id="48131" name="Gruppe 2" title=""/>
          <p:cNvGrpSpPr/>
          <p:nvPr/>
        </p:nvGrpSpPr>
        <p:grpSpPr>
          <a:xfrm>
            <a:off x="179388" y="1628775"/>
            <a:ext cx="1736725" cy="695325"/>
            <a:chOff x="1951" y="480744"/>
            <a:chExt cx="1736735" cy="694694"/>
          </a:xfrm>
        </p:grpSpPr>
        <p:sp>
          <p:nvSpPr>
            <p:cNvPr id="48132" name="Vinkeltegn 21"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3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48134" name="Avrundet rektangel 24"/>
          <p:cNvSpPr/>
          <p:nvPr/>
        </p:nvSpPr>
        <p:spPr>
          <a:xfrm>
            <a:off x="179388" y="2420938"/>
            <a:ext cx="1439862"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Problembeskrivelse</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Emosjonell dysregulering</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Relasjonelle vansker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Funksjonsnedsettelse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Selvskading</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Suicidalitet</a:t>
            </a: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8135" name="Rett linje 29" title=""/>
          <p:cNvCxnSpPr/>
          <p:nvPr/>
        </p:nvCxnSpPr>
        <p:spPr>
          <a:xfrm>
            <a:off x="75565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36" name="Rett linje 30" title=""/>
          <p:cNvCxnSpPr/>
          <p:nvPr/>
        </p:nvCxnSpPr>
        <p:spPr>
          <a:xfrm>
            <a:off x="176371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37" name="Rett linje 31" title=""/>
          <p:cNvCxnSpPr/>
          <p:nvPr/>
        </p:nvCxnSpPr>
        <p:spPr>
          <a:xfrm>
            <a:off x="277177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38" name="Rett linje 32" title=""/>
          <p:cNvCxnSpPr/>
          <p:nvPr/>
        </p:nvCxnSpPr>
        <p:spPr>
          <a:xfrm>
            <a:off x="377983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39" name="Rett linje 33" title=""/>
          <p:cNvCxnSpPr/>
          <p:nvPr/>
        </p:nvCxnSpPr>
        <p:spPr>
          <a:xfrm>
            <a:off x="478790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40" name="Rett linje 34" title=""/>
          <p:cNvCxnSpPr/>
          <p:nvPr/>
        </p:nvCxnSpPr>
        <p:spPr>
          <a:xfrm>
            <a:off x="579596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41" name="Rett linje 36" title=""/>
          <p:cNvCxnSpPr/>
          <p:nvPr/>
        </p:nvCxnSpPr>
        <p:spPr>
          <a:xfrm>
            <a:off x="781208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8142" name="Rett linje 37" title=""/>
          <p:cNvCxnSpPr/>
          <p:nvPr/>
        </p:nvCxnSpPr>
        <p:spPr>
          <a:xfrm>
            <a:off x="680402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48143" name="Gruppe 2" title=""/>
          <p:cNvGrpSpPr/>
          <p:nvPr/>
        </p:nvGrpSpPr>
        <p:grpSpPr>
          <a:xfrm>
            <a:off x="250825" y="4868863"/>
            <a:ext cx="1736725" cy="695325"/>
            <a:chOff x="1951" y="1056808"/>
            <a:chExt cx="1736735" cy="694694"/>
          </a:xfrm>
        </p:grpSpPr>
        <p:sp>
          <p:nvSpPr>
            <p:cNvPr id="48144"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5" name="Vinkeltegn 4"/>
            <p:cNvSpPr/>
            <p:nvPr/>
          </p:nvSpPr>
          <p:spPr>
            <a:xfrm>
              <a:off x="362316" y="1056808"/>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48146" name="Avrundet rektangel 41"/>
          <p:cNvSpPr/>
          <p:nvPr/>
        </p:nvSpPr>
        <p:spPr>
          <a:xfrm>
            <a:off x="250825" y="5589588"/>
            <a:ext cx="1441450" cy="126841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Der det oppdages symptomer på emosjonelt ustabil personlighetsforstyrrelse når pasienten er under oppfølging for annen tilstand, benyttes pasientforløp for emosjonelt ustabil personlighetsforstyrrelse</a:t>
            </a:r>
          </a:p>
        </p:txBody>
      </p:sp>
      <p:grpSp>
        <p:nvGrpSpPr>
          <p:cNvPr id="48147" name="Gruppe 2" title=""/>
          <p:cNvGrpSpPr/>
          <p:nvPr/>
        </p:nvGrpSpPr>
        <p:grpSpPr>
          <a:xfrm>
            <a:off x="1763713" y="4149725"/>
            <a:ext cx="1439862" cy="693738"/>
            <a:chOff x="1951" y="480744"/>
            <a:chExt cx="1736735" cy="694694"/>
          </a:xfrm>
        </p:grpSpPr>
        <p:sp>
          <p:nvSpPr>
            <p:cNvPr id="48148" name="Vinkeltegn 4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49"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a:t>
              </a:r>
            </a:p>
          </p:txBody>
        </p:sp>
      </p:grpSp>
      <p:grpSp>
        <p:nvGrpSpPr>
          <p:cNvPr id="48150" name="Gruppe 2" title=""/>
          <p:cNvGrpSpPr/>
          <p:nvPr/>
        </p:nvGrpSpPr>
        <p:grpSpPr>
          <a:xfrm>
            <a:off x="7407275" y="2852738"/>
            <a:ext cx="1736725" cy="695325"/>
            <a:chOff x="1951" y="480744"/>
            <a:chExt cx="1736735" cy="694694"/>
          </a:xfrm>
        </p:grpSpPr>
        <p:sp>
          <p:nvSpPr>
            <p:cNvPr id="48151"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52"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48153" name="Avrundet rektangel 64"/>
          <p:cNvSpPr/>
          <p:nvPr/>
        </p:nvSpPr>
        <p:spPr>
          <a:xfrm>
            <a:off x="3059113" y="5013325"/>
            <a:ext cx="1225550"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 typeface="Arial" pitchFamily="34" charset="0"/>
              <a:buChar char="•"/>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Screening gjøres der det er mistanke om emosjonelt ustabil personlighetsforstyrrelse. Screening omfatter;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4"/>
              </a:rPr>
              <a:t>IOWA</a:t>
            </a:r>
            <a:endParaRPr kumimoji="0" lang="nb-NO" sz="800" b="0" i="0" u="none" strike="noStrike" kern="1200" cap="none" spc="0" normalizeH="0" baseline="0" noProof="0">
              <a:ln>
                <a:noFill/>
              </a:ln>
              <a:solidFill>
                <a:schemeClr val="dk1"/>
              </a:solidFill>
              <a:uLnTx/>
              <a:uFillTx/>
              <a:latin typeface="+mn-lt"/>
              <a:ea typeface="+mn-ea"/>
              <a:cs typeface="+mn-cs"/>
              <a:hlinkClick r:id="rId4"/>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5"/>
              </a:rPr>
              <a:t>MINI</a:t>
            </a:r>
            <a:endParaRPr kumimoji="0" lang="nb-NO" sz="800" b="0" i="0" u="none" strike="noStrike" kern="1200" cap="none" spc="0" normalizeH="0" baseline="0" noProof="0">
              <a:ln>
                <a:noFill/>
              </a:ln>
              <a:solidFill>
                <a:schemeClr val="dk1"/>
              </a:solidFill>
              <a:uLnTx/>
              <a:uFillTx/>
              <a:latin typeface="+mn-lt"/>
              <a:ea typeface="+mn-ea"/>
              <a:cs typeface="+mn-cs"/>
              <a:hlinkClick r:id="rId5"/>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6"/>
              </a:rPr>
              <a:t>SCL 90 R</a:t>
            </a:r>
            <a:endParaRPr kumimoji="0" lang="nb-NO" sz="800" b="0" i="0" u="none" strike="noStrike" kern="1200" cap="none" spc="0" normalizeH="0" baseline="0" noProof="0">
              <a:ln>
                <a:noFill/>
              </a:ln>
              <a:solidFill>
                <a:schemeClr val="dk1"/>
              </a:solidFill>
              <a:uLnTx/>
              <a:uFillTx/>
              <a:latin typeface="+mn-lt"/>
              <a:ea typeface="+mn-ea"/>
              <a:cs typeface="+mn-cs"/>
              <a:hlinkClick r:id="rId6"/>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7"/>
              </a:rPr>
              <a:t>Funksjonsvurdering (GAF)</a:t>
            </a:r>
            <a:endParaRPr kumimoji="0" lang="nb-NO" sz="800" b="0" i="0" u="none" strike="noStrike" kern="1200" cap="none" spc="0" normalizeH="0" baseline="0" noProof="0">
              <a:ln>
                <a:noFill/>
              </a:ln>
              <a:solidFill>
                <a:schemeClr val="dk1"/>
              </a:solidFill>
              <a:uLnTx/>
              <a:uFillTx/>
              <a:latin typeface="+mn-lt"/>
              <a:ea typeface="+mn-ea"/>
              <a:cs typeface="+mn-cs"/>
              <a:hlinkClick r:id="rId7"/>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8154" name="Avrundet rektangel 65"/>
          <p:cNvSpPr/>
          <p:nvPr/>
        </p:nvSpPr>
        <p:spPr>
          <a:xfrm>
            <a:off x="5508625"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F 60.3 Emosjonelt ustabil personlighets-forstyrrelse</a:t>
            </a:r>
            <a:endParaRPr kumimoji="0" lang="nb-NO" sz="800" b="1" i="0" u="none" strike="noStrike" kern="1200" cap="none" spc="0" normalizeH="0" baseline="0" noProof="0">
              <a:ln>
                <a:noFill/>
              </a:ln>
              <a:solidFill>
                <a:schemeClr val="dk1"/>
              </a:solidFill>
              <a:uLnTx/>
              <a:uFillTx/>
              <a:latin typeface="+mn-lt"/>
              <a:ea typeface="+mn-ea"/>
              <a:cs typeface="+mn-cs"/>
            </a:endParaRPr>
          </a:p>
        </p:txBody>
      </p:sp>
      <p:sp>
        <p:nvSpPr>
          <p:cNvPr id="48155" name="Avrundet rektangel 66"/>
          <p:cNvSpPr/>
          <p:nvPr/>
        </p:nvSpPr>
        <p:spPr>
          <a:xfrm>
            <a:off x="6732588" y="5013325"/>
            <a:ext cx="1223962"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Behandling anbefales å være strukturert . Behandler bør være stabil over tid. Følgende metoder;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DBT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Ev.medikamentell behadnling</a:t>
            </a: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8156" name="Figur 68" title=""/>
          <p:cNvCxnSpPr/>
          <p:nvPr/>
        </p:nvCxnSpPr>
        <p:spPr>
          <a:xfrm flipV="1">
            <a:off x="8108950" y="3573463"/>
            <a:ext cx="279400" cy="922337"/>
          </a:xfrm>
          <a:prstGeom prst="bentConnector2">
            <a:avLst/>
          </a:prstGeom>
          <a:noFill/>
          <a:ln>
            <a:solidFill>
              <a:srgbClr val="4A7EBB"/>
            </a:solidFill>
            <a:miter lim="800000"/>
            <a:tailEnd type="arrow"/>
          </a:ln>
        </p:spPr>
      </p:cxnSp>
      <p:sp>
        <p:nvSpPr>
          <p:cNvPr id="48157" name="Hjem 5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48158" name="Avrundet rektangel 83"/>
          <p:cNvSpPr/>
          <p:nvPr/>
        </p:nvSpPr>
        <p:spPr>
          <a:xfrm>
            <a:off x="7451725" y="1341438"/>
            <a:ext cx="1441450"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 av PPT (barn)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grpSp>
        <p:nvGrpSpPr>
          <p:cNvPr id="48159" name="Gruppe 2" title=""/>
          <p:cNvGrpSpPr/>
          <p:nvPr/>
        </p:nvGrpSpPr>
        <p:grpSpPr>
          <a:xfrm>
            <a:off x="2987675" y="4149725"/>
            <a:ext cx="1439863" cy="693738"/>
            <a:chOff x="1951" y="480744"/>
            <a:chExt cx="1736735" cy="694694"/>
          </a:xfrm>
        </p:grpSpPr>
        <p:sp>
          <p:nvSpPr>
            <p:cNvPr id="48160" name="Vinkeltegn 93"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61"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grpSp>
      <p:grpSp>
        <p:nvGrpSpPr>
          <p:cNvPr id="48162" name="Gruppe 2" title=""/>
          <p:cNvGrpSpPr/>
          <p:nvPr/>
        </p:nvGrpSpPr>
        <p:grpSpPr>
          <a:xfrm>
            <a:off x="4211638" y="4149725"/>
            <a:ext cx="1439862" cy="693738"/>
            <a:chOff x="1951" y="480744"/>
            <a:chExt cx="1736735" cy="694694"/>
          </a:xfrm>
        </p:grpSpPr>
        <p:sp>
          <p:nvSpPr>
            <p:cNvPr id="48163" name="Vinkeltegn 100"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64" name="Vinkeltegn 4"/>
            <p:cNvSpPr/>
            <p:nvPr/>
          </p:nvSpPr>
          <p:spPr>
            <a:xfrm>
              <a:off x="348532" y="480744"/>
              <a:ext cx="104357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48165" name="Gruppe 2" title=""/>
          <p:cNvGrpSpPr/>
          <p:nvPr/>
        </p:nvGrpSpPr>
        <p:grpSpPr>
          <a:xfrm>
            <a:off x="5435600" y="4149725"/>
            <a:ext cx="1439863" cy="693738"/>
            <a:chOff x="1951" y="480744"/>
            <a:chExt cx="1736735" cy="694694"/>
          </a:xfrm>
        </p:grpSpPr>
        <p:sp>
          <p:nvSpPr>
            <p:cNvPr id="48166" name="Vinkeltegn 103" title="">
              <a:hlinkClick r:id="rId10"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67" name="Vinkeltegn 4"/>
            <p:cNvSpPr/>
            <p:nvPr/>
          </p:nvSpPr>
          <p:spPr>
            <a:xfrm>
              <a:off x="348533" y="480744"/>
              <a:ext cx="104357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48168" name="Gruppe 2" title=""/>
          <p:cNvGrpSpPr/>
          <p:nvPr/>
        </p:nvGrpSpPr>
        <p:grpSpPr>
          <a:xfrm>
            <a:off x="6659563" y="4149725"/>
            <a:ext cx="1441450" cy="693738"/>
            <a:chOff x="1951" y="480744"/>
            <a:chExt cx="1736735" cy="694694"/>
          </a:xfrm>
        </p:grpSpPr>
        <p:sp>
          <p:nvSpPr>
            <p:cNvPr id="48169" name="Vinkeltegn 106"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70" name="Vinkeltegn 4"/>
            <p:cNvSpPr/>
            <p:nvPr/>
          </p:nvSpPr>
          <p:spPr>
            <a:xfrm>
              <a:off x="350063" y="480744"/>
              <a:ext cx="1040511"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cxnSp>
        <p:nvCxnSpPr>
          <p:cNvPr id="48171" name="Figur 110" title=""/>
          <p:cNvCxnSpPr>
            <a:stCxn id="48134" idx="2"/>
            <a:endCxn id="48149" idx="1"/>
          </p:cNvCxnSpPr>
          <p:nvPr/>
        </p:nvCxnSpPr>
        <p:spPr>
          <a:xfrm rot="16200000" flipH="1">
            <a:off x="1158082" y="3602831"/>
            <a:ext cx="635000" cy="1150937"/>
          </a:xfrm>
          <a:prstGeom prst="bentConnector2">
            <a:avLst/>
          </a:prstGeom>
          <a:noFill/>
          <a:ln>
            <a:solidFill>
              <a:srgbClr val="4A7EBB"/>
            </a:solidFill>
            <a:miter lim="800000"/>
            <a:tailEnd type="arrow"/>
          </a:ln>
        </p:spPr>
      </p:cxnSp>
      <p:sp>
        <p:nvSpPr>
          <p:cNvPr id="48172" name="Avrundet rektangel 111" title=""/>
          <p:cNvSpPr/>
          <p:nvPr/>
        </p:nvSpPr>
        <p:spPr>
          <a:xfrm>
            <a:off x="4284663" y="5013325"/>
            <a:ext cx="1223962" cy="15843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Utredning for emosjonelt ustabil personlighets-forstyrrelse omfatter;</a:t>
            </a:r>
            <a:endPar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2"/>
              </a:rPr>
              <a:t>SCID II</a:t>
            </a:r>
            <a:endPar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2" tgtFrame="_blank"/>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3"/>
              </a:rPr>
              <a:t>Utredning for komorbidtet/</a:t>
            </a:r>
            <a:endPar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3"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3"/>
              </a:rPr>
              <a:t>diff.diagnostisk vurdering</a:t>
            </a:r>
            <a:endPar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3" tgtFrame="_blank"/>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14" action="ppaction://hlinksldjump"/>
              </a:rPr>
              <a:t>Ev. metodespesifikke undersøkelse</a:t>
            </a:r>
            <a:r>
              <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r</a:t>
            </a:r>
            <a:endParaRPr kumimoji="0" lang="nb-NO" altLang="nb-NO" sz="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800" b="0" i="0" u="none" strike="noStrike" kern="1200" cap="none" spc="0" normalizeH="0" baseline="0" noProof="0">
              <a:uLnTx/>
              <a:uFillTx/>
            </a:endParaRPr>
          </a:p>
        </p:txBody>
      </p:sp>
      <p:grpSp>
        <p:nvGrpSpPr>
          <p:cNvPr id="48173" name="Gruppe 2" title=""/>
          <p:cNvGrpSpPr/>
          <p:nvPr/>
        </p:nvGrpSpPr>
        <p:grpSpPr>
          <a:xfrm>
            <a:off x="468313" y="549275"/>
            <a:ext cx="1736725" cy="693738"/>
            <a:chOff x="1951" y="480744"/>
            <a:chExt cx="1736735" cy="694694"/>
          </a:xfrm>
        </p:grpSpPr>
        <p:sp>
          <p:nvSpPr>
            <p:cNvPr id="48174" name="Vinkeltegn 60" title="">
              <a:hlinkClick r:id="rId1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7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8176" name="Gruppe 3" title=""/>
          <p:cNvGrpSpPr/>
          <p:nvPr/>
        </p:nvGrpSpPr>
        <p:grpSpPr>
          <a:xfrm>
            <a:off x="2030413" y="549275"/>
            <a:ext cx="1736725" cy="693738"/>
            <a:chOff x="1565013" y="480744"/>
            <a:chExt cx="1736735" cy="694694"/>
          </a:xfrm>
        </p:grpSpPr>
        <p:sp>
          <p:nvSpPr>
            <p:cNvPr id="48177" name="Vinkeltegn 70" title="">
              <a:hlinkClick r:id="rId1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7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8179" name="Gruppe 4" title=""/>
          <p:cNvGrpSpPr/>
          <p:nvPr/>
        </p:nvGrpSpPr>
        <p:grpSpPr>
          <a:xfrm>
            <a:off x="3594100" y="549275"/>
            <a:ext cx="1736725" cy="693738"/>
            <a:chOff x="3128076" y="480744"/>
            <a:chExt cx="1736735" cy="694694"/>
          </a:xfrm>
        </p:grpSpPr>
        <p:sp>
          <p:nvSpPr>
            <p:cNvPr id="48180" name="Vinkeltegn 73" title="">
              <a:hlinkClick r:id="rId1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8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8182" name="Gruppe 6" title=""/>
          <p:cNvGrpSpPr/>
          <p:nvPr/>
        </p:nvGrpSpPr>
        <p:grpSpPr>
          <a:xfrm>
            <a:off x="6719888" y="549275"/>
            <a:ext cx="1736725" cy="693738"/>
            <a:chOff x="6254200" y="480744"/>
            <a:chExt cx="1736735" cy="694694"/>
          </a:xfrm>
        </p:grpSpPr>
        <p:sp>
          <p:nvSpPr>
            <p:cNvPr id="48183" name="Vinkeltegn 76" title="">
              <a:hlinkClick r:id="rId18" action="ppaction://hlinksldjump"/>
            </p:cNvPr>
            <p:cNvSpPr/>
            <p:nvPr/>
          </p:nvSpPr>
          <p:spPr>
            <a:xfrm>
              <a:off x="6254200"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8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8185" name="Gruppe 2" title=""/>
          <p:cNvGrpSpPr/>
          <p:nvPr/>
        </p:nvGrpSpPr>
        <p:grpSpPr>
          <a:xfrm>
            <a:off x="5148263" y="549275"/>
            <a:ext cx="1736725" cy="693738"/>
            <a:chOff x="1951" y="480744"/>
            <a:chExt cx="1736735" cy="694694"/>
          </a:xfrm>
        </p:grpSpPr>
        <p:sp>
          <p:nvSpPr>
            <p:cNvPr id="48186" name="Vinkeltegn 79" title="">
              <a:hlinkClick r:id="rId11"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818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9154" name="TekstSylinder 28" title=""/>
          <p:cNvSpPr/>
          <p:nvPr/>
        </p:nvSpPr>
        <p:spPr>
          <a:xfrm>
            <a:off x="3851275" y="1700213"/>
            <a:ext cx="5041900"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Behandlingen skjer gjennom ulike faser. Dette innebærer at en vurdering av alvorlighet, for eksempel i forhold suicidalitet, dissosiasjon etc. vil avgjøre i hvilke fase behandlingen begynner.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betyr at man ser behandling som bygget opp av veksling mellom ulike stadier i behandlingsforløpet: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ction="ppaction://hlinksldjump"/>
              </a:rPr>
              <a:t>1. Stabilisering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Målet her er å redusere selvskading,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tooltip="XDF20230 - dok20230.docx"/>
              </a:rPr>
              <a:t>suicidalitet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 impulsiv atferd.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Dialektisk atferdsterapi (DBT) er den anbefalte metoden som retter seg mot dette.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de andre anbefalte (skjematerapi/MBT) metodene er stabiliseringsarbeid en implisitt del av metodene.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Noen vil ha behov for stabiliseringsarbeid før endringsarbeid, mens andre vil kunne starte direkte med endringsarbeid. Ved tilbakevendende kriser, beveger man seg mellom endrings- og stabiliseringsfase. Rusbehandling kan også være aktuelt her.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2.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ction="ppaction://hlinksldjump"/>
              </a:rPr>
              <a:t>Endringsfase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3.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ction="ppaction://hlinksldjump"/>
              </a:rPr>
              <a:t>Autonomifase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a typeface="Arial" pitchFamily="34" charset="0"/>
            </a:endParaRPr>
          </a:p>
        </p:txBody>
      </p:sp>
      <p:grpSp>
        <p:nvGrpSpPr>
          <p:cNvPr id="49155" name="Gruppe 2" title=""/>
          <p:cNvGrpSpPr/>
          <p:nvPr/>
        </p:nvGrpSpPr>
        <p:grpSpPr>
          <a:xfrm>
            <a:off x="468313" y="549275"/>
            <a:ext cx="1736725" cy="693738"/>
            <a:chOff x="1951" y="480744"/>
            <a:chExt cx="1736735" cy="694694"/>
          </a:xfrm>
        </p:grpSpPr>
        <p:sp>
          <p:nvSpPr>
            <p:cNvPr id="49156" name="Vinkeltegn 27"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5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9158" name="Gruppe 3" title=""/>
          <p:cNvGrpSpPr/>
          <p:nvPr/>
        </p:nvGrpSpPr>
        <p:grpSpPr>
          <a:xfrm>
            <a:off x="2030413" y="549275"/>
            <a:ext cx="1736725" cy="693738"/>
            <a:chOff x="1565013" y="480744"/>
            <a:chExt cx="1736735" cy="694694"/>
          </a:xfrm>
        </p:grpSpPr>
        <p:sp>
          <p:nvSpPr>
            <p:cNvPr id="49159" name="Vinkeltegn 40" title="">
              <a:hlinkClick r:id="rId8"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9161" name="Gruppe 4" title=""/>
          <p:cNvGrpSpPr/>
          <p:nvPr/>
        </p:nvGrpSpPr>
        <p:grpSpPr>
          <a:xfrm>
            <a:off x="3594100" y="549275"/>
            <a:ext cx="1736725" cy="693738"/>
            <a:chOff x="3128076" y="480744"/>
            <a:chExt cx="1736735" cy="694694"/>
          </a:xfrm>
        </p:grpSpPr>
        <p:sp>
          <p:nvSpPr>
            <p:cNvPr id="49162" name="Vinkeltegn 43" title="">
              <a:hlinkClick r:id="rId9"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9164" name="Gruppe 6" title=""/>
          <p:cNvGrpSpPr/>
          <p:nvPr/>
        </p:nvGrpSpPr>
        <p:grpSpPr>
          <a:xfrm>
            <a:off x="6719888" y="549275"/>
            <a:ext cx="1736725" cy="693738"/>
            <a:chOff x="6254200" y="480744"/>
            <a:chExt cx="1736735" cy="694694"/>
          </a:xfrm>
        </p:grpSpPr>
        <p:sp>
          <p:nvSpPr>
            <p:cNvPr id="49165" name="Vinkeltegn 46" title="">
              <a:hlinkClick r:id="rId10"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9167" name="Gruppe 2" title=""/>
          <p:cNvGrpSpPr/>
          <p:nvPr/>
        </p:nvGrpSpPr>
        <p:grpSpPr>
          <a:xfrm>
            <a:off x="5148263" y="549275"/>
            <a:ext cx="1736725" cy="693738"/>
            <a:chOff x="1951" y="480744"/>
            <a:chExt cx="1736735" cy="694694"/>
          </a:xfrm>
        </p:grpSpPr>
        <p:sp>
          <p:nvSpPr>
            <p:cNvPr id="49168" name="Vinkeltegn 49" title="">
              <a:hlinkClick r:id="rId11"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916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9170"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49171" name="Avrundet rektangel 5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 behandling</a:t>
            </a:r>
            <a:endParaRPr kumimoji="0" lang="nb-NO" altLang="nb-NO" sz="1400" b="0" i="0" u="none" strike="noStrike" kern="1200" cap="none" spc="0" normalizeH="0" baseline="0" noProof="0">
              <a:uLnTx/>
              <a:uFillTx/>
              <a:ea typeface="Arial" pitchFamily="34" charset="0"/>
            </a:endParaRPr>
          </a:p>
        </p:txBody>
      </p:sp>
      <p:sp>
        <p:nvSpPr>
          <p:cNvPr id="49172"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49173"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49174"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49175"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49176"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49177"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49178"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0178" name="TekstSylinder 28" title=""/>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Faseorientering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Behandlingen skjer gjennom ulike faser. Dette innebærer at en vurdering av alvorlighet, for eksempel i forhold suicidalitet, dissosiasjon etc. vil avgjøre i hvilke fase behandlingen begynner.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betyr at man ser behandling som bygget opp av veksling mellom ulike stadier i behandlingsforløpet: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AutoNum type="arabicPeriod"/>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Stabilisering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2.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Endringsfase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Når pasienten er tilstrekkelig stabil til å kunne tolerere følelser og har gode mestringsstrategier til å håndtere hendelser i livet, kan endringsarbeid igangsettes. Det finnes ulike metoder som er dokumentert virksomme. Disse tilbys av sertifiserte/spesialutdannede behandlere; MBT, Skjemafokusertterapi, DBT og andre terapiretninger (dynamisk dekonstruktiv psykoterapi, kognitiv terapi tilpasset personlighetsforstyrrelser og tranference focused psykoterapi).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3.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7" action="ppaction://hlinksldjump"/>
              </a:rPr>
              <a:t>Autonomifase</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8"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grpSp>
        <p:nvGrpSpPr>
          <p:cNvPr id="50179" name="Gruppe 2" title=""/>
          <p:cNvGrpSpPr/>
          <p:nvPr/>
        </p:nvGrpSpPr>
        <p:grpSpPr>
          <a:xfrm>
            <a:off x="468313" y="549275"/>
            <a:ext cx="1736725" cy="693738"/>
            <a:chOff x="1951" y="480744"/>
            <a:chExt cx="1736735" cy="694694"/>
          </a:xfrm>
        </p:grpSpPr>
        <p:sp>
          <p:nvSpPr>
            <p:cNvPr id="50180" name="Vinkeltegn 27"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1"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0182" name="Gruppe 3" title=""/>
          <p:cNvGrpSpPr/>
          <p:nvPr/>
        </p:nvGrpSpPr>
        <p:grpSpPr>
          <a:xfrm>
            <a:off x="2030413" y="549275"/>
            <a:ext cx="1736725" cy="693738"/>
            <a:chOff x="1565013" y="480744"/>
            <a:chExt cx="1736735" cy="694694"/>
          </a:xfrm>
        </p:grpSpPr>
        <p:sp>
          <p:nvSpPr>
            <p:cNvPr id="50183" name="Vinkeltegn 40" title="">
              <a:hlinkClick r:id="rId10"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0185" name="Gruppe 4" title=""/>
          <p:cNvGrpSpPr/>
          <p:nvPr/>
        </p:nvGrpSpPr>
        <p:grpSpPr>
          <a:xfrm>
            <a:off x="3594100" y="549275"/>
            <a:ext cx="1736725" cy="693738"/>
            <a:chOff x="3128076" y="480744"/>
            <a:chExt cx="1736735" cy="694694"/>
          </a:xfrm>
        </p:grpSpPr>
        <p:sp>
          <p:nvSpPr>
            <p:cNvPr id="50186" name="Vinkeltegn 43" title="">
              <a:hlinkClick r:id="rId11"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8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0188" name="Gruppe 6" title=""/>
          <p:cNvGrpSpPr/>
          <p:nvPr/>
        </p:nvGrpSpPr>
        <p:grpSpPr>
          <a:xfrm>
            <a:off x="6719888" y="549275"/>
            <a:ext cx="1736725" cy="693738"/>
            <a:chOff x="6254200" y="480744"/>
            <a:chExt cx="1736735" cy="694694"/>
          </a:xfrm>
        </p:grpSpPr>
        <p:sp>
          <p:nvSpPr>
            <p:cNvPr id="50189" name="Vinkeltegn 46" title="">
              <a:hlinkClick r:id="rId12"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0191" name="Gruppe 2" title=""/>
          <p:cNvGrpSpPr/>
          <p:nvPr/>
        </p:nvGrpSpPr>
        <p:grpSpPr>
          <a:xfrm>
            <a:off x="5148263" y="549275"/>
            <a:ext cx="1736725" cy="693738"/>
            <a:chOff x="1951" y="480744"/>
            <a:chExt cx="1736735" cy="694694"/>
          </a:xfrm>
        </p:grpSpPr>
        <p:sp>
          <p:nvSpPr>
            <p:cNvPr id="50192" name="Vinkeltegn 49" title="">
              <a:hlinkClick r:id="rId1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019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0194"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0195" name="Avrundet rektangel 5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 behandling</a:t>
            </a:r>
            <a:endParaRPr kumimoji="0" lang="nb-NO" altLang="nb-NO" sz="1400" b="0" i="0" u="none" strike="noStrike" kern="1200" cap="none" spc="0" normalizeH="0" baseline="0" noProof="0">
              <a:uLnTx/>
              <a:uFillTx/>
              <a:ea typeface="Arial" pitchFamily="34" charset="0"/>
            </a:endParaRPr>
          </a:p>
        </p:txBody>
      </p:sp>
      <p:sp>
        <p:nvSpPr>
          <p:cNvPr id="50196"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50197"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50198"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50199"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50200"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0201"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50202"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1202" name="TekstSylinder 28" title=""/>
          <p:cNvSpPr/>
          <p:nvPr/>
        </p:nvSpPr>
        <p:spPr>
          <a:xfrm>
            <a:off x="3851275" y="1700213"/>
            <a:ext cx="5041900" cy="5157787"/>
          </a:xfrm>
          <a:prstGeom prst="rect">
            <a:avLst/>
          </a:prstGeom>
          <a:noFill/>
          <a:ln>
            <a:noFill/>
            <a:round/>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Faseorientering</a:t>
            </a:r>
            <a:endParaRPr kumimoji="0" lang="nb-NO" altLang="nb-NO" sz="16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Behandlingen skjer gjennom ulike faser. Dette innebærer at en vurdering av alvorlighet, for eksempel i forhold suicidalitet, dissosiasjon etc. vil avgjøre i hvilke fase behandlingen begynner.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Noen har behov for en stabiliseringsfase av kortere eller lengre tid før de er forberedt til å starte i en endringsfase. Avslutningsvis foregår autonomifasen. Pasientens koordinator er sentral ved faseorientert behandling.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Det betyr at man ser behandling som bygget opp av veksling mellom ulike stadier i behandlingsforløpet: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AutoNum type="arabicPeriod"/>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3" action="ppaction://hlinksldjump"/>
              </a:rPr>
              <a:t>Stabilisering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4"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2.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5" action="ppaction://hlinksldjump"/>
              </a:rPr>
              <a:t>Endringsfase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6"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3.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7" action="ppaction://hlinksldjump"/>
              </a:rPr>
              <a:t>Autonomifase</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hlinkClick r:id="rId8" action="ppaction://hlinksldjump"/>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457200" marR="0" lvl="1"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Når pasienten har nådd et ønskelig mål innenfor den valgte metode anbefales igangsetting et arbeid for å gjøre pasienten mer selvstyrt: Dette kan være utdanning, arbeid, bosted, etc. Man kan tenke seg at dette i stor grad vil foregå i kommunen.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Revurdering av diagnose gjøres i forbindelse med avslutning av behandling. </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uLnTx/>
              <a:uFillTx/>
            </a:endParaRPr>
          </a:p>
        </p:txBody>
      </p:sp>
      <p:grpSp>
        <p:nvGrpSpPr>
          <p:cNvPr id="51203" name="Gruppe 2" title=""/>
          <p:cNvGrpSpPr/>
          <p:nvPr/>
        </p:nvGrpSpPr>
        <p:grpSpPr>
          <a:xfrm>
            <a:off x="468313" y="549275"/>
            <a:ext cx="1736725" cy="693738"/>
            <a:chOff x="1951" y="480744"/>
            <a:chExt cx="1736735" cy="694694"/>
          </a:xfrm>
        </p:grpSpPr>
        <p:sp>
          <p:nvSpPr>
            <p:cNvPr id="51204" name="Vinkeltegn 27"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05"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1206" name="Gruppe 3" title=""/>
          <p:cNvGrpSpPr/>
          <p:nvPr/>
        </p:nvGrpSpPr>
        <p:grpSpPr>
          <a:xfrm>
            <a:off x="2030413" y="549275"/>
            <a:ext cx="1736725" cy="693738"/>
            <a:chOff x="1565013" y="480744"/>
            <a:chExt cx="1736735" cy="694694"/>
          </a:xfrm>
        </p:grpSpPr>
        <p:sp>
          <p:nvSpPr>
            <p:cNvPr id="51207" name="Vinkeltegn 40" title="">
              <a:hlinkClick r:id="rId10"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0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1209" name="Gruppe 4" title=""/>
          <p:cNvGrpSpPr/>
          <p:nvPr/>
        </p:nvGrpSpPr>
        <p:grpSpPr>
          <a:xfrm>
            <a:off x="3594100" y="549275"/>
            <a:ext cx="1736725" cy="693738"/>
            <a:chOff x="3128076" y="480744"/>
            <a:chExt cx="1736735" cy="694694"/>
          </a:xfrm>
        </p:grpSpPr>
        <p:sp>
          <p:nvSpPr>
            <p:cNvPr id="51210" name="Vinkeltegn 43" title="">
              <a:hlinkClick r:id="rId11"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1212" name="Gruppe 6" title=""/>
          <p:cNvGrpSpPr/>
          <p:nvPr/>
        </p:nvGrpSpPr>
        <p:grpSpPr>
          <a:xfrm>
            <a:off x="6719888" y="549275"/>
            <a:ext cx="1736725" cy="693738"/>
            <a:chOff x="6254200" y="480744"/>
            <a:chExt cx="1736735" cy="694694"/>
          </a:xfrm>
        </p:grpSpPr>
        <p:sp>
          <p:nvSpPr>
            <p:cNvPr id="51213" name="Vinkeltegn 46" title="">
              <a:hlinkClick r:id="rId12"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1215" name="Gruppe 2" title=""/>
          <p:cNvGrpSpPr/>
          <p:nvPr/>
        </p:nvGrpSpPr>
        <p:grpSpPr>
          <a:xfrm>
            <a:off x="5148263" y="549275"/>
            <a:ext cx="1736725" cy="693738"/>
            <a:chOff x="1951" y="480744"/>
            <a:chExt cx="1736735" cy="694694"/>
          </a:xfrm>
        </p:grpSpPr>
        <p:sp>
          <p:nvSpPr>
            <p:cNvPr id="51216" name="Vinkeltegn 49" title="">
              <a:hlinkClick r:id="rId1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121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1218" name="Avrundet rektangel 5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Generelt om behandling</a:t>
            </a:r>
          </a:p>
        </p:txBody>
      </p:sp>
      <p:sp>
        <p:nvSpPr>
          <p:cNvPr id="51219" name="Avrundet rektangel 5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Faseorientert behandling</a:t>
            </a:r>
            <a:endParaRPr kumimoji="0" lang="nb-NO" altLang="nb-NO" sz="1400" b="0" i="0" u="none" strike="noStrike" kern="1200" cap="none" spc="0" normalizeH="0" baseline="0" noProof="0">
              <a:uLnTx/>
              <a:uFillTx/>
              <a:ea typeface="Arial" pitchFamily="34" charset="0"/>
            </a:endParaRPr>
          </a:p>
        </p:txBody>
      </p:sp>
      <p:sp>
        <p:nvSpPr>
          <p:cNvPr id="51220" name="Avrundet rektangel 5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 og gruppebehandling</a:t>
            </a:r>
          </a:p>
        </p:txBody>
      </p:sp>
      <p:sp>
        <p:nvSpPr>
          <p:cNvPr id="51221"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Dialektisk atferdsterapi (DBT)</a:t>
            </a:r>
          </a:p>
        </p:txBody>
      </p:sp>
      <p:sp>
        <p:nvSpPr>
          <p:cNvPr id="51222" name="Avrundet rektangel 55"/>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Skjematerapi</a:t>
            </a:r>
          </a:p>
        </p:txBody>
      </p:sp>
      <p:sp>
        <p:nvSpPr>
          <p:cNvPr id="51223" name="Avrundet rektangel 5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Mentaliseringsbasert terapi (MBT)</a:t>
            </a:r>
          </a:p>
        </p:txBody>
      </p:sp>
      <p:sp>
        <p:nvSpPr>
          <p:cNvPr id="51224" name="Avrundet rektangel 5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Medikamentell behandling</a:t>
            </a:r>
          </a:p>
        </p:txBody>
      </p:sp>
      <p:sp>
        <p:nvSpPr>
          <p:cNvPr id="51225" name="Avrundet rektangel 5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Samhandling </a:t>
            </a:r>
          </a:p>
        </p:txBody>
      </p:sp>
      <p:sp>
        <p:nvSpPr>
          <p:cNvPr id="51226" name="Hjem 37"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52226" name="TekstSylinder 19" title=""/>
          <p:cNvSpPr/>
          <p:nvPr/>
        </p:nvSpPr>
        <p:spPr>
          <a:xfrm>
            <a:off x="3851275" y="1700213"/>
            <a:ext cx="5041900"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52227"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52228" name="Gruppe 2" title=""/>
          <p:cNvGrpSpPr/>
          <p:nvPr/>
        </p:nvGrpSpPr>
        <p:grpSpPr>
          <a:xfrm>
            <a:off x="468313" y="549275"/>
            <a:ext cx="1736725" cy="693738"/>
            <a:chOff x="1951" y="480744"/>
            <a:chExt cx="1736735" cy="694694"/>
          </a:xfrm>
        </p:grpSpPr>
        <p:sp>
          <p:nvSpPr>
            <p:cNvPr id="52229"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52231" name="Gruppe 3" title=""/>
          <p:cNvGrpSpPr/>
          <p:nvPr/>
        </p:nvGrpSpPr>
        <p:grpSpPr>
          <a:xfrm>
            <a:off x="2030413" y="549275"/>
            <a:ext cx="1736725" cy="693738"/>
            <a:chOff x="1565013" y="480744"/>
            <a:chExt cx="1736735" cy="694694"/>
          </a:xfrm>
        </p:grpSpPr>
        <p:sp>
          <p:nvSpPr>
            <p:cNvPr id="52232"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52234" name="Gruppe 4" title=""/>
          <p:cNvGrpSpPr/>
          <p:nvPr/>
        </p:nvGrpSpPr>
        <p:grpSpPr>
          <a:xfrm>
            <a:off x="3594100" y="549275"/>
            <a:ext cx="1736725" cy="693738"/>
            <a:chOff x="3128076" y="480744"/>
            <a:chExt cx="1736735" cy="694694"/>
          </a:xfrm>
        </p:grpSpPr>
        <p:sp>
          <p:nvSpPr>
            <p:cNvPr id="52235"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52237" name="Gruppe 6" title=""/>
          <p:cNvGrpSpPr/>
          <p:nvPr/>
        </p:nvGrpSpPr>
        <p:grpSpPr>
          <a:xfrm>
            <a:off x="6719888" y="549275"/>
            <a:ext cx="1736725" cy="693738"/>
            <a:chOff x="6254200" y="480744"/>
            <a:chExt cx="1736735" cy="694694"/>
          </a:xfrm>
        </p:grpSpPr>
        <p:sp>
          <p:nvSpPr>
            <p:cNvPr id="52238" name="Vinkeltegn 3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3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52240" name="Gruppe 2" title=""/>
          <p:cNvGrpSpPr/>
          <p:nvPr/>
        </p:nvGrpSpPr>
        <p:grpSpPr>
          <a:xfrm>
            <a:off x="5148263" y="549275"/>
            <a:ext cx="1736725" cy="693738"/>
            <a:chOff x="1951" y="480744"/>
            <a:chExt cx="1736735" cy="694694"/>
          </a:xfrm>
        </p:grpSpPr>
        <p:sp>
          <p:nvSpPr>
            <p:cNvPr id="52241" name="Vinkeltegn 4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522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52243"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Screening</a:t>
            </a:r>
          </a:p>
        </p:txBody>
      </p:sp>
      <p:sp>
        <p:nvSpPr>
          <p:cNvPr id="52244" name="Avrundet rektangel 44"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a:t>
            </a:r>
            <a:endParaRPr kumimoji="0" lang="nb-NO" altLang="nb-NO" sz="1400" b="0" i="0" u="none" strike="noStrike" kern="1200" cap="none" spc="0" normalizeH="0" baseline="0" noProof="0">
              <a:uLnTx/>
              <a:uFillTx/>
              <a:ea typeface="Arial" pitchFamily="34" charset="0"/>
            </a:endParaRPr>
          </a:p>
        </p:txBody>
      </p:sp>
      <p:sp>
        <p:nvSpPr>
          <p:cNvPr id="52245"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52246" name="Avrundet rektangel 4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Selvmords/voldsrisikovurdering</a:t>
            </a:r>
          </a:p>
        </p:txBody>
      </p:sp>
      <p:sp>
        <p:nvSpPr>
          <p:cNvPr id="52247"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a:t>
            </a:r>
          </a:p>
        </p:txBody>
      </p:sp>
      <p:sp>
        <p:nvSpPr>
          <p:cNvPr id="52248" name="Avrundet rektangel 2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Litteratur for fagpersonell</a:t>
            </a:r>
          </a:p>
        </p:txBody>
      </p:sp>
      <p:sp>
        <p:nvSpPr>
          <p:cNvPr id="52249" name="TekstSylinder 27" title=""/>
          <p:cNvSpPr/>
          <p:nvPr/>
        </p:nvSpPr>
        <p:spPr>
          <a:xfrm>
            <a:off x="3851275" y="1700213"/>
            <a:ext cx="5041900" cy="15700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Metodespesifikke undersøkelser</a:t>
            </a: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52250" name="Avrundet rektangel 48" title="">
            <a:hlinkClick r:id="rId7" tgtFrame="_blank"/>
          </p:cNvPr>
          <p:cNvSpPr/>
          <p:nvPr/>
        </p:nvSpPr>
        <p:spPr>
          <a:xfrm>
            <a:off x="3924300" y="2279650"/>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YSQ</a:t>
            </a:r>
            <a:endParaRPr kumimoji="0" lang="nb-NO" altLang="en-US" sz="1800" b="0" i="0" u="none" strike="noStrike" kern="1200" cap="none" spc="0" normalizeH="0" baseline="0" noProof="0">
              <a:uLnTx/>
              <a:uFillTx/>
              <a:ea typeface="Arial" pitchFamily="34" charset="0"/>
              <a:sym typeface="Wingdings" pitchFamily="2" charset="2"/>
            </a:endParaRPr>
          </a:p>
        </p:txBody>
      </p:sp>
      <p:sp>
        <p:nvSpPr>
          <p:cNvPr id="52251" name="Avrundet rektangel 49" title=""/>
          <p:cNvSpPr/>
          <p:nvPr/>
        </p:nvSpPr>
        <p:spPr>
          <a:xfrm>
            <a:off x="3924300" y="2987675"/>
            <a:ext cx="1223963"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SMI</a:t>
            </a:r>
            <a:endParaRPr kumimoji="0" lang="nb-NO" altLang="en-US" sz="1800" b="0" i="0" u="none" strike="noStrike" kern="1200" cap="none" spc="0" normalizeH="0" baseline="0" noProof="0">
              <a:uLnTx/>
              <a:uFillTx/>
              <a:ea typeface="Arial" pitchFamily="34" charset="0"/>
              <a:sym typeface="Wingdings" pitchFamily="2" charset="2"/>
            </a:endParaRPr>
          </a:p>
        </p:txBody>
      </p:sp>
      <p:sp>
        <p:nvSpPr>
          <p:cNvPr id="52252" name="Avrundet rektangel 29" title="">
            <a:hlinkClick r:id="rId8" tgtFrame="_blank"/>
          </p:cNvPr>
          <p:cNvSpPr/>
          <p:nvPr/>
        </p:nvSpPr>
        <p:spPr>
          <a:xfrm>
            <a:off x="3910013" y="3683000"/>
            <a:ext cx="1223962"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RF</a:t>
            </a:r>
            <a:endParaRPr kumimoji="0" lang="nb-NO" altLang="en-US" sz="1800" b="0" i="0" u="none" strike="noStrike" kern="1200" cap="none" spc="0" normalizeH="0" baseline="0" noProof="0">
              <a:uLnTx/>
              <a:uFillTx/>
              <a:ea typeface="Arial" pitchFamily="34" charset="0"/>
            </a:endParaRPr>
          </a:p>
        </p:txBody>
      </p:sp>
      <p:sp>
        <p:nvSpPr>
          <p:cNvPr id="52253" name="TekstSylinder 1" title=""/>
          <p:cNvSpPr/>
          <p:nvPr/>
        </p:nvSpPr>
        <p:spPr>
          <a:xfrm>
            <a:off x="5495925" y="2349500"/>
            <a:ext cx="2960688" cy="3381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a:ea typeface="Arial" pitchFamily="34" charset="0"/>
              </a:rPr>
              <a:t>Youngs Schema Questionnaire</a:t>
            </a:r>
            <a:endParaRPr lang="nb-NO" altLang="nb-NO" sz="1600">
              <a:ea typeface="Arial" pitchFamily="34" charset="0"/>
            </a:endParaRPr>
          </a:p>
        </p:txBody>
      </p:sp>
      <p:sp>
        <p:nvSpPr>
          <p:cNvPr id="52254" name="TekstSylinder 50" title=""/>
          <p:cNvSpPr/>
          <p:nvPr/>
        </p:nvSpPr>
        <p:spPr>
          <a:xfrm>
            <a:off x="5570538" y="3001963"/>
            <a:ext cx="2962275" cy="3381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a:ea typeface="Arial" pitchFamily="34" charset="0"/>
              </a:rPr>
              <a:t>Schema Mode Inventory</a:t>
            </a:r>
            <a:endParaRPr lang="nb-NO" altLang="nb-NO" sz="1600">
              <a:ea typeface="Arial" pitchFamily="34" charset="0"/>
            </a:endParaRPr>
          </a:p>
        </p:txBody>
      </p:sp>
      <p:sp>
        <p:nvSpPr>
          <p:cNvPr id="52255" name="TekstSylinder 51" title=""/>
          <p:cNvSpPr/>
          <p:nvPr/>
        </p:nvSpPr>
        <p:spPr>
          <a:xfrm>
            <a:off x="5586413" y="3692525"/>
            <a:ext cx="2960687" cy="5842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Reflektiv funksjon – mentaliseringsbasert terapi</a:t>
            </a:r>
            <a:endParaRPr kumimoji="0" lang="nb-NO" altLang="nb-NO" sz="1600" b="0" i="0" u="none" strike="noStrike" kern="1200" cap="none" spc="0" normalizeH="0" baseline="0" noProof="0">
              <a:solidFill>
                <a:schemeClr val="tx1"/>
              </a:solidFill>
              <a:uLnTx/>
              <a:uFillTx/>
              <a:ea typeface="Arial" pitchFamily="34" charset="0"/>
            </a:endParaRPr>
          </a:p>
        </p:txBody>
      </p:sp>
      <p:sp>
        <p:nvSpPr>
          <p:cNvPr id="52256" name="Bakover eller Forrige 2" title=""/>
          <p:cNvSpPr/>
          <p:nvPr/>
        </p:nvSpPr>
        <p:spPr>
          <a:xfrm>
            <a:off x="7956550" y="6237288"/>
            <a:ext cx="431800" cy="360362"/>
          </a:xfrm>
          <a:prstGeom prst="actionButtonBackPrevious">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6386"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6387" name="Avrundet rektangel 23" title=""/>
          <p:cNvSpPr/>
          <p:nvPr/>
        </p:nvSpPr>
        <p:spPr>
          <a:xfrm>
            <a:off x="468313" y="2276475"/>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Kjennetegn på emosjonelt ustabil personlighetsforstyrrelse?</a:t>
            </a:r>
            <a:endParaRPr kumimoji="0" lang="nb-NO" altLang="nb-NO" sz="1400" b="0" i="0" u="none" strike="noStrike" kern="1200" cap="none" spc="0" normalizeH="0" baseline="0" noProof="0">
              <a:uLnTx/>
              <a:uFillTx/>
              <a:ea typeface="Arial" pitchFamily="34" charset="0"/>
            </a:endParaRPr>
          </a:p>
        </p:txBody>
      </p:sp>
      <p:sp>
        <p:nvSpPr>
          <p:cNvPr id="16388" name="Avrundet rektangel 24"/>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personlighetsforstyrrelse?</a:t>
            </a:r>
          </a:p>
        </p:txBody>
      </p:sp>
      <p:sp>
        <p:nvSpPr>
          <p:cNvPr id="16389" name="Avrundet rektangel 25"/>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6390" name="Avrundet rektangel 26"/>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6391" name="Avrundet rektangel 27"/>
          <p:cNvSpPr/>
          <p:nvPr/>
        </p:nvSpPr>
        <p:spPr>
          <a:xfrm>
            <a:off x="468313" y="4005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6392" name="Gruppe 2" title=""/>
          <p:cNvGrpSpPr/>
          <p:nvPr/>
        </p:nvGrpSpPr>
        <p:grpSpPr>
          <a:xfrm>
            <a:off x="468313" y="549275"/>
            <a:ext cx="1736725" cy="693738"/>
            <a:chOff x="1951" y="480744"/>
            <a:chExt cx="1736735" cy="694694"/>
          </a:xfrm>
        </p:grpSpPr>
        <p:sp>
          <p:nvSpPr>
            <p:cNvPr id="16393" name="Vinkeltegn 50"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4"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395" name="Gruppe 3" title=""/>
          <p:cNvGrpSpPr/>
          <p:nvPr/>
        </p:nvGrpSpPr>
        <p:grpSpPr>
          <a:xfrm>
            <a:off x="2030413" y="549275"/>
            <a:ext cx="1736725" cy="693738"/>
            <a:chOff x="1565013" y="480744"/>
            <a:chExt cx="1736735" cy="694694"/>
          </a:xfrm>
        </p:grpSpPr>
        <p:sp>
          <p:nvSpPr>
            <p:cNvPr id="16396" name="Vinkeltegn 5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398" name="Gruppe 4" title=""/>
          <p:cNvGrpSpPr/>
          <p:nvPr/>
        </p:nvGrpSpPr>
        <p:grpSpPr>
          <a:xfrm>
            <a:off x="3594100" y="549275"/>
            <a:ext cx="1736725" cy="693738"/>
            <a:chOff x="3128076" y="480744"/>
            <a:chExt cx="1736735" cy="694694"/>
          </a:xfrm>
        </p:grpSpPr>
        <p:sp>
          <p:nvSpPr>
            <p:cNvPr id="16399"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401" name="Gruppe 6" title=""/>
          <p:cNvGrpSpPr/>
          <p:nvPr/>
        </p:nvGrpSpPr>
        <p:grpSpPr>
          <a:xfrm>
            <a:off x="6719888" y="549275"/>
            <a:ext cx="1736725" cy="693738"/>
            <a:chOff x="6254200" y="480744"/>
            <a:chExt cx="1736735" cy="694694"/>
          </a:xfrm>
        </p:grpSpPr>
        <p:sp>
          <p:nvSpPr>
            <p:cNvPr id="16402"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404" name="Gruppe 2" title=""/>
          <p:cNvGrpSpPr/>
          <p:nvPr/>
        </p:nvGrpSpPr>
        <p:grpSpPr>
          <a:xfrm>
            <a:off x="5148263" y="549275"/>
            <a:ext cx="1736725" cy="693738"/>
            <a:chOff x="1951" y="480744"/>
            <a:chExt cx="1736735" cy="694694"/>
          </a:xfrm>
        </p:grpSpPr>
        <p:sp>
          <p:nvSpPr>
            <p:cNvPr id="16405"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6407" name="TekstSylinder 28" title=""/>
          <p:cNvSpPr/>
          <p:nvPr/>
        </p:nvSpPr>
        <p:spPr>
          <a:xfrm>
            <a:off x="3851275" y="1700213"/>
            <a:ext cx="4681538" cy="46942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Emosjonelt ustabil personlighetsforstyrrelse</a:t>
            </a: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Emosjonelt ustabil personlighetsforstyrrelse er karakterisert av betydelige ustabile mellommenneskelige relasjoner, ustabilt selvbilde og selvfølelse, ustabilt humør og impulsiv atferd. Ca 1% av befolkningen har en emosjonelt ustabil personlighetsforstyrre.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Symptomer inkluderer</a:t>
            </a:r>
            <a:endParaRPr kumimoji="0" lang="nb-NO" altLang="nb-NO" sz="11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Svingende følelser som endres raskt.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Vansker med å etablere og opprettholde forhold til andre.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En ustabil opplevelse av sin egen identitet, slik som å tenke forskjellig om seg selv avhengig av hvem man er sammen med eller hvilke mål man har.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Handler impulsivt uten å tenke på konsekvensene.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Skader seg selv eller har tanker om å skade seg selv (for eksempel som å kutte seg selv eller ta overdose).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Redsel for å bli forlatt, avvist eller være alene.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Feiltolking av andre personer og situasjoner, det vil si at de ofte har en annen oppfatning av andre og situasjoner enn folk flest.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En over aktsomhet ovenfor andre personers følelser og handlinger med negativ fortolkning.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Vansker med å ha flere perspektiver på sosiale hendelser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Graden av symptomer og sammensetning av symptombilde kan og vil variere fra pasient til pasient i innhold og styrke.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6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6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7410"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7411" name="Avrundet rektangel 23"/>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Kjennetegn på emosjonelt ustabil personlighetsforstyrrelse?</a:t>
            </a:r>
          </a:p>
        </p:txBody>
      </p:sp>
      <p:sp>
        <p:nvSpPr>
          <p:cNvPr id="17412" name="Avrundet rektangel 24"/>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personlighetsforstyrrelse?</a:t>
            </a:r>
          </a:p>
        </p:txBody>
      </p:sp>
      <p:sp>
        <p:nvSpPr>
          <p:cNvPr id="17413" name="Avrundet rektangel 25" title=""/>
          <p:cNvSpPr/>
          <p:nvPr/>
        </p:nvSpPr>
        <p:spPr>
          <a:xfrm>
            <a:off x="468313" y="2852738"/>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0" i="0" u="none" strike="noStrike" kern="1200" cap="none" spc="0" normalizeH="0" baseline="0" noProof="0">
              <a:uLnTx/>
              <a:uFillTx/>
              <a:ea typeface="Arial" pitchFamily="34" charset="0"/>
            </a:endParaRPr>
          </a:p>
        </p:txBody>
      </p:sp>
      <p:sp>
        <p:nvSpPr>
          <p:cNvPr id="17414" name="Avrundet rektangel 26"/>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7415" name="Avrundet rektangel 27"/>
          <p:cNvSpPr/>
          <p:nvPr/>
        </p:nvSpPr>
        <p:spPr>
          <a:xfrm>
            <a:off x="468313" y="4005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7416" name="Gruppe 2" title=""/>
          <p:cNvGrpSpPr/>
          <p:nvPr/>
        </p:nvGrpSpPr>
        <p:grpSpPr>
          <a:xfrm>
            <a:off x="468313" y="549275"/>
            <a:ext cx="1736725" cy="693738"/>
            <a:chOff x="1951" y="480744"/>
            <a:chExt cx="1736735" cy="694694"/>
          </a:xfrm>
        </p:grpSpPr>
        <p:sp>
          <p:nvSpPr>
            <p:cNvPr id="17417" name="Vinkeltegn 50"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19" name="Gruppe 3" title=""/>
          <p:cNvGrpSpPr/>
          <p:nvPr/>
        </p:nvGrpSpPr>
        <p:grpSpPr>
          <a:xfrm>
            <a:off x="2030413" y="549275"/>
            <a:ext cx="1736725" cy="693738"/>
            <a:chOff x="1565013" y="480744"/>
            <a:chExt cx="1736735" cy="694694"/>
          </a:xfrm>
        </p:grpSpPr>
        <p:sp>
          <p:nvSpPr>
            <p:cNvPr id="17420" name="Vinkeltegn 5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22" name="Gruppe 4" title=""/>
          <p:cNvGrpSpPr/>
          <p:nvPr/>
        </p:nvGrpSpPr>
        <p:grpSpPr>
          <a:xfrm>
            <a:off x="3594100" y="549275"/>
            <a:ext cx="1736725" cy="693738"/>
            <a:chOff x="3128076" y="480744"/>
            <a:chExt cx="1736735" cy="694694"/>
          </a:xfrm>
        </p:grpSpPr>
        <p:sp>
          <p:nvSpPr>
            <p:cNvPr id="17423"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25" name="Gruppe 6" title=""/>
          <p:cNvGrpSpPr/>
          <p:nvPr/>
        </p:nvGrpSpPr>
        <p:grpSpPr>
          <a:xfrm>
            <a:off x="6719888" y="549275"/>
            <a:ext cx="1736725" cy="693738"/>
            <a:chOff x="6254200" y="480744"/>
            <a:chExt cx="1736735" cy="694694"/>
          </a:xfrm>
        </p:grpSpPr>
        <p:sp>
          <p:nvSpPr>
            <p:cNvPr id="17426"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28" name="Gruppe 2" title=""/>
          <p:cNvGrpSpPr/>
          <p:nvPr/>
        </p:nvGrpSpPr>
        <p:grpSpPr>
          <a:xfrm>
            <a:off x="5148263" y="549275"/>
            <a:ext cx="1736725" cy="693738"/>
            <a:chOff x="1951" y="480744"/>
            <a:chExt cx="1736735" cy="694694"/>
          </a:xfrm>
        </p:grpSpPr>
        <p:sp>
          <p:nvSpPr>
            <p:cNvPr id="17429"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3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7431" name="TekstSylinder 28" title=""/>
          <p:cNvSpPr/>
          <p:nvPr/>
        </p:nvSpPr>
        <p:spPr>
          <a:xfrm>
            <a:off x="3851275" y="1700213"/>
            <a:ext cx="4681538" cy="30162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emosjonelt ustabil personlighetsforstyrrelse er samsykelighet vanlig. Det vil si at flere enn en diagnose opptrer på samme tid.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Tilstander som ofte opptrer samtidig med emosjonelt ustabil personlighetsforstyrrelse 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Rusmisbruk</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Bipolar lidelse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Depresjon, inkludert dystymi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Sosial fobi</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Generalisert angst</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Post traumatisk stresslidelse (PTSD)</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Dissosiativ lidelse</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Spiseforstyrrelser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tillegg kan emosjonelt ustabil personlighetsforstyrrelse opptre samtidig med andre personlighetsforstyrrelser.</a:t>
            </a:r>
            <a:endParaRPr kumimoji="0" lang="nb-NO" altLang="nb-NO" sz="11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8434"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8435" name="Avrundet rektangel 23"/>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Kjennetegn på emosjonelt ustabil personlighetsforstyrrelse?</a:t>
            </a:r>
          </a:p>
        </p:txBody>
      </p:sp>
      <p:sp>
        <p:nvSpPr>
          <p:cNvPr id="18436" name="Avrundet rektangel 24"/>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personlighetsforstyrrelse?</a:t>
            </a:r>
          </a:p>
        </p:txBody>
      </p:sp>
      <p:sp>
        <p:nvSpPr>
          <p:cNvPr id="18437" name="Avrundet rektangel 25"/>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8438" name="Avrundet rektangel 26" title=""/>
          <p:cNvSpPr/>
          <p:nvPr/>
        </p:nvSpPr>
        <p:spPr>
          <a:xfrm>
            <a:off x="468313" y="3429000"/>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Linker/video</a:t>
            </a:r>
            <a:endParaRPr kumimoji="0" lang="nb-NO" altLang="nb-NO" sz="1400" b="0" i="0" u="none" strike="noStrike" kern="1200" cap="none" spc="0" normalizeH="0" baseline="0" noProof="0">
              <a:uLnTx/>
              <a:uFillTx/>
              <a:ea typeface="Arial" pitchFamily="34" charset="0"/>
            </a:endParaRPr>
          </a:p>
        </p:txBody>
      </p:sp>
      <p:sp>
        <p:nvSpPr>
          <p:cNvPr id="18439" name="Avrundet rektangel 27"/>
          <p:cNvSpPr/>
          <p:nvPr/>
        </p:nvSpPr>
        <p:spPr>
          <a:xfrm>
            <a:off x="468313" y="4005263"/>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8440" name="Gruppe 2" title=""/>
          <p:cNvGrpSpPr/>
          <p:nvPr/>
        </p:nvGrpSpPr>
        <p:grpSpPr>
          <a:xfrm>
            <a:off x="468313" y="549275"/>
            <a:ext cx="1736725" cy="693738"/>
            <a:chOff x="1951" y="480744"/>
            <a:chExt cx="1736735" cy="694694"/>
          </a:xfrm>
        </p:grpSpPr>
        <p:sp>
          <p:nvSpPr>
            <p:cNvPr id="18441" name="Vinkeltegn 50" title="">
              <a:hlinkClick r:id="rId3"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2"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43" name="Gruppe 3" title=""/>
          <p:cNvGrpSpPr/>
          <p:nvPr/>
        </p:nvGrpSpPr>
        <p:grpSpPr>
          <a:xfrm>
            <a:off x="2030413" y="549275"/>
            <a:ext cx="1736725" cy="693738"/>
            <a:chOff x="1565013" y="480744"/>
            <a:chExt cx="1736735" cy="694694"/>
          </a:xfrm>
        </p:grpSpPr>
        <p:sp>
          <p:nvSpPr>
            <p:cNvPr id="18444" name="Vinkeltegn 53"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46" name="Gruppe 4" title=""/>
          <p:cNvGrpSpPr/>
          <p:nvPr/>
        </p:nvGrpSpPr>
        <p:grpSpPr>
          <a:xfrm>
            <a:off x="3594100" y="549275"/>
            <a:ext cx="1736725" cy="693738"/>
            <a:chOff x="3128076" y="480744"/>
            <a:chExt cx="1736735" cy="694694"/>
          </a:xfrm>
        </p:grpSpPr>
        <p:sp>
          <p:nvSpPr>
            <p:cNvPr id="18447" name="Vinkeltegn 56"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49" name="Gruppe 6" title=""/>
          <p:cNvGrpSpPr/>
          <p:nvPr/>
        </p:nvGrpSpPr>
        <p:grpSpPr>
          <a:xfrm>
            <a:off x="6719888" y="549275"/>
            <a:ext cx="1736725" cy="693738"/>
            <a:chOff x="6254200" y="480744"/>
            <a:chExt cx="1736735" cy="694694"/>
          </a:xfrm>
        </p:grpSpPr>
        <p:sp>
          <p:nvSpPr>
            <p:cNvPr id="18450" name="Vinkeltegn 59"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52" name="Gruppe 2" title=""/>
          <p:cNvGrpSpPr/>
          <p:nvPr/>
        </p:nvGrpSpPr>
        <p:grpSpPr>
          <a:xfrm>
            <a:off x="5148263" y="549275"/>
            <a:ext cx="1736725" cy="693738"/>
            <a:chOff x="1951" y="480744"/>
            <a:chExt cx="1736735" cy="694694"/>
          </a:xfrm>
        </p:grpSpPr>
        <p:sp>
          <p:nvSpPr>
            <p:cNvPr id="18453" name="Vinkeltegn 62"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8455" name="TekstSylinder 28"/>
          <p:cNvSpPr txBox="1"/>
          <p:nvPr/>
        </p:nvSpPr>
        <p:spPr>
          <a:xfrm>
            <a:off x="3851275" y="1700213"/>
            <a:ext cx="4681538" cy="4016375"/>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Linker/videoer</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Sammensetning av symptomer og deres intensitet vil variere fra person til person når det kommer til emosjonelt ustabil personlighetsforstyrrelse. Linkene presentert under er således ikke representative for alle med denne diagnosen.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8"/>
              </a:rPr>
              <a:t>Dialektisk atferdsterapi</a:t>
            </a:r>
            <a:endParaRPr kumimoji="0" lang="nb-NO" sz="1100" b="0" i="0" u="none" strike="noStrike" kern="1200" cap="none" spc="0" normalizeH="0" baseline="0" noProof="0">
              <a:ln>
                <a:noFill/>
              </a:ln>
              <a:solidFill>
                <a:schemeClr val="tx1"/>
              </a:solidFill>
              <a:uLnTx/>
              <a:uFillTx/>
              <a:latin typeface="+mn-lt"/>
              <a:ea typeface="+mn-ea"/>
              <a:cs typeface="+mn-cs"/>
              <a:hlinkClick r:id="rId8"/>
            </a:endParaRP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9"/>
              </a:rPr>
              <a:t>Mentaliseringsbasert terapi</a:t>
            </a:r>
            <a:endParaRPr kumimoji="0" lang="nb-NO" sz="1100" b="0" i="0" u="none" strike="noStrike" kern="1200" cap="none" spc="0" normalizeH="0" baseline="0" noProof="0">
              <a:ln>
                <a:noFill/>
              </a:ln>
              <a:solidFill>
                <a:schemeClr val="tx1"/>
              </a:solidFill>
              <a:uLnTx/>
              <a:uFillTx/>
              <a:latin typeface="+mn-lt"/>
              <a:ea typeface="+mn-ea"/>
              <a:cs typeface="+mn-cs"/>
              <a:hlinkClick r:id="rId9"/>
            </a:endParaRP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0"/>
              </a:rPr>
              <a:t>Skjematerapi</a:t>
            </a:r>
            <a:endParaRPr kumimoji="0" lang="nb-NO" sz="1100" b="0" i="0" u="none" strike="noStrike" kern="1200" cap="none" spc="0" normalizeH="0" baseline="0" noProof="0">
              <a:ln>
                <a:noFill/>
              </a:ln>
              <a:solidFill>
                <a:schemeClr val="tx1"/>
              </a:solidFill>
              <a:uLnTx/>
              <a:uFillTx/>
              <a:latin typeface="+mn-lt"/>
              <a:ea typeface="+mn-ea"/>
              <a:cs typeface="+mn-cs"/>
              <a:hlinkClick r:id="rId10"/>
            </a:endParaRPr>
          </a:p>
          <a:p>
            <a:pPr marL="285750" marR="0" lvl="0" indent="-28575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1"/>
              </a:rPr>
              <a:t>Nasjonalt kompetansesenter for personlighetspsykiatri</a:t>
            </a:r>
            <a:endParaRPr kumimoji="0" lang="nb-NO" sz="1100" b="0" i="0" u="none" strike="noStrike" kern="1200" cap="none" spc="0" normalizeH="0" baseline="0" noProof="0">
              <a:ln>
                <a:noFill/>
              </a:ln>
              <a:solidFill>
                <a:schemeClr val="tx1"/>
              </a:solidFill>
              <a:uLnTx/>
              <a:uFillTx/>
              <a:latin typeface="+mn-lt"/>
              <a:ea typeface="+mn-ea"/>
              <a:cs typeface="+mn-cs"/>
              <a:hlinkClick r:id="rId11"/>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Videoer</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2"/>
              </a:rPr>
              <a:t>Hva er en personlighetsforstyrrelse</a:t>
            </a:r>
            <a:endParaRPr kumimoji="0" lang="nb-NO" sz="1100" b="0" i="0" u="none" strike="noStrike" kern="1200" cap="none" spc="0" normalizeH="0" baseline="0" noProof="0">
              <a:ln>
                <a:noFill/>
              </a:ln>
              <a:solidFill>
                <a:schemeClr val="tx1"/>
              </a:solidFill>
              <a:uLnTx/>
              <a:uFillTx/>
              <a:latin typeface="+mn-lt"/>
              <a:ea typeface="+mn-ea"/>
              <a:cs typeface="+mn-cs"/>
              <a:hlinkClick r:id="rId12"/>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3"/>
              </a:rPr>
              <a:t>Uten filter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Anne Grethe forteller om hvordan det er å ha en emosjonelt ustabil personlighetsforstyrrelse</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4"/>
              </a:rPr>
              <a:t>Om dialektisk atferdsterapi</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 Lars Mehlum og en tidligere pasient</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5"/>
              </a:rPr>
              <a:t>Mentaliseringsbasert behandling av emosjonelt ustabil personlighetsforstyrrelse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individualterapi</a:t>
            </a: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6"/>
              </a:rPr>
              <a:t>Mentaliseringsbasert terapi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video om hva denne terapiformen er</a:t>
            </a:r>
          </a:p>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hlinkClick r:id="rId17"/>
              </a:rPr>
              <a:t>Skjematerapi </a:t>
            </a:r>
            <a:r>
              <a:rPr kumimoji="0" lang="nb-NO" sz="1100" b="0" i="0" u="none" strike="noStrike" kern="1200" cap="none" spc="0" normalizeH="0" baseline="0" noProof="0">
                <a:ln>
                  <a:noFill/>
                </a:ln>
                <a:solidFill>
                  <a:schemeClr val="tx1"/>
                </a:solidFill>
                <a:uLnTx/>
                <a:uFillTx/>
                <a:latin typeface="+mn-lt" pitchFamily="34" charset="0"/>
                <a:ea typeface="+mn-ea" pitchFamily="34" charset="0"/>
                <a:cs typeface="+mn-cs"/>
              </a:rPr>
              <a:t>– film med Jeffrey Young</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600" b="0" i="0" u="none" strike="noStrike" kern="1200" cap="none" spc="0" normalizeH="0" baseline="0" noProof="0">
              <a:ln>
                <a:noFill/>
              </a:ln>
              <a:solidFill>
                <a:schemeClr val="tx1"/>
              </a:solidFill>
              <a:uLnTx/>
              <a:uFillTx/>
              <a:latin typeface="+mn-lt"/>
              <a:ea typeface="+mn-ea"/>
              <a:cs typeface="+mn-cs"/>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9458" name="TekstSylinder 21" title=""/>
          <p:cNvSpPr/>
          <p:nvPr/>
        </p:nvSpPr>
        <p:spPr>
          <a:xfrm>
            <a:off x="3851275" y="1700213"/>
            <a:ext cx="4681538" cy="5157787"/>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anbefales at henvisning skrives i samsvar med </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tooltip="XDF41698 - https://helsedirektoratet.no/retningslinjer/henvisningsveileder"/>
              </a:rPr>
              <a:t>Nasjonal veileder for henvisninger til spesialisthelsetjenesten</a:t>
            </a: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 mal på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Sørlandet sykehus sine nettsider.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sendes aktuelt sted jmf Norsk Helsenett sitt </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adresseregister</a:t>
            </a: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Henvisningen vil bli fordelt lokalt DPS eller ABUP. Ved svært alvorlig personlighetsproblematikk  kan det være aktuelt  med internhenvisning til gruppeenheten ved DPS Aust Agder eller DPS Strømme hvor spesialisert behandling for personlighetsproblematikk tilbys.</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bør vurderes der det fremkommer;</a:t>
            </a:r>
            <a:endParaRPr kumimoji="0" lang="nb-NO" altLang="nb-NO" sz="11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Emosjonell dysreguleringer/relasjonsproblemer av omfattende karakter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Betydelig nedsatt daglig fungering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Selvskading</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Suicidalitet </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19459"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9460" name="Avrundet rektangel 23"/>
          <p:cNvSpPr/>
          <p:nvPr/>
        </p:nvSpPr>
        <p:spPr>
          <a:xfrm>
            <a:off x="468313" y="2276475"/>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Kjennetegn på emosjonelt ustabil personlighetsforstyrrelse?</a:t>
            </a:r>
          </a:p>
        </p:txBody>
      </p:sp>
      <p:sp>
        <p:nvSpPr>
          <p:cNvPr id="19461" name="Avrundet rektangel 24"/>
          <p:cNvSpPr/>
          <p:nvPr/>
        </p:nvSpPr>
        <p:spPr>
          <a:xfrm>
            <a:off x="468313" y="1700213"/>
            <a:ext cx="3095625"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en personlighetsforstyrrelse?</a:t>
            </a:r>
          </a:p>
        </p:txBody>
      </p:sp>
      <p:sp>
        <p:nvSpPr>
          <p:cNvPr id="19462" name="Avrundet rektangel 25"/>
          <p:cNvSpPr/>
          <p:nvPr/>
        </p:nvSpPr>
        <p:spPr>
          <a:xfrm>
            <a:off x="468313" y="2852738"/>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19463" name="Avrundet rektangel 26"/>
          <p:cNvSpPr/>
          <p:nvPr/>
        </p:nvSpPr>
        <p:spPr>
          <a:xfrm>
            <a:off x="468313" y="3429000"/>
            <a:ext cx="3095625"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9464" name="Avrundet rektangel 27" title=""/>
          <p:cNvSpPr/>
          <p:nvPr/>
        </p:nvSpPr>
        <p:spPr>
          <a:xfrm>
            <a:off x="468313" y="4005263"/>
            <a:ext cx="3095625"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400" b="0" i="0" u="none" strike="noStrike" kern="1200" cap="none" spc="0" normalizeH="0" baseline="0" noProof="0">
              <a:uLnTx/>
              <a:uFillTx/>
              <a:ea typeface="Arial" pitchFamily="34" charset="0"/>
            </a:endParaRPr>
          </a:p>
        </p:txBody>
      </p:sp>
      <p:grpSp>
        <p:nvGrpSpPr>
          <p:cNvPr id="19465" name="Gruppe 2" title=""/>
          <p:cNvGrpSpPr/>
          <p:nvPr/>
        </p:nvGrpSpPr>
        <p:grpSpPr>
          <a:xfrm>
            <a:off x="468313" y="549275"/>
            <a:ext cx="1736725" cy="693738"/>
            <a:chOff x="1951" y="480744"/>
            <a:chExt cx="1736735" cy="694694"/>
          </a:xfrm>
        </p:grpSpPr>
        <p:sp>
          <p:nvSpPr>
            <p:cNvPr id="19466" name="Vinkeltegn 49"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7"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68" name="Gruppe 3" title=""/>
          <p:cNvGrpSpPr/>
          <p:nvPr/>
        </p:nvGrpSpPr>
        <p:grpSpPr>
          <a:xfrm>
            <a:off x="2030413" y="549275"/>
            <a:ext cx="1736725" cy="693738"/>
            <a:chOff x="1565013" y="480744"/>
            <a:chExt cx="1736735" cy="694694"/>
          </a:xfrm>
        </p:grpSpPr>
        <p:sp>
          <p:nvSpPr>
            <p:cNvPr id="19469" name="Vinkeltegn 52"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71" name="Gruppe 4" title=""/>
          <p:cNvGrpSpPr/>
          <p:nvPr/>
        </p:nvGrpSpPr>
        <p:grpSpPr>
          <a:xfrm>
            <a:off x="3594100" y="549275"/>
            <a:ext cx="1736725" cy="693738"/>
            <a:chOff x="3128076" y="480744"/>
            <a:chExt cx="1736735" cy="694694"/>
          </a:xfrm>
        </p:grpSpPr>
        <p:sp>
          <p:nvSpPr>
            <p:cNvPr id="19472" name="Vinkeltegn 55"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74" name="Gruppe 6" title=""/>
          <p:cNvGrpSpPr/>
          <p:nvPr/>
        </p:nvGrpSpPr>
        <p:grpSpPr>
          <a:xfrm>
            <a:off x="6719888" y="549275"/>
            <a:ext cx="1736725" cy="693738"/>
            <a:chOff x="6254200" y="480744"/>
            <a:chExt cx="1736735" cy="694694"/>
          </a:xfrm>
        </p:grpSpPr>
        <p:sp>
          <p:nvSpPr>
            <p:cNvPr id="19475" name="Vinkeltegn 58"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77" name="Gruppe 2" title=""/>
          <p:cNvGrpSpPr/>
          <p:nvPr/>
        </p:nvGrpSpPr>
        <p:grpSpPr>
          <a:xfrm>
            <a:off x="5148263" y="549275"/>
            <a:ext cx="1736725" cy="693738"/>
            <a:chOff x="1951" y="480744"/>
            <a:chExt cx="1736735" cy="694694"/>
          </a:xfrm>
        </p:grpSpPr>
        <p:sp>
          <p:nvSpPr>
            <p:cNvPr id="19478" name="Vinkeltegn 61"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0482" name="Avrundet rektangel 2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0483" name="Avrundet rektangel 2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0484" name="Avrundet rektangel 2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0485"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0486" name="Gruppe 2" title=""/>
          <p:cNvGrpSpPr/>
          <p:nvPr/>
        </p:nvGrpSpPr>
        <p:grpSpPr>
          <a:xfrm>
            <a:off x="468313" y="549275"/>
            <a:ext cx="1736725" cy="693738"/>
            <a:chOff x="1951" y="480744"/>
            <a:chExt cx="1736735" cy="694694"/>
          </a:xfrm>
        </p:grpSpPr>
        <p:sp>
          <p:nvSpPr>
            <p:cNvPr id="20487" name="Vinkeltegn 3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8"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89" name="Gruppe 3" title=""/>
          <p:cNvGrpSpPr/>
          <p:nvPr/>
        </p:nvGrpSpPr>
        <p:grpSpPr>
          <a:xfrm>
            <a:off x="2030413" y="549275"/>
            <a:ext cx="1736725" cy="693738"/>
            <a:chOff x="1565013" y="480744"/>
            <a:chExt cx="1736735" cy="694694"/>
          </a:xfrm>
        </p:grpSpPr>
        <p:sp>
          <p:nvSpPr>
            <p:cNvPr id="20490" name="Vinkeltegn 4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92" name="Gruppe 4" title=""/>
          <p:cNvGrpSpPr/>
          <p:nvPr/>
        </p:nvGrpSpPr>
        <p:grpSpPr>
          <a:xfrm>
            <a:off x="3594100" y="549275"/>
            <a:ext cx="1736725" cy="693738"/>
            <a:chOff x="3128076" y="480744"/>
            <a:chExt cx="1736735" cy="694694"/>
          </a:xfrm>
        </p:grpSpPr>
        <p:sp>
          <p:nvSpPr>
            <p:cNvPr id="20493" name="Vinkeltegn 4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495" name="Gruppe 6" title=""/>
          <p:cNvGrpSpPr/>
          <p:nvPr/>
        </p:nvGrpSpPr>
        <p:grpSpPr>
          <a:xfrm>
            <a:off x="6719888" y="549275"/>
            <a:ext cx="1736725" cy="693738"/>
            <a:chOff x="6254200" y="480744"/>
            <a:chExt cx="1736735" cy="694694"/>
          </a:xfrm>
        </p:grpSpPr>
        <p:sp>
          <p:nvSpPr>
            <p:cNvPr id="20496" name="Vinkeltegn 4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498" name="Gruppe 2" title=""/>
          <p:cNvGrpSpPr/>
          <p:nvPr/>
        </p:nvGrpSpPr>
        <p:grpSpPr>
          <a:xfrm>
            <a:off x="5148263" y="549275"/>
            <a:ext cx="1736725" cy="693738"/>
            <a:chOff x="1951" y="480744"/>
            <a:chExt cx="1736735" cy="694694"/>
          </a:xfrm>
        </p:grpSpPr>
        <p:sp>
          <p:nvSpPr>
            <p:cNvPr id="20499" name="Vinkeltegn 5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50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TekstSylinder 20" title=""/>
          <p:cNvSpPr/>
          <p:nvPr/>
        </p:nvSpPr>
        <p:spPr>
          <a:xfrm>
            <a:off x="3851275" y="1700213"/>
            <a:ext cx="5041900" cy="48942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sendt til Klinikk for psykisk helse skal vurderes av inntaksteam/vurderingsteam i den kliniske enhet som pasienten sorterer inn under. Det vil si at henvisning vurderes av et tverrfagligteam bestående av minst en psykologspesialist og psykiater.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med utgangspunkt i Prioriteringsforskriften § 2 og §§2a. Med bakgrunn i dette tildeles enten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helsehjelp</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jmf. Pasient og brukerrettighetsloven § 2-1. Eller man vurderer at det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foreligger behov for helsehjelp fra spesialisthelsetjeneste</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 Vurdering med tilbakemelding til pasient skal gjøres innen 10 dager.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 punkter skal vurderes når rett til helsehjelp tildeles</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Nytte av helsehjelpen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skal være et rimelig forhold mellom kostnader og nytte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innvilges rett til helsehjelp fra spesialisthelsetjenesten, kan dette være enten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Rett til behandling gis der man er sikker på pasientforløp. Rett til utredning når det er mer uavklarte forhold og usikkerhet rundt antatt diagnose og problemstilling.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for oppstart skal settes.  Fristen avhenger av vurderingen som gjøres av graden av alvorlighet.  Vurdering gjøres i henhold til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prioriteringsveileder for psykisk helsevern for voksne.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1507"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1508" name="Gruppe 2" title=""/>
          <p:cNvGrpSpPr/>
          <p:nvPr/>
        </p:nvGrpSpPr>
        <p:grpSpPr>
          <a:xfrm>
            <a:off x="468313" y="549275"/>
            <a:ext cx="1736725" cy="693738"/>
            <a:chOff x="1951" y="480744"/>
            <a:chExt cx="1736735" cy="694694"/>
          </a:xfrm>
        </p:grpSpPr>
        <p:sp>
          <p:nvSpPr>
            <p:cNvPr id="21509" name="Vinkeltegn 3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0" name="Vinkeltegn 4"/>
            <p:cNvSpPr/>
            <p:nvPr/>
          </p:nvSpPr>
          <p:spPr>
            <a:xfrm>
              <a:off x="349615" y="480744"/>
              <a:ext cx="102076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11" name="Gruppe 3" title=""/>
          <p:cNvGrpSpPr/>
          <p:nvPr/>
        </p:nvGrpSpPr>
        <p:grpSpPr>
          <a:xfrm>
            <a:off x="2030413" y="549275"/>
            <a:ext cx="1736725" cy="693738"/>
            <a:chOff x="1565013" y="480744"/>
            <a:chExt cx="1736735" cy="694694"/>
          </a:xfrm>
        </p:grpSpPr>
        <p:sp>
          <p:nvSpPr>
            <p:cNvPr id="21512" name="Vinkeltegn 42" title="">
              <a:hlinkClick r:id="rId4"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14" name="Gruppe 4" title=""/>
          <p:cNvGrpSpPr/>
          <p:nvPr/>
        </p:nvGrpSpPr>
        <p:grpSpPr>
          <a:xfrm>
            <a:off x="3594100" y="549275"/>
            <a:ext cx="1736725" cy="693738"/>
            <a:chOff x="3128076" y="480744"/>
            <a:chExt cx="1736735" cy="694694"/>
          </a:xfrm>
        </p:grpSpPr>
        <p:sp>
          <p:nvSpPr>
            <p:cNvPr id="21515" name="Vinkeltegn 45"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17" name="Gruppe 6" title=""/>
          <p:cNvGrpSpPr/>
          <p:nvPr/>
        </p:nvGrpSpPr>
        <p:grpSpPr>
          <a:xfrm>
            <a:off x="6719888" y="549275"/>
            <a:ext cx="1736725" cy="693738"/>
            <a:chOff x="6254200" y="480744"/>
            <a:chExt cx="1736735" cy="694694"/>
          </a:xfrm>
        </p:grpSpPr>
        <p:sp>
          <p:nvSpPr>
            <p:cNvPr id="21518" name="Vinkeltegn 4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20" name="Gruppe 2" title=""/>
          <p:cNvGrpSpPr/>
          <p:nvPr/>
        </p:nvGrpSpPr>
        <p:grpSpPr>
          <a:xfrm>
            <a:off x="5148263" y="549275"/>
            <a:ext cx="1736725" cy="693738"/>
            <a:chOff x="1951" y="480744"/>
            <a:chExt cx="1736735" cy="694694"/>
          </a:xfrm>
        </p:grpSpPr>
        <p:sp>
          <p:nvSpPr>
            <p:cNvPr id="21521" name="Vinkeltegn 5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21523" name="Avrundet rektangel 59"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400" b="0" i="0" u="none" strike="noStrike" kern="1200" cap="none" spc="0" normalizeH="0" baseline="0" noProof="0">
              <a:uLnTx/>
              <a:uFillTx/>
              <a:ea typeface="Arial" pitchFamily="34" charset="0"/>
            </a:endParaRPr>
          </a:p>
        </p:txBody>
      </p:sp>
      <p:sp>
        <p:nvSpPr>
          <p:cNvPr id="21524" name="Avrundet rektangel 6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Spesialisert behandling for personlighetsforstyrrelse</a:t>
            </a:r>
          </a:p>
        </p:txBody>
      </p:sp>
      <p:sp>
        <p:nvSpPr>
          <p:cNvPr id="21525" name="Avrundet rektangel 6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786</Paragraphs>
  <Slides>39</Slides>
  <Notes>4</Notes>
  <TotalTime>1923</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39</vt:i4>
      </vt:variant>
    </vt:vector>
  </HeadingPairs>
  <TitlesOfParts>
    <vt:vector baseType="lpstr" size="43">
      <vt:lpstr>Arial</vt:lpstr>
      <vt:lpstr>Calibri</vt:lpstr>
      <vt:lpstr>Wingdings</vt:lpstr>
      <vt:lpstr>Office-tema</vt:lpstr>
      <vt:lpstr>Emosjonelt ustabil personlighetsforstyrrelse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Tvangslidelse/OCD</dc:title>
  <dc:creator>greile</dc:creator>
  <dc:description>EK_Avdeling¤2#4¤2# ¤3#EK_Avsnitt¤2#4¤2# ¤3#EK_Bedriftsnavn¤2#1¤2#Sørlandet sykehus HF¤3#EK_GjelderFra¤2#0¤2#14.09.2022¤3#EK_KlGjelderFra¤2#0¤2#¤3#EK_Opprettet¤2#0¤2#14.04.2016¤3#EK_Utgitt¤2#0¤2#19.05.2016¤3#EK_IBrukDato¤2#0¤2#14.09.2022¤3#EK_DokumentID¤2#0¤2#D41515¤3#EK_DokTittel¤2#0¤2#Behandlingslinje - emosjonelt ustabil personlighetsforstyrrelse¤3#EK_DokType¤2#0¤2#Generelt dokument¤3#EK_DocLvlShort¤2#0¤2# ¤3#EK_DocLevel¤2#0¤2# ¤3#EK_EksRef¤2#2¤2# 0¤3#EK_Erstatter¤2#0¤2#6.00¤3#EK_ErstatterD¤2#0¤2#04.11.2020¤3#EK_Signatur¤2#0¤2#Ingeborg Sele Danielsen¤3#EK_Verifisert¤2#0¤2# ¤3#EK_Hørt¤2#0¤2# ¤3#EK_AuditReview¤2#2¤2# ¤3#EK_AuditApprove¤2#2¤2# ¤3#EK_Gradering¤2#0¤2#Åpen¤3#EK_Gradnr¤2#4¤2#0¤3#EK_Kapittel¤2#4¤2# ¤3#EK_Referanse¤2#2¤2# 19I.3.18-33Førerkortvurderinger og meldeplikt (trafikkmedisin) i SSHF41750dok41750.docx¤1#II.KPH.1.1.1-1EK ny forside41188dok41188.docx¤1#II.KPH.2.1.2-2Selvmordsrisiko i KPH - kartlegging og vurdering20230dok20230.docx¤1#II.KPH.2.1.5-3Voldelig atferd - vurdering av risiko40904dok40904.docx¤1#II.KPH.2.2.4-1Prioriteringsveileder psykisk helsevern for voksne26823https://helsedirektoratet.no/retningslinjer/psykisk-helsevern-for-voksne¤1#II.KPH.2.3.1-2Behandlingsansvar - roller i pasientforløpet02341dok02341.docx¤1#II.KPH.2.4.1-11SCID-II24509dok24509.pdf¤1#II.KPH.2.4.1-18SCL90R - Skjema22467dok22467.pdf¤1#II.KPH.2.4.1-33IOWA- Screening personlighetsforstyrrelse27878dok27878.docx¤1#II.KPH.2.4.1-36MINI - PLUSS Internasjonalt neuropsykiatrisk intervju27908dok27908.pdf¤1#II.KPH.2.4.1-61IIP-C - skåringsverktøy personlighetsforstyrrelse41519http://www.hogrefe.no/Klinisk-psykologi/Personlighetstester/IIP--Inventory-of-Interpersonal-Problems/¤1#II.KPH.2.4.1-62SIPP - skåringsverktøy personlighetsforstyrrelse41520https://www.deviersprong.nl/over-de-viersprong/over-de-viersprong-onderzoek/onderzoekslijn-diagnostiek/onderzoekslijn-assessment-en-indicatiestelling/sipp-main-menu/questionnaires/¤1#II.KPH.2.4.1-78Tabell - differensialdiagnostiske vurderinger ved emosjonelt ustabil personlighetsforstyrrelse41905dok41905.docx¤1#II.KPH.2.4.2-23Utredning - Standard utreding voksne KPH40598dok40598.ppt¤1#II.KPH.2.4.3-1PPR Behandlingsplan - veiledning til dokumentasjon28655dok28655.docx¤1#II.KPH.2.6.3-4Kriseplan for pasienter i KPH33150dok33150.docx¤1#II.KPH.4.1-34Nasjonal veileder for henvsininger til spesialisthelsetjenesten41698https://helsedirektoratet.no/retningslinjer/henvisningsveileder¤1#II.KPH.4.1-35Førerkortveileder - psykologforeningen41549http://www.psykologforeningen.no/medlem/foererkortveileder¤1#II.KPH.4.2-7NICE guidelines - personlighetsforstyrrelse.41552https://www.nice.org.uk/search?q=personality+disorders¤1#¤3#EK_RefNr¤2#0¤2#II.KPH.3.4-14¤3#EK_Revisjon¤2#0¤2#7.00¤3#EK_Ansvarlig¤2#0¤2#Martin Rafoss¤3#EK_SkrevetAv¤2#0¤2#Faggruppe¤3#EK_DokAnsvNavn¤2#0¤2#Gro Merete Eilertsen¤3#EK_UText2¤2#0¤2# ¤3#EK_UText3¤2#0¤2# ¤3#EK_UText4¤2#0¤2# ¤3#EK_Status¤2#0¤2#I bruk¤3#EK_Stikkord¤2#0¤2#behandlingslinje, emosjonelt ustabil personlighetsforstyrrelse, pf,¤3#EK_SuperStikkord¤2#0¤2#¤3#EK_Rapport¤2#3¤2#¤3#EK_EKPrintMerke¤2#0¤2#¤3#EK_Watermark¤2#0¤2#¤3#EK_Utgave¤2#0¤2#7.00¤3#EK_Merknad¤2#7¤2#¤3#EK_VerLogg¤2#2¤2#Ver. 7.00 - 14.09.2022|¤1#Ver. 6.00 - 04.11.2020|Forlengres uten endringer¤1#Ver. 5.00 - 03.12.2019|Forlenges aktuelt uten endring, ny vurdering innen 12 mnd¤1#Ver. 4.00 - 03.05.2018|¤1#Ver. 3.00 - 21.06.2016|Rettelser i dokument.Ny linker¤1#Ver. 2.00 - 03.06.2016|Rettet linker i dokumentet¤1#Ver. 1.00 - 19.05.2016|¤3#EK_RF1¤2#4¤2# ¤3#EK_RF2¤2#4¤2# ¤3#EK_RF3¤2#4¤2# ¤3#EK_RF4¤2#4¤2# ¤3#EK_RF5¤2#4¤2# ¤3#EK_RF6¤2#4¤2# ¤3#EK_RF7¤2#4¤2# ¤3#EK_RF8¤2#4¤2# ¤3#EK_RF9¤2#4¤2# ¤3#EK_Mappe1¤2#4¤2# ¤3#EK_Mappe2¤2#4¤2# ¤3#EK_Mappe3¤2#4¤2# ¤3#EK_Mappe4¤2#4¤2# ¤3#EK_Mappe5¤2#4¤2# ¤3#EK_Mappe6¤2#4¤2# ¤3#EK_Mappe7¤2#4¤2# ¤3#EK_Mappe8¤2#4¤2# ¤3#EK_Mappe9¤2#4¤2# ¤3#EK_DL¤2#0¤2#14¤3#EK_GjelderTil¤2#0¤2#14.09.2024¤3#EK_Vedlegg¤2#2¤2# 0¤3#EK_AvdelingOver¤2#4¤2# ¤3#EK_HRefNr¤2#0¤2# ¤3#EK_HbNavn¤2#0¤2# ¤3#EK_DokRefnr¤2#4¤2#0002040304¤3#EK_Dokendrdato¤2#4¤2#14.09.2022 13:28:11¤3#EK_HbType¤2#4¤2# ¤3#EK_Offisiell¤2#4¤2# ¤3#EK_VedleggRef¤2#4¤2#II.KPH.3.4-14¤3#EK_Strukt00¤2#5¤2#¤5#II¤5#Klinikknivå¤5#0¤5#0¤4#.¤5#KPH¤5#Klinikk for psykisk helse - psykiatri og avhengighetsbehandling¤5#0¤5#0¤4#.¤5#3¤5#Diagnosespesifikke behandlingsforløp¤5#0¤5#0¤4#.¤5#4¤5#Personlighetsforstyrrelse¤5#0¤5#0¤4#\¤3#EK_Strukt01¤2#5¤2#¤3#EK_Pub¤2#6¤2#;13;¤3#EKR_DokType¤2#0¤2#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avhengighetsbehandling¤5#0¤5#0¤4#.¤5#3¤5#Diagnosespesifikke behandlingsforløp¤5#0¤5#0¤4#.¤5#4¤5#Personlighetsforstyrrelse¤5#0¤5#0¤4#\¤3#</dc:description>
  <cp:keywords>&lt;dok41515.ppt&gt;&lt;n&gt;ek_type&lt;/n&gt;&lt;v&gt;DOK&lt;/v&gt;&lt;n&gt;khb&lt;/n&gt;&lt;v&gt;UB&lt;/v&gt;&lt;n&gt;beskyttet&lt;/n&gt;&lt;v&gt;nei&lt;/v&gt;&lt;/dok41515.ppt&gt;</cp:keywords>
  <cp:lastModifiedBy>Per Gunnar Waldal</cp:lastModifiedBy>
  <cp:revision>433</cp:revision>
  <dcterms:created xsi:type="dcterms:W3CDTF">2015-12-11T16:59:45Z</dcterms:created>
  <dcterms:modified xsi:type="dcterms:W3CDTF">2024-10-22T10:19:29Z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