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3.5-->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256" r:id="rId3"/>
    <p:sldId id="260" r:id="rId4"/>
    <p:sldId id="306" r:id="rId5"/>
    <p:sldId id="307" r:id="rId6"/>
    <p:sldId id="308" r:id="rId7"/>
    <p:sldId id="328" r:id="rId8"/>
    <p:sldId id="329" r:id="rId9"/>
    <p:sldId id="309" r:id="rId10"/>
    <p:sldId id="313" r:id="rId11"/>
    <p:sldId id="330" r:id="rId12"/>
    <p:sldId id="314" r:id="rId13"/>
    <p:sldId id="262" r:id="rId14"/>
    <p:sldId id="263" r:id="rId15"/>
    <p:sldId id="265" r:id="rId16"/>
    <p:sldId id="268" r:id="rId17"/>
    <p:sldId id="269" r:id="rId18"/>
    <p:sldId id="270" r:id="rId19"/>
    <p:sldId id="271" r:id="rId20"/>
    <p:sldId id="272" r:id="rId21"/>
    <p:sldId id="273" r:id="rId22"/>
    <p:sldId id="274" r:id="rId23"/>
    <p:sldId id="275" r:id="rId24"/>
    <p:sldId id="266" r:id="rId25"/>
    <p:sldId id="277" r:id="rId26"/>
    <p:sldId id="278" r:id="rId27"/>
    <p:sldId id="280" r:id="rId28"/>
    <p:sldId id="281" r:id="rId29"/>
    <p:sldId id="302" r:id="rId30"/>
    <p:sldId id="282" r:id="rId31"/>
    <p:sldId id="305" r:id="rId32"/>
    <p:sldId id="315" r:id="rId33"/>
    <p:sldId id="324" r:id="rId34"/>
    <p:sldId id="317" r:id="rId35"/>
    <p:sldId id="318" r:id="rId36"/>
    <p:sldId id="319" r:id="rId37"/>
    <p:sldId id="320" r:id="rId38"/>
    <p:sldId id="321" r:id="rId39"/>
    <p:sldId id="322" r:id="rId40"/>
    <p:sldId id="323" r:id="rId41"/>
    <p:sldId id="292" r:id="rId42"/>
    <p:sldId id="325" r:id="rId43"/>
    <p:sldId id="331" r:id="rId44"/>
    <p:sldId id="332" r:id="rId45"/>
    <p:sldId id="333" r:id="rId46"/>
  </p:sldIdLst>
  <p:sldSz cx="9144000" cy="6858000" type="screen4x3"/>
  <p:notesSz cx="6858000" cy="9144000"/>
  <p:custDataLst>
    <p:tags r:id="rId47"/>
  </p:custDataLst>
  <p:defaultTextStyle>
    <a:defPPr>
      <a:defRPr lang="nb-NO"/>
    </a:defPPr>
    <a:lvl1pPr marL="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5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86201" autoAdjust="0"/>
  </p:normalViewPr>
  <p:slideViewPr>
    <p:cSldViewPr>
      <p:cViewPr varScale="1">
        <p:scale>
          <a:sx n="33" d="100"/>
          <a:sy n="33" d="100"/>
        </p:scale>
        <p:origin x="0" y="0"/>
      </p:cViewPr>
    </p:cSldViewPr>
  </p:slideViewPr>
  <p:notesViewPr>
    <p:cSldViewPr>
      <p:cViewPr varScale="1">
        <p:scale>
          <a:sx n="10" d="100"/>
          <a:sy n="10"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 Type="http://schemas.openxmlformats.org/officeDocument/2006/relationships/slide" Target="slides/slide2.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slide" Target="slides/slide40.xml" /><Relationship Id="rId43" Type="http://schemas.openxmlformats.org/officeDocument/2006/relationships/slide" Target="slides/slide41.xml" /><Relationship Id="rId44" Type="http://schemas.openxmlformats.org/officeDocument/2006/relationships/slide" Target="slides/slide42.xml" /><Relationship Id="rId45" Type="http://schemas.openxmlformats.org/officeDocument/2006/relationships/slide" Target="slides/slide43.xml" /><Relationship Id="rId46" Type="http://schemas.openxmlformats.org/officeDocument/2006/relationships/slide" Target="slides/slide44.xml" /><Relationship Id="rId47" Type="http://schemas.openxmlformats.org/officeDocument/2006/relationships/tags" Target="tags/tag1.xml" /><Relationship Id="rId48" Type="http://schemas.openxmlformats.org/officeDocument/2006/relationships/presProps" Target="presProps.xml" /><Relationship Id="rId49" Type="http://schemas.openxmlformats.org/officeDocument/2006/relationships/viewProps" Target="viewProps.xml" /><Relationship Id="rId5" Type="http://schemas.openxmlformats.org/officeDocument/2006/relationships/slide" Target="slides/slide3.xml" /><Relationship Id="rId50" Type="http://schemas.openxmlformats.org/officeDocument/2006/relationships/theme" Target="theme/theme1.xml" /><Relationship Id="rId51" Type="http://schemas.openxmlformats.org/officeDocument/2006/relationships/tableStyles" Target="tableStyles.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p:bgPr>
    </p:bg>
    <p:spTree>
      <p:nvGrpSpPr>
        <p:cNvPr id="1" name="" title=""/>
        <p:cNvGrpSpPr/>
        <p:nvPr/>
      </p:nvGrpSpPr>
      <p:grpSpPr/>
      <p:sp>
        <p:nvSpPr>
          <p:cNvPr id="58370" name="Plassholder for topptekst 1"/>
          <p:cNvSpPr>
            <a:spLocks noGrp="1"/>
          </p:cNvSpPr>
          <p:nvPr>
            <p:ph type="hdr" sz="quarter"/>
          </p:nvPr>
        </p:nvSpPr>
        <p:spPr>
          <a:xfrm>
            <a:off x="0" y="0"/>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l" eaLnBrk="1" fontAlgn="auto" hangingPunct="1">
              <a:spcBef>
                <a:spcPct val="0"/>
              </a:spcBef>
              <a:spcAft>
                <a:spcPct val="0"/>
              </a:spcAft>
              <a:buSzTx/>
              <a:defRPr sz="1200">
                <a:solidFill>
                  <a:schemeClr val="tx1"/>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58371" name="Plassholder for dato 2"/>
          <p:cNvSpPr>
            <a:spLocks noGrp="1"/>
          </p:cNvSpPr>
          <p:nvPr>
            <p:ph type="dt" idx="2"/>
          </p:nvPr>
        </p:nvSpPr>
        <p:spPr>
          <a:xfrm>
            <a:off x="3884613" y="0"/>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r" eaLnBrk="1" fontAlgn="auto" hangingPunct="1">
              <a:spcBef>
                <a:spcPct val="0"/>
              </a:spcBef>
              <a:spcAft>
                <a:spcPct val="0"/>
              </a:spcAft>
              <a:buSzTx/>
              <a:defRPr sz="1200">
                <a:solidFill>
                  <a:schemeClr val="tx1"/>
                </a:solidFill>
                <a:latin typeface="+mn-lt"/>
                <a:cs typeface="+mn-cs"/>
              </a:defRPr>
            </a:lvl1pPr>
          </a:lstStyle>
          <a:p>
            <a:pPr marL="0" marR="0" lvl="0" indent="0" algn="r" defTabSz="914400" rtl="0" eaLnBrk="1" fontAlgn="auto" latinLnBrk="0" hangingPunct="1">
              <a:lnSpc>
                <a:spcPct val="100000"/>
              </a:lnSpc>
              <a:spcBef>
                <a:spcPct val="0"/>
              </a:spcBef>
              <a:spcAft>
                <a:spcPct val="0"/>
              </a:spcAft>
              <a:buClrTx/>
              <a:buSzTx/>
              <a:buFontTx/>
              <a:buNone/>
            </a:pPr>
            <a:fld id="{30493EBF-3C6C-415A-8F17-DB4492AB070E}" type="hfDateTime">
              <a:rPr kumimoji="0" lang="nb-NO" sz="1200" b="0" i="0" u="none" strike="noStrike" kern="1200" cap="none" spc="0" normalizeH="0" baseline="0" noProof="0">
                <a:ln>
                  <a:noFill/>
                </a:ln>
                <a:solidFill>
                  <a:schemeClr val="tx1"/>
                </a:solidFill>
                <a:uLnTx/>
                <a:uFillTx/>
                <a:latin typeface="+mn-lt"/>
                <a:ea typeface="+mn-ea"/>
                <a:cs typeface="+mn-cs"/>
              </a:rPr>
              <a:pPr marL="0" marR="0" lvl="0" indent="0" algn="r"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58372" name="Plassholder for lysbilde 3" title=""/>
          <p:cNvSpPr>
            <a:spLocks noGrp="1" noRot="1" noChangeAspect="1"/>
          </p:cNvSpPr>
          <p:nvPr>
            <p:ph type="sldImg" idx="5"/>
          </p:nvPr>
        </p:nvSpPr>
        <p:spPr>
          <a:xfrm>
            <a:off x="1143000" y="685800"/>
            <a:ext cx="4572000" cy="3429000"/>
          </a:xfrm>
          <a:prstGeom prst="rect">
            <a:avLst/>
          </a:prstGeom>
          <a:noFill/>
          <a:ln w="12700">
            <a:solidFill>
              <a:srgbClr val="000000"/>
            </a:solidFill>
            <a:miter lim="800000"/>
          </a:ln>
        </p:spPr>
      </p:sp>
      <p:sp>
        <p:nvSpPr>
          <p:cNvPr id="58373" name="Plassholder for notater 4"/>
          <p:cNvSpPr>
            <a:spLocks noGrp="1"/>
          </p:cNvSpPr>
          <p:nvPr>
            <p:ph type="body" sz="quarter" idx="1"/>
          </p:nvPr>
        </p:nvSpPr>
        <p:spPr>
          <a:xfrm>
            <a:off x="685800" y="4343400"/>
            <a:ext cx="5486400" cy="411480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Klikk for å redigere tekststiler i malen</a:t>
            </a:r>
          </a:p>
          <a:p>
            <a:pPr marL="457200" marR="0" lvl="1"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Andre nivå</a:t>
            </a:r>
          </a:p>
          <a:p>
            <a:pPr marL="914400" marR="0" lvl="2"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Tredje nivå</a:t>
            </a:r>
          </a:p>
          <a:p>
            <a:pPr marL="1371600" marR="0" lvl="3"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Fjerde nivå</a:t>
            </a:r>
          </a:p>
          <a:p>
            <a:pPr marL="1828800" marR="0" lvl="4"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Femte nivå</a:t>
            </a:r>
          </a:p>
        </p:txBody>
      </p:sp>
      <p:sp>
        <p:nvSpPr>
          <p:cNvPr id="58374" name="Plassholder for bunntekst 5"/>
          <p:cNvSpPr>
            <a:spLocks noGrp="1"/>
          </p:cNvSpPr>
          <p:nvPr>
            <p:ph type="ftr" sz="quarter" idx="3"/>
          </p:nvPr>
        </p:nvSpPr>
        <p:spPr>
          <a:xfrm>
            <a:off x="0" y="8685213"/>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nchor="b"/>
          <a:lstStyle>
            <a:lvl1pPr algn="l" eaLnBrk="1" fontAlgn="auto" hangingPunct="1">
              <a:spcBef>
                <a:spcPct val="0"/>
              </a:spcBef>
              <a:spcAft>
                <a:spcPct val="0"/>
              </a:spcAft>
              <a:buSzTx/>
              <a:defRPr sz="1200">
                <a:solidFill>
                  <a:schemeClr val="tx1"/>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58375" name="Plassholder for lysbildenummer 6"/>
          <p:cNvSpPr>
            <a:spLocks noGrp="1"/>
          </p:cNvSpPr>
          <p:nvPr>
            <p:ph type="sldNum" sz="quarter" idx="4"/>
          </p:nvPr>
        </p:nvSpPr>
        <p:spPr>
          <a:xfrm>
            <a:off x="3884613" y="8685213"/>
            <a:ext cx="2971800" cy="45720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b" anchorCtr="0" compatLnSpc="1">
            <a:prstTxWarp prst="textNoShape">
              <a:avLst/>
            </a:prstTxWarp>
          </a:bodyPr>
          <a:lstStyle>
            <a:lvl1pPr algn="r" eaLnBrk="1" hangingPunct="1">
              <a:buSzTx/>
              <a:defRPr sz="1200">
                <a:solidFill>
                  <a:schemeClr val="tx1"/>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CAA22346-CAE9-4FA4-88D2-E6786CD36B9E}" type="slidenum">
              <a:rPr kumimoji="0" lang="nb-NO" altLang="nb-NO" sz="1200" b="0" i="0" u="none" strike="noStrike" kern="1200" cap="none" spc="0" normalizeH="0" baseline="0" noProof="0">
                <a:ln>
                  <a:noFill/>
                </a:ln>
                <a:solidFill>
                  <a:schemeClr val="tx1"/>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chemeClr val="tx1"/>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28.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29.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30.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35.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36.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3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41.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42.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43.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44.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9394"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9395"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59396"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8FDB3779-52C8-4F58-92F2-8958B722FCDF}" type="slidenum">
              <a:rPr kumimoji="0" lang="nb-NO" altLang="nb-NO" sz="1200" u="none" baseline="0">
                <a:solidFill>
                  <a:srgbClr val="000000"/>
                </a:solidFill>
                <a:effectLst/>
                <a:latin typeface="Calibri" pitchFamily="34" charset="0"/>
                <a:ea typeface="Calibri" pitchFamily="34" charset="0"/>
              </a:rPr>
              <a:t>2</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8610"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8611"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Legg link tilbake til pasientforløp. </a:t>
            </a:r>
            <a:endParaRPr kumimoji="0" lang="nb-NO" altLang="nb-NO" sz="1200" b="0" i="0" u="none" strike="noStrike" kern="1200" cap="none" spc="0" normalizeH="0" baseline="0" noProof="0">
              <a:solidFill>
                <a:srgbClr val="000000"/>
              </a:solidFill>
              <a:uLnTx/>
              <a:uFillTx/>
            </a:endParaRPr>
          </a:p>
        </p:txBody>
      </p:sp>
      <p:sp>
        <p:nvSpPr>
          <p:cNvPr id="68612"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1AF42B31-1F9B-486A-8CE0-C56DC35851B7}" type="slidenum">
              <a:rPr kumimoji="0" lang="nb-NO" altLang="nb-NO" sz="1200" u="none" baseline="0">
                <a:solidFill>
                  <a:srgbClr val="000000"/>
                </a:solidFill>
                <a:effectLst/>
                <a:latin typeface="Calibri" pitchFamily="34" charset="0"/>
                <a:ea typeface="Calibri" pitchFamily="34" charset="0"/>
              </a:rPr>
              <a:t>26</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9634"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9635"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Hvis det forekommer sporadisk bruk av illegale rusmidler, uten relevans for kjøreevnen, er imidlertid førerkortforskriftens helsekrav oppfylt.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69636"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EEBFB6E2-B5BA-4F76-BCB4-880030334C28}" type="slidenum">
              <a:rPr kumimoji="0" lang="nb-NO" altLang="nb-NO" sz="1200" u="none" baseline="0">
                <a:solidFill>
                  <a:srgbClr val="000000"/>
                </a:solidFill>
                <a:effectLst/>
                <a:latin typeface="Calibri" pitchFamily="34" charset="0"/>
                <a:ea typeface="Calibri" pitchFamily="34" charset="0"/>
              </a:rPr>
              <a:t>28</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065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0659"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Hjelpetekst – på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Byglandsfjord for utredning.\ - ROP</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Enhet for rus og psykiatri – RP posten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Utredning primært ved kompliserte sammensatte tilstander. Særlig med tanke på alkohol avhengighet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Poliklinisk behandling: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Motiverende intervju</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Kognitiv terapi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Mindfullness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Nevrofeedback?</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Seeking safety – integrert behandlingsmodell – det samme som faseorientert traumebehandlnig. Mye stabilisering i det. Hva betyr trygghet for deg. Kriseintervensjoner.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Trygghet, grounding, gi slipp på rusen. Mange kapitler, læringsbasert.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Være mer tilstede – trene på dette.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Pårørende samtaler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I tillegg kan man måtte supplere med andre terapeutiske teknikker når det er komorbiditet.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Faseorientert tilnærming da mange pasienter har en samsykelighet med traumelidelse.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Gruppebehandling – poliklinisk – motivasjonsgrupper.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Psykoedukasjon -1/2 hver 6 mnd (veldig realistisk)/ pårørende opplæring.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Wernickes Korsakoffs. Begynne å komme i dialog med de.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Døgnenhet -  Byglandsfjord -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7066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C734AB63-67D2-4BDC-BCC9-4BE1D5E5AA5E}" type="slidenum">
              <a:rPr kumimoji="0" lang="nb-NO" altLang="nb-NO" sz="1200" u="none" baseline="0">
                <a:solidFill>
                  <a:srgbClr val="000000"/>
                </a:solidFill>
                <a:effectLst/>
                <a:latin typeface="Calibri" pitchFamily="34" charset="0"/>
                <a:ea typeface="Calibri" pitchFamily="34" charset="0"/>
              </a:rPr>
              <a:t>29</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1682"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1683"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Hjelpetekst – på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En helhetlig tilnærming til pasienter med rusmiddelproblemer har som mål å sette pasienten og pasientens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nettverk i stand til å ha mer kontroll over faktorene som påvirker helsen.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Byglandsfjord for utredning.\ - ROP</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Enhet for rus og psykiatri – RP posten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Utredning primært ved kompliserte sammensatte tilstander. Særlig med tanke på alkohol avhengighet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Poliklinisk behandling: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Motiverende intervju</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Kognitiv terapi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Mindfullness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Nevrofeedback?</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Seeking safety – integrert behandlingsmodell – det samme som faseorientert traumebehandlnig. Mye stabilisering i det. Hva betyr trygghet for deg. Kriseintervensjoner.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Trygghet, grounding, gi slipp på rusen. Mange kapitler, læringsbasert.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Være mer tilstede – trene på dette.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Pårørende samtaler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I tillegg kan man måtte supplere med andre terapeutiske teknikker når det er komorbiditet.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Faseorientert tilnærming da mange pasienter har en samsykelighet med traumelidelse.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Gruppebehandling – poliklinisk – motivasjonsgrupper.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Psykoedukasjon -1/2 hver 6 mnd (veldig realistisk)/ pårørende opplæring.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Wernickes Korsakoffs. Begynne å komme i dialog med de.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Døgnenhet -  Byglandsfjord -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71684"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BE946583-477D-4040-8052-C4E748C434B2}" type="slidenum">
              <a:rPr kumimoji="0" lang="nb-NO" altLang="nb-NO" sz="1200" u="none" baseline="0">
                <a:solidFill>
                  <a:srgbClr val="000000"/>
                </a:solidFill>
                <a:effectLst/>
                <a:latin typeface="Calibri" pitchFamily="34" charset="0"/>
                <a:ea typeface="Calibri" pitchFamily="34" charset="0"/>
              </a:rPr>
              <a:t>30</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2706"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2707"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72708"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65149000-D012-4612-ADE0-3689255BCC60}" type="slidenum">
              <a:rPr kumimoji="0" lang="nb-NO" altLang="nb-NO" sz="1200" u="none" baseline="0">
                <a:solidFill>
                  <a:srgbClr val="000000"/>
                </a:solidFill>
                <a:effectLst/>
                <a:latin typeface="Calibri" pitchFamily="34" charset="0"/>
                <a:ea typeface="Calibri" pitchFamily="34" charset="0"/>
              </a:rPr>
              <a:t>31</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3730"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3731"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Hjelpetekst – på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Byglandsfjord for utredning.\ - ROP</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Enhet for rus og psykiatri – RP posten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Utredning primært ved kompliserte sammensatte tilstander. Særlig med tanke på alkohol avhengighet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Poliklinisk behandling: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Motiverende intervju</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Kognitiv terapi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Mindfullness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Nevrofeedback?</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Seeking safety – integrert behandlingsmodell – det samme som faseorientert traumebehandlnig. Mye stabilisering i det. Hva betyr trygghet for deg. Kriseintervensjoner.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Trygghet, grounding, gi slipp på rusen. Mange kapitler, læringsbasert.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Være mer tilstede – trene på dette.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Pårørende samtaler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I tillegg kan man måtte supplere med andre terapeutiske teknikker når det er komorbiditet.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Faseorientert tilnærming da mange pasienter har en samsykelighet med traumelidelse.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Gruppebehandling – poliklinisk – motivasjonsgrupper.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Psykoedukasjon -1/2 hver 6 mnd (veldig realistisk)/ pårørende opplæring.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Wernickes Korsakoffs. Begynne å komme i dialog med de.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Døgnenhet -  Byglandsfjord -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73732"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38DED9CF-B0B1-4DA6-8A04-DF1074CE6D72}" type="slidenum">
              <a:rPr kumimoji="0" lang="nb-NO" altLang="nb-NO" sz="1200" u="none" baseline="0">
                <a:solidFill>
                  <a:srgbClr val="000000"/>
                </a:solidFill>
                <a:effectLst/>
                <a:latin typeface="Calibri" pitchFamily="34" charset="0"/>
                <a:ea typeface="Calibri" pitchFamily="34" charset="0"/>
              </a:rPr>
              <a:t>32</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4754"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4755"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Gruppeterapi, undervisning, terapeutisk miljø, arbeid/oppgaver, familieveiledning, lese 12-trinnslitteratur /meditasjon, livshistorie, deltagelse i AA/NA møter og rekreasjon/fysisk aktivitet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74756"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D04B433C-8A16-4911-BD2E-534DD920E9C3}" type="slidenum">
              <a:rPr kumimoji="0" lang="nb-NO" altLang="nb-NO" sz="1200" u="none" baseline="0">
                <a:solidFill>
                  <a:srgbClr val="000000"/>
                </a:solidFill>
                <a:effectLst/>
                <a:latin typeface="Calibri" pitchFamily="34" charset="0"/>
                <a:ea typeface="Calibri" pitchFamily="34" charset="0"/>
              </a:rPr>
              <a:t>35</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577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5779"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CIVA A</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Vurdere risiko for alvorlig risiko – ved høy risiko, alvorlige bivirkninger, eller veldig uttalte abstinenssymptomer skal det foreskrives </a:t>
            </a:r>
            <a:endParaRPr kumimoji="0" lang="nb-NO" altLang="nb-NO" sz="1200" b="0" i="0" u="none" strike="noStrike" kern="1200" cap="none" spc="0" normalizeH="0" baseline="0" noProof="0">
              <a:solidFill>
                <a:srgbClr val="000000"/>
              </a:solidFill>
              <a:uLnTx/>
              <a:uFillTx/>
            </a:endParaRPr>
          </a:p>
        </p:txBody>
      </p:sp>
      <p:sp>
        <p:nvSpPr>
          <p:cNvPr id="7578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055FC16F-A7CC-48CE-AC28-AC6D1EBBDEC7}" type="slidenum">
              <a:rPr kumimoji="0" lang="nb-NO" altLang="nb-NO" sz="1200" u="none" baseline="0">
                <a:solidFill>
                  <a:srgbClr val="000000"/>
                </a:solidFill>
                <a:effectLst/>
                <a:latin typeface="Calibri" pitchFamily="34" charset="0"/>
                <a:ea typeface="Calibri" pitchFamily="34" charset="0"/>
              </a:rPr>
              <a:t>36</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6802"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6803"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I samarbeid med pasienten (evt. pårørende) vurderes aktuelle tiltak, som særlig vil kunne innbefatte områdene: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NAV - Økonomi, arbeid, aktivitet (evt. utdanning)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Boforhold – Endring eller etablering av botilbud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Habilitering/rehabilitering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Oppfølgingstjenesten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Kommunale tjenester – Individuell plan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Etablering av ansvarsgrupper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Samhandling er svært viktig innen rusfeltet. Dette gjelder både internt innen klinikk for psykisk helse og med førstelinjen være seg fastlege, oppfølgingstjenesten eller psykososial oppfølging i kommunen.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76804"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8615CFF1-73B2-4BEB-A80F-EE27704F9971}" type="slidenum">
              <a:rPr kumimoji="0" lang="nb-NO" altLang="nb-NO" sz="1200" u="none" baseline="0">
                <a:solidFill>
                  <a:srgbClr val="000000"/>
                </a:solidFill>
                <a:effectLst/>
                <a:latin typeface="Calibri" pitchFamily="34" charset="0"/>
                <a:ea typeface="Calibri" pitchFamily="34" charset="0"/>
              </a:rPr>
              <a:t>38</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7826"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7827"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Hjelpetekst – på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Byglandsfjord for utredning.\ - ROP</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Enhet for rus og psykiatri – RP posten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Utredning primært ved kompliserte sammensatte tilstander. Særlig med tanke på alkohol avhengighet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Poliklinisk behandling: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Motiverende intervju</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Kognitiv terapi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Mindfullness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Nevrofeedback?</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Seeking safety – integrert behandlingsmodell – det samme som faseorientert traumebehandlnig. Mye stabilisering i det. Hva betyr trygghet for deg. Kriseintervensjoner.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Trygghet, grounding, gi slipp på rusen. Mange kapitler, læringsbasert.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Være mer tilstede – trene på dette.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Pårørende samtaler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I tillegg kan man måtte supplere med andre terapeutiske teknikker når det er komorbiditet.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Faseorientert tilnærming da mange pasienter har en samsykelighet med traumelidelse.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Gruppebehandling – poliklinisk – motivasjonsgrupper.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Psykoedukasjon -1/2 hver 6 mnd (veldig realistisk)/ pårørende opplæring.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Wernickes Korsakoffs. Begynne å komme i dialog med de.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Døgnenhet -  Byglandsfjord -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77828"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D8A62837-6865-498D-A7D3-B02F6635452E}" type="slidenum">
              <a:rPr kumimoji="0" lang="nb-NO" altLang="nb-NO" sz="1200" u="none" baseline="0">
                <a:solidFill>
                  <a:srgbClr val="000000"/>
                </a:solidFill>
                <a:effectLst/>
                <a:latin typeface="Calibri" pitchFamily="34" charset="0"/>
                <a:ea typeface="Calibri" pitchFamily="34" charset="0"/>
              </a:rPr>
              <a:t>39</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041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0419"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Familie, barn, nettverk og kjærlighetsforhold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Vennskap, relasjoner og sosialt engasjement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Materielle forhold som bolig, gjeld og økonomi</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Fritid, kultur og personlige interesser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Arbeid, utdanning og karriere, aktiviteter og rytme i hverdagen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Psykisk og fysisk tilstand, ernæring og kosthold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Personlig og faglig utvikling, selvfølelse og selvbilde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Hvordan man fremstår og egen identitet</a:t>
            </a:r>
            <a:endParaRPr kumimoji="0" lang="nb-NO" altLang="nb-NO" sz="1200" b="0" i="0" u="none" strike="noStrike" kern="1200" cap="none" spc="0" normalizeH="0" baseline="0" noProof="0">
              <a:solidFill>
                <a:srgbClr val="000000"/>
              </a:solidFill>
              <a:uLnTx/>
              <a:uFillTx/>
            </a:endParaRPr>
          </a:p>
        </p:txBody>
      </p:sp>
      <p:sp>
        <p:nvSpPr>
          <p:cNvPr id="6042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E869F95F-3BA1-4402-80FA-3047C7539531}" type="slidenum">
              <a:rPr kumimoji="0" lang="nb-NO" altLang="nb-NO" sz="1200" u="none" baseline="0">
                <a:solidFill>
                  <a:srgbClr val="000000"/>
                </a:solidFill>
                <a:effectLst/>
                <a:latin typeface="Calibri" pitchFamily="34" charset="0"/>
                <a:ea typeface="Calibri" pitchFamily="34" charset="0"/>
              </a:rPr>
              <a:t>3</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8850"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8851"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78852"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ED3F7A6C-D3B6-4F03-AA31-743026FCA706}" type="slidenum">
              <a:rPr kumimoji="0" lang="nb-NO" altLang="nb-NO" sz="1200" u="none" baseline="0">
                <a:solidFill>
                  <a:srgbClr val="000000"/>
                </a:solidFill>
                <a:effectLst/>
                <a:latin typeface="Calibri" pitchFamily="34" charset="0"/>
                <a:ea typeface="Calibri" pitchFamily="34" charset="0"/>
              </a:rPr>
              <a:t>40</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79874"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79875"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Hjelpetekst – på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Byglandsfjord for utredning.\ - ROP</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Enhet for rus og psykiatri – RP posten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Utredning primært ved kompliserte sammensatte tilstander. Særlig med tanke på alkohol avhengighet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Poliklinisk behandling: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Motiverende intervju</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Kognitiv terapi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Mindfullness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Nevrofeedback?</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Seeking safety – integrert behandlingsmodell – det samme som faseorientert traumebehandlnig. Mye stabilisering i det. Hva betyr trygghet for deg. Kriseintervensjoner.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Trygghet, grounding, gi slipp på rusen. Mange kapitler, læringsbasert.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Være mer tilstede – trene på dette.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Pårørende samtaler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I tillegg kan man måtte supplere med andre terapeutiske teknikker når det er komorbiditet.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Faseorientert tilnærming da mange pasienter har en samsykelighet med traumelidelse.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Gruppebehandling – poliklinisk – motivasjonsgrupper.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Psykoedukasjon -1/2 hver 6 mnd (veldig realistisk)/ pårørende opplæring.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Wernickes Korsakoffs. Begynne å komme i dialog med de.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Døgnenhet -  Byglandsfjord -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79876"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2F943777-DC9E-42A1-BBB3-DA95C2A3E384}" type="slidenum">
              <a:rPr kumimoji="0" lang="nb-NO" altLang="nb-NO" sz="1200" u="none" baseline="0">
                <a:solidFill>
                  <a:srgbClr val="000000"/>
                </a:solidFill>
                <a:effectLst/>
                <a:latin typeface="Calibri" pitchFamily="34" charset="0"/>
                <a:ea typeface="Calibri" pitchFamily="34" charset="0"/>
              </a:rPr>
              <a:t>41</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8089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80899"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CIVA A</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Vurdere risiko for alvorlig risiko – ved høy risiko, alvorlige bivirkninger, eller veldig uttalte abstinenssymptomer skal det foreskrives </a:t>
            </a:r>
            <a:endParaRPr kumimoji="0" lang="nb-NO" altLang="nb-NO" sz="1200" b="0" i="0" u="none" strike="noStrike" kern="1200" cap="none" spc="0" normalizeH="0" baseline="0" noProof="0">
              <a:solidFill>
                <a:srgbClr val="000000"/>
              </a:solidFill>
              <a:uLnTx/>
              <a:uFillTx/>
            </a:endParaRPr>
          </a:p>
        </p:txBody>
      </p:sp>
      <p:sp>
        <p:nvSpPr>
          <p:cNvPr id="8090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1594C78E-20DA-4E2B-A29F-31FC05DCBB77}" type="slidenum">
              <a:rPr kumimoji="0" lang="nb-NO" altLang="nb-NO" sz="1200" u="none" baseline="0">
                <a:solidFill>
                  <a:srgbClr val="000000"/>
                </a:solidFill>
                <a:effectLst/>
                <a:latin typeface="Calibri" pitchFamily="34" charset="0"/>
                <a:ea typeface="Calibri" pitchFamily="34" charset="0"/>
              </a:rPr>
              <a:t>42</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81922"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81923"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CIVA A</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Vurdere risiko for alvorlig risiko – ved høy risiko, alvorlige bivirkninger, eller veldig uttalte abstinenssymptomer skal det foreskrives </a:t>
            </a:r>
            <a:endParaRPr kumimoji="0" lang="nb-NO" altLang="nb-NO" sz="1200" b="0" i="0" u="none" strike="noStrike" kern="1200" cap="none" spc="0" normalizeH="0" baseline="0" noProof="0">
              <a:solidFill>
                <a:srgbClr val="000000"/>
              </a:solidFill>
              <a:uLnTx/>
              <a:uFillTx/>
            </a:endParaRPr>
          </a:p>
        </p:txBody>
      </p:sp>
      <p:sp>
        <p:nvSpPr>
          <p:cNvPr id="81924"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5750568D-2440-4C5F-AE1D-240DE4C28AA6}" type="slidenum">
              <a:rPr kumimoji="0" lang="nb-NO" altLang="nb-NO" sz="1200" u="none" baseline="0">
                <a:solidFill>
                  <a:srgbClr val="000000"/>
                </a:solidFill>
                <a:effectLst/>
                <a:latin typeface="Calibri" pitchFamily="34" charset="0"/>
                <a:ea typeface="Calibri" pitchFamily="34" charset="0"/>
              </a:rPr>
              <a:t>43</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82946"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82947"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CIVA A</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Vurdere risiko for alvorlig risiko – ved høy risiko, alvorlige bivirkninger, eller veldig uttalte abstinenssymptomer skal det foreskrives </a:t>
            </a:r>
            <a:endParaRPr kumimoji="0" lang="nb-NO" altLang="nb-NO" sz="1200" b="0" i="0" u="none" strike="noStrike" kern="1200" cap="none" spc="0" normalizeH="0" baseline="0" noProof="0">
              <a:solidFill>
                <a:srgbClr val="000000"/>
              </a:solidFill>
              <a:uLnTx/>
              <a:uFillTx/>
            </a:endParaRPr>
          </a:p>
        </p:txBody>
      </p:sp>
      <p:sp>
        <p:nvSpPr>
          <p:cNvPr id="82948"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778ED208-88AF-4ECF-AE7B-4308B669523B}" type="slidenum">
              <a:rPr kumimoji="0" lang="nb-NO" altLang="nb-NO" sz="1200" u="none" baseline="0">
                <a:solidFill>
                  <a:srgbClr val="000000"/>
                </a:solidFill>
                <a:effectLst/>
                <a:latin typeface="Calibri" pitchFamily="34" charset="0"/>
                <a:ea typeface="Calibri" pitchFamily="34" charset="0"/>
              </a:rPr>
              <a:t>44</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1442"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1443"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Familie, barn, nettverk og kjærlighetsforhold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Vennskap, relasjoner og sosialt engasjement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Materielle forhold som bolig, gjeld og økonomi</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Fritid, kultur og personlige interesser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Arbeid, utdanning og karriere, aktiviteter og rytme i hverdagen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Psykisk og fysisk tilstand, ernæring og kosthold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Personlig og faglig utvikling, selvfølelse og selvbilde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Hvordan man fremstår og egen identitet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Anbefalte grenseverdier for ulike risikokategorier av alkoholbruk i trafikklystermer (15). Eldre &gt; 67 år bør følge grenseverdier for kvinner (16)</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61444"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EA8CE3B5-60C9-4F4C-85D3-ACA44D31ADDC}" type="slidenum">
              <a:rPr kumimoji="0" lang="nb-NO" altLang="nb-NO" sz="1200" u="none" baseline="0">
                <a:solidFill>
                  <a:srgbClr val="000000"/>
                </a:solidFill>
                <a:effectLst/>
                <a:latin typeface="Calibri" pitchFamily="34" charset="0"/>
                <a:ea typeface="Calibri" pitchFamily="34" charset="0"/>
              </a:rPr>
              <a:t>4</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2466"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2467"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Barn med slik oppvekst har økt risiko for psykiske lidelser, selvmord, egne rusproblemer, samt drop-out fra skole og arbeidsliv (Hjärn et al, 2014). Barn opplever lojalitetskonflikter, skyld, skam og konsentrasjonsproblemer som følge av hjemmesituasjonen. De kan utvikle både fysiske og psykiske plager. De har ofte for store praktiske og emosjonelle omsorgsoppgaver, og høy grad av bekymring for den som drikker.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62468"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872F9271-4229-4ECB-A80C-F64DD8A4E51B}" type="slidenum">
              <a:rPr kumimoji="0" lang="nb-NO" altLang="nb-NO" sz="1200" u="none" baseline="0">
                <a:solidFill>
                  <a:srgbClr val="000000"/>
                </a:solidFill>
                <a:effectLst/>
                <a:latin typeface="Calibri" pitchFamily="34" charset="0"/>
                <a:ea typeface="Calibri" pitchFamily="34" charset="0"/>
              </a:rPr>
              <a:t>5</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3490"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3491"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De alvorligste er blant annet</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FAS/FAE (ved inntak under svangerskap)</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cirrhose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fettlever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rusutløst psykose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delir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demens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amnestisk syndrom</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depresjon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angst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63492"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FA237C50-43CD-48C6-8CCB-39B9639B9644}" type="slidenum">
              <a:rPr kumimoji="0" lang="nb-NO" altLang="nb-NO" sz="1200" u="none" baseline="0">
                <a:solidFill>
                  <a:srgbClr val="000000"/>
                </a:solidFill>
                <a:effectLst/>
                <a:latin typeface="Calibri" pitchFamily="34" charset="0"/>
                <a:ea typeface="Calibri" pitchFamily="34" charset="0"/>
              </a:rPr>
              <a:t>6</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4514"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4515"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r>
              <a:rPr kumimoji="0" lang="nb-NO" altLang="nb-NO" sz="1200" u="none" baseline="0">
                <a:solidFill>
                  <a:srgbClr val="000000"/>
                </a:solidFill>
                <a:effectLst/>
                <a:latin typeface="Calibri" pitchFamily="34" charset="0"/>
                <a:ea typeface="Calibri" pitchFamily="34" charset="0"/>
              </a:rPr>
              <a:t>Nettverksperspektiv </a:t>
            </a:r>
            <a:endParaRPr kumimoji="0" lang="nb-NO" altLang="nb-NO" sz="1200" u="none" baseline="0">
              <a:solidFill>
                <a:srgbClr val="000000"/>
              </a:solidFill>
              <a:effectLst/>
              <a:latin typeface="Calibri" pitchFamily="34" charset="0"/>
              <a:ea typeface="Calibri" pitchFamily="34" charset="0"/>
            </a:endParaRPr>
          </a:p>
        </p:txBody>
      </p:sp>
      <p:sp>
        <p:nvSpPr>
          <p:cNvPr id="64516"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B68B4CAB-0868-44EB-BD60-C11D280EF239}" type="slidenum">
              <a:rPr kumimoji="0" lang="nb-NO" altLang="nb-NO" sz="1200" u="none" baseline="0">
                <a:solidFill>
                  <a:srgbClr val="000000"/>
                </a:solidFill>
                <a:effectLst/>
                <a:latin typeface="Calibri" pitchFamily="34" charset="0"/>
                <a:ea typeface="Calibri" pitchFamily="34" charset="0"/>
              </a:rPr>
              <a:t>8</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553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5539"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Bør være 1 setning og utvides med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Tilbakefall....., og støtte over tid er viktig. Å delta i selvhjelpsgrupper kan derfor være et nyttig supplerende tiltak.</a:t>
            </a:r>
            <a:endParaRPr kumimoji="0" lang="nb-NO" altLang="nb-NO" sz="1200" b="0" i="0" u="none" strike="noStrike" kern="1200" cap="none" spc="0" normalizeH="0" baseline="0" noProof="0">
              <a:solidFill>
                <a:srgbClr val="000000"/>
              </a:solidFill>
              <a:uLnTx/>
              <a:uFillTx/>
            </a:endParaRPr>
          </a:p>
        </p:txBody>
      </p:sp>
      <p:sp>
        <p:nvSpPr>
          <p:cNvPr id="6554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B67E04EB-AE43-4EEF-B90A-339E761FD286}" type="slidenum">
              <a:rPr kumimoji="0" lang="nb-NO" altLang="nb-NO" sz="1200" u="none" baseline="0">
                <a:solidFill>
                  <a:srgbClr val="000000"/>
                </a:solidFill>
                <a:effectLst/>
                <a:latin typeface="Calibri" pitchFamily="34" charset="0"/>
                <a:ea typeface="Calibri" pitchFamily="34" charset="0"/>
              </a:rPr>
              <a:t>9</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6562"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6563"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endParaRPr kumimoji="0" lang="nb-NO" altLang="nb-NO" sz="1200" u="none" baseline="0">
              <a:solidFill>
                <a:srgbClr val="000000"/>
              </a:solidFill>
              <a:effectLst/>
              <a:latin typeface="Calibri" pitchFamily="34" charset="0"/>
              <a:ea typeface="Calibri" pitchFamily="34" charset="0"/>
            </a:endParaRPr>
          </a:p>
        </p:txBody>
      </p:sp>
      <p:sp>
        <p:nvSpPr>
          <p:cNvPr id="66564"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DFB8A364-14BD-48BF-A454-DCBB31232976}" type="slidenum">
              <a:rPr kumimoji="0" lang="nb-NO" altLang="nb-NO" sz="1200" u="none" baseline="0">
                <a:solidFill>
                  <a:srgbClr val="000000"/>
                </a:solidFill>
                <a:effectLst/>
                <a:latin typeface="Calibri" pitchFamily="34" charset="0"/>
                <a:ea typeface="Calibri" pitchFamily="34" charset="0"/>
              </a:rPr>
              <a:t>10</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67586"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67587" name="Plassholder for notater 2"/>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Utredning gjennomføres når screening indikerer en alkoholavhengighet.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Utredningen videre omfatter følgende;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Anamnese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MINI (plus)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EuroPASI/EuroDADE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Rusdata – (ligger i DIPS)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Somatisk utredning – nasjonal veileder? Ev. utarbeide.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Supplerende utredning/ Diff.diagnosen;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Nevropsyk utredning.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SCID II</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MADRS/BDI II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BAI</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Komparentopplysninger ang fungering og avhengighetstilstand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Samtale med familien om samspill og endringer som følge av avhengighetstilstanden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Det er viktig å gjøre relevante differensialdiagnostiske vurderinger under utredningen da alkoholavhengighet.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Kan legges inn under tvang for utredning jmf. § 10.2. Helse og omsorgstjenesteloven</a:t>
            </a:r>
            <a:endParaRPr kumimoji="0" lang="nb-NO" altLang="nb-NO" sz="1200" b="0" i="0" u="none" strike="noStrike" kern="1200" cap="none" spc="0" normalizeH="0" baseline="0" noProof="0">
              <a:solidFill>
                <a:srgbClr val="000000"/>
              </a:solidFill>
              <a:uLnTx/>
              <a:uFillTx/>
            </a:endParaRPr>
          </a:p>
        </p:txBody>
      </p:sp>
      <p:sp>
        <p:nvSpPr>
          <p:cNvPr id="67588"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E1DD7523-C4CD-4B5D-A79F-461CA34EE097}" type="slidenum">
              <a:rPr kumimoji="0" lang="nb-NO" altLang="nb-NO" sz="1200" u="none" baseline="0">
                <a:solidFill>
                  <a:srgbClr val="000000"/>
                </a:solidFill>
                <a:effectLst/>
                <a:latin typeface="Calibri" pitchFamily="34" charset="0"/>
                <a:ea typeface="Calibri" pitchFamily="34" charset="0"/>
              </a:rPr>
              <a:t>25</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Tittellysbilde">
    <p:bg>
      <p:bgPr>
        <a:solidFill>
          <a:schemeClr val="bg1"/>
        </a:solidFill>
      </p:bgPr>
    </p:bg>
    <p:spTree>
      <p:nvGrpSpPr>
        <p:cNvPr id="1" name="" title=""/>
        <p:cNvGrpSpPr/>
        <p:nvPr/>
      </p:nvGrpSpPr>
      <p:grpSpPr/>
      <p:sp>
        <p:nvSpPr>
          <p:cNvPr id="2" name="Tittel 1"/>
          <p:cNvSpPr>
            <a:spLocks noGrp="1"/>
          </p:cNvSpPr>
          <p:nvPr>
            <p:ph type="ctrTitle"/>
          </p:nvPr>
        </p:nvSpPr>
        <p:spPr>
          <a:xfrm>
            <a:off x="685800" y="2130425"/>
            <a:ext cx="7772400" cy="1470025"/>
          </a:xfrm>
        </p:spPr>
        <p:txBody>
          <a:bodyPr/>
          <a:lstStyle/>
          <a:p>
            <a:r>
              <a:rPr kumimoji="0" lang="nb-NO" altLang="en-US" sz="4400" b="0" i="0" u="none" strike="noStrike" kern="1200" cap="none" spc="0" normalizeH="0" baseline="0" noProof="0">
                <a:uLnTx/>
                <a:uFillTx/>
              </a:rPr>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nb-NO" altLang="en-US" sz="3200" b="0" i="0" u="none" strike="noStrike" kern="1200" cap="none" spc="0" normalizeH="0" baseline="0" noProof="0">
                <a:uLnTx/>
                <a:uFillTx/>
              </a:rPr>
              <a:t>Klikk for å redigere undertittelstil i malen</a:t>
            </a:r>
          </a:p>
        </p:txBody>
      </p:sp>
      <p:sp>
        <p:nvSpPr>
          <p:cNvPr id="2050"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2053"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710F6CA5-5EB0-49CF-9235-31203E1153F9}"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2054"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29090F1F-6DEF-4EE3-9CAF-4D2AA13CF8DB}"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cSld name="Loddrett tekst">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1600200"/>
            <a:ext cx="8229600" cy="4525963"/>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1266"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1269"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D12CD7E5-7E5E-4147-A6C2-AB6B713EC71D}"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11270"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7275CCF9-1296-457F-855F-5A862E982AF4}"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cSld name="Loddrett tittel og tekst">
    <p:bg>
      <p:bgPr>
        <a:solidFill>
          <a:schemeClr val="bg1"/>
        </a:solidFill>
      </p:bgPr>
    </p:bg>
    <p:spTree>
      <p:nvGrpSpPr>
        <p:cNvPr id="1" name="" title=""/>
        <p:cNvGrpSpPr/>
        <p:nvPr/>
      </p:nvGrpSpPr>
      <p:grpSpPr/>
      <p:sp>
        <p:nvSpPr>
          <p:cNvPr id="2" name="Loddrett tittel 1"/>
          <p:cNvSpPr>
            <a:spLocks noGrp="1"/>
          </p:cNvSpPr>
          <p:nvPr>
            <p:ph type="title" orient="vert"/>
          </p:nvPr>
        </p:nvSpPr>
        <p:spPr>
          <a:xfrm>
            <a:off x="6629400" y="274638"/>
            <a:ext cx="2057400" cy="5851525"/>
          </a:xfrm>
        </p:spPr>
        <p:txBody>
          <a:bodyPr vert="eaVert"/>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2290"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2293"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3EA4D752-1242-49E6-A945-F1444BAD6CAE}"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12294"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D3074256-E759-4FE3-AABD-5E288D2D0546}"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Tittel og innhold">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457200" y="1600200"/>
            <a:ext cx="8229600" cy="4525963"/>
          </a:xfrm>
        </p:spPr>
        <p:txBody>
          <a:body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3074"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3077"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8562A7CC-6776-4E82-83C2-BAC7E429A0D8}"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3078"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2ED2B837-0773-4061-9417-30457066C099}"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cSld name="Inndelingsoverskrift">
    <p:bg>
      <p:bgPr>
        <a:solidFill>
          <a:schemeClr val="bg1"/>
        </a:solidFill>
      </p:bgPr>
    </p:bg>
    <p:spTree>
      <p:nvGrpSpPr>
        <p:cNvPr id="1" name="" title=""/>
        <p:cNvGrpSpPr/>
        <p:nvPr/>
      </p:nvGrpSpPr>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kumimoji="0" lang="nb-NO" altLang="en-US" sz="4000" b="1" i="0" u="none" strike="noStrike" kern="1200" cap="all" spc="0" normalizeH="0" baseline="0" noProof="0">
                <a:uLnTx/>
                <a:uFillTx/>
              </a:rPr>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0" lang="nb-NO" altLang="en-US" sz="2000" b="0" i="0" u="none" strike="noStrike" kern="1200" cap="none" spc="0" normalizeH="0" baseline="0" noProof="0">
                <a:uLnTx/>
                <a:uFillTx/>
              </a:rPr>
              <a:t>Klikk for å redigere tekststiler i malen</a:t>
            </a:r>
          </a:p>
        </p:txBody>
      </p:sp>
      <p:sp>
        <p:nvSpPr>
          <p:cNvPr id="4098"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4101"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E6E01330-4979-49B2-B774-3D200252D05C}"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4102"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D75F7337-7CDA-496B-97C9-DFCFBAE8C4FC}"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cSld name="To innholdsdeler">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5122"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5125"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24005322-5F3D-4E65-9C8A-71845115D4C0}"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5126"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777210B7-11B0-4AFA-8528-F238982E2EDE}"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cSld name="Sammenligning">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lvl1pPr>
              <a:defRPr/>
            </a:lvl1pPr>
          </a:lstStyle>
          <a:p>
            <a:r>
              <a:rPr kumimoji="0" lang="nb-NO" altLang="en-US" sz="4400" b="0" i="0" u="none" strike="noStrike" kern="1200" cap="none" spc="0" normalizeH="0" baseline="0" noProof="0">
                <a:uLnTx/>
                <a:uFillTx/>
              </a:rPr>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6146"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6149"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ED7F543A-B6B5-4C0F-A71B-A75F18B07B7B}"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6150"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5F0236FA-86E5-4670-9356-1A60F3BEA9AC}"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cSld name="Bare tittel">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7170"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7173"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51998BB6-62E2-4D36-A895-488311AE5FC7}"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7174"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C6E52C82-6F0A-4C32-8E67-57D98665E1DC}"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cSld name="Tomt">
    <p:bg>
      <p:bgPr>
        <a:solidFill>
          <a:schemeClr val="bg1"/>
        </a:solidFill>
      </p:bgPr>
    </p:bg>
    <p:spTree>
      <p:nvGrpSpPr>
        <p:cNvPr id="1" name="" title=""/>
        <p:cNvGrpSpPr/>
        <p:nvPr/>
      </p:nvGrpSpPr>
      <p:grpSpPr/>
      <p:sp>
        <p:nvSpPr>
          <p:cNvPr id="8194"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8197"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C765D176-A479-4ACA-87CC-77C5016FAAC0}"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8198"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BC7B131F-C4B7-4CDF-A22B-90E1527A1FAF}"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cSld name="Innhold med tekst">
    <p:bg>
      <p:bgPr>
        <a:solidFill>
          <a:schemeClr val="bg1"/>
        </a:solidFill>
      </p:bgPr>
    </p:bg>
    <p:spTree>
      <p:nvGrpSpPr>
        <p:cNvPr id="1" name="" title=""/>
        <p:cNvGrpSpPr/>
        <p:nvPr/>
      </p:nvGrpSpPr>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9218"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9221"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959CAA9D-A61A-4A1D-A65B-721B5A68FFF4}"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9222"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86709D9C-88F1-4F4B-8349-5927129E94DC}"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cSld name="Bilde med tekst">
    <p:bg>
      <p:bgPr>
        <a:solidFill>
          <a:schemeClr val="bg1"/>
        </a:solidFill>
      </p:bgPr>
    </p:bg>
    <p:spTree>
      <p:nvGrpSpPr>
        <p:cNvPr id="1" name="" title=""/>
        <p:cNvGrpSpPr/>
        <p:nvPr/>
      </p:nvGrpSpPr>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bilde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defRPr/>
            </a:pPr>
            <a:endParaRPr kumimoji="0" lang="nb-NO" altLang="en-US" sz="3200" b="0" i="0" u="none" strike="noStrike" kern="1200" cap="none" spc="0" normalizeH="0" baseline="0" noProof="0">
              <a:ln>
                <a:noFill/>
              </a:ln>
              <a:solidFill>
                <a:srgbClr val="000000"/>
              </a:solidFill>
              <a:uLnTx/>
              <a:uFillTx/>
              <a:latin typeface="+mn-lt"/>
              <a:ea typeface="+mn-ea"/>
              <a:cs typeface="Calibri" panose="020f0502020204030204" pitchFamily="34" charset="0"/>
            </a:endParaRPr>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10242" name="Plassholder for bunntekst 4"/>
          <p:cNvSpPr>
            <a:spLocks noGrp="1"/>
          </p:cNvSpPr>
          <p:nvPr>
            <p:ph type="ftr" sz="quarter" idx="10"/>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45" name="Plassholder for lysbildenummer 5"/>
          <p:cNvSpPr>
            <a:spLocks noGrp="1"/>
          </p:cNvSpPr>
          <p:nvPr>
            <p:ph type="sldNum" sz="quarter" idx="11"/>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44E5DEAE-AC10-42C0-BCBC-16F54315CF9F}"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
        <p:nvSpPr>
          <p:cNvPr id="10246" name="Plassholder for dato 3"/>
          <p:cNvSpPr>
            <a:spLocks noGrp="1"/>
          </p:cNvSpPr>
          <p:nvPr>
            <p:ph type="dt" sz="half" idx="1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46474CEF-A248-4AF4-8080-FE1BBF559749}"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p:bgPr>
    </p:bg>
    <p:spTree>
      <p:nvGrpSpPr>
        <p:cNvPr id="1" name="" title=""/>
        <p:cNvGrpSpPr/>
        <p:nvPr/>
      </p:nvGrpSpPr>
      <p:grpSpPr/>
      <p:sp>
        <p:nvSpPr>
          <p:cNvPr id="1026" name="Plassholder for tittel 1"/>
          <p:cNvSpPr>
            <a:spLocks noGrp="1"/>
          </p:cNvSpPr>
          <p:nvPr>
            <p:ph type="title"/>
          </p:nvPr>
        </p:nvSpPr>
        <p:spPr>
          <a:xfrm>
            <a:off x="457200" y="274638"/>
            <a:ext cx="8229600" cy="1143000"/>
          </a:xfrm>
          <a:prstGeom prst="rect">
            <a:avLst/>
          </a:prstGeom>
          <a:noFill/>
          <a:ln>
            <a:noFill/>
            <a:miter lim="800000"/>
          </a:ln>
        </p:spPr>
        <p:txBody>
          <a:bodyPr anchor="ctr" anchorCtr="0">
            <a:noAutofit/>
          </a:bodyPr>
          <a:lstStyle>
            <a:lvl1pPr marL="0" indent="0" algn="ctr" defTabSz="914400" rtl="0" eaLnBrk="0" fontAlgn="base" hangingPunct="0">
              <a:lnSpc>
                <a:spcPct val="100000"/>
              </a:lnSpc>
              <a:spcBef>
                <a:spcPct val="0"/>
              </a:spcBef>
              <a:spcAft>
                <a:spcPct val="0"/>
              </a:spcAft>
              <a:buClrTx/>
              <a:buSzTx/>
              <a:buFontTx/>
              <a:buNone/>
              <a:defRPr kumimoji="0" lang="nb-NO" altLang="en-US" sz="4400" b="0" i="0" u="none" kern="1200" baseline="0">
                <a:solidFill>
                  <a:srgbClr val="000000"/>
                </a:solidFill>
                <a:latin typeface="Calibri" pitchFamily="34" charset="0"/>
                <a:ea typeface="Calibri" pitchFamily="34" charset="0"/>
                <a:cs typeface="Calibri" panose="020f050202020403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pPr>
            <a:r>
              <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rPr>
              <a:t>Klikk for å redigere tittelstil</a:t>
            </a:r>
            <a:endPar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endParaRPr>
          </a:p>
        </p:txBody>
      </p:sp>
      <p:sp>
        <p:nvSpPr>
          <p:cNvPr id="1027" name="Plassholder for tekst 2"/>
          <p:cNvSpPr>
            <a:spLocks noGrp="1"/>
          </p:cNvSpPr>
          <p:nvPr>
            <p:ph type="body" idx="1"/>
          </p:nvPr>
        </p:nvSpPr>
        <p:spPr>
          <a:xfrm>
            <a:off x="457200" y="1600200"/>
            <a:ext cx="8229600" cy="4525963"/>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Klikk for å redigere tekststiler i malen</a:t>
            </a:r>
            <a:endPar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Andre nivå</a:t>
            </a:r>
            <a:endPar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143000" marR="0" lvl="2"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Tredje nivå</a:t>
            </a:r>
            <a:endPar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600200" marR="0" lvl="3"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Fjerde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2057400" marR="0" lvl="4"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Femte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p:txBody>
      </p:sp>
      <p:sp>
        <p:nvSpPr>
          <p:cNvPr id="1028" name="Plassholder for dato 3"/>
          <p:cNvSpPr>
            <a:spLocks noGrp="1"/>
          </p:cNvSpPr>
          <p:nvPr>
            <p:ph type="dt" sz="half" idx="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l"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fld id="{2B3245EE-AE56-46FD-B850-D2D2A5879766}"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9" name="Plassholder for bunntekst 4"/>
          <p:cNvSpPr>
            <a:spLocks noGrp="1"/>
          </p:cNvSpPr>
          <p:nvPr>
            <p:ph type="ftr" sz="quarter" idx="3"/>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ctr"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30" name="Plassholder for lysbildenummer 5"/>
          <p:cNvSpPr>
            <a:spLocks noGrp="1"/>
          </p:cNvSpPr>
          <p:nvPr>
            <p:ph type="sldNum" sz="quarter" idx="4"/>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lgn="r" eaLnBrk="1" hangingPunct="1">
              <a:buSzTx/>
              <a:defRPr sz="1200">
                <a:solidFill>
                  <a:srgbClr val="898989"/>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D0115BD3-FB57-4F0E-A77E-1B3EF18B52C1}"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sldLayoutIdLst>
    <p:sldLayoutId id="2147484046" r:id="rId1"/>
    <p:sldLayoutId id="2147484048" r:id="rId2"/>
    <p:sldLayoutId id="2147484050" r:id="rId3"/>
    <p:sldLayoutId id="2147484052" r:id="rId4"/>
    <p:sldLayoutId id="2147484054" r:id="rId5"/>
    <p:sldLayoutId id="2147484056" r:id="rId6"/>
    <p:sldLayoutId id="2147484058" r:id="rId7"/>
    <p:sldLayoutId id="2147484060" r:id="rId8"/>
    <p:sldLayoutId id="2147484062" r:id="rId9"/>
    <p:sldLayoutId id="2147484064" r:id="rId10"/>
    <p:sldLayoutId id="2147484066" r:id="rId11"/>
  </p:sldLayoutIdLst>
  <p:transition/>
  <p:timing/>
  <p:txStyles>
    <p:titleStyle>
      <a:lvl1pPr marL="0" indent="0" algn="ctr" defTabSz="914400" rtl="0" eaLnBrk="0" fontAlgn="base" hangingPunct="0">
        <a:lnSpc>
          <a:spcPct val="100000"/>
        </a:lnSpc>
        <a:spcBef>
          <a:spcPct val="0"/>
        </a:spcBef>
        <a:spcAft>
          <a:spcPct val="0"/>
        </a:spcAft>
        <a:buClrTx/>
        <a:buSzTx/>
        <a:buFontTx/>
        <a:buNone/>
        <a:defRPr kumimoji="0" sz="4400" b="0" i="0" u="none" kern="1200" baseline="0">
          <a:solidFill>
            <a:srgbClr val="000000"/>
          </a:solidFill>
          <a:effectLst/>
          <a:latin typeface="Calibri" pitchFamily="34" charset="0"/>
          <a:ea typeface="Calibri" pitchFamily="34" charset="0"/>
          <a:cs typeface="Calibri" panose="020f0502020204030204" pitchFamily="34" charset="0"/>
        </a:defRPr>
      </a:lvl1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hyperlink" Target="http://www.rustelefonen.no/" TargetMode="External" /><Relationship Id="rId11" Type="http://schemas.openxmlformats.org/officeDocument/2006/relationships/hyperlink" Target="http://www.helsenorge.no/" TargetMode="External" /><Relationship Id="rId12" Type="http://schemas.openxmlformats.org/officeDocument/2006/relationships/hyperlink" Target="http://akan.no/" TargetMode="External" /><Relationship Id="rId13" Type="http://schemas.openxmlformats.org/officeDocument/2006/relationships/hyperlink" Target="http://www.ung.no/alkohol/1616_Fakta_om_alkohol.html" TargetMode="External" /><Relationship Id="rId14" Type="http://schemas.openxmlformats.org/officeDocument/2006/relationships/hyperlink" Target="http://al-anon.org/norway/" TargetMode="External" /><Relationship Id="rId15" Type="http://schemas.openxmlformats.org/officeDocument/2006/relationships/hyperlink" Target="http://al-anon.org/norway/er-al-anon-noe-for-meg/vba-barn-av-alkoholikere/" TargetMode="External" /><Relationship Id="rId16" Type="http://schemas.openxmlformats.org/officeDocument/2006/relationships/hyperlink" Target="http://www.kognitiv.no/" TargetMode="External" /><Relationship Id="rId17" Type="http://schemas.openxmlformats.org/officeDocument/2006/relationships/hyperlink" Target="http://www.helsebiblioteket.no/fagprosedyrer/ferdige/barn-som-parorende-1-overordnet-prosedyre" TargetMode="External" /><Relationship Id="rId18" Type="http://schemas.openxmlformats.org/officeDocument/2006/relationships/hyperlink" Target="https://www.snakketoyet.no/" TargetMode="External" /><Relationship Id="rId19" Type="http://schemas.openxmlformats.org/officeDocument/2006/relationships/hyperlink" Target="http://www.helsefilm.no/v1/film/details.aspx?filmid=90128" TargetMode="External" /><Relationship Id="rId2" Type="http://schemas.openxmlformats.org/officeDocument/2006/relationships/notesSlide" Target="../notesSlides/notesSlide8.xml" /><Relationship Id="rId20" Type="http://schemas.openxmlformats.org/officeDocument/2006/relationships/hyperlink" Target="https://www.youtube.com/watch?v=upgkDETvl0E" TargetMode="External" /><Relationship Id="rId21" Type="http://schemas.openxmlformats.org/officeDocument/2006/relationships/hyperlink" Target="https://www.youtube.com/watch?v=MyU1u-9DU4o" TargetMode="External" /><Relationship Id="rId22" Type="http://schemas.openxmlformats.org/officeDocument/2006/relationships/hyperlink" Target="https://www.youtube.com/watch?v=VsVdiImOGkk" TargetMode="External" /><Relationship Id="rId23" Type="http://schemas.openxmlformats.org/officeDocument/2006/relationships/hyperlink" Target="https://www.youtube.com/watch?v=3SZX580aQzI" TargetMode="External" /><Relationship Id="rId24" Type="http://schemas.openxmlformats.org/officeDocument/2006/relationships/hyperlink" Target="https://www.youtube.com/watch?v=uXeaUVZqOYQ" TargetMode="Externa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 Id="rId8" Type="http://schemas.openxmlformats.org/officeDocument/2006/relationships/hyperlink" Target="http://www.anonymealkoholikere.no/2/" TargetMode="External" /><Relationship Id="rId9" Type="http://schemas.openxmlformats.org/officeDocument/2006/relationships/hyperlink" Target="http://www.a-larm.no/" TargetMode="Externa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hyperlink" Target="https://helsedirektoratet.no/motiverende-intervju" TargetMode="External" /><Relationship Id="rId11" Type="http://schemas.openxmlformats.org/officeDocument/2006/relationships/hyperlink" Target="https://helsedirektoratet.no/lists/publikasjoner/attachments/188/nasjonal-faglig-retningslinje-personer-med-rop-lidelser-is-1948.pdf" TargetMode="Externa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 Id="rId7" Type="http://schemas.openxmlformats.org/officeDocument/2006/relationships/hyperlink" Target="https://www.nice.org.uk/guidance/cg31" TargetMode="External" /><Relationship Id="rId8" Type="http://schemas.openxmlformats.org/officeDocument/2006/relationships/hyperlink" Target="https://helsedirektoratet.no/retningslinjer/behandling-og-rehabilitering-av-rusmiddelproblemer-og-avhengighet" TargetMode="External" /><Relationship Id="rId9" Type="http://schemas.openxmlformats.org/officeDocument/2006/relationships/hyperlink" Target="https://helsedirektoratet.no/retningslinjer/avrusning-fra-rusmidler-og-vanedannende-legemidler" TargetMode="Externa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helsedirektoratet.no/retningslinjer/tverrfaglig-spesialisert-rusbehandling-tsb/seksjon?Tittel=tilstander-for-tverrfaglig-spesialisert-9669" TargetMode="Externa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29.xml" TargetMode="Internal" /><Relationship Id="rId2" Type="http://schemas.openxmlformats.org/officeDocument/2006/relationships/slide" Target="slide13.xml" TargetMode="Internal" /><Relationship Id="rId3" Type="http://schemas.openxmlformats.org/officeDocument/2006/relationships/slide" Target="slide12.xml" TargetMode="Internal" /><Relationship Id="rId4" Type="http://schemas.openxmlformats.org/officeDocument/2006/relationships/slide" Target="slide17.xml" TargetMode="Internal" /><Relationship Id="rId5" Type="http://schemas.openxmlformats.org/officeDocument/2006/relationships/slide" Target="slide22.xml" TargetMode="Internal" /><Relationship Id="rId6" Type="http://schemas.openxmlformats.org/officeDocument/2006/relationships/slide" Target="slide27.xml" TargetMode="Internal" /><Relationship Id="rId7" Type="http://schemas.openxmlformats.org/officeDocument/2006/relationships/slide" Target="slide2.xml" TargetMode="Internal" /><Relationship Id="rId8" Type="http://schemas.openxmlformats.org/officeDocument/2006/relationships/slide" Target="slide23.xml" TargetMode="Internal" /><Relationship Id="rId9" Type="http://schemas.openxmlformats.org/officeDocument/2006/relationships/slide" Target="slide40.xml" TargetMode="Interna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https://kvalitet.sshf.no/docs/pub/DOK40598.ppsx" TargetMode="External" /><Relationship Id="rId3" Type="http://schemas.openxmlformats.org/officeDocument/2006/relationships/hyperlink" Target="https://kvalitet.sshf.no/docs/pub/DOK41188.pdf" TargetMode="External" /><Relationship Id="rId4" Type="http://schemas.openxmlformats.org/officeDocument/2006/relationships/hyperlink" Target="https://ek-sshf.sikt.sykehuspartner.no/docs/pub/DOK41188.pdf" TargetMode="External" /><Relationship Id="rId5" Type="http://schemas.openxmlformats.org/officeDocument/2006/relationships/slide" Target="slide2.xml" TargetMode="Internal" /><Relationship Id="rId6" Type="http://schemas.openxmlformats.org/officeDocument/2006/relationships/slide" Target="slide12.xml" TargetMode="Internal" /><Relationship Id="rId7" Type="http://schemas.openxmlformats.org/officeDocument/2006/relationships/slide" Target="slide23.xml" TargetMode="Internal" /><Relationship Id="rId8" Type="http://schemas.openxmlformats.org/officeDocument/2006/relationships/slide" Target="slide40.xml" TargetMode="Internal" /><Relationship Id="rId9" Type="http://schemas.openxmlformats.org/officeDocument/2006/relationships/slide" Target="slide29.xml" TargetMode="Interna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hyperlink" Target="dok22451.pdf" TargetMode="Externa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 Id="rId7" Type="http://schemas.openxmlformats.org/officeDocument/2006/relationships/hyperlink" Target="http://snakkomrus.no/utskrifter/audit-blank.pdf" TargetMode="External" /><Relationship Id="rId8" Type="http://schemas.openxmlformats.org/officeDocument/2006/relationships/hyperlink" Target="https://kvalitet.sshf.no/docs/pub/DOK22467.pdf" TargetMode="External" /><Relationship Id="rId9" Type="http://schemas.openxmlformats.org/officeDocument/2006/relationships/hyperlink" Target="https://kvalitet.sshf.no/docs/pub/DOK24507.pdf" TargetMode="Externa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hyperlink" Target="https://kvalitet.sshf.no/docs/pub/DOK27863.pdf" TargetMode="External" /><Relationship Id="rId11" Type="http://schemas.openxmlformats.org/officeDocument/2006/relationships/hyperlink" Target="https://kvalitet.sshf.no/docs/pub/DOK32176.pdf" TargetMode="External" /><Relationship Id="rId12" Type="http://schemas.openxmlformats.org/officeDocument/2006/relationships/hyperlink" Target="https://kvalitet.sshf.no/docs/dok/DOK27908.pdf" TargetMode="External" /><Relationship Id="rId13" Type="http://schemas.openxmlformats.org/officeDocument/2006/relationships/hyperlink" Target="http://rop.no/kartleggingsverktoey/europasi-og-euroadad" TargetMode="External" /><Relationship Id="rId14" Type="http://schemas.openxmlformats.org/officeDocument/2006/relationships/hyperlink" Target="https://kvalitet.sshf.no/docs/pub/DOK31127.pdf" TargetMode="External" /><Relationship Id="rId2" Type="http://schemas.openxmlformats.org/officeDocument/2006/relationships/notesSlide" Target="../notesSlides/notesSlide9.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 Id="rId8" Type="http://schemas.openxmlformats.org/officeDocument/2006/relationships/hyperlink" Target="https://kvalitet.sshf.no/docs/pub/DOK27865.pdf" TargetMode="External" /><Relationship Id="rId9" Type="http://schemas.openxmlformats.org/officeDocument/2006/relationships/hyperlink" Target="https://kvalitet.sshf.no/docs/dok/DOK24509.pdf" TargetMode="Externa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 Id="rId8" Type="http://schemas.openxmlformats.org/officeDocument/2006/relationships/hyperlink" Target="https://kvalitet.sshf.no/docs/pub/DOK41188.pdf" TargetMode="Externa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 Id="rId7" Type="http://schemas.openxmlformats.org/officeDocument/2006/relationships/hyperlink" Target="https://kvalitet.sshf.no/docs/pub/DOK20230.pdf" TargetMode="External" /><Relationship Id="rId8" Type="http://schemas.openxmlformats.org/officeDocument/2006/relationships/hyperlink" Target="https://kvalitet.sshf.no/docs/pub/DOK40904.pdf" TargetMode="Externa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 Id="rId8" Type="http://schemas.openxmlformats.org/officeDocument/2006/relationships/hyperlink" Target="https://kvalitet.sshf.no/docs/pub/DOK41750.pdf" TargetMode="External" /><Relationship Id="rId9" Type="http://schemas.openxmlformats.org/officeDocument/2006/relationships/hyperlink" Target="https://ek-sshf.sikt.sykehuspartner.no/docs/pub/DOK41750.pdf" TargetMode="Externa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slide" Target="slide40.xml" TargetMode="Internal" /><Relationship Id="rId11" Type="http://schemas.openxmlformats.org/officeDocument/2006/relationships/slide" Target="slide29.xml" TargetMode="Internal" /><Relationship Id="rId2" Type="http://schemas.openxmlformats.org/officeDocument/2006/relationships/notesSlide" Target="../notesSlides/notesSlide13.xml" /><Relationship Id="rId3" Type="http://schemas.openxmlformats.org/officeDocument/2006/relationships/slide" Target="slide39.xml" TargetMode="Internal" /><Relationship Id="rId4" Type="http://schemas.openxmlformats.org/officeDocument/2006/relationships/hyperlink" Target="../ppt/slides/slide39.xml" TargetMode="External" /><Relationship Id="rId5" Type="http://schemas.openxmlformats.org/officeDocument/2006/relationships/slide" Target="slide41.xml" TargetMode="Internal" /><Relationship Id="rId6" Type="http://schemas.openxmlformats.org/officeDocument/2006/relationships/hyperlink" Target="../ppt/slides/slide41.xml" TargetMode="External" /><Relationship Id="rId7" Type="http://schemas.openxmlformats.org/officeDocument/2006/relationships/slide" Target="slide2.xml" TargetMode="Internal" /><Relationship Id="rId8" Type="http://schemas.openxmlformats.org/officeDocument/2006/relationships/slide" Target="slide12.xml" TargetMode="Internal" /><Relationship Id="rId9" Type="http://schemas.openxmlformats.org/officeDocument/2006/relationships/slide" Target="slide23.xml" TargetMode="Interna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4.xml" /><Relationship Id="rId3" Type="http://schemas.openxmlformats.org/officeDocument/2006/relationships/slide" Target="slide44.xml" TargetMode="Internal" /><Relationship Id="rId4" Type="http://schemas.openxmlformats.org/officeDocument/2006/relationships/hyperlink" Target="../ppt/slides/slide44.xml" TargetMode="External" /><Relationship Id="rId5" Type="http://schemas.openxmlformats.org/officeDocument/2006/relationships/slide" Target="slide2.xml" TargetMode="Internal" /><Relationship Id="rId6" Type="http://schemas.openxmlformats.org/officeDocument/2006/relationships/slide" Target="slide12.xml" TargetMode="Internal" /><Relationship Id="rId7" Type="http://schemas.openxmlformats.org/officeDocument/2006/relationships/slide" Target="slide23.xml" TargetMode="Internal" /><Relationship Id="rId8" Type="http://schemas.openxmlformats.org/officeDocument/2006/relationships/slide" Target="slide40.xml" TargetMode="Internal" /><Relationship Id="rId9" Type="http://schemas.openxmlformats.org/officeDocument/2006/relationships/slide" Target="slide29.xml" TargetMode="Interna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 Id="rId8" Type="http://schemas.openxmlformats.org/officeDocument/2006/relationships/image" Target="../media/image4.pn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6.xml" /><Relationship Id="rId3" Type="http://schemas.openxmlformats.org/officeDocument/2006/relationships/hyperlink" Target="Hjelpetekst - 12 trinn.pdf" TargetMode="External" /><Relationship Id="rId4" Type="http://schemas.openxmlformats.org/officeDocument/2006/relationships/slide" Target="slide2.xml" TargetMode="Internal" /><Relationship Id="rId5" Type="http://schemas.openxmlformats.org/officeDocument/2006/relationships/slide" Target="slide12.xml" TargetMode="Internal" /><Relationship Id="rId6" Type="http://schemas.openxmlformats.org/officeDocument/2006/relationships/slide" Target="slide23.xml" TargetMode="Internal" /><Relationship Id="rId7" Type="http://schemas.openxmlformats.org/officeDocument/2006/relationships/slide" Target="slide40.xml" TargetMode="Internal" /><Relationship Id="rId8" Type="http://schemas.openxmlformats.org/officeDocument/2006/relationships/slide" Target="slide29.xml" TargetMode="Interna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hyperlink" Target="../ppt/slides/slide43.xml" TargetMode="External" /><Relationship Id="rId11" Type="http://schemas.openxmlformats.org/officeDocument/2006/relationships/slide" Target="slide2.xml" TargetMode="Internal" /><Relationship Id="rId12" Type="http://schemas.openxmlformats.org/officeDocument/2006/relationships/slide" Target="slide12.xml" TargetMode="Internal" /><Relationship Id="rId13" Type="http://schemas.openxmlformats.org/officeDocument/2006/relationships/slide" Target="slide23.xml" TargetMode="Internal" /><Relationship Id="rId14" Type="http://schemas.openxmlformats.org/officeDocument/2006/relationships/slide" Target="slide40.xml" TargetMode="Internal" /><Relationship Id="rId15" Type="http://schemas.openxmlformats.org/officeDocument/2006/relationships/slide" Target="slide29.xml" TargetMode="Internal" /><Relationship Id="rId2" Type="http://schemas.openxmlformats.org/officeDocument/2006/relationships/notesSlide" Target="../notesSlides/notesSlide17.xml" /><Relationship Id="rId3" Type="http://schemas.openxmlformats.org/officeDocument/2006/relationships/hyperlink" Target="https://helsedirektoratet.no/retningslinjer/avrusning-fra-rusmidler-og-vanedannende-legemidler" TargetMode="External" /><Relationship Id="rId4" Type="http://schemas.openxmlformats.org/officeDocument/2006/relationships/hyperlink" Target="dok41596.pdf" TargetMode="External" /><Relationship Id="rId5" Type="http://schemas.openxmlformats.org/officeDocument/2006/relationships/slide" Target="slide44.xml" TargetMode="Internal" /><Relationship Id="rId6" Type="http://schemas.openxmlformats.org/officeDocument/2006/relationships/hyperlink" Target="../ppt/slides/slide44.xml" TargetMode="External" /><Relationship Id="rId7" Type="http://schemas.openxmlformats.org/officeDocument/2006/relationships/slide" Target="slide42.xml" TargetMode="Internal" /><Relationship Id="rId8" Type="http://schemas.openxmlformats.org/officeDocument/2006/relationships/hyperlink" Target="../ppt/slides/slide42.xml" TargetMode="External" /><Relationship Id="rId9" Type="http://schemas.openxmlformats.org/officeDocument/2006/relationships/slide" Target="slide43.xml" TargetMode="Interna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8.xml" /><Relationship Id="rId3" Type="http://schemas.openxmlformats.org/officeDocument/2006/relationships/hyperlink" Target="https://kvalitet.sshf.no/docs/pub/DOK23034.pdf" TargetMode="External" /><Relationship Id="rId4" Type="http://schemas.openxmlformats.org/officeDocument/2006/relationships/slide" Target="slide2.xml" TargetMode="Internal" /><Relationship Id="rId5" Type="http://schemas.openxmlformats.org/officeDocument/2006/relationships/slide" Target="slide12.xml" TargetMode="Internal" /><Relationship Id="rId6" Type="http://schemas.openxmlformats.org/officeDocument/2006/relationships/slide" Target="slide23.xml" TargetMode="Internal" /><Relationship Id="rId7" Type="http://schemas.openxmlformats.org/officeDocument/2006/relationships/slide" Target="slide40.xml" TargetMode="Internal" /><Relationship Id="rId8" Type="http://schemas.openxmlformats.org/officeDocument/2006/relationships/slide" Target="slide29.xml" TargetMode="Interna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9.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 Id="rId8" Type="http://schemas.openxmlformats.org/officeDocument/2006/relationships/image" Target="../media/image1.png"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hyperlink" Target="dok41598." TargetMode="External" /><Relationship Id="rId11" Type="http://schemas.openxmlformats.org/officeDocument/2006/relationships/slide" Target="slide24.xml" TargetMode="Internal" /><Relationship Id="rId12" Type="http://schemas.openxmlformats.org/officeDocument/2006/relationships/slide" Target="slide25.xml" TargetMode="Internal" /><Relationship Id="rId13" Type="http://schemas.openxmlformats.org/officeDocument/2006/relationships/slide" Target="slide26.xml" TargetMode="Internal" /><Relationship Id="rId14" Type="http://schemas.openxmlformats.org/officeDocument/2006/relationships/slide" Target="slide29.xml" TargetMode="Internal" /><Relationship Id="rId15" Type="http://schemas.openxmlformats.org/officeDocument/2006/relationships/hyperlink" Target="dok31127.docx" TargetMode="External" /><Relationship Id="rId16" Type="http://schemas.openxmlformats.org/officeDocument/2006/relationships/hyperlink" Target="dok27908.pdf" TargetMode="External" /><Relationship Id="rId17" Type="http://schemas.openxmlformats.org/officeDocument/2006/relationships/hyperlink" Target="dok41591." TargetMode="External" /><Relationship Id="rId18" Type="http://schemas.openxmlformats.org/officeDocument/2006/relationships/hyperlink" Target="dok41593." TargetMode="External" /><Relationship Id="rId19" Type="http://schemas.openxmlformats.org/officeDocument/2006/relationships/hyperlink" Target="dok41594." TargetMode="External" /><Relationship Id="rId2" Type="http://schemas.openxmlformats.org/officeDocument/2006/relationships/notesSlide" Target="../notesSlides/notesSlide20.xml" /><Relationship Id="rId3" Type="http://schemas.openxmlformats.org/officeDocument/2006/relationships/slide" Target="slide9.xml" TargetMode="Internal" /><Relationship Id="rId4" Type="http://schemas.openxmlformats.org/officeDocument/2006/relationships/slide" Target="slide13.xml" TargetMode="Internal" /><Relationship Id="rId5" Type="http://schemas.openxmlformats.org/officeDocument/2006/relationships/hyperlink" Target="dok22451.pdf" TargetMode="External" /><Relationship Id="rId6" Type="http://schemas.openxmlformats.org/officeDocument/2006/relationships/hyperlink" Target="http://snakkomrus.no/utskrifter/audit-blank.pdf" TargetMode="External" /><Relationship Id="rId7" Type="http://schemas.openxmlformats.org/officeDocument/2006/relationships/hyperlink" Target="dok24507.pdf" TargetMode="External" /><Relationship Id="rId8" Type="http://schemas.openxmlformats.org/officeDocument/2006/relationships/hyperlink" Target="dok22467.pdf" TargetMode="External" /><Relationship Id="rId9" Type="http://schemas.openxmlformats.org/officeDocument/2006/relationships/hyperlink" Target="dok41599." TargetMode="Externa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1.xml" /><Relationship Id="rId3" Type="http://schemas.openxmlformats.org/officeDocument/2006/relationships/image" Target="../media/image5.jpeg" /><Relationship Id="rId4" Type="http://schemas.openxmlformats.org/officeDocument/2006/relationships/slide" Target="slide2.xml" TargetMode="Internal" /><Relationship Id="rId5" Type="http://schemas.openxmlformats.org/officeDocument/2006/relationships/slide" Target="slide12.xml" TargetMode="Internal" /><Relationship Id="rId6" Type="http://schemas.openxmlformats.org/officeDocument/2006/relationships/slide" Target="slide23.xml" TargetMode="Internal" /><Relationship Id="rId7" Type="http://schemas.openxmlformats.org/officeDocument/2006/relationships/slide" Target="slide40.xml" TargetMode="Internal" /><Relationship Id="rId8" Type="http://schemas.openxmlformats.org/officeDocument/2006/relationships/slide" Target="slide29.xml" TargetMode="Interna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2.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3.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4.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4.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5.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 Id="rId8" Type="http://schemas.openxmlformats.org/officeDocument/2006/relationships/image" Target="../media/image2.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2.xml" TargetMode="Internal" /><Relationship Id="rId3" Type="http://schemas.openxmlformats.org/officeDocument/2006/relationships/slide" Target="slide12.xml" TargetMode="Internal" /><Relationship Id="rId4" Type="http://schemas.openxmlformats.org/officeDocument/2006/relationships/slide" Target="slide23.xml" TargetMode="Internal" /><Relationship Id="rId5" Type="http://schemas.openxmlformats.org/officeDocument/2006/relationships/slide" Target="slide40.xml" TargetMode="Internal" /><Relationship Id="rId6" Type="http://schemas.openxmlformats.org/officeDocument/2006/relationships/slide" Target="slide29.xml" TargetMode="In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6.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 Id="rId8" Type="http://schemas.openxmlformats.org/officeDocument/2006/relationships/image" Target="../media/image3.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hyperlink" Target="http://www.selvhjelp.no/" TargetMode="External" /><Relationship Id="rId2" Type="http://schemas.openxmlformats.org/officeDocument/2006/relationships/notesSlide" Target="../notesSlides/notesSlide7.xml" /><Relationship Id="rId3" Type="http://schemas.openxmlformats.org/officeDocument/2006/relationships/slide" Target="slide2.xml" TargetMode="Internal" /><Relationship Id="rId4" Type="http://schemas.openxmlformats.org/officeDocument/2006/relationships/slide" Target="slide12.xml" TargetMode="Internal" /><Relationship Id="rId5" Type="http://schemas.openxmlformats.org/officeDocument/2006/relationships/slide" Target="slide23.xml" TargetMode="Internal" /><Relationship Id="rId6" Type="http://schemas.openxmlformats.org/officeDocument/2006/relationships/slide" Target="slide40.xml" TargetMode="Internal" /><Relationship Id="rId7" Type="http://schemas.openxmlformats.org/officeDocument/2006/relationships/slide" Target="slide29.xml" TargetMode="Internal" /><Relationship Id="rId8" Type="http://schemas.openxmlformats.org/officeDocument/2006/relationships/hyperlink" Target="http://www.anonymealkoholikere.no/" TargetMode="External" /><Relationship Id="rId9" Type="http://schemas.openxmlformats.org/officeDocument/2006/relationships/hyperlink" Target="http://www.familieklubb.no/" TargetMode="Externa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3314" name="Tittel 1" title=""/>
          <p:cNvSpPr>
            <a:spLocks noGrp="1"/>
          </p:cNvSpPr>
          <p:nvPr>
            <p:ph type="ctrTitle"/>
          </p:nvPr>
        </p:nvSpPr>
        <p:spPr>
          <a:xfrm>
            <a:off x="684213" y="188913"/>
            <a:ext cx="7772400" cy="1368425"/>
          </a:xfrm>
          <a:noFill/>
          <a:ln cap="flat">
            <a:noFill/>
            <a:prstDash val="solid"/>
            <a:miter lim="800000"/>
            <a:headEnd type="none" w="med" len="med"/>
            <a:tailEnd type="none" w="med" len="med"/>
          </a:ln>
        </p:spPr>
        <p:txBody>
          <a:bodyPr wrap="square" lIns="91440" tIns="45720" rIns="91440" bIns="45720" anchor="ctr" anchorCtr="0"/>
          <a:lstStyle>
            <a:lvl1pPr marL="0" indent="0" algn="ctr" defTabSz="914400" rtl="0" eaLnBrk="0" fontAlgn="base" hangingPunct="0">
              <a:lnSpc>
                <a:spcPct val="100000"/>
              </a:lnSpc>
              <a:spcBef>
                <a:spcPct val="0"/>
              </a:spcBef>
              <a:spcAft>
                <a:spcPct val="0"/>
              </a:spcAft>
              <a:buClrTx/>
              <a:buSzTx/>
              <a:buFontTx/>
              <a:buNone/>
              <a:defRPr kumimoji="0" lang="nb-NO" altLang="en-US" sz="4400" b="0" i="0" u="none" baseline="0">
                <a:solidFill>
                  <a:srgbClr val="000000"/>
                </a:solidFill>
                <a:effectLst/>
                <a:latin typeface="Calibri" pitchFamily="34" charset="0"/>
                <a:ea typeface="Calibri" pitchFamily="34" charset="0"/>
              </a:defRPr>
            </a:lvl1pPr>
          </a:lstStyle>
          <a:p>
            <a:pPr lvl="0" eaLnBrk="1" hangingPunct="1"/>
            <a:r>
              <a:rPr lang="nb-NO" altLang="nb-NO" sz="3200" b="1"/>
              <a:t>Alkoholavhengighet</a:t>
            </a:r>
            <a:endParaRPr lang="nb-NO" altLang="nb-NO" sz="3200"/>
          </a:p>
        </p:txBody>
      </p:sp>
      <p:grpSp>
        <p:nvGrpSpPr>
          <p:cNvPr id="13315" name="Gruppe 6" title=""/>
          <p:cNvGrpSpPr/>
          <p:nvPr/>
        </p:nvGrpSpPr>
        <p:grpSpPr>
          <a:xfrm>
            <a:off x="0" y="3429000"/>
            <a:ext cx="2303463" cy="1127125"/>
            <a:chOff x="1951" y="1992912"/>
            <a:chExt cx="1736735" cy="694694"/>
          </a:xfrm>
        </p:grpSpPr>
        <p:sp>
          <p:nvSpPr>
            <p:cNvPr id="13316" name="Vinkeltegn 4" title="">
              <a:hlinkClick r:id="rId2" action="ppaction://hlinksldjump"/>
            </p:cNvPr>
            <p:cNvSpPr/>
            <p:nvPr/>
          </p:nvSpPr>
          <p:spPr>
            <a:xfrm>
              <a:off x="1951"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17" name="Vinkeltegn 4"/>
            <p:cNvSpPr/>
            <p:nvPr/>
          </p:nvSpPr>
          <p:spPr>
            <a:xfrm>
              <a:off x="462767" y="1992912"/>
              <a:ext cx="92881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 pårørende informasjon</a:t>
              </a:r>
            </a:p>
          </p:txBody>
        </p:sp>
      </p:grpSp>
      <p:grpSp>
        <p:nvGrpSpPr>
          <p:cNvPr id="13318" name="Gruppe 11" title=""/>
          <p:cNvGrpSpPr/>
          <p:nvPr/>
        </p:nvGrpSpPr>
        <p:grpSpPr>
          <a:xfrm>
            <a:off x="1763713" y="3429000"/>
            <a:ext cx="2376487" cy="1127125"/>
            <a:chOff x="1565013" y="1992912"/>
            <a:chExt cx="1736735" cy="694694"/>
          </a:xfrm>
        </p:grpSpPr>
        <p:sp>
          <p:nvSpPr>
            <p:cNvPr id="13319" name="Vinkeltegn 7" title="">
              <a:hlinkClick r:id="rId3" action="ppaction://hlinksldjump"/>
            </p:cNvPr>
            <p:cNvSpPr/>
            <p:nvPr/>
          </p:nvSpPr>
          <p:spPr>
            <a:xfrm>
              <a:off x="1565013"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0" name="Vinkeltegn 4"/>
            <p:cNvSpPr/>
            <p:nvPr/>
          </p:nvSpPr>
          <p:spPr>
            <a:xfrm>
              <a:off x="1922337" y="1992912"/>
              <a:ext cx="1010485"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Inntak og vurdering</a:t>
              </a:r>
            </a:p>
          </p:txBody>
        </p:sp>
      </p:grpSp>
      <p:grpSp>
        <p:nvGrpSpPr>
          <p:cNvPr id="13321" name="Gruppe 14" title=""/>
          <p:cNvGrpSpPr/>
          <p:nvPr/>
        </p:nvGrpSpPr>
        <p:grpSpPr>
          <a:xfrm>
            <a:off x="3492500" y="3429000"/>
            <a:ext cx="2303463" cy="1127125"/>
            <a:chOff x="3128076" y="1992912"/>
            <a:chExt cx="1736735" cy="694694"/>
          </a:xfrm>
        </p:grpSpPr>
        <p:sp>
          <p:nvSpPr>
            <p:cNvPr id="13322" name="Vinkeltegn 10" title="">
              <a:hlinkClick r:id="rId4" action="ppaction://hlinksldjump"/>
            </p:cNvPr>
            <p:cNvSpPr/>
            <p:nvPr/>
          </p:nvSpPr>
          <p:spPr>
            <a:xfrm>
              <a:off x="3128076"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3" name="Vinkeltegn 4"/>
            <p:cNvSpPr/>
            <p:nvPr/>
          </p:nvSpPr>
          <p:spPr>
            <a:xfrm>
              <a:off x="3562559" y="1992912"/>
              <a:ext cx="922827"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Utredning og diagnostikk</a:t>
              </a:r>
            </a:p>
          </p:txBody>
        </p:sp>
      </p:grpSp>
      <p:grpSp>
        <p:nvGrpSpPr>
          <p:cNvPr id="13324" name="Gruppe 17" title=""/>
          <p:cNvGrpSpPr/>
          <p:nvPr/>
        </p:nvGrpSpPr>
        <p:grpSpPr>
          <a:xfrm>
            <a:off x="5219700" y="3429000"/>
            <a:ext cx="2376488" cy="1127125"/>
            <a:chOff x="4691138" y="1992912"/>
            <a:chExt cx="1736735" cy="694694"/>
          </a:xfrm>
        </p:grpSpPr>
        <p:sp>
          <p:nvSpPr>
            <p:cNvPr id="13325" name="Vinkeltegn 13" title=""/>
            <p:cNvSpPr/>
            <p:nvPr/>
          </p:nvSpPr>
          <p:spPr>
            <a:xfrm>
              <a:off x="4691138"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6" name="Vinkeltegn 4"/>
            <p:cNvSpPr/>
            <p:nvPr/>
          </p:nvSpPr>
          <p:spPr>
            <a:xfrm>
              <a:off x="5038021" y="1992912"/>
              <a:ext cx="10429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Behandling og tiltak</a:t>
              </a:r>
            </a:p>
          </p:txBody>
        </p:sp>
      </p:grpSp>
      <p:grpSp>
        <p:nvGrpSpPr>
          <p:cNvPr id="13327" name="Gruppe 20" title=""/>
          <p:cNvGrpSpPr/>
          <p:nvPr/>
        </p:nvGrpSpPr>
        <p:grpSpPr>
          <a:xfrm>
            <a:off x="6948488" y="3429000"/>
            <a:ext cx="2195512" cy="1127125"/>
            <a:chOff x="6254200" y="1992912"/>
            <a:chExt cx="1736735" cy="694694"/>
          </a:xfrm>
        </p:grpSpPr>
        <p:sp>
          <p:nvSpPr>
            <p:cNvPr id="13328" name="Vinkeltegn 16" title="">
              <a:hlinkClick r:id="rId5" action="ppaction://hlinksldjump"/>
            </p:cNvPr>
            <p:cNvSpPr/>
            <p:nvPr/>
          </p:nvSpPr>
          <p:spPr>
            <a:xfrm>
              <a:off x="6254200"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9" name="Vinkeltegn 4"/>
            <p:cNvSpPr/>
            <p:nvPr/>
          </p:nvSpPr>
          <p:spPr>
            <a:xfrm>
              <a:off x="6710046" y="1992912"/>
              <a:ext cx="933040"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Pasientforløp - oversikt</a:t>
              </a:r>
            </a:p>
          </p:txBody>
        </p:sp>
      </p:grpSp>
      <p:sp>
        <p:nvSpPr>
          <p:cNvPr id="13330" name="Tittel 1"/>
          <p:cNvSpPr txBox="1"/>
          <p:nvPr/>
        </p:nvSpPr>
        <p:spPr>
          <a:xfrm>
            <a:off x="611188" y="1628775"/>
            <a:ext cx="8229600" cy="1143000"/>
          </a:xfrm>
          <a:prstGeom prst="rect">
            <a:avLst/>
          </a:prstGeom>
          <a:noFill/>
          <a:ln w="9525" cap="flat" cmpd="sng" algn="ctr">
            <a:noFill/>
            <a:prstDash val="solid"/>
            <a:round/>
            <a:headEnd type="none" w="med" len="med"/>
            <a:tailEnd type="none" w="med" len="med"/>
          </a:ln>
        </p:spPr>
        <p:txBody>
          <a:bodyPr anchor="ctr">
            <a:normAutofit fontScale="90000" lnSpcReduction="20000"/>
          </a:bodyPr>
          <a:lstStyle/>
          <a:p>
            <a:pPr marL="0" marR="0" lvl="0" indent="0" algn="l" defTabSz="914400" rtl="0" eaLnBrk="1" fontAlgn="auto" latinLnBrk="0" hangingPunct="1">
              <a:lnSpc>
                <a:spcPct val="100000"/>
              </a:lnSpc>
              <a:spcBef>
                <a:spcPct val="0"/>
              </a:spcBef>
              <a:spcAft>
                <a:spcPct val="0"/>
              </a:spcAft>
              <a:buClrTx/>
              <a:buSzTx/>
              <a:buFontTx/>
              <a:buNone/>
            </a:pPr>
            <a:br>
              <a:rPr kumimoji="0" lang="nb-NO" sz="4400" b="0" i="0" u="none" strike="noStrike" kern="1200" cap="none" spc="0" normalizeH="0" baseline="0" noProof="0">
                <a:ln>
                  <a:noFill/>
                </a:ln>
                <a:solidFill>
                  <a:schemeClr val="tx1"/>
                </a:solidFill>
                <a:uLnTx/>
                <a:uFillTx/>
                <a:latin typeface="+mj-lt" pitchFamily="34" charset="0"/>
                <a:ea typeface="+mj-ea" pitchFamily="34" charset="0"/>
                <a:cs typeface="+mj-cs"/>
              </a:rPr>
            </a:br>
          </a:p>
        </p:txBody>
      </p:sp>
      <p:sp>
        <p:nvSpPr>
          <p:cNvPr id="13331" name="TekstSylinder 18"/>
          <p:cNvSpPr txBox="1"/>
          <p:nvPr/>
        </p:nvSpPr>
        <p:spPr>
          <a:xfrm>
            <a:off x="539750" y="1268413"/>
            <a:ext cx="7993063" cy="1873250"/>
          </a:xfrm>
          <a:prstGeom prst="rect">
            <a:avLst/>
          </a:prstGeom>
          <a:noFill/>
          <a:ln w="9525" cap="flat" cmpd="sng" algn="ctr">
            <a:noFill/>
            <a:prstDash val="solid"/>
            <a:round/>
            <a:headEnd type="none" w="med" len="med"/>
            <a:tailEnd type="none" w="med" len="med"/>
          </a:ln>
        </p:spPr>
        <p:txBody>
          <a:bodyPr>
            <a:normAutofit fontScale="92500" lnSpcReduction="2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tx1"/>
                </a:solidFill>
                <a:uLnTx/>
                <a:uFillTx/>
                <a:latin typeface="+mn-lt" pitchFamily="34" charset="0"/>
                <a:ea typeface="+mn-ea" pitchFamily="34" charset="0"/>
                <a:cs typeface="+mn-cs"/>
              </a:rPr>
              <a:t>Pasientforløp for alkoholavhengighet gir på bakgrunn av kunnskapsbasert praksis, anbefalinger for spesialisert behandling av denne tilstanden ved Sørlandet sykehus. Målet med pasientforløpet er å få til en kvalitetsmessig god og forutsigbar praksis i tråd med de angitte anbefalingene. Pasientforløpet redegjør for ulike behandlingstilnærminger som kan inngå i et pasientforløp for alkoholavhengighet. </a:t>
            </a:r>
          </a:p>
          <a:p>
            <a:pPr marL="0" marR="0" lvl="0" indent="0" algn="l"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tx1"/>
                </a:solidFill>
                <a:uLnTx/>
                <a:uFillTx/>
                <a:latin typeface="+mn-lt" pitchFamily="34" charset="0"/>
                <a:ea typeface="+mn-ea" pitchFamily="34" charset="0"/>
                <a:cs typeface="+mn-cs"/>
              </a:rPr>
              <a:t>Hoveddelen av pasientforløpet er rettet mot helsepersonell i spesialisthelsetjenesten. Det er en egen del som inneholder informasjon til pasienter og pårørende. </a:t>
            </a: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22530" name="Gruppe 2" title=""/>
          <p:cNvGrpSpPr/>
          <p:nvPr/>
        </p:nvGrpSpPr>
        <p:grpSpPr>
          <a:xfrm>
            <a:off x="468313" y="549275"/>
            <a:ext cx="1736725" cy="693738"/>
            <a:chOff x="1951" y="480744"/>
            <a:chExt cx="1736735" cy="694694"/>
          </a:xfrm>
        </p:grpSpPr>
        <p:sp>
          <p:nvSpPr>
            <p:cNvPr id="22531" name="Vinkeltegn 2"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3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2533" name="Gruppe 3" title=""/>
          <p:cNvGrpSpPr/>
          <p:nvPr/>
        </p:nvGrpSpPr>
        <p:grpSpPr>
          <a:xfrm>
            <a:off x="2030413" y="549275"/>
            <a:ext cx="1736725" cy="693738"/>
            <a:chOff x="1565013" y="480744"/>
            <a:chExt cx="1736735" cy="694694"/>
          </a:xfrm>
        </p:grpSpPr>
        <p:sp>
          <p:nvSpPr>
            <p:cNvPr id="22534" name="Vinkeltegn 5"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3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2536" name="Gruppe 4" title=""/>
          <p:cNvGrpSpPr/>
          <p:nvPr/>
        </p:nvGrpSpPr>
        <p:grpSpPr>
          <a:xfrm>
            <a:off x="3594100" y="549275"/>
            <a:ext cx="1736725" cy="693738"/>
            <a:chOff x="3128076" y="480744"/>
            <a:chExt cx="1736735" cy="694694"/>
          </a:xfrm>
        </p:grpSpPr>
        <p:sp>
          <p:nvSpPr>
            <p:cNvPr id="22537" name="Vinkeltegn 8"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3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2539" name="Gruppe 6" title=""/>
          <p:cNvGrpSpPr/>
          <p:nvPr/>
        </p:nvGrpSpPr>
        <p:grpSpPr>
          <a:xfrm>
            <a:off x="6719888" y="549275"/>
            <a:ext cx="1736725" cy="693738"/>
            <a:chOff x="6254200" y="480744"/>
            <a:chExt cx="1736735" cy="694694"/>
          </a:xfrm>
        </p:grpSpPr>
        <p:sp>
          <p:nvSpPr>
            <p:cNvPr id="22540" name="Vinkeltegn 11"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4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2542" name="Gruppe 2" title=""/>
          <p:cNvGrpSpPr/>
          <p:nvPr/>
        </p:nvGrpSpPr>
        <p:grpSpPr>
          <a:xfrm>
            <a:off x="5148263" y="549275"/>
            <a:ext cx="1736725" cy="693738"/>
            <a:chOff x="1951" y="480744"/>
            <a:chExt cx="1736735" cy="694694"/>
          </a:xfrm>
        </p:grpSpPr>
        <p:sp>
          <p:nvSpPr>
            <p:cNvPr id="22543" name="Vinkeltegn 14"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4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2545" name="TekstSylinder 26"/>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Linker</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8"/>
              </a:rPr>
              <a:t>Anonyme alkoholikere (AA)</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Dette er et fellesskap av kvinner og menn med alkoholavhengighet, som deler sin erfaring og motiverer for mestring av avhengigheten. AA gir samhold og anbefales i oppfølging av en alkoholavhengighet.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9"/>
              </a:rPr>
              <a:t>A-Larm</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er en landsdekkende bruker- og pårørendeorganisasjon innen rusfeltet. A-Larm har en selvhjelpsideologi som grunnstamme.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0"/>
              </a:rPr>
              <a:t>Rustelefonen</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er en landsdekkende råd, veiledning og informasjonstjeneste om rusmiddelproblematikk.</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1"/>
              </a:rPr>
              <a:t>HelseNorge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her finner du oppdatert informasjon om alkoholavhengighet m.m.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2"/>
              </a:rPr>
              <a:t>Akan – arbeidslivets kompetansesenter for rus og avhengighetsproblematikk</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Skal sette det norske arbeidsliv i stand til å forebygge rus og avhengighet slik at sykefravær reduseres, og effektivitet og livskvalitet øker.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3"/>
              </a:rPr>
              <a:t>Ung.no</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 fakta om alkohol</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4"/>
              </a:rPr>
              <a:t>Al-Anon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selvhjelpsgrupper for pårørende.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5"/>
              </a:rPr>
              <a:t>Voksnebarn av alkoholikere (VBA)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6"/>
              </a:rPr>
              <a:t>Kognitiv terapi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Nettressurs barn som pårørende:</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7"/>
              </a:rPr>
              <a:t>Fagprosedyrer for barn som pårørende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8"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7"/>
              </a:rPr>
              <a:t>Snakketøyet</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er et digitalt verktøy for deg som ønsker å støtte og ivareta barn som er pårørende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Videoer</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9"/>
              </a:rPr>
              <a:t>Rusbehandling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20"/>
              </a:rPr>
              <a:t>AA informasjonsfilm</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21"/>
              </a:rPr>
              <a:t>Familiebehandling ved alkohol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dansk film</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22"/>
              </a:rPr>
              <a:t>Alkohol påvirker andre end dig selv</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 dansk film</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23"/>
              </a:rPr>
              <a:t>Alkohol, kropp og helse – ungdom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23"/>
              </a:rPr>
              <a:t>Motiverende intervju</a:t>
            </a:r>
            <a:endParaRPr kumimoji="0" lang="nb-NO" altLang="nb-NO" sz="1100" b="0" i="0" u="none" strike="noStrike" kern="1200" cap="none" spc="0" normalizeH="0" baseline="0" noProof="0">
              <a:solidFill>
                <a:schemeClr val="tx1"/>
              </a:solidFill>
              <a:uLnTx/>
              <a:uFillTx/>
              <a:ea typeface="Arial"/>
              <a:hlinkClick r:id="rId24"/>
            </a:endParaRPr>
          </a:p>
        </p:txBody>
      </p:sp>
      <p:sp>
        <p:nvSpPr>
          <p:cNvPr id="22546" name="Avrundet rektangel 27"/>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Om alkohol - skadelig bruk</a:t>
            </a:r>
          </a:p>
        </p:txBody>
      </p:sp>
      <p:sp>
        <p:nvSpPr>
          <p:cNvPr id="22547" name="Avrundet rektangel 28"/>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avhengighetstilstand – alkoholavhengighet?</a:t>
            </a:r>
          </a:p>
        </p:txBody>
      </p:sp>
      <p:sp>
        <p:nvSpPr>
          <p:cNvPr id="22548" name="Avrundet rektangel 29"/>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22549" name="Avrundet rektangel 30"/>
          <p:cNvSpPr/>
          <p:nvPr/>
        </p:nvSpPr>
        <p:spPr>
          <a:xfrm>
            <a:off x="466725" y="4581525"/>
            <a:ext cx="3097213"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22550" name="Avrundet rektangel 31"/>
          <p:cNvSpPr/>
          <p:nvPr/>
        </p:nvSpPr>
        <p:spPr>
          <a:xfrm>
            <a:off x="466725" y="5732463"/>
            <a:ext cx="3097213"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Linker/video</a:t>
            </a:r>
            <a:endParaRPr kumimoji="0" lang="nb-NO" altLang="nb-NO" sz="1400" b="0" i="0" u="none" strike="noStrike" kern="1200" cap="none" spc="0" normalizeH="0" baseline="0" noProof="0">
              <a:uLnTx/>
              <a:uFillTx/>
              <a:ea typeface="Arial"/>
            </a:endParaRPr>
          </a:p>
        </p:txBody>
      </p:sp>
      <p:sp>
        <p:nvSpPr>
          <p:cNvPr id="22551" name="Avrundet rektangel 32"/>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Alkohol som familielidelse</a:t>
            </a:r>
          </a:p>
        </p:txBody>
      </p:sp>
      <p:sp>
        <p:nvSpPr>
          <p:cNvPr id="22552" name="Avrundet rektangel 33"/>
          <p:cNvSpPr/>
          <p:nvPr/>
        </p:nvSpPr>
        <p:spPr>
          <a:xfrm>
            <a:off x="468313" y="40068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 og behandling</a:t>
            </a:r>
          </a:p>
        </p:txBody>
      </p:sp>
      <p:sp>
        <p:nvSpPr>
          <p:cNvPr id="22553" name="Avrundet rektangel 34"/>
          <p:cNvSpPr/>
          <p:nvPr/>
        </p:nvSpPr>
        <p:spPr>
          <a:xfrm>
            <a:off x="468313" y="515778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Selvhjelpsgrupper</a:t>
            </a:r>
          </a:p>
        </p:txBody>
      </p:sp>
      <p:sp>
        <p:nvSpPr>
          <p:cNvPr id="22554" name="Avrundet rektangel 35"/>
          <p:cNvSpPr/>
          <p:nvPr/>
        </p:nvSpPr>
        <p:spPr>
          <a:xfrm>
            <a:off x="468313" y="6308725"/>
            <a:ext cx="3095625" cy="433388"/>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
        <p:nvSpPr>
          <p:cNvPr id="22555" name="Hjem 21">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23554" name="Gruppe 2" title=""/>
          <p:cNvGrpSpPr/>
          <p:nvPr/>
        </p:nvGrpSpPr>
        <p:grpSpPr>
          <a:xfrm>
            <a:off x="468313" y="549275"/>
            <a:ext cx="1736725" cy="693738"/>
            <a:chOff x="1951" y="480744"/>
            <a:chExt cx="1736735" cy="694694"/>
          </a:xfrm>
        </p:grpSpPr>
        <p:sp>
          <p:nvSpPr>
            <p:cNvPr id="23555" name="Vinkeltegn 2"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5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3557" name="Gruppe 3" title=""/>
          <p:cNvGrpSpPr/>
          <p:nvPr/>
        </p:nvGrpSpPr>
        <p:grpSpPr>
          <a:xfrm>
            <a:off x="2030413" y="549275"/>
            <a:ext cx="1736725" cy="693738"/>
            <a:chOff x="1565013" y="480744"/>
            <a:chExt cx="1736735" cy="694694"/>
          </a:xfrm>
        </p:grpSpPr>
        <p:sp>
          <p:nvSpPr>
            <p:cNvPr id="23558" name="Vinkeltegn 5"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5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3560" name="Gruppe 4" title=""/>
          <p:cNvGrpSpPr/>
          <p:nvPr/>
        </p:nvGrpSpPr>
        <p:grpSpPr>
          <a:xfrm>
            <a:off x="3594100" y="549275"/>
            <a:ext cx="1736725" cy="693738"/>
            <a:chOff x="3128076" y="480744"/>
            <a:chExt cx="1736735" cy="694694"/>
          </a:xfrm>
        </p:grpSpPr>
        <p:sp>
          <p:nvSpPr>
            <p:cNvPr id="23561" name="Vinkeltegn 8"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6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3563" name="Gruppe 6" title=""/>
          <p:cNvGrpSpPr/>
          <p:nvPr/>
        </p:nvGrpSpPr>
        <p:grpSpPr>
          <a:xfrm>
            <a:off x="6719888" y="549275"/>
            <a:ext cx="1736725" cy="693738"/>
            <a:chOff x="6254200" y="480744"/>
            <a:chExt cx="1736735" cy="694694"/>
          </a:xfrm>
        </p:grpSpPr>
        <p:sp>
          <p:nvSpPr>
            <p:cNvPr id="23564" name="Vinkeltegn 11"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6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3566" name="Gruppe 2" title=""/>
          <p:cNvGrpSpPr/>
          <p:nvPr/>
        </p:nvGrpSpPr>
        <p:grpSpPr>
          <a:xfrm>
            <a:off x="5148263" y="549275"/>
            <a:ext cx="1736725" cy="693738"/>
            <a:chOff x="1951" y="480744"/>
            <a:chExt cx="1736735" cy="694694"/>
          </a:xfrm>
        </p:grpSpPr>
        <p:sp>
          <p:nvSpPr>
            <p:cNvPr id="23567" name="Vinkeltegn 14"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6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3569" name="TekstSylinder 26" title=""/>
          <p:cNvSpPr/>
          <p:nvPr/>
        </p:nvSpPr>
        <p:spPr>
          <a:xfrm>
            <a:off x="3851275" y="1700213"/>
            <a:ext cx="5041900" cy="5157787"/>
          </a:xfrm>
          <a:prstGeom prst="rect">
            <a:avLst/>
          </a:prstGeom>
          <a:noFill/>
          <a:ln>
            <a:no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100">
                <a:ea typeface="Arial" pitchFamily="34" charset="0"/>
              </a:rPr>
              <a:t>Nice guidelines OCD </a:t>
            </a:r>
            <a:r>
              <a:rPr lang="nb-NO" altLang="nb-NO" sz="1100">
                <a:ea typeface="Arial" pitchFamily="34" charset="0"/>
                <a:hlinkClick r:id="rId7"/>
              </a:rPr>
              <a:t>https://www.nice.org.uk/guidance/cg31</a:t>
            </a:r>
            <a:endParaRPr lang="nb-NO" altLang="nb-NO" sz="1100">
              <a:ea typeface="Arial" pitchFamily="34" charset="0"/>
            </a:endParaRPr>
          </a:p>
          <a:p>
            <a:pPr marL="0" lvl="0" indent="0" eaLnBrk="1" hangingPunct="1">
              <a:spcBef>
                <a:spcPct val="0"/>
              </a:spcBef>
              <a:buFontTx/>
              <a:buNone/>
            </a:pPr>
            <a:endParaRPr lang="nb-NO" altLang="nb-NO" sz="1100">
              <a:ea typeface="Arial" pitchFamily="34" charset="0"/>
            </a:endParaRPr>
          </a:p>
          <a:p>
            <a:pPr marL="0" lvl="0" indent="0" eaLnBrk="1" hangingPunct="1">
              <a:spcBef>
                <a:spcPct val="0"/>
              </a:spcBef>
              <a:buFontTx/>
              <a:buNone/>
            </a:pPr>
            <a:r>
              <a:rPr lang="nb-NO" altLang="nb-NO" sz="1100">
                <a:ea typeface="Arial" pitchFamily="34" charset="0"/>
                <a:hlinkClick r:id="rId8"/>
              </a:rPr>
              <a:t>Nasjonal faglig retningslinje for behandling og rehabilitering av rusmiddelproblemer og avhengighet </a:t>
            </a:r>
            <a:endParaRPr lang="nb-NO" altLang="nb-NO" sz="1100">
              <a:ea typeface="Arial" pitchFamily="34" charset="0"/>
            </a:endParaRPr>
          </a:p>
          <a:p>
            <a:pPr marL="0" lvl="0" indent="0" eaLnBrk="1" hangingPunct="1">
              <a:spcBef>
                <a:spcPct val="0"/>
              </a:spcBef>
              <a:buFontTx/>
              <a:buNone/>
            </a:pPr>
            <a:endParaRPr lang="nb-NO" altLang="nb-NO" sz="1100">
              <a:ea typeface="Arial" pitchFamily="34" charset="0"/>
            </a:endParaRPr>
          </a:p>
          <a:p>
            <a:pPr marL="0" lvl="0" indent="0" eaLnBrk="1" hangingPunct="1">
              <a:spcBef>
                <a:spcPct val="0"/>
              </a:spcBef>
              <a:buFontTx/>
              <a:buNone/>
            </a:pPr>
            <a:r>
              <a:rPr lang="nb-NO" altLang="nb-NO" sz="1100">
                <a:ea typeface="Arial" pitchFamily="34" charset="0"/>
                <a:hlinkClick r:id="rId9"/>
              </a:rPr>
              <a:t>Nasjonal faglig retningslinje for avrusning fra rusmidler og vanedannende legemidler</a:t>
            </a:r>
            <a:endParaRPr lang="nb-NO" altLang="nb-NO" sz="1100">
              <a:ea typeface="Arial" pitchFamily="34" charset="0"/>
            </a:endParaRPr>
          </a:p>
          <a:p>
            <a:pPr marL="0" lvl="0" indent="0" eaLnBrk="1" hangingPunct="1">
              <a:spcBef>
                <a:spcPct val="0"/>
              </a:spcBef>
              <a:buFontTx/>
              <a:buNone/>
            </a:pPr>
            <a:endParaRPr lang="nb-NO" altLang="nb-NO" sz="1100">
              <a:ea typeface="Arial" pitchFamily="34" charset="0"/>
            </a:endParaRPr>
          </a:p>
          <a:p>
            <a:pPr marL="0" lvl="0" indent="0" eaLnBrk="1" hangingPunct="1">
              <a:spcBef>
                <a:spcPct val="0"/>
              </a:spcBef>
              <a:buFontTx/>
              <a:buNone/>
            </a:pPr>
            <a:r>
              <a:rPr lang="nb-NO" altLang="nb-NO" sz="1100">
                <a:ea typeface="Arial" pitchFamily="34" charset="0"/>
              </a:rPr>
              <a:t>Helsedirektoratet om </a:t>
            </a:r>
            <a:r>
              <a:rPr lang="nb-NO" altLang="nb-NO" sz="1100">
                <a:ea typeface="Arial" pitchFamily="34" charset="0"/>
                <a:hlinkClick r:id="rId10"/>
              </a:rPr>
              <a:t>Motiverende Intervju</a:t>
            </a:r>
            <a:endParaRPr lang="nb-NO" altLang="nb-NO" sz="1100">
              <a:ea typeface="Arial" pitchFamily="34" charset="0"/>
            </a:endParaRPr>
          </a:p>
          <a:p>
            <a:pPr marL="0" lvl="0" indent="0" eaLnBrk="1" hangingPunct="1">
              <a:spcBef>
                <a:spcPct val="0"/>
              </a:spcBef>
              <a:buFontTx/>
              <a:buNone/>
            </a:pPr>
            <a:endParaRPr lang="nb-NO" altLang="nb-NO" sz="1100">
              <a:ea typeface="Arial" pitchFamily="34" charset="0"/>
            </a:endParaRPr>
          </a:p>
          <a:p>
            <a:pPr marL="0" lvl="0" indent="0" eaLnBrk="1" hangingPunct="1">
              <a:spcBef>
                <a:spcPct val="0"/>
              </a:spcBef>
              <a:buFontTx/>
              <a:buNone/>
            </a:pPr>
            <a:r>
              <a:rPr lang="nb-NO" altLang="nb-NO" sz="1100">
                <a:ea typeface="Arial" pitchFamily="34" charset="0"/>
                <a:hlinkClick r:id="rId11"/>
              </a:rPr>
              <a:t>Nasjonale retningslinjer for personer med rop lidelser</a:t>
            </a:r>
            <a:endParaRPr lang="nb-NO" altLang="nb-NO" sz="1100">
              <a:ea typeface="Arial" pitchFamily="34" charset="0"/>
            </a:endParaRPr>
          </a:p>
          <a:p>
            <a:pPr marL="0" lvl="0" indent="0" eaLnBrk="1" hangingPunct="1">
              <a:spcBef>
                <a:spcPct val="0"/>
              </a:spcBef>
              <a:buFontTx/>
              <a:buNone/>
            </a:pPr>
            <a:r>
              <a:rPr lang="nb-NO" altLang="nb-NO" sz="1200">
                <a:ea typeface="Arial" pitchFamily="34" charset="0"/>
              </a:rPr>
              <a:t> </a:t>
            </a:r>
            <a:endParaRPr lang="nb-NO" altLang="nb-NO" sz="1200">
              <a:ea typeface="Arial" pitchFamily="34" charset="0"/>
            </a:endParaRPr>
          </a:p>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23570" name="Hjem 25">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
        <p:nvSpPr>
          <p:cNvPr id="23571" name="Avrundet rektangel 27"/>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Om alkohol - skadelig bruk</a:t>
            </a:r>
          </a:p>
        </p:txBody>
      </p:sp>
      <p:sp>
        <p:nvSpPr>
          <p:cNvPr id="23572" name="Avrundet rektangel 28"/>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avhengighetstilstand – alkoholavhengighet?</a:t>
            </a:r>
          </a:p>
        </p:txBody>
      </p:sp>
      <p:sp>
        <p:nvSpPr>
          <p:cNvPr id="23573" name="Avrundet rektangel 29"/>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23574" name="Avrundet rektangel 30"/>
          <p:cNvSpPr/>
          <p:nvPr/>
        </p:nvSpPr>
        <p:spPr>
          <a:xfrm>
            <a:off x="466725" y="4581525"/>
            <a:ext cx="3097213"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23575" name="Avrundet rektangel 31"/>
          <p:cNvSpPr/>
          <p:nvPr/>
        </p:nvSpPr>
        <p:spPr>
          <a:xfrm>
            <a:off x="466725" y="5732463"/>
            <a:ext cx="3097213"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23576" name="Avrundet rektangel 32"/>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Alkohol som familielidelse</a:t>
            </a:r>
          </a:p>
        </p:txBody>
      </p:sp>
      <p:sp>
        <p:nvSpPr>
          <p:cNvPr id="23577" name="Avrundet rektangel 33"/>
          <p:cNvSpPr/>
          <p:nvPr/>
        </p:nvSpPr>
        <p:spPr>
          <a:xfrm>
            <a:off x="468313" y="40068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 og behandling</a:t>
            </a:r>
          </a:p>
        </p:txBody>
      </p:sp>
      <p:sp>
        <p:nvSpPr>
          <p:cNvPr id="23578" name="Avrundet rektangel 34"/>
          <p:cNvSpPr/>
          <p:nvPr/>
        </p:nvSpPr>
        <p:spPr>
          <a:xfrm>
            <a:off x="468313" y="515778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Selvhjelpsgrupper</a:t>
            </a:r>
          </a:p>
        </p:txBody>
      </p:sp>
      <p:sp>
        <p:nvSpPr>
          <p:cNvPr id="23579" name="Avrundet rektangel 35"/>
          <p:cNvSpPr/>
          <p:nvPr/>
        </p:nvSpPr>
        <p:spPr>
          <a:xfrm>
            <a:off x="468313" y="6308725"/>
            <a:ext cx="3095625" cy="433388"/>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Litteratur for fagpersoner</a:t>
            </a:r>
            <a:endParaRPr kumimoji="0" lang="nb-NO" altLang="nb-NO" sz="1400" b="0" i="0" u="none" strike="noStrike" kern="1200" cap="none" spc="0" normalizeH="0" baseline="0" noProof="0">
              <a:uLnTx/>
              <a:uFillTx/>
              <a:ea typeface="Arial"/>
            </a:endParaRP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4578" name="Avrundet rektangel 2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4579" name="Avrundet rektangel 21"/>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Vurderingsteam</a:t>
            </a:r>
          </a:p>
        </p:txBody>
      </p:sp>
      <p:sp>
        <p:nvSpPr>
          <p:cNvPr id="24580" name="Avrundet rektangel 2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grpSp>
        <p:nvGrpSpPr>
          <p:cNvPr id="24581" name="Gruppe 2" title=""/>
          <p:cNvGrpSpPr/>
          <p:nvPr/>
        </p:nvGrpSpPr>
        <p:grpSpPr>
          <a:xfrm>
            <a:off x="468313" y="549275"/>
            <a:ext cx="1736725" cy="693738"/>
            <a:chOff x="1951" y="480744"/>
            <a:chExt cx="1736735" cy="694694"/>
          </a:xfrm>
        </p:grpSpPr>
        <p:sp>
          <p:nvSpPr>
            <p:cNvPr id="24582" name="Vinkeltegn 3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58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sp>
        <p:nvSpPr>
          <p:cNvPr id="24584" name="Hjem 19">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grpSp>
        <p:nvGrpSpPr>
          <p:cNvPr id="24585" name="Gruppe 3" title=""/>
          <p:cNvGrpSpPr/>
          <p:nvPr/>
        </p:nvGrpSpPr>
        <p:grpSpPr>
          <a:xfrm>
            <a:off x="2030413" y="549275"/>
            <a:ext cx="1736725" cy="693738"/>
            <a:chOff x="1565013" y="480744"/>
            <a:chExt cx="1736735" cy="694694"/>
          </a:xfrm>
        </p:grpSpPr>
        <p:sp>
          <p:nvSpPr>
            <p:cNvPr id="24586" name="Vinkeltegn 4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58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4588" name="Gruppe 4" title=""/>
          <p:cNvGrpSpPr/>
          <p:nvPr/>
        </p:nvGrpSpPr>
        <p:grpSpPr>
          <a:xfrm>
            <a:off x="3594100" y="549275"/>
            <a:ext cx="1736725" cy="693738"/>
            <a:chOff x="3128076" y="480744"/>
            <a:chExt cx="1736735" cy="694694"/>
          </a:xfrm>
        </p:grpSpPr>
        <p:sp>
          <p:nvSpPr>
            <p:cNvPr id="24589" name="Vinkeltegn 4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59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4591" name="Gruppe 6" title=""/>
          <p:cNvGrpSpPr/>
          <p:nvPr/>
        </p:nvGrpSpPr>
        <p:grpSpPr>
          <a:xfrm>
            <a:off x="6719888" y="549275"/>
            <a:ext cx="1736725" cy="693738"/>
            <a:chOff x="6254200" y="480744"/>
            <a:chExt cx="1736735" cy="694694"/>
          </a:xfrm>
        </p:grpSpPr>
        <p:sp>
          <p:nvSpPr>
            <p:cNvPr id="24592" name="Vinkeltegn 4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59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4594" name="Gruppe 2" title=""/>
          <p:cNvGrpSpPr/>
          <p:nvPr/>
        </p:nvGrpSpPr>
        <p:grpSpPr>
          <a:xfrm>
            <a:off x="5148263" y="549275"/>
            <a:ext cx="1736725" cy="693738"/>
            <a:chOff x="1951" y="480744"/>
            <a:chExt cx="1736735" cy="694694"/>
          </a:xfrm>
        </p:grpSpPr>
        <p:sp>
          <p:nvSpPr>
            <p:cNvPr id="24595" name="Vinkeltegn 5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59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5602" name="TekstSylinder 20"/>
          <p:cNvSpPr/>
          <p:nvPr/>
        </p:nvSpPr>
        <p:spPr>
          <a:xfrm>
            <a:off x="3851275" y="1700213"/>
            <a:ext cx="5041900" cy="487838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Henvisning sendt til Klinikk for psykisk helse skal vurderes av inntaksteam/vurderingsteam i den kliniske enhet som pasienten sorterer inn under. Ved mistanke om en alkoholavhengighet vil henvisningen videresendes til Avdeling for Rus og avhengighetsbehandling (ARA).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Vurderinger gjøres med utgangspunkt i Spesialisthelsetjenesteloven § 2-1 a, pkt. 5. Med bakgrunn i Pasient og brukerrettighetsloven § 2-1 b og Prioriteringsforskriften § 2 &amp; §2a, samt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2" tooltip="XDF39829 - https://helsedirektoratet.no/retningslinjer/tverrfaglig-spesialisert-rusbehandling-tsb/seksjon?Tittel=tilstander-for-tverrfaglig-spesialisert-9669"/>
              </a:rPr>
              <a:t>Prioriteringsveileder - tverrfaglig spesialisert rusbehandling (TSB)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og interne retningslinjer for vurdering av henvisninger, vurderes det om pasienten enten har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helsehjelp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eller  at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det ikke foreligger behov for helsehjelp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fra spesialisthelsetjenesten. Vurdering med tilbakemelding til pasient skal gjøres innen 10 dager (jmf. pasient og brukerrettighetsloven § 2-2).</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To punkter skal vurderes når rett til helsehjelp tildeles;</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Nytte av helsehjelpen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Det skal være et rimelig forhold mellom kostnader og nytte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Der det innvilges rett til helsehjelp fra spesialisthelsetjenesten, kan dette være enten </a:t>
            </a: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utredning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eller </a:t>
            </a: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behandling</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Rett til behandling gis der man er sikker på pasientforløp. Rett til utredning når det er mer uavklarte forhold og usikkerhet rundt antatt diagnose og problemstilling.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Frist for oppstart skal settes.  Fristen avhenger av vurderingen som gjøres av graden av alvorlighet.  Vurdering gjøres i henhold til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2"/>
              </a:rPr>
              <a:t>Prioriteringsveileder - tverrfaglig spesialisert rusbehandling (TSB).</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a:endParaRPr>
          </a:p>
        </p:txBody>
      </p:sp>
      <p:grpSp>
        <p:nvGrpSpPr>
          <p:cNvPr id="25603" name="Gruppe 2" title=""/>
          <p:cNvGrpSpPr/>
          <p:nvPr/>
        </p:nvGrpSpPr>
        <p:grpSpPr>
          <a:xfrm>
            <a:off x="468313" y="549275"/>
            <a:ext cx="1736725" cy="693738"/>
            <a:chOff x="1951" y="480744"/>
            <a:chExt cx="1736735" cy="694694"/>
          </a:xfrm>
        </p:grpSpPr>
        <p:sp>
          <p:nvSpPr>
            <p:cNvPr id="25604" name="Vinkeltegn 39"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0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5606" name="Gruppe 3" title=""/>
          <p:cNvGrpSpPr/>
          <p:nvPr/>
        </p:nvGrpSpPr>
        <p:grpSpPr>
          <a:xfrm>
            <a:off x="2030413" y="549275"/>
            <a:ext cx="1736725" cy="693738"/>
            <a:chOff x="1565013" y="480744"/>
            <a:chExt cx="1736735" cy="694694"/>
          </a:xfrm>
        </p:grpSpPr>
        <p:sp>
          <p:nvSpPr>
            <p:cNvPr id="25607" name="Vinkeltegn 42" title="">
              <a:hlinkClick r:id="rId4"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0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5609" name="Gruppe 4" title=""/>
          <p:cNvGrpSpPr/>
          <p:nvPr/>
        </p:nvGrpSpPr>
        <p:grpSpPr>
          <a:xfrm>
            <a:off x="3594100" y="549275"/>
            <a:ext cx="1736725" cy="693738"/>
            <a:chOff x="3128076" y="480744"/>
            <a:chExt cx="1736735" cy="694694"/>
          </a:xfrm>
        </p:grpSpPr>
        <p:sp>
          <p:nvSpPr>
            <p:cNvPr id="25610" name="Vinkeltegn 45"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1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5612" name="Gruppe 6" title=""/>
          <p:cNvGrpSpPr/>
          <p:nvPr/>
        </p:nvGrpSpPr>
        <p:grpSpPr>
          <a:xfrm>
            <a:off x="6719888" y="549275"/>
            <a:ext cx="1736725" cy="693738"/>
            <a:chOff x="6254200" y="480744"/>
            <a:chExt cx="1736735" cy="694694"/>
          </a:xfrm>
        </p:grpSpPr>
        <p:sp>
          <p:nvSpPr>
            <p:cNvPr id="25613" name="Vinkeltegn 48"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1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5615" name="Gruppe 2" title=""/>
          <p:cNvGrpSpPr/>
          <p:nvPr/>
        </p:nvGrpSpPr>
        <p:grpSpPr>
          <a:xfrm>
            <a:off x="5148263" y="549275"/>
            <a:ext cx="1736725" cy="693738"/>
            <a:chOff x="1951" y="480744"/>
            <a:chExt cx="1736735" cy="694694"/>
          </a:xfrm>
        </p:grpSpPr>
        <p:sp>
          <p:nvSpPr>
            <p:cNvPr id="25616" name="Vinkeltegn 51"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1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5618" name="Avrundet rektangel 59"/>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Inntak og vurdering</a:t>
            </a:r>
            <a:endParaRPr kumimoji="0" lang="nb-NO" altLang="nb-NO" sz="1400" b="0" i="0" u="none" strike="noStrike" kern="1200" cap="none" spc="0" normalizeH="0" baseline="0" noProof="0">
              <a:uLnTx/>
              <a:uFillTx/>
              <a:ea typeface="Arial"/>
            </a:endParaRPr>
          </a:p>
        </p:txBody>
      </p:sp>
      <p:sp>
        <p:nvSpPr>
          <p:cNvPr id="25619" name="Avrundet rektangel 6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Vurderingsteam</a:t>
            </a:r>
          </a:p>
        </p:txBody>
      </p:sp>
      <p:sp>
        <p:nvSpPr>
          <p:cNvPr id="25620" name="Avrundet rektangel 6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
        <p:nvSpPr>
          <p:cNvPr id="25621" name="Hjem 21">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6626" name="TekstSylinder 19" title=""/>
          <p:cNvSpPr/>
          <p:nvPr/>
        </p:nvSpPr>
        <p:spPr>
          <a:xfrm>
            <a:off x="3851275" y="1700213"/>
            <a:ext cx="5041900" cy="6477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200">
                <a:ea typeface="Arial" pitchFamily="34" charset="0"/>
              </a:rPr>
              <a:t> </a:t>
            </a:r>
            <a:endParaRPr lang="nb-NO" altLang="nb-NO" sz="1200">
              <a:ea typeface="Arial" pitchFamily="34" charset="0"/>
            </a:endParaRPr>
          </a:p>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grpSp>
        <p:nvGrpSpPr>
          <p:cNvPr id="26627" name="Gruppe 2" title=""/>
          <p:cNvGrpSpPr/>
          <p:nvPr/>
        </p:nvGrpSpPr>
        <p:grpSpPr>
          <a:xfrm>
            <a:off x="468313" y="549275"/>
            <a:ext cx="1736725" cy="693738"/>
            <a:chOff x="1951" y="480744"/>
            <a:chExt cx="1736735" cy="694694"/>
          </a:xfrm>
        </p:grpSpPr>
        <p:sp>
          <p:nvSpPr>
            <p:cNvPr id="26628"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2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6630" name="Gruppe 3" title=""/>
          <p:cNvGrpSpPr/>
          <p:nvPr/>
        </p:nvGrpSpPr>
        <p:grpSpPr>
          <a:xfrm>
            <a:off x="2030413" y="549275"/>
            <a:ext cx="1736725" cy="693738"/>
            <a:chOff x="1565013" y="480744"/>
            <a:chExt cx="1736735" cy="694694"/>
          </a:xfrm>
        </p:grpSpPr>
        <p:sp>
          <p:nvSpPr>
            <p:cNvPr id="26631" name="Vinkeltegn 28"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3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6633" name="Gruppe 4" title=""/>
          <p:cNvGrpSpPr/>
          <p:nvPr/>
        </p:nvGrpSpPr>
        <p:grpSpPr>
          <a:xfrm>
            <a:off x="3594100" y="549275"/>
            <a:ext cx="1736725" cy="693738"/>
            <a:chOff x="3128076" y="480744"/>
            <a:chExt cx="1736735" cy="694694"/>
          </a:xfrm>
        </p:grpSpPr>
        <p:sp>
          <p:nvSpPr>
            <p:cNvPr id="26634" name="Vinkeltegn 3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3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6636" name="Gruppe 6" title=""/>
          <p:cNvGrpSpPr/>
          <p:nvPr/>
        </p:nvGrpSpPr>
        <p:grpSpPr>
          <a:xfrm>
            <a:off x="6719888" y="549275"/>
            <a:ext cx="1736725" cy="693738"/>
            <a:chOff x="6254200" y="480744"/>
            <a:chExt cx="1736735" cy="694694"/>
          </a:xfrm>
        </p:grpSpPr>
        <p:sp>
          <p:nvSpPr>
            <p:cNvPr id="26637" name="Vinkeltegn 3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3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6639" name="Gruppe 2" title=""/>
          <p:cNvGrpSpPr/>
          <p:nvPr/>
        </p:nvGrpSpPr>
        <p:grpSpPr>
          <a:xfrm>
            <a:off x="5148263" y="549275"/>
            <a:ext cx="1736725" cy="693738"/>
            <a:chOff x="1951" y="480744"/>
            <a:chExt cx="1736735" cy="694694"/>
          </a:xfrm>
        </p:grpSpPr>
        <p:sp>
          <p:nvSpPr>
            <p:cNvPr id="26640" name="Vinkeltegn 37"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4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6642" name="Avrundet rektangel 4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6643" name="Avrundet rektangel 47"/>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Vurderingsteam</a:t>
            </a:r>
            <a:endParaRPr kumimoji="0" lang="nb-NO" altLang="nb-NO" sz="1400" b="0" i="0" u="none" strike="noStrike" kern="1200" cap="none" spc="0" normalizeH="0" baseline="0" noProof="0">
              <a:uLnTx/>
              <a:uFillTx/>
              <a:ea typeface="Arial"/>
            </a:endParaRPr>
          </a:p>
        </p:txBody>
      </p:sp>
      <p:sp>
        <p:nvSpPr>
          <p:cNvPr id="26644" name="Avrundet rektangel 48"/>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
        <p:nvSpPr>
          <p:cNvPr id="26645" name="TekstSylinder 22"/>
          <p:cNvSpPr/>
          <p:nvPr/>
        </p:nvSpPr>
        <p:spPr>
          <a:xfrm>
            <a:off x="3851275" y="1700213"/>
            <a:ext cx="5041900" cy="29241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Vurderingsteam (VUT)</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Ved Avdeling for Rus og avhengighetsbehandling (ARA) vurderes alle henvisninger av et vurderingsteam.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Vurderingsteamet er tverrfaglig sammensatt, og har medisinsk, psykologfaglig og sosialfaglig kompetanse. Ved sammensetning av teamet bør også representasjon fra avdelingens ulike enheter ivaretas og utnevnes av avdelingsleder.  Vurderingsteamet ledes av lege- eller psykologspesialist, som har faglig ansvar for vurderingene.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Teamet har ansvar for å vurdere eksterne og interne henvisninger om frivillig behandling i til rus- og avhengighetsbehandling, også LAR-henvisninger.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Teamet foretar vurderinger av mottatte henvisninger ved møte 2 ganger i uken, eller så hyppig som hensynet til faglig forsvarlighet og frister krever.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a:endParaRPr>
          </a:p>
        </p:txBody>
      </p:sp>
      <p:sp>
        <p:nvSpPr>
          <p:cNvPr id="26646" name="Hjem 23">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27650" name="Gruppe 2" title=""/>
          <p:cNvGrpSpPr/>
          <p:nvPr/>
        </p:nvGrpSpPr>
        <p:grpSpPr>
          <a:xfrm>
            <a:off x="468313" y="549275"/>
            <a:ext cx="1736725" cy="693738"/>
            <a:chOff x="1951" y="480744"/>
            <a:chExt cx="1736735" cy="694694"/>
          </a:xfrm>
        </p:grpSpPr>
        <p:sp>
          <p:nvSpPr>
            <p:cNvPr id="27651" name="Vinkeltegn 1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5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a:t>
              </a:r>
            </a:p>
          </p:txBody>
        </p:sp>
      </p:grpSp>
      <p:grpSp>
        <p:nvGrpSpPr>
          <p:cNvPr id="27653" name="Gruppe 3" title=""/>
          <p:cNvGrpSpPr/>
          <p:nvPr/>
        </p:nvGrpSpPr>
        <p:grpSpPr>
          <a:xfrm>
            <a:off x="2030413" y="549275"/>
            <a:ext cx="1736725" cy="693738"/>
            <a:chOff x="1565013" y="480744"/>
            <a:chExt cx="1736735" cy="694694"/>
          </a:xfrm>
        </p:grpSpPr>
        <p:sp>
          <p:nvSpPr>
            <p:cNvPr id="27654" name="Vinkeltegn 13"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5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Henvisende instans</a:t>
              </a:r>
            </a:p>
          </p:txBody>
        </p:sp>
      </p:grpSp>
      <p:grpSp>
        <p:nvGrpSpPr>
          <p:cNvPr id="27656" name="Gruppe 4" title=""/>
          <p:cNvGrpSpPr/>
          <p:nvPr/>
        </p:nvGrpSpPr>
        <p:grpSpPr>
          <a:xfrm>
            <a:off x="3594100" y="549275"/>
            <a:ext cx="1736725" cy="693738"/>
            <a:chOff x="3128076" y="480744"/>
            <a:chExt cx="1736735" cy="694694"/>
          </a:xfrm>
        </p:grpSpPr>
        <p:sp>
          <p:nvSpPr>
            <p:cNvPr id="27657" name="Vinkeltegn 11"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5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sp>
        <p:nvSpPr>
          <p:cNvPr id="27659" name="Vinkeltegn 9" title="">
            <a:hlinkClick r:id="rId5" action="ppaction://hlinksldjump"/>
          </p:cNvPr>
          <p:cNvSpPr/>
          <p:nvPr/>
        </p:nvSpPr>
        <p:spPr>
          <a:xfrm>
            <a:off x="5156200" y="549275"/>
            <a:ext cx="1736725" cy="693738"/>
          </a:xfrm>
          <a:prstGeom prst="chevron">
            <a:avLst>
              <a:gd name="adj" fmla="val 49999"/>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200">
              <a:ea typeface="Arial" pitchFamily="34" charset="0"/>
            </a:endParaRPr>
          </a:p>
        </p:txBody>
      </p:sp>
      <p:grpSp>
        <p:nvGrpSpPr>
          <p:cNvPr id="27660" name="Gruppe 6" title=""/>
          <p:cNvGrpSpPr/>
          <p:nvPr/>
        </p:nvGrpSpPr>
        <p:grpSpPr>
          <a:xfrm>
            <a:off x="6719888" y="549275"/>
            <a:ext cx="1736725" cy="693738"/>
            <a:chOff x="6254200" y="480744"/>
            <a:chExt cx="1736735" cy="694694"/>
          </a:xfrm>
        </p:grpSpPr>
        <p:sp>
          <p:nvSpPr>
            <p:cNvPr id="27661" name="Vinkeltegn 7"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6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7663" name="Vinkeltegn 12"/>
          <p:cNvSpPr/>
          <p:nvPr/>
        </p:nvSpPr>
        <p:spPr>
          <a:xfrm>
            <a:off x="5508625" y="549275"/>
            <a:ext cx="1041400" cy="693738"/>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sp>
        <p:nvSpPr>
          <p:cNvPr id="27664" name="Avrundet rektangel 19"/>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 av henvisning</a:t>
            </a:r>
            <a:endParaRPr kumimoji="0" lang="nb-NO" altLang="nb-NO" sz="1400" b="0" i="0" u="none" strike="noStrike" kern="1200" cap="none" spc="0" normalizeH="0" baseline="0" noProof="0">
              <a:uLnTx/>
              <a:uFillTx/>
              <a:ea typeface="Arial"/>
            </a:endParaRPr>
          </a:p>
        </p:txBody>
      </p:sp>
      <p:sp>
        <p:nvSpPr>
          <p:cNvPr id="27665" name="Avrundet rektangel 20"/>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Ikke behov for helsehjelp fra spesialisthelsetjenesten</a:t>
            </a:r>
            <a:endParaRPr kumimoji="0" lang="nb-NO" altLang="nb-NO" sz="1000" b="0" i="0" u="none" strike="noStrike" kern="1200" cap="none" spc="0" normalizeH="0" baseline="0" noProof="0">
              <a:uLnTx/>
              <a:uFillTx/>
              <a:ea typeface="Arial"/>
            </a:endParaRPr>
          </a:p>
        </p:txBody>
      </p:sp>
      <p:sp>
        <p:nvSpPr>
          <p:cNvPr id="27666" name="Avrundet rektangel 21"/>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utredning</a:t>
            </a:r>
            <a:endParaRPr kumimoji="0" lang="nb-NO" altLang="nb-NO" sz="1400" b="0" i="0" u="none" strike="noStrike" kern="1200" cap="none" spc="0" normalizeH="0" baseline="0" noProof="0">
              <a:uLnTx/>
              <a:uFillTx/>
              <a:ea typeface="Arial"/>
            </a:endParaRPr>
          </a:p>
        </p:txBody>
      </p:sp>
      <p:sp>
        <p:nvSpPr>
          <p:cNvPr id="27667" name="Avrundet rektangel 23"/>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behandling</a:t>
            </a:r>
            <a:endParaRPr kumimoji="0" lang="nb-NO" altLang="nb-NO" sz="1400" b="0" i="0" u="none" strike="noStrike" kern="1200" cap="none" spc="0" normalizeH="0" baseline="0" noProof="0">
              <a:uLnTx/>
              <a:uFillTx/>
              <a:ea typeface="Arial"/>
            </a:endParaRPr>
          </a:p>
        </p:txBody>
      </p:sp>
      <p:sp>
        <p:nvSpPr>
          <p:cNvPr id="27668" name="Avrundet rektangel 24"/>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annen tilstand</a:t>
            </a:r>
            <a:endParaRPr kumimoji="0" lang="nb-NO" altLang="nb-NO" sz="1400" b="0" i="0" u="none" strike="noStrike" kern="1200" cap="none" spc="0" normalizeH="0" baseline="0" noProof="0">
              <a:uLnTx/>
              <a:uFillTx/>
              <a:ea typeface="Arial"/>
            </a:endParaRPr>
          </a:p>
        </p:txBody>
      </p:sp>
      <p:sp>
        <p:nvSpPr>
          <p:cNvPr id="27669" name="Avrundet rektangel 25"/>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alkoholavhengighet</a:t>
            </a:r>
            <a:endParaRPr kumimoji="0" lang="nb-NO" altLang="nb-NO" sz="1100" b="0" i="0" u="none" strike="noStrike" kern="1200" cap="none" spc="0" normalizeH="0" baseline="0" noProof="0">
              <a:uLnTx/>
              <a:uFillTx/>
              <a:ea typeface="Arial"/>
            </a:endParaRPr>
          </a:p>
        </p:txBody>
      </p:sp>
      <p:cxnSp>
        <p:nvCxnSpPr>
          <p:cNvPr id="27670" name="Figur 27" title=""/>
          <p:cNvCxnSpPr>
            <a:stCxn id="27664" idx="2"/>
            <a:endCxn id="27665"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1" name="Figur 29" title=""/>
          <p:cNvCxnSpPr>
            <a:stCxn id="27665"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72"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7673" name="Avrundet rektangel 31"/>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 av uavklart tilstand</a:t>
            </a:r>
            <a:endParaRPr kumimoji="0" lang="nb-NO" altLang="nb-NO" sz="1200" b="0" i="0" u="none" strike="noStrike" kern="1200" cap="none" spc="0" normalizeH="0" baseline="0" noProof="0">
              <a:uLnTx/>
              <a:uFillTx/>
              <a:ea typeface="Arial"/>
            </a:endParaRPr>
          </a:p>
        </p:txBody>
      </p:sp>
      <p:sp>
        <p:nvSpPr>
          <p:cNvPr id="27674" name="Avrundet rektangel 32"/>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Avklare det uavklarte – avklare om det foreligger psykisk lidelse</a:t>
            </a:r>
            <a:endParaRPr kumimoji="0" lang="nb-NO" altLang="nb-NO" sz="1000" b="0" i="0" u="none" strike="noStrike" kern="1200" cap="none" spc="0" normalizeH="0" baseline="0" noProof="0">
              <a:uLnTx/>
              <a:uFillTx/>
              <a:ea typeface="Arial"/>
            </a:endParaRPr>
          </a:p>
        </p:txBody>
      </p:sp>
      <p:cxnSp>
        <p:nvCxnSpPr>
          <p:cNvPr id="27675" name="Figur 34" title=""/>
          <p:cNvCxnSpPr>
            <a:stCxn id="27664" idx="0"/>
            <a:endCxn id="27667"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6" name="Rett pil 36" title=""/>
          <p:cNvCxnSpPr>
            <a:stCxn id="27664" idx="3"/>
            <a:endCxn id="27666"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7" name="Vinkel 38" title=""/>
          <p:cNvCxnSpPr>
            <a:stCxn id="27666" idx="3"/>
            <a:endCxn id="27674"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8" name="Vinkel 40" title=""/>
          <p:cNvCxnSpPr>
            <a:stCxn id="27666" idx="3"/>
            <a:endCxn id="27673"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9" name="Vinkel 42" title=""/>
          <p:cNvCxnSpPr>
            <a:stCxn id="27667" idx="3"/>
            <a:endCxn id="27668"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80" name="Rett pil 48" title=""/>
          <p:cNvCxnSpPr>
            <a:stCxn id="27667" idx="3"/>
            <a:endCxn id="27669"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81" name="Figur 50" title=""/>
          <p:cNvCxnSpPr>
            <a:stCxn id="27673" idx="3"/>
            <a:endCxn id="27669"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82" name="Figur 52" title=""/>
          <p:cNvCxnSpPr>
            <a:endCxn id="27668"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83" name="Figur 54" title=""/>
          <p:cNvCxnSpPr>
            <a:stCxn id="27668" idx="3"/>
            <a:endCxn id="27669"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84" name="Vinkel 56" title=""/>
          <p:cNvCxnSpPr>
            <a:stCxn id="27674" idx="3"/>
            <a:endCxn id="27665"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85"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86" name="Figur 68" title=""/>
          <p:cNvCxnSpPr>
            <a:stCxn id="27674" idx="3"/>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87" name="Rett pil 72" title=""/>
          <p:cNvCxnSpPr>
            <a:stCxn id="27674" idx="0"/>
            <a:endCxn id="27673" idx="2"/>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88" name="Hjem 41">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grpSp>
        <p:nvGrpSpPr>
          <p:cNvPr id="27689" name="Gruppe 2" title=""/>
          <p:cNvGrpSpPr/>
          <p:nvPr/>
        </p:nvGrpSpPr>
        <p:grpSpPr>
          <a:xfrm>
            <a:off x="468313" y="549275"/>
            <a:ext cx="1736725" cy="693738"/>
            <a:chOff x="1951" y="480744"/>
            <a:chExt cx="1736735" cy="694694"/>
          </a:xfrm>
        </p:grpSpPr>
        <p:sp>
          <p:nvSpPr>
            <p:cNvPr id="27690" name="Vinkeltegn 65"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9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7692" name="Gruppe 3" title=""/>
          <p:cNvGrpSpPr/>
          <p:nvPr/>
        </p:nvGrpSpPr>
        <p:grpSpPr>
          <a:xfrm>
            <a:off x="2030413" y="549275"/>
            <a:ext cx="1736725" cy="693738"/>
            <a:chOff x="1565013" y="480744"/>
            <a:chExt cx="1736735" cy="694694"/>
          </a:xfrm>
        </p:grpSpPr>
        <p:sp>
          <p:nvSpPr>
            <p:cNvPr id="27693" name="Vinkeltegn 70"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9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7695" name="Gruppe 4" title=""/>
          <p:cNvGrpSpPr/>
          <p:nvPr/>
        </p:nvGrpSpPr>
        <p:grpSpPr>
          <a:xfrm>
            <a:off x="3594100" y="549275"/>
            <a:ext cx="1736725" cy="693738"/>
            <a:chOff x="3128076" y="480744"/>
            <a:chExt cx="1736735" cy="694694"/>
          </a:xfrm>
        </p:grpSpPr>
        <p:sp>
          <p:nvSpPr>
            <p:cNvPr id="27696" name="Vinkeltegn 74" title="">
              <a:hlinkClick r:id="rId8"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9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7698" name="Gruppe 6" title=""/>
          <p:cNvGrpSpPr/>
          <p:nvPr/>
        </p:nvGrpSpPr>
        <p:grpSpPr>
          <a:xfrm>
            <a:off x="6719888" y="549275"/>
            <a:ext cx="1736725" cy="693738"/>
            <a:chOff x="6254200" y="480744"/>
            <a:chExt cx="1736735" cy="694694"/>
          </a:xfrm>
        </p:grpSpPr>
        <p:sp>
          <p:nvSpPr>
            <p:cNvPr id="27699" name="Vinkeltegn 77" title="">
              <a:hlinkClick r:id="rId9"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70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7701" name="Gruppe 2" title=""/>
          <p:cNvGrpSpPr/>
          <p:nvPr/>
        </p:nvGrpSpPr>
        <p:grpSpPr>
          <a:xfrm>
            <a:off x="5148263" y="549275"/>
            <a:ext cx="1736725" cy="693738"/>
            <a:chOff x="1951" y="480744"/>
            <a:chExt cx="1736735" cy="694694"/>
          </a:xfrm>
        </p:grpSpPr>
        <p:sp>
          <p:nvSpPr>
            <p:cNvPr id="27702" name="Vinkeltegn 80" title="">
              <a:hlinkClick r:id="rId10"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70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7704"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7705"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Vurderingsteam</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27706" name="Avrundet rektangel 84"/>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Oversiktbilde – vurderinger og rettigheter</a:t>
            </a:r>
            <a:endParaRPr kumimoji="0" lang="nb-NO" altLang="nb-NO" sz="1400" b="0" i="0" u="none" strike="noStrike" kern="1200" cap="none" spc="0" normalizeH="0" baseline="0" noProof="0">
              <a:uLnTx/>
              <a:uFillTx/>
              <a:ea typeface="Arial"/>
            </a:endParaRP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8674" name="Avrundet rektangel 19"/>
          <p:cNvSpPr/>
          <p:nvPr/>
        </p:nvSpPr>
        <p:spPr>
          <a:xfrm>
            <a:off x="539750"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Vurdering av henvisning</a:t>
            </a:r>
            <a:endParaRPr kumimoji="0" lang="nb-NO" altLang="en-US" sz="1400" b="0" i="0" u="none" strike="noStrike" kern="1200" cap="none" spc="0" normalizeH="0" baseline="0" noProof="0">
              <a:uLnTx/>
              <a:uFillTx/>
              <a:ea typeface="Arial"/>
            </a:endParaRPr>
          </a:p>
        </p:txBody>
      </p:sp>
      <p:sp>
        <p:nvSpPr>
          <p:cNvPr id="28675" name="Avrundet rektangel 20"/>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Ikke behov for helsehjelp fra spesialisthelsetjenesten</a:t>
            </a:r>
            <a:endParaRPr kumimoji="0" lang="nb-NO" altLang="nb-NO" sz="1000" b="0" i="0" u="none" strike="noStrike" kern="1200" cap="none" spc="0" normalizeH="0" baseline="0" noProof="0">
              <a:uLnTx/>
              <a:uFillTx/>
              <a:ea typeface="Arial"/>
            </a:endParaRPr>
          </a:p>
        </p:txBody>
      </p:sp>
      <p:sp>
        <p:nvSpPr>
          <p:cNvPr id="28676" name="Avrundet rektangel 21"/>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utredning</a:t>
            </a:r>
            <a:endParaRPr kumimoji="0" lang="nb-NO" altLang="nb-NO" sz="1400" b="0" i="0" u="none" strike="noStrike" kern="1200" cap="none" spc="0" normalizeH="0" baseline="0" noProof="0">
              <a:uLnTx/>
              <a:uFillTx/>
              <a:ea typeface="Arial"/>
            </a:endParaRPr>
          </a:p>
        </p:txBody>
      </p:sp>
      <p:sp>
        <p:nvSpPr>
          <p:cNvPr id="28677" name="Avrundet rektangel 23"/>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behandling</a:t>
            </a:r>
            <a:endParaRPr kumimoji="0" lang="nb-NO" altLang="nb-NO" sz="1400" b="0" i="0" u="none" strike="noStrike" kern="1200" cap="none" spc="0" normalizeH="0" baseline="0" noProof="0">
              <a:uLnTx/>
              <a:uFillTx/>
              <a:ea typeface="Arial"/>
            </a:endParaRPr>
          </a:p>
        </p:txBody>
      </p:sp>
      <p:sp>
        <p:nvSpPr>
          <p:cNvPr id="28678" name="Avrundet rektangel 24"/>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annen tilstand</a:t>
            </a:r>
            <a:endParaRPr kumimoji="0" lang="nb-NO" altLang="nb-NO" sz="1400" b="0" i="0" u="none" strike="noStrike" kern="1200" cap="none" spc="0" normalizeH="0" baseline="0" noProof="0">
              <a:uLnTx/>
              <a:uFillTx/>
              <a:ea typeface="Arial"/>
            </a:endParaRPr>
          </a:p>
        </p:txBody>
      </p:sp>
      <p:sp>
        <p:nvSpPr>
          <p:cNvPr id="28679" name="Avrundet rektangel 25"/>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alkoholavhengighet</a:t>
            </a:r>
            <a:endParaRPr kumimoji="0" lang="nb-NO" altLang="nb-NO" sz="1100" b="0" i="0" u="none" strike="noStrike" kern="1200" cap="none" spc="0" normalizeH="0" baseline="0" noProof="0">
              <a:uLnTx/>
              <a:uFillTx/>
              <a:ea typeface="Arial"/>
            </a:endParaRPr>
          </a:p>
        </p:txBody>
      </p:sp>
      <p:cxnSp>
        <p:nvCxnSpPr>
          <p:cNvPr id="28680" name="Figur 27" title=""/>
          <p:cNvCxnSpPr>
            <a:stCxn id="28674" idx="2"/>
            <a:endCxn id="28675"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1" name="Figur 29" title=""/>
          <p:cNvCxnSpPr>
            <a:stCxn id="28675"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82"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8683" name="Avrundet rektangel 31"/>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 av uavklart tilstand</a:t>
            </a:r>
            <a:endParaRPr kumimoji="0" lang="nb-NO" altLang="nb-NO" sz="1200" b="0" i="0" u="none" strike="noStrike" kern="1200" cap="none" spc="0" normalizeH="0" baseline="0" noProof="0">
              <a:uLnTx/>
              <a:uFillTx/>
              <a:ea typeface="Arial"/>
            </a:endParaRPr>
          </a:p>
        </p:txBody>
      </p:sp>
      <p:sp>
        <p:nvSpPr>
          <p:cNvPr id="28684" name="Avrundet rektangel 32"/>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Avklare det uavklarte – avklare om det foreligger psykisk lidelse</a:t>
            </a:r>
            <a:endParaRPr kumimoji="0" lang="nb-NO" altLang="nb-NO" sz="1000" b="0" i="0" u="none" strike="noStrike" kern="1200" cap="none" spc="0" normalizeH="0" baseline="0" noProof="0">
              <a:uLnTx/>
              <a:uFillTx/>
              <a:ea typeface="Arial"/>
            </a:endParaRPr>
          </a:p>
        </p:txBody>
      </p:sp>
      <p:cxnSp>
        <p:nvCxnSpPr>
          <p:cNvPr id="28685" name="Figur 34" title=""/>
          <p:cNvCxnSpPr>
            <a:stCxn id="28674" idx="0"/>
            <a:endCxn id="28677"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6" name="Rett pil 36" title=""/>
          <p:cNvCxnSpPr>
            <a:stCxn id="28674" idx="3"/>
            <a:endCxn id="28676"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7" name="Vinkel 38" title=""/>
          <p:cNvCxnSpPr>
            <a:stCxn id="28676" idx="3"/>
            <a:endCxn id="28684"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8" name="Vinkel 40" title=""/>
          <p:cNvCxnSpPr>
            <a:stCxn id="28676" idx="3"/>
            <a:endCxn id="28683"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9" name="Vinkel 42" title=""/>
          <p:cNvCxnSpPr>
            <a:stCxn id="28677" idx="3"/>
            <a:endCxn id="28678"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0" name="Rett pil 48" title=""/>
          <p:cNvCxnSpPr>
            <a:stCxn id="28677" idx="3"/>
            <a:endCxn id="28679"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1" name="Figur 50" title=""/>
          <p:cNvCxnSpPr>
            <a:stCxn id="28683" idx="3"/>
            <a:endCxn id="28679"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2" name="Figur 52" title=""/>
          <p:cNvCxnSpPr>
            <a:endCxn id="28678"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3" name="Figur 54" title=""/>
          <p:cNvCxnSpPr>
            <a:stCxn id="28678" idx="3"/>
            <a:endCxn id="28679"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4" name="Vinkel 56" title=""/>
          <p:cNvCxnSpPr>
            <a:stCxn id="28684" idx="3"/>
            <a:endCxn id="28675"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5"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6" name="Avrundet rektangel 39"/>
          <p:cNvSpPr/>
          <p:nvPr/>
        </p:nvSpPr>
        <p:spPr>
          <a:xfrm>
            <a:off x="539750" y="5084763"/>
            <a:ext cx="1584325" cy="1152525"/>
          </a:xfrm>
          <a:prstGeom prst="roundRect">
            <a:avLst>
              <a:gd name="adj" fmla="val 16667"/>
            </a:avLst>
          </a:prstGeom>
          <a:solidFill>
            <a:srgbClr val="FFFFFF"/>
          </a:solidFill>
          <a:ln w="25400">
            <a:solidFill>
              <a:srgbClr val="4F81BD"/>
            </a:solidFill>
            <a:miter lim="800000"/>
          </a:ln>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Vurdering gjøres med utgangspunkt i Prioriteringsforskriften § 2 og §2a. Rett tildeles etter Pasient og brukerrettighetsloven § 2.1b</a:t>
            </a:r>
            <a:endParaRPr kumimoji="0" lang="nb-NO" altLang="nb-NO" sz="1000" b="0" i="0" u="none" strike="noStrike" kern="1200" cap="none" spc="0" normalizeH="0" baseline="0" noProof="0">
              <a:uLnTx/>
              <a:uFillTx/>
            </a:endParaRPr>
          </a:p>
        </p:txBody>
      </p:sp>
      <p:cxnSp>
        <p:nvCxnSpPr>
          <p:cNvPr id="28697"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8"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9" name="Hjem 44">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grpSp>
        <p:nvGrpSpPr>
          <p:cNvPr id="28700" name="Gruppe 2" title=""/>
          <p:cNvGrpSpPr/>
          <p:nvPr/>
        </p:nvGrpSpPr>
        <p:grpSpPr>
          <a:xfrm>
            <a:off x="468313" y="549275"/>
            <a:ext cx="1736725" cy="693738"/>
            <a:chOff x="1951" y="480744"/>
            <a:chExt cx="1736735" cy="694694"/>
          </a:xfrm>
        </p:grpSpPr>
        <p:sp>
          <p:nvSpPr>
            <p:cNvPr id="28701" name="Vinkeltegn 83"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8703" name="Gruppe 3" title=""/>
          <p:cNvGrpSpPr/>
          <p:nvPr/>
        </p:nvGrpSpPr>
        <p:grpSpPr>
          <a:xfrm>
            <a:off x="2030413" y="549275"/>
            <a:ext cx="1736725" cy="693738"/>
            <a:chOff x="1565013" y="480744"/>
            <a:chExt cx="1736735" cy="694694"/>
          </a:xfrm>
        </p:grpSpPr>
        <p:sp>
          <p:nvSpPr>
            <p:cNvPr id="28704" name="Vinkeltegn 86"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8706" name="Gruppe 4" title=""/>
          <p:cNvGrpSpPr/>
          <p:nvPr/>
        </p:nvGrpSpPr>
        <p:grpSpPr>
          <a:xfrm>
            <a:off x="3594100" y="549275"/>
            <a:ext cx="1736725" cy="693738"/>
            <a:chOff x="3128076" y="480744"/>
            <a:chExt cx="1736735" cy="694694"/>
          </a:xfrm>
        </p:grpSpPr>
        <p:sp>
          <p:nvSpPr>
            <p:cNvPr id="28707" name="Vinkeltegn 89"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8709" name="Gruppe 6" title=""/>
          <p:cNvGrpSpPr/>
          <p:nvPr/>
        </p:nvGrpSpPr>
        <p:grpSpPr>
          <a:xfrm>
            <a:off x="6719888" y="549275"/>
            <a:ext cx="1736725" cy="693738"/>
            <a:chOff x="6254200" y="480744"/>
            <a:chExt cx="1736735" cy="694694"/>
          </a:xfrm>
        </p:grpSpPr>
        <p:sp>
          <p:nvSpPr>
            <p:cNvPr id="28710" name="Vinkeltegn 92"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8712" name="Gruppe 2" title=""/>
          <p:cNvGrpSpPr/>
          <p:nvPr/>
        </p:nvGrpSpPr>
        <p:grpSpPr>
          <a:xfrm>
            <a:off x="5148263" y="549275"/>
            <a:ext cx="1736725" cy="693738"/>
            <a:chOff x="1951" y="480744"/>
            <a:chExt cx="1736735" cy="694694"/>
          </a:xfrm>
        </p:grpSpPr>
        <p:sp>
          <p:nvSpPr>
            <p:cNvPr id="28713" name="Vinkeltegn 95"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8715" name="Avrundet rektangel 9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8716" name="Avrundet rektangel 98"/>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Vurderingsteam</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28717" name="Avrundet rektangel 99"/>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Oversiktbilde – vurderinger og rettigheter</a:t>
            </a:r>
            <a:endParaRPr kumimoji="0" lang="nb-NO" altLang="nb-NO" sz="1400" b="0" i="0" u="none" strike="noStrike" kern="1200" cap="none" spc="0" normalizeH="0" baseline="0" noProof="0">
              <a:uLnTx/>
              <a:uFillTx/>
              <a:ea typeface="Arial"/>
            </a:endParaRPr>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9698" name="Avrundet rektangel 19"/>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 av henvisning</a:t>
            </a:r>
            <a:endParaRPr kumimoji="0" lang="nb-NO" altLang="nb-NO" sz="1400" b="0" i="0" u="none" strike="noStrike" kern="1200" cap="none" spc="0" normalizeH="0" baseline="0" noProof="0">
              <a:uLnTx/>
              <a:uFillTx/>
              <a:ea typeface="Arial"/>
            </a:endParaRPr>
          </a:p>
        </p:txBody>
      </p:sp>
      <p:sp>
        <p:nvSpPr>
          <p:cNvPr id="29699" name="Avrundet rektangel 20"/>
          <p:cNvSpPr/>
          <p:nvPr/>
        </p:nvSpPr>
        <p:spPr>
          <a:xfrm>
            <a:off x="2411413" y="5589588"/>
            <a:ext cx="1584325" cy="50323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Ikke behov for helsehjelp fra spesialisthelsetjenesten</a:t>
            </a:r>
            <a:endParaRPr kumimoji="0" lang="nb-NO" altLang="nb-NO" sz="1000" b="0" i="0" u="none" strike="noStrike" kern="1200" cap="none" spc="0" normalizeH="0" baseline="0" noProof="0">
              <a:uLnTx/>
              <a:uFillTx/>
              <a:ea typeface="Arial"/>
            </a:endParaRPr>
          </a:p>
        </p:txBody>
      </p:sp>
      <p:sp>
        <p:nvSpPr>
          <p:cNvPr id="29700" name="Avrundet rektangel 21"/>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utredning</a:t>
            </a:r>
            <a:endParaRPr kumimoji="0" lang="nb-NO" altLang="nb-NO" sz="1400" b="0" i="0" u="none" strike="noStrike" kern="1200" cap="none" spc="0" normalizeH="0" baseline="0" noProof="0">
              <a:uLnTx/>
              <a:uFillTx/>
              <a:ea typeface="Arial"/>
            </a:endParaRPr>
          </a:p>
        </p:txBody>
      </p:sp>
      <p:sp>
        <p:nvSpPr>
          <p:cNvPr id="29701" name="Avrundet rektangel 23"/>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behandling</a:t>
            </a:r>
            <a:endParaRPr kumimoji="0" lang="nb-NO" altLang="nb-NO" sz="1400" b="0" i="0" u="none" strike="noStrike" kern="1200" cap="none" spc="0" normalizeH="0" baseline="0" noProof="0">
              <a:uLnTx/>
              <a:uFillTx/>
              <a:ea typeface="Arial"/>
            </a:endParaRPr>
          </a:p>
        </p:txBody>
      </p:sp>
      <p:sp>
        <p:nvSpPr>
          <p:cNvPr id="29702" name="Avrundet rektangel 24"/>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annen tilstand</a:t>
            </a:r>
            <a:endParaRPr kumimoji="0" lang="nb-NO" altLang="nb-NO" sz="1400" b="0" i="0" u="none" strike="noStrike" kern="1200" cap="none" spc="0" normalizeH="0" baseline="0" noProof="0">
              <a:uLnTx/>
              <a:uFillTx/>
              <a:ea typeface="Arial"/>
            </a:endParaRPr>
          </a:p>
        </p:txBody>
      </p:sp>
      <p:sp>
        <p:nvSpPr>
          <p:cNvPr id="29703" name="Avrundet rektangel 25"/>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alkoholavhengighet</a:t>
            </a:r>
            <a:endParaRPr kumimoji="0" lang="nb-NO" altLang="nb-NO" sz="1100" b="0" i="0" u="none" strike="noStrike" kern="1200" cap="none" spc="0" normalizeH="0" baseline="0" noProof="0">
              <a:uLnTx/>
              <a:uFillTx/>
              <a:ea typeface="Arial"/>
            </a:endParaRPr>
          </a:p>
        </p:txBody>
      </p:sp>
      <p:cxnSp>
        <p:nvCxnSpPr>
          <p:cNvPr id="29704" name="Figur 27" title=""/>
          <p:cNvCxnSpPr>
            <a:stCxn id="29698" idx="2"/>
            <a:endCxn id="2969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05" name="Figur 29" title=""/>
          <p:cNvCxnSpPr>
            <a:stCxn id="2969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0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9707" name="Avrundet rektangel 31"/>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 av uavklart tilstand</a:t>
            </a:r>
            <a:endParaRPr kumimoji="0" lang="nb-NO" altLang="nb-NO" sz="1200" b="0" i="0" u="none" strike="noStrike" kern="1200" cap="none" spc="0" normalizeH="0" baseline="0" noProof="0">
              <a:uLnTx/>
              <a:uFillTx/>
              <a:ea typeface="Arial"/>
            </a:endParaRPr>
          </a:p>
        </p:txBody>
      </p:sp>
      <p:sp>
        <p:nvSpPr>
          <p:cNvPr id="29708" name="Avrundet rektangel 32"/>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Avklare det uavklarte – avklare om det foreligger psykisk lidelse</a:t>
            </a:r>
            <a:endParaRPr kumimoji="0" lang="nb-NO" altLang="nb-NO" sz="1000" b="0" i="0" u="none" strike="noStrike" kern="1200" cap="none" spc="0" normalizeH="0" baseline="0" noProof="0">
              <a:uLnTx/>
              <a:uFillTx/>
              <a:ea typeface="Arial"/>
            </a:endParaRPr>
          </a:p>
        </p:txBody>
      </p:sp>
      <p:cxnSp>
        <p:nvCxnSpPr>
          <p:cNvPr id="29709" name="Figur 34" title=""/>
          <p:cNvCxnSpPr>
            <a:stCxn id="29698" idx="0"/>
            <a:endCxn id="2970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0" name="Rett pil 36" title=""/>
          <p:cNvCxnSpPr>
            <a:stCxn id="29698" idx="3"/>
            <a:endCxn id="2970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1" name="Vinkel 38" title=""/>
          <p:cNvCxnSpPr>
            <a:stCxn id="29700" idx="3"/>
            <a:endCxn id="2970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2" name="Vinkel 40" title=""/>
          <p:cNvCxnSpPr>
            <a:stCxn id="29700" idx="3"/>
            <a:endCxn id="2970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3" name="Vinkel 42" title=""/>
          <p:cNvCxnSpPr>
            <a:stCxn id="29701" idx="3"/>
            <a:endCxn id="2970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4" name="Rett pil 48" title=""/>
          <p:cNvCxnSpPr>
            <a:stCxn id="29701" idx="3"/>
            <a:endCxn id="2970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5" name="Figur 50" title=""/>
          <p:cNvCxnSpPr>
            <a:stCxn id="29707" idx="3"/>
            <a:endCxn id="2970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6" name="Figur 52" title=""/>
          <p:cNvCxnSpPr>
            <a:endCxn id="2970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7" name="Figur 54" title=""/>
          <p:cNvCxnSpPr>
            <a:stCxn id="29702" idx="3"/>
            <a:endCxn id="2970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8" name="Vinkel 56" title=""/>
          <p:cNvCxnSpPr>
            <a:stCxn id="29708" idx="3"/>
            <a:endCxn id="2969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0" name="Avrundet rektangel 39"/>
          <p:cNvSpPr/>
          <p:nvPr/>
        </p:nvSpPr>
        <p:spPr>
          <a:xfrm>
            <a:off x="4284663" y="5589588"/>
            <a:ext cx="2735262" cy="11525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5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beskrevet ikke viser til psykisk lidelse eller ruslidelse, eller man vurderer at behandling  like nyttig og kostnadseffektiv kan gis av primærhelsetjenesten, vurderes det at behov ikke foreligger. </a:t>
            </a:r>
          </a:p>
        </p:txBody>
      </p:sp>
      <p:cxnSp>
        <p:nvCxnSpPr>
          <p:cNvPr id="29721"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2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3" name="Hjem 44">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grpSp>
        <p:nvGrpSpPr>
          <p:cNvPr id="29724" name="Gruppe 2" title=""/>
          <p:cNvGrpSpPr/>
          <p:nvPr/>
        </p:nvGrpSpPr>
        <p:grpSpPr>
          <a:xfrm>
            <a:off x="468313" y="549275"/>
            <a:ext cx="1736725" cy="693738"/>
            <a:chOff x="1951" y="480744"/>
            <a:chExt cx="1736735" cy="694694"/>
          </a:xfrm>
        </p:grpSpPr>
        <p:sp>
          <p:nvSpPr>
            <p:cNvPr id="29725"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2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9727" name="Gruppe 3" title=""/>
          <p:cNvGrpSpPr/>
          <p:nvPr/>
        </p:nvGrpSpPr>
        <p:grpSpPr>
          <a:xfrm>
            <a:off x="2030413" y="549275"/>
            <a:ext cx="1736725" cy="693738"/>
            <a:chOff x="1565013" y="480744"/>
            <a:chExt cx="1736735" cy="694694"/>
          </a:xfrm>
        </p:grpSpPr>
        <p:sp>
          <p:nvSpPr>
            <p:cNvPr id="29728"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2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9730" name="Gruppe 4" title=""/>
          <p:cNvGrpSpPr/>
          <p:nvPr/>
        </p:nvGrpSpPr>
        <p:grpSpPr>
          <a:xfrm>
            <a:off x="3594100" y="549275"/>
            <a:ext cx="1736725" cy="693738"/>
            <a:chOff x="3128076" y="480744"/>
            <a:chExt cx="1736735" cy="694694"/>
          </a:xfrm>
        </p:grpSpPr>
        <p:sp>
          <p:nvSpPr>
            <p:cNvPr id="29731" name="Vinkeltegn 7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9733" name="Gruppe 6" title=""/>
          <p:cNvGrpSpPr/>
          <p:nvPr/>
        </p:nvGrpSpPr>
        <p:grpSpPr>
          <a:xfrm>
            <a:off x="6719888" y="549275"/>
            <a:ext cx="1736725" cy="693738"/>
            <a:chOff x="6254200" y="480744"/>
            <a:chExt cx="1736735" cy="694694"/>
          </a:xfrm>
        </p:grpSpPr>
        <p:sp>
          <p:nvSpPr>
            <p:cNvPr id="29734" name="Vinkeltegn 7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9736" name="Gruppe 2" title=""/>
          <p:cNvGrpSpPr/>
          <p:nvPr/>
        </p:nvGrpSpPr>
        <p:grpSpPr>
          <a:xfrm>
            <a:off x="5148263" y="549275"/>
            <a:ext cx="1736725" cy="693738"/>
            <a:chOff x="1951" y="480744"/>
            <a:chExt cx="1736735" cy="694694"/>
          </a:xfrm>
        </p:grpSpPr>
        <p:sp>
          <p:nvSpPr>
            <p:cNvPr id="29737" name="Vinkeltegn 8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9739"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9740"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Vurderingsteam</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29741" name="Avrundet rektangel 84"/>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Oversiktbilde – vurderinger og rettigheter</a:t>
            </a:r>
            <a:endParaRPr kumimoji="0" lang="nb-NO" altLang="nb-NO" sz="1400" b="0" i="0" u="none" strike="noStrike" kern="1200" cap="none" spc="0" normalizeH="0" baseline="0" noProof="0">
              <a:uLnTx/>
              <a:uFillTx/>
              <a:ea typeface="Arial"/>
            </a:endParaRPr>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0722" name="Avrundet rektangel 19"/>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 av henvisning</a:t>
            </a:r>
            <a:endParaRPr kumimoji="0" lang="nb-NO" altLang="nb-NO" sz="1400" b="0" i="0" u="none" strike="noStrike" kern="1200" cap="none" spc="0" normalizeH="0" baseline="0" noProof="0">
              <a:uLnTx/>
              <a:uFillTx/>
              <a:ea typeface="Arial"/>
            </a:endParaRPr>
          </a:p>
        </p:txBody>
      </p:sp>
      <p:sp>
        <p:nvSpPr>
          <p:cNvPr id="30723" name="Avrundet rektangel 20"/>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Ikke behov for helsehjelp fra spesialisthelsetjenesten</a:t>
            </a:r>
            <a:endParaRPr kumimoji="0" lang="nb-NO" altLang="nb-NO" sz="1000" b="0" i="0" u="none" strike="noStrike" kern="1200" cap="none" spc="0" normalizeH="0" baseline="0" noProof="0">
              <a:uLnTx/>
              <a:uFillTx/>
              <a:ea typeface="Arial"/>
            </a:endParaRPr>
          </a:p>
        </p:txBody>
      </p:sp>
      <p:sp>
        <p:nvSpPr>
          <p:cNvPr id="30724" name="Avrundet rektangel 21"/>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utredning</a:t>
            </a:r>
            <a:endParaRPr kumimoji="0" lang="nb-NO" altLang="nb-NO" sz="1400" b="0" i="0" u="none" strike="noStrike" kern="1200" cap="none" spc="0" normalizeH="0" baseline="0" noProof="0">
              <a:uLnTx/>
              <a:uFillTx/>
              <a:ea typeface="Arial"/>
            </a:endParaRPr>
          </a:p>
        </p:txBody>
      </p:sp>
      <p:sp>
        <p:nvSpPr>
          <p:cNvPr id="30725" name="Avrundet rektangel 23"/>
          <p:cNvSpPr/>
          <p:nvPr/>
        </p:nvSpPr>
        <p:spPr>
          <a:xfrm>
            <a:off x="2411413" y="3429000"/>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behandling</a:t>
            </a:r>
            <a:endParaRPr kumimoji="0" lang="nb-NO" altLang="nb-NO" sz="1400" b="0" i="0" u="none" strike="noStrike" kern="1200" cap="none" spc="0" normalizeH="0" baseline="0" noProof="0">
              <a:uLnTx/>
              <a:uFillTx/>
              <a:ea typeface="Arial"/>
            </a:endParaRPr>
          </a:p>
        </p:txBody>
      </p:sp>
      <p:sp>
        <p:nvSpPr>
          <p:cNvPr id="30726" name="Avrundet rektangel 24"/>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annen tilstand</a:t>
            </a:r>
            <a:endParaRPr kumimoji="0" lang="nb-NO" altLang="nb-NO" sz="1400" b="0" i="0" u="none" strike="noStrike" kern="1200" cap="none" spc="0" normalizeH="0" baseline="0" noProof="0">
              <a:uLnTx/>
              <a:uFillTx/>
              <a:ea typeface="Arial"/>
            </a:endParaRPr>
          </a:p>
        </p:txBody>
      </p:sp>
      <p:sp>
        <p:nvSpPr>
          <p:cNvPr id="30727" name="Avrundet rektangel 25"/>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alkoholavhengighet</a:t>
            </a:r>
            <a:endParaRPr kumimoji="0" lang="nb-NO" altLang="nb-NO" sz="1100" b="0" i="0" u="none" strike="noStrike" kern="1200" cap="none" spc="0" normalizeH="0" baseline="0" noProof="0">
              <a:uLnTx/>
              <a:uFillTx/>
              <a:ea typeface="Arial"/>
            </a:endParaRPr>
          </a:p>
        </p:txBody>
      </p:sp>
      <p:cxnSp>
        <p:nvCxnSpPr>
          <p:cNvPr id="30728" name="Figur 27" title=""/>
          <p:cNvCxnSpPr>
            <a:stCxn id="30722" idx="2"/>
            <a:endCxn id="30723"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29" name="Figur 29" title=""/>
          <p:cNvCxnSpPr>
            <a:stCxn id="30723"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0730"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0731" name="Avrundet rektangel 31"/>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 av uavklart tilstand</a:t>
            </a:r>
            <a:endParaRPr kumimoji="0" lang="nb-NO" altLang="nb-NO" sz="1200" b="0" i="0" u="none" strike="noStrike" kern="1200" cap="none" spc="0" normalizeH="0" baseline="0" noProof="0">
              <a:uLnTx/>
              <a:uFillTx/>
              <a:ea typeface="Arial"/>
            </a:endParaRPr>
          </a:p>
        </p:txBody>
      </p:sp>
      <p:sp>
        <p:nvSpPr>
          <p:cNvPr id="30732" name="Avrundet rektangel 32"/>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Avklare det uavklarte – avklare om det foreligger psykisk lidelse</a:t>
            </a:r>
            <a:endParaRPr kumimoji="0" lang="nb-NO" altLang="nb-NO" sz="1000" b="0" i="0" u="none" strike="noStrike" kern="1200" cap="none" spc="0" normalizeH="0" baseline="0" noProof="0">
              <a:uLnTx/>
              <a:uFillTx/>
              <a:ea typeface="Arial"/>
            </a:endParaRPr>
          </a:p>
        </p:txBody>
      </p:sp>
      <p:cxnSp>
        <p:nvCxnSpPr>
          <p:cNvPr id="30733" name="Figur 34" title=""/>
          <p:cNvCxnSpPr>
            <a:stCxn id="30722" idx="0"/>
            <a:endCxn id="30725"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4" name="Rett pil 36" title=""/>
          <p:cNvCxnSpPr>
            <a:stCxn id="30722" idx="3"/>
            <a:endCxn id="30724"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5" name="Vinkel 38" title=""/>
          <p:cNvCxnSpPr>
            <a:stCxn id="30724" idx="3"/>
            <a:endCxn id="30732"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6" name="Vinkel 40" title=""/>
          <p:cNvCxnSpPr>
            <a:stCxn id="30724" idx="3"/>
            <a:endCxn id="30731"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7" name="Vinkel 42" title=""/>
          <p:cNvCxnSpPr>
            <a:stCxn id="30725" idx="3"/>
            <a:endCxn id="30726"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8" name="Rett pil 48" title=""/>
          <p:cNvCxnSpPr>
            <a:stCxn id="30725" idx="3"/>
            <a:endCxn id="30727"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9" name="Figur 50" title=""/>
          <p:cNvCxnSpPr>
            <a:stCxn id="30731" idx="3"/>
            <a:endCxn id="30727"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0" name="Figur 52" title=""/>
          <p:cNvCxnSpPr>
            <a:endCxn id="30726"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1" name="Figur 54" title=""/>
          <p:cNvCxnSpPr>
            <a:stCxn id="30726" idx="3"/>
            <a:endCxn id="30727"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2" name="Vinkel 56" title=""/>
          <p:cNvCxnSpPr>
            <a:stCxn id="30732" idx="3"/>
            <a:endCxn id="30723"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3"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30744" name="Avrundet rektangel 39"/>
          <p:cNvSpPr/>
          <p:nvPr/>
        </p:nvSpPr>
        <p:spPr>
          <a:xfrm>
            <a:off x="4140200" y="3429000"/>
            <a:ext cx="2519363" cy="57626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Der et pasientforløp kan antas, gis rett til behandling. Dette kan være et pasientforløp for alkoholavhengighet</a:t>
            </a:r>
          </a:p>
        </p:txBody>
      </p:sp>
      <p:cxnSp>
        <p:nvCxnSpPr>
          <p:cNvPr id="30745"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6"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0747" name="Hjem 44">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grpSp>
        <p:nvGrpSpPr>
          <p:cNvPr id="30748" name="Gruppe 2" title=""/>
          <p:cNvGrpSpPr/>
          <p:nvPr/>
        </p:nvGrpSpPr>
        <p:grpSpPr>
          <a:xfrm>
            <a:off x="468313" y="549275"/>
            <a:ext cx="1736725" cy="693738"/>
            <a:chOff x="1951" y="480744"/>
            <a:chExt cx="1736735" cy="694694"/>
          </a:xfrm>
        </p:grpSpPr>
        <p:sp>
          <p:nvSpPr>
            <p:cNvPr id="30749"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0751" name="Gruppe 3" title=""/>
          <p:cNvGrpSpPr/>
          <p:nvPr/>
        </p:nvGrpSpPr>
        <p:grpSpPr>
          <a:xfrm>
            <a:off x="2030413" y="549275"/>
            <a:ext cx="1736725" cy="693738"/>
            <a:chOff x="1565013" y="480744"/>
            <a:chExt cx="1736735" cy="694694"/>
          </a:xfrm>
        </p:grpSpPr>
        <p:sp>
          <p:nvSpPr>
            <p:cNvPr id="30752"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0754" name="Gruppe 4" title=""/>
          <p:cNvGrpSpPr/>
          <p:nvPr/>
        </p:nvGrpSpPr>
        <p:grpSpPr>
          <a:xfrm>
            <a:off x="3594100" y="549275"/>
            <a:ext cx="1736725" cy="693738"/>
            <a:chOff x="3128076" y="480744"/>
            <a:chExt cx="1736735" cy="694694"/>
          </a:xfrm>
        </p:grpSpPr>
        <p:sp>
          <p:nvSpPr>
            <p:cNvPr id="30755" name="Vinkeltegn 7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0757" name="Gruppe 6" title=""/>
          <p:cNvGrpSpPr/>
          <p:nvPr/>
        </p:nvGrpSpPr>
        <p:grpSpPr>
          <a:xfrm>
            <a:off x="6719888" y="549275"/>
            <a:ext cx="1736725" cy="693738"/>
            <a:chOff x="6254200" y="480744"/>
            <a:chExt cx="1736735" cy="694694"/>
          </a:xfrm>
        </p:grpSpPr>
        <p:sp>
          <p:nvSpPr>
            <p:cNvPr id="30758" name="Vinkeltegn 7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0760" name="Gruppe 2" title=""/>
          <p:cNvGrpSpPr/>
          <p:nvPr/>
        </p:nvGrpSpPr>
        <p:grpSpPr>
          <a:xfrm>
            <a:off x="5148263" y="549275"/>
            <a:ext cx="1736725" cy="693738"/>
            <a:chOff x="1951" y="480744"/>
            <a:chExt cx="1736735" cy="694694"/>
          </a:xfrm>
        </p:grpSpPr>
        <p:sp>
          <p:nvSpPr>
            <p:cNvPr id="30761" name="Vinkeltegn 8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6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0763"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0764"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Vurderingsteam</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0765" name="Avrundet rektangel 84"/>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Oversiktbilde – vurderinger og rettigheter</a:t>
            </a:r>
            <a:endParaRPr kumimoji="0" lang="nb-NO" altLang="nb-NO" sz="1400" b="0" i="0" u="none" strike="noStrike" kern="1200" cap="none" spc="0" normalizeH="0" baseline="0" noProof="0">
              <a:uLnTx/>
              <a:uFillTx/>
              <a:ea typeface="Arial"/>
            </a:endParaRPr>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1746" name="Avrundet rektangel 19"/>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 av henvisning</a:t>
            </a:r>
            <a:endParaRPr kumimoji="0" lang="nb-NO" altLang="nb-NO" sz="1400" b="0" i="0" u="none" strike="noStrike" kern="1200" cap="none" spc="0" normalizeH="0" baseline="0" noProof="0">
              <a:uLnTx/>
              <a:uFillTx/>
              <a:ea typeface="Arial"/>
            </a:endParaRPr>
          </a:p>
        </p:txBody>
      </p:sp>
      <p:sp>
        <p:nvSpPr>
          <p:cNvPr id="31747" name="Avrundet rektangel 20"/>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Ikke behov for helsehjelp fra spesialisthelsetjenesten</a:t>
            </a:r>
            <a:endParaRPr kumimoji="0" lang="nb-NO" altLang="nb-NO" sz="1000" b="0" i="0" u="none" strike="noStrike" kern="1200" cap="none" spc="0" normalizeH="0" baseline="0" noProof="0">
              <a:uLnTx/>
              <a:uFillTx/>
              <a:ea typeface="Arial"/>
            </a:endParaRPr>
          </a:p>
        </p:txBody>
      </p:sp>
      <p:sp>
        <p:nvSpPr>
          <p:cNvPr id="31748" name="Avrundet rektangel 21"/>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utredning</a:t>
            </a:r>
            <a:endParaRPr kumimoji="0" lang="nb-NO" altLang="nb-NO" sz="1400" b="0" i="0" u="none" strike="noStrike" kern="1200" cap="none" spc="0" normalizeH="0" baseline="0" noProof="0">
              <a:uLnTx/>
              <a:uFillTx/>
              <a:ea typeface="Arial"/>
            </a:endParaRPr>
          </a:p>
        </p:txBody>
      </p:sp>
      <p:sp>
        <p:nvSpPr>
          <p:cNvPr id="31749" name="Avrundet rektangel 23"/>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behandling</a:t>
            </a:r>
            <a:endParaRPr kumimoji="0" lang="nb-NO" altLang="nb-NO" sz="1400" b="0" i="0" u="none" strike="noStrike" kern="1200" cap="none" spc="0" normalizeH="0" baseline="0" noProof="0">
              <a:uLnTx/>
              <a:uFillTx/>
              <a:ea typeface="Arial"/>
            </a:endParaRPr>
          </a:p>
        </p:txBody>
      </p:sp>
      <p:sp>
        <p:nvSpPr>
          <p:cNvPr id="31750" name="Avrundet rektangel 24"/>
          <p:cNvSpPr/>
          <p:nvPr/>
        </p:nvSpPr>
        <p:spPr>
          <a:xfrm>
            <a:off x="6011863" y="2708275"/>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annen tilstand</a:t>
            </a:r>
            <a:endParaRPr kumimoji="0" lang="nb-NO" altLang="nb-NO" sz="1400" b="0" i="0" u="none" strike="noStrike" kern="1200" cap="none" spc="0" normalizeH="0" baseline="0" noProof="0">
              <a:uLnTx/>
              <a:uFillTx/>
              <a:ea typeface="Arial"/>
            </a:endParaRPr>
          </a:p>
        </p:txBody>
      </p:sp>
      <p:sp>
        <p:nvSpPr>
          <p:cNvPr id="31751" name="Avrundet rektangel 25"/>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alkoholavhengighet</a:t>
            </a:r>
            <a:endParaRPr kumimoji="0" lang="nb-NO" altLang="nb-NO" sz="1100" b="0" i="0" u="none" strike="noStrike" kern="1200" cap="none" spc="0" normalizeH="0" baseline="0" noProof="0">
              <a:uLnTx/>
              <a:uFillTx/>
              <a:ea typeface="Arial"/>
            </a:endParaRPr>
          </a:p>
        </p:txBody>
      </p:sp>
      <p:cxnSp>
        <p:nvCxnSpPr>
          <p:cNvPr id="31752" name="Figur 27" title=""/>
          <p:cNvCxnSpPr>
            <a:stCxn id="31746" idx="2"/>
            <a:endCxn id="31747"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53" name="Figur 29" title=""/>
          <p:cNvCxnSpPr>
            <a:stCxn id="31747"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1754"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1755" name="Avrundet rektangel 31"/>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 av uavklart tilstand</a:t>
            </a:r>
            <a:endParaRPr kumimoji="0" lang="nb-NO" altLang="nb-NO" sz="1200" b="0" i="0" u="none" strike="noStrike" kern="1200" cap="none" spc="0" normalizeH="0" baseline="0" noProof="0">
              <a:uLnTx/>
              <a:uFillTx/>
              <a:ea typeface="Arial"/>
            </a:endParaRPr>
          </a:p>
        </p:txBody>
      </p:sp>
      <p:sp>
        <p:nvSpPr>
          <p:cNvPr id="31756" name="Avrundet rektangel 32"/>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Avklare det uavklarte – avklare om det foreligger psykisk lidelse</a:t>
            </a:r>
            <a:endParaRPr kumimoji="0" lang="nb-NO" altLang="nb-NO" sz="1000" b="0" i="0" u="none" strike="noStrike" kern="1200" cap="none" spc="0" normalizeH="0" baseline="0" noProof="0">
              <a:uLnTx/>
              <a:uFillTx/>
              <a:ea typeface="Arial"/>
            </a:endParaRPr>
          </a:p>
        </p:txBody>
      </p:sp>
      <p:cxnSp>
        <p:nvCxnSpPr>
          <p:cNvPr id="31757" name="Figur 34" title=""/>
          <p:cNvCxnSpPr>
            <a:stCxn id="31746" idx="0"/>
            <a:endCxn id="31749"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58" name="Rett pil 36" title=""/>
          <p:cNvCxnSpPr>
            <a:stCxn id="31746" idx="3"/>
            <a:endCxn id="31748"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59" name="Vinkel 38" title=""/>
          <p:cNvCxnSpPr>
            <a:stCxn id="31748" idx="3"/>
            <a:endCxn id="31756"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0" name="Vinkel 40" title=""/>
          <p:cNvCxnSpPr>
            <a:stCxn id="31748" idx="3"/>
            <a:endCxn id="31755"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1" name="Vinkel 42" title=""/>
          <p:cNvCxnSpPr>
            <a:stCxn id="31749" idx="3"/>
            <a:endCxn id="31750"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2" name="Rett pil 48" title=""/>
          <p:cNvCxnSpPr>
            <a:stCxn id="31749" idx="3"/>
            <a:endCxn id="31751"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3" name="Figur 50" title=""/>
          <p:cNvCxnSpPr>
            <a:stCxn id="31755" idx="3"/>
            <a:endCxn id="31751"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4" name="Figur 52" title=""/>
          <p:cNvCxnSpPr>
            <a:endCxn id="31750"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5" name="Figur 54" title=""/>
          <p:cNvCxnSpPr>
            <a:stCxn id="31750" idx="3"/>
            <a:endCxn id="31751"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6" name="Vinkel 56" title=""/>
          <p:cNvCxnSpPr>
            <a:stCxn id="31756" idx="3"/>
            <a:endCxn id="31747"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67"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31768" name="Avrundet rektangel 39"/>
          <p:cNvSpPr/>
          <p:nvPr/>
        </p:nvSpPr>
        <p:spPr>
          <a:xfrm>
            <a:off x="6011863" y="1557338"/>
            <a:ext cx="2089150" cy="10080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Under utredning i pasientforløp for annen tilstand, kan antagelse om en alkoholavhengighet oppstå. Kliniker vil da nyttegjøre seg av aktuelt pasientforløp</a:t>
            </a:r>
          </a:p>
        </p:txBody>
      </p:sp>
      <p:cxnSp>
        <p:nvCxnSpPr>
          <p:cNvPr id="31769"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1770"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1771" name="Hjem 44">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grpSp>
        <p:nvGrpSpPr>
          <p:cNvPr id="31772" name="Gruppe 2" title=""/>
          <p:cNvGrpSpPr/>
          <p:nvPr/>
        </p:nvGrpSpPr>
        <p:grpSpPr>
          <a:xfrm>
            <a:off x="468313" y="549275"/>
            <a:ext cx="1736725" cy="693738"/>
            <a:chOff x="1951" y="480744"/>
            <a:chExt cx="1736735" cy="694694"/>
          </a:xfrm>
        </p:grpSpPr>
        <p:sp>
          <p:nvSpPr>
            <p:cNvPr id="31773"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7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1775" name="Gruppe 3" title=""/>
          <p:cNvGrpSpPr/>
          <p:nvPr/>
        </p:nvGrpSpPr>
        <p:grpSpPr>
          <a:xfrm>
            <a:off x="2030413" y="549275"/>
            <a:ext cx="1736725" cy="693738"/>
            <a:chOff x="1565013" y="480744"/>
            <a:chExt cx="1736735" cy="694694"/>
          </a:xfrm>
        </p:grpSpPr>
        <p:sp>
          <p:nvSpPr>
            <p:cNvPr id="31776"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7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1778" name="Gruppe 4" title=""/>
          <p:cNvGrpSpPr/>
          <p:nvPr/>
        </p:nvGrpSpPr>
        <p:grpSpPr>
          <a:xfrm>
            <a:off x="3594100" y="549275"/>
            <a:ext cx="1736725" cy="693738"/>
            <a:chOff x="3128076" y="480744"/>
            <a:chExt cx="1736735" cy="694694"/>
          </a:xfrm>
        </p:grpSpPr>
        <p:sp>
          <p:nvSpPr>
            <p:cNvPr id="31779" name="Vinkeltegn 7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8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1781" name="Gruppe 6" title=""/>
          <p:cNvGrpSpPr/>
          <p:nvPr/>
        </p:nvGrpSpPr>
        <p:grpSpPr>
          <a:xfrm>
            <a:off x="6719888" y="549275"/>
            <a:ext cx="1736725" cy="693738"/>
            <a:chOff x="6254200" y="480744"/>
            <a:chExt cx="1736735" cy="694694"/>
          </a:xfrm>
        </p:grpSpPr>
        <p:sp>
          <p:nvSpPr>
            <p:cNvPr id="31782" name="Vinkeltegn 7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8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1784" name="Gruppe 2" title=""/>
          <p:cNvGrpSpPr/>
          <p:nvPr/>
        </p:nvGrpSpPr>
        <p:grpSpPr>
          <a:xfrm>
            <a:off x="5148263" y="549275"/>
            <a:ext cx="1736725" cy="693738"/>
            <a:chOff x="1951" y="480744"/>
            <a:chExt cx="1736735" cy="694694"/>
          </a:xfrm>
        </p:grpSpPr>
        <p:sp>
          <p:nvSpPr>
            <p:cNvPr id="31785" name="Vinkeltegn 8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8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1787"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1788"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Vurderingsteam</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1789" name="Avrundet rektangel 84"/>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Oversiktbilde – vurderinger og rettigheter</a:t>
            </a:r>
            <a:endParaRPr kumimoji="0" lang="nb-NO" altLang="nb-NO" sz="1400" b="0" i="0" u="none" strike="noStrike" kern="1200" cap="none" spc="0" normalizeH="0" baseline="0" noProof="0">
              <a:uLnTx/>
              <a:uFillTx/>
              <a:ea typeface="Arial"/>
            </a:endParaRP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4338" name="Gruppe 2" title=""/>
          <p:cNvGrpSpPr/>
          <p:nvPr/>
        </p:nvGrpSpPr>
        <p:grpSpPr>
          <a:xfrm>
            <a:off x="468313" y="549275"/>
            <a:ext cx="1736725" cy="693738"/>
            <a:chOff x="1951" y="480744"/>
            <a:chExt cx="1736735" cy="694694"/>
          </a:xfrm>
        </p:grpSpPr>
        <p:sp>
          <p:nvSpPr>
            <p:cNvPr id="14339" name="Vinkeltegn 4"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4341" name="Gruppe 3" title=""/>
          <p:cNvGrpSpPr/>
          <p:nvPr/>
        </p:nvGrpSpPr>
        <p:grpSpPr>
          <a:xfrm>
            <a:off x="2030413" y="549275"/>
            <a:ext cx="1736725" cy="693738"/>
            <a:chOff x="1565013" y="480744"/>
            <a:chExt cx="1736735" cy="694694"/>
          </a:xfrm>
        </p:grpSpPr>
        <p:sp>
          <p:nvSpPr>
            <p:cNvPr id="14342" name="Vinkeltegn 7"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4344" name="Gruppe 4" title=""/>
          <p:cNvGrpSpPr/>
          <p:nvPr/>
        </p:nvGrpSpPr>
        <p:grpSpPr>
          <a:xfrm>
            <a:off x="3594100" y="549275"/>
            <a:ext cx="1736725" cy="693738"/>
            <a:chOff x="3128076" y="480744"/>
            <a:chExt cx="1736735" cy="694694"/>
          </a:xfrm>
        </p:grpSpPr>
        <p:sp>
          <p:nvSpPr>
            <p:cNvPr id="14345" name="Vinkeltegn 10"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4347" name="Gruppe 6" title=""/>
          <p:cNvGrpSpPr/>
          <p:nvPr/>
        </p:nvGrpSpPr>
        <p:grpSpPr>
          <a:xfrm>
            <a:off x="6719888" y="549275"/>
            <a:ext cx="1736725" cy="693738"/>
            <a:chOff x="6254200" y="480744"/>
            <a:chExt cx="1736735" cy="694694"/>
          </a:xfrm>
        </p:grpSpPr>
        <p:sp>
          <p:nvSpPr>
            <p:cNvPr id="14348" name="Vinkeltegn 13"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4350" name="Gruppe 2" title=""/>
          <p:cNvGrpSpPr/>
          <p:nvPr/>
        </p:nvGrpSpPr>
        <p:grpSpPr>
          <a:xfrm>
            <a:off x="5148263" y="549275"/>
            <a:ext cx="1736725" cy="693738"/>
            <a:chOff x="1951" y="480744"/>
            <a:chExt cx="1736735" cy="694694"/>
          </a:xfrm>
        </p:grpSpPr>
        <p:sp>
          <p:nvSpPr>
            <p:cNvPr id="14351" name="Vinkeltegn 16"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5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4353" name="Avrundet rektangel 18"/>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Om alkohol - skadelig bruk</a:t>
            </a:r>
          </a:p>
        </p:txBody>
      </p:sp>
      <p:sp>
        <p:nvSpPr>
          <p:cNvPr id="14354" name="Avrundet rektangel 19"/>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avhengighetstilstand – alkoholavhengighet?</a:t>
            </a:r>
          </a:p>
        </p:txBody>
      </p:sp>
      <p:sp>
        <p:nvSpPr>
          <p:cNvPr id="14355" name="Avrundet rektangel 20"/>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14356" name="Avrundet rektangel 21"/>
          <p:cNvSpPr/>
          <p:nvPr/>
        </p:nvSpPr>
        <p:spPr>
          <a:xfrm>
            <a:off x="466725" y="4581525"/>
            <a:ext cx="3097213"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14357" name="Avrundet rektangel 22"/>
          <p:cNvSpPr/>
          <p:nvPr/>
        </p:nvSpPr>
        <p:spPr>
          <a:xfrm>
            <a:off x="466725" y="5732463"/>
            <a:ext cx="3097213"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4358" name="Avrundet rektangel 24"/>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Alkohol som familielidelse</a:t>
            </a:r>
          </a:p>
        </p:txBody>
      </p:sp>
      <p:sp>
        <p:nvSpPr>
          <p:cNvPr id="14359" name="Hjem 23">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
        <p:nvSpPr>
          <p:cNvPr id="14360" name="Avrundet rektangel 25"/>
          <p:cNvSpPr/>
          <p:nvPr/>
        </p:nvSpPr>
        <p:spPr>
          <a:xfrm>
            <a:off x="468313" y="40068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 og behandling</a:t>
            </a:r>
          </a:p>
        </p:txBody>
      </p:sp>
      <p:sp>
        <p:nvSpPr>
          <p:cNvPr id="14361" name="Avrundet rektangel 26"/>
          <p:cNvSpPr/>
          <p:nvPr/>
        </p:nvSpPr>
        <p:spPr>
          <a:xfrm>
            <a:off x="468313" y="515778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Selvhjelpsgrupper</a:t>
            </a:r>
          </a:p>
        </p:txBody>
      </p:sp>
      <p:sp>
        <p:nvSpPr>
          <p:cNvPr id="14362" name="Avrundet rektangel 27"/>
          <p:cNvSpPr/>
          <p:nvPr/>
        </p:nvSpPr>
        <p:spPr>
          <a:xfrm>
            <a:off x="468313" y="6308725"/>
            <a:ext cx="3095625" cy="433388"/>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2770" name="Avrundet rektangel 19"/>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 av henvisning</a:t>
            </a:r>
            <a:endParaRPr kumimoji="0" lang="nb-NO" altLang="nb-NO" sz="1400" b="0" i="0" u="none" strike="noStrike" kern="1200" cap="none" spc="0" normalizeH="0" baseline="0" noProof="0">
              <a:uLnTx/>
              <a:uFillTx/>
              <a:ea typeface="Arial"/>
            </a:endParaRPr>
          </a:p>
        </p:txBody>
      </p:sp>
      <p:sp>
        <p:nvSpPr>
          <p:cNvPr id="32771" name="Avrundet rektangel 20"/>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05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Ikke behov for helsehjelp fra spesialisthelsetjenesten</a:t>
            </a:r>
            <a:endParaRPr kumimoji="0" lang="nb-NO" altLang="en-US" sz="1000" b="0" i="0" u="none" strike="noStrike" kern="1200" cap="none" spc="0" normalizeH="0" baseline="0" noProof="0">
              <a:uLnTx/>
              <a:uFillTx/>
              <a:ea typeface="Arial"/>
            </a:endParaRPr>
          </a:p>
        </p:txBody>
      </p:sp>
      <p:sp>
        <p:nvSpPr>
          <p:cNvPr id="32772" name="Avrundet rektangel 21"/>
          <p:cNvSpPr/>
          <p:nvPr/>
        </p:nvSpPr>
        <p:spPr>
          <a:xfrm>
            <a:off x="2411413"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utredning</a:t>
            </a:r>
            <a:endParaRPr kumimoji="0" lang="nb-NO" altLang="nb-NO" sz="1400" b="0" i="0" u="none" strike="noStrike" kern="1200" cap="none" spc="0" normalizeH="0" baseline="0" noProof="0">
              <a:uLnTx/>
              <a:uFillTx/>
              <a:ea typeface="Arial"/>
            </a:endParaRPr>
          </a:p>
        </p:txBody>
      </p:sp>
      <p:sp>
        <p:nvSpPr>
          <p:cNvPr id="32773" name="Avrundet rektangel 23"/>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behandling</a:t>
            </a:r>
            <a:endParaRPr kumimoji="0" lang="nb-NO" altLang="nb-NO" sz="1400" b="0" i="0" u="none" strike="noStrike" kern="1200" cap="none" spc="0" normalizeH="0" baseline="0" noProof="0">
              <a:uLnTx/>
              <a:uFillTx/>
              <a:ea typeface="Arial"/>
            </a:endParaRPr>
          </a:p>
        </p:txBody>
      </p:sp>
      <p:sp>
        <p:nvSpPr>
          <p:cNvPr id="32774" name="Avrundet rektangel 24"/>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annen tilstand</a:t>
            </a:r>
            <a:endParaRPr kumimoji="0" lang="nb-NO" altLang="nb-NO" sz="1400" b="0" i="0" u="none" strike="noStrike" kern="1200" cap="none" spc="0" normalizeH="0" baseline="0" noProof="0">
              <a:uLnTx/>
              <a:uFillTx/>
              <a:ea typeface="Arial"/>
            </a:endParaRPr>
          </a:p>
        </p:txBody>
      </p:sp>
      <p:sp>
        <p:nvSpPr>
          <p:cNvPr id="32775" name="Avrundet rektangel 25"/>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alkoholavhengighet</a:t>
            </a:r>
            <a:endParaRPr kumimoji="0" lang="nb-NO" altLang="nb-NO" sz="1100" b="0" i="0" u="none" strike="noStrike" kern="1200" cap="none" spc="0" normalizeH="0" baseline="0" noProof="0">
              <a:uLnTx/>
              <a:uFillTx/>
              <a:ea typeface="Arial"/>
            </a:endParaRPr>
          </a:p>
        </p:txBody>
      </p:sp>
      <p:cxnSp>
        <p:nvCxnSpPr>
          <p:cNvPr id="32776" name="Figur 27" title=""/>
          <p:cNvCxnSpPr>
            <a:stCxn id="32770" idx="2"/>
            <a:endCxn id="32771"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77" name="Figur 29" title=""/>
          <p:cNvCxnSpPr>
            <a:stCxn id="32771"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2778"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2779" name="Avrundet rektangel 31"/>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 av uavklart tilstand</a:t>
            </a:r>
            <a:endParaRPr kumimoji="0" lang="nb-NO" altLang="nb-NO" sz="1200" b="0" i="0" u="none" strike="noStrike" kern="1200" cap="none" spc="0" normalizeH="0" baseline="0" noProof="0">
              <a:uLnTx/>
              <a:uFillTx/>
              <a:ea typeface="Arial"/>
            </a:endParaRPr>
          </a:p>
        </p:txBody>
      </p:sp>
      <p:sp>
        <p:nvSpPr>
          <p:cNvPr id="32780" name="Avrundet rektangel 32"/>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Avklare det uavklarte – avklare om det foreligger psykisk lidelse</a:t>
            </a:r>
            <a:endParaRPr kumimoji="0" lang="nb-NO" altLang="nb-NO" sz="1000" b="0" i="0" u="none" strike="noStrike" kern="1200" cap="none" spc="0" normalizeH="0" baseline="0" noProof="0">
              <a:uLnTx/>
              <a:uFillTx/>
              <a:ea typeface="Arial"/>
            </a:endParaRPr>
          </a:p>
        </p:txBody>
      </p:sp>
      <p:cxnSp>
        <p:nvCxnSpPr>
          <p:cNvPr id="32781" name="Figur 34" title=""/>
          <p:cNvCxnSpPr>
            <a:stCxn id="32770" idx="0"/>
            <a:endCxn id="32773"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2" name="Rett pil 36" title=""/>
          <p:cNvCxnSpPr>
            <a:stCxn id="32770" idx="3"/>
            <a:endCxn id="32772"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3" name="Vinkel 38" title=""/>
          <p:cNvCxnSpPr>
            <a:stCxn id="32772" idx="3"/>
            <a:endCxn id="32780"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4" name="Vinkel 40" title=""/>
          <p:cNvCxnSpPr>
            <a:stCxn id="32772" idx="3"/>
            <a:endCxn id="32779"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5" name="Vinkel 42" title=""/>
          <p:cNvCxnSpPr>
            <a:stCxn id="32773" idx="3"/>
            <a:endCxn id="32774"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6" name="Rett pil 48" title=""/>
          <p:cNvCxnSpPr>
            <a:stCxn id="32773" idx="3"/>
            <a:endCxn id="32775"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7" name="Figur 50" title=""/>
          <p:cNvCxnSpPr>
            <a:stCxn id="32779" idx="3"/>
            <a:endCxn id="32775"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8" name="Figur 52" title=""/>
          <p:cNvCxnSpPr>
            <a:endCxn id="32774"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89" name="Figur 54" title=""/>
          <p:cNvCxnSpPr>
            <a:stCxn id="32774" idx="3"/>
            <a:endCxn id="32775"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90" name="Vinkel 56" title=""/>
          <p:cNvCxnSpPr>
            <a:stCxn id="32780" idx="3"/>
            <a:endCxn id="32771"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91"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32792" name="Avrundet rektangel 41"/>
          <p:cNvSpPr/>
          <p:nvPr/>
        </p:nvSpPr>
        <p:spPr>
          <a:xfrm>
            <a:off x="2411413" y="5157788"/>
            <a:ext cx="1655762" cy="15113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synes uavklart på bakgrunn av henvisning, gis rett til utredning. Dette kan enten være for å avklare om det er en psykisk lidelse,/rusavhengighet  eller utredning av uavklart tilstand</a:t>
            </a:r>
          </a:p>
        </p:txBody>
      </p:sp>
      <p:cxnSp>
        <p:nvCxnSpPr>
          <p:cNvPr id="32793"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2794" name="Rett pil 44"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2795" name="Hjem 45">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grpSp>
        <p:nvGrpSpPr>
          <p:cNvPr id="32796" name="Gruppe 2" title=""/>
          <p:cNvGrpSpPr/>
          <p:nvPr/>
        </p:nvGrpSpPr>
        <p:grpSpPr>
          <a:xfrm>
            <a:off x="468313" y="549275"/>
            <a:ext cx="1736725" cy="693738"/>
            <a:chOff x="1951" y="480744"/>
            <a:chExt cx="1736735" cy="694694"/>
          </a:xfrm>
        </p:grpSpPr>
        <p:sp>
          <p:nvSpPr>
            <p:cNvPr id="32797" name="Vinkeltegn 68"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9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2799" name="Gruppe 3" title=""/>
          <p:cNvGrpSpPr/>
          <p:nvPr/>
        </p:nvGrpSpPr>
        <p:grpSpPr>
          <a:xfrm>
            <a:off x="2030413" y="549275"/>
            <a:ext cx="1736725" cy="693738"/>
            <a:chOff x="1565013" y="480744"/>
            <a:chExt cx="1736735" cy="694694"/>
          </a:xfrm>
        </p:grpSpPr>
        <p:sp>
          <p:nvSpPr>
            <p:cNvPr id="32800" name="Vinkeltegn 7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80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2802" name="Gruppe 4" title=""/>
          <p:cNvGrpSpPr/>
          <p:nvPr/>
        </p:nvGrpSpPr>
        <p:grpSpPr>
          <a:xfrm>
            <a:off x="3594100" y="549275"/>
            <a:ext cx="1736725" cy="693738"/>
            <a:chOff x="3128076" y="480744"/>
            <a:chExt cx="1736735" cy="694694"/>
          </a:xfrm>
        </p:grpSpPr>
        <p:sp>
          <p:nvSpPr>
            <p:cNvPr id="32803" name="Vinkeltegn 7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80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2805" name="Gruppe 6" title=""/>
          <p:cNvGrpSpPr/>
          <p:nvPr/>
        </p:nvGrpSpPr>
        <p:grpSpPr>
          <a:xfrm>
            <a:off x="6719888" y="549275"/>
            <a:ext cx="1736725" cy="693738"/>
            <a:chOff x="6254200" y="480744"/>
            <a:chExt cx="1736735" cy="694694"/>
          </a:xfrm>
        </p:grpSpPr>
        <p:sp>
          <p:nvSpPr>
            <p:cNvPr id="32806" name="Vinkeltegn 7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80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2808" name="Gruppe 2" title=""/>
          <p:cNvGrpSpPr/>
          <p:nvPr/>
        </p:nvGrpSpPr>
        <p:grpSpPr>
          <a:xfrm>
            <a:off x="5148263" y="549275"/>
            <a:ext cx="1736725" cy="693738"/>
            <a:chOff x="1951" y="480744"/>
            <a:chExt cx="1736735" cy="694694"/>
          </a:xfrm>
        </p:grpSpPr>
        <p:sp>
          <p:nvSpPr>
            <p:cNvPr id="32809" name="Vinkeltegn 8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81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2811" name="Avrundet rektangel 8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2812" name="Avrundet rektangel 8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Vurderingsteam</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2813" name="Avrundet rektangel 85"/>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Oversiktbilde – vurderinger og rettigheter</a:t>
            </a:r>
            <a:endParaRPr kumimoji="0" lang="nb-NO" altLang="nb-NO" sz="1400" b="0" i="0" u="none" strike="noStrike" kern="1200" cap="none" spc="0" normalizeH="0" baseline="0" noProof="0">
              <a:uLnTx/>
              <a:uFillTx/>
              <a:ea typeface="Arial"/>
            </a:endParaRPr>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cxnSp>
        <p:nvCxnSpPr>
          <p:cNvPr id="33794"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33795" name="Avrundet rektangel 19"/>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 av henvisning</a:t>
            </a:r>
            <a:endParaRPr kumimoji="0" lang="nb-NO" altLang="nb-NO" sz="1400" b="0" i="0" u="none" strike="noStrike" kern="1200" cap="none" spc="0" normalizeH="0" baseline="0" noProof="0">
              <a:uLnTx/>
              <a:uFillTx/>
              <a:ea typeface="Arial"/>
            </a:endParaRPr>
          </a:p>
        </p:txBody>
      </p:sp>
      <p:sp>
        <p:nvSpPr>
          <p:cNvPr id="33796" name="Avrundet rektangel 20"/>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Ikke behov for helsehjelp fra spesialisthelsetjenesten</a:t>
            </a:r>
            <a:endParaRPr kumimoji="0" lang="nb-NO" altLang="nb-NO" sz="1000" b="0" i="0" u="none" strike="noStrike" kern="1200" cap="none" spc="0" normalizeH="0" baseline="0" noProof="0">
              <a:uLnTx/>
              <a:uFillTx/>
              <a:ea typeface="Arial"/>
            </a:endParaRPr>
          </a:p>
        </p:txBody>
      </p:sp>
      <p:sp>
        <p:nvSpPr>
          <p:cNvPr id="33797" name="Avrundet rektangel 21"/>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utredning</a:t>
            </a:r>
            <a:endParaRPr kumimoji="0" lang="nb-NO" altLang="nb-NO" sz="1400" b="0" i="0" u="none" strike="noStrike" kern="1200" cap="none" spc="0" normalizeH="0" baseline="0" noProof="0">
              <a:uLnTx/>
              <a:uFillTx/>
              <a:ea typeface="Arial"/>
            </a:endParaRPr>
          </a:p>
        </p:txBody>
      </p:sp>
      <p:sp>
        <p:nvSpPr>
          <p:cNvPr id="33798" name="Avrundet rektangel 23"/>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behandling</a:t>
            </a:r>
            <a:endParaRPr kumimoji="0" lang="nb-NO" altLang="nb-NO" sz="1400" b="0" i="0" u="none" strike="noStrike" kern="1200" cap="none" spc="0" normalizeH="0" baseline="0" noProof="0">
              <a:uLnTx/>
              <a:uFillTx/>
              <a:ea typeface="Arial"/>
            </a:endParaRPr>
          </a:p>
        </p:txBody>
      </p:sp>
      <p:sp>
        <p:nvSpPr>
          <p:cNvPr id="33799" name="Avrundet rektangel 24"/>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annen tilstand</a:t>
            </a:r>
            <a:endParaRPr kumimoji="0" lang="nb-NO" altLang="nb-NO" sz="1400" b="0" i="0" u="none" strike="noStrike" kern="1200" cap="none" spc="0" normalizeH="0" baseline="0" noProof="0">
              <a:uLnTx/>
              <a:uFillTx/>
              <a:ea typeface="Arial"/>
            </a:endParaRPr>
          </a:p>
        </p:txBody>
      </p:sp>
      <p:sp>
        <p:nvSpPr>
          <p:cNvPr id="33800" name="Avrundet rektangel 25"/>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alkoholavhengighet</a:t>
            </a:r>
            <a:endParaRPr kumimoji="0" lang="nb-NO" altLang="nb-NO" sz="1100" b="0" i="0" u="none" strike="noStrike" kern="1200" cap="none" spc="0" normalizeH="0" baseline="0" noProof="0">
              <a:uLnTx/>
              <a:uFillTx/>
              <a:ea typeface="Arial"/>
            </a:endParaRPr>
          </a:p>
        </p:txBody>
      </p:sp>
      <p:cxnSp>
        <p:nvCxnSpPr>
          <p:cNvPr id="33801" name="Figur 27" title=""/>
          <p:cNvCxnSpPr>
            <a:stCxn id="33795" idx="2"/>
            <a:endCxn id="33796"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02" name="Figur 29" title=""/>
          <p:cNvCxnSpPr>
            <a:stCxn id="33796"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3803"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3804" name="Avrundet rektangel 31"/>
          <p:cNvSpPr/>
          <p:nvPr/>
        </p:nvSpPr>
        <p:spPr>
          <a:xfrm>
            <a:off x="4787900" y="4149725"/>
            <a:ext cx="1584325" cy="503238"/>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 av uavklart tilstand</a:t>
            </a:r>
            <a:endParaRPr kumimoji="0" lang="nb-NO" altLang="nb-NO" sz="1200" b="0" i="0" u="none" strike="noStrike" kern="1200" cap="none" spc="0" normalizeH="0" baseline="0" noProof="0">
              <a:uLnTx/>
              <a:uFillTx/>
              <a:ea typeface="Arial"/>
            </a:endParaRPr>
          </a:p>
        </p:txBody>
      </p:sp>
      <p:sp>
        <p:nvSpPr>
          <p:cNvPr id="33805" name="Avrundet rektangel 32"/>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Avklare det uavklarte – avklare om det foreligger psykisk lidelse</a:t>
            </a:r>
            <a:endParaRPr kumimoji="0" lang="nb-NO" altLang="nb-NO" sz="1000" b="0" i="0" u="none" strike="noStrike" kern="1200" cap="none" spc="0" normalizeH="0" baseline="0" noProof="0">
              <a:uLnTx/>
              <a:uFillTx/>
              <a:ea typeface="Arial"/>
            </a:endParaRPr>
          </a:p>
        </p:txBody>
      </p:sp>
      <p:cxnSp>
        <p:nvCxnSpPr>
          <p:cNvPr id="33806" name="Figur 34" title=""/>
          <p:cNvCxnSpPr>
            <a:stCxn id="33795" idx="0"/>
            <a:endCxn id="33798"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07" name="Rett pil 36" title=""/>
          <p:cNvCxnSpPr>
            <a:stCxn id="33795" idx="3"/>
            <a:endCxn id="33797"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08" name="Vinkel 38" title=""/>
          <p:cNvCxnSpPr>
            <a:stCxn id="33797" idx="3"/>
            <a:endCxn id="33805"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09" name="Vinkel 40" title=""/>
          <p:cNvCxnSpPr>
            <a:stCxn id="33797" idx="3"/>
            <a:endCxn id="33804"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0" name="Vinkel 42" title=""/>
          <p:cNvCxnSpPr>
            <a:stCxn id="33798" idx="3"/>
            <a:endCxn id="33799"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1" name="Rett pil 48" title=""/>
          <p:cNvCxnSpPr>
            <a:stCxn id="33798" idx="3"/>
            <a:endCxn id="33800"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2" name="Figur 50" title=""/>
          <p:cNvCxnSpPr>
            <a:stCxn id="33804" idx="3"/>
            <a:endCxn id="33800"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3" name="Figur 52" title=""/>
          <p:cNvCxnSpPr>
            <a:endCxn id="33799"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4" name="Figur 54" title=""/>
          <p:cNvCxnSpPr>
            <a:stCxn id="33799" idx="3"/>
            <a:endCxn id="33800"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5" name="Vinkel 56" title=""/>
          <p:cNvCxnSpPr>
            <a:stCxn id="33805" idx="3"/>
            <a:endCxn id="33796"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3816"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33817" name="Avrundet rektangel 44"/>
          <p:cNvSpPr/>
          <p:nvPr/>
        </p:nvSpPr>
        <p:spPr>
          <a:xfrm>
            <a:off x="6659563" y="4149725"/>
            <a:ext cx="2160587" cy="270827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Utredning av uavklart tilstand omfatter </a:t>
            </a:r>
            <a:r>
              <a:rPr kumimoji="0" lang="nb-NO" sz="1100" b="1" i="0" u="sng" strike="noStrike" kern="1200" cap="none" spc="0" normalizeH="0" baseline="0" noProof="0">
                <a:ln>
                  <a:noFill/>
                </a:ln>
                <a:solidFill>
                  <a:schemeClr val="dk1"/>
                </a:solidFill>
                <a:uLnTx/>
                <a:uFillTx/>
                <a:latin typeface="+mn-lt" pitchFamily="34" charset="0"/>
                <a:ea typeface="+mn-ea" pitchFamily="34" charset="0"/>
                <a:cs typeface="+mn-cs"/>
                <a:hlinkClick r:id="rId2" tooltip="XDF40598 - dok40598.ppt"/>
              </a:rPr>
              <a:t>standard utredning </a:t>
            </a: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for voksen eller barn, kan ha tre utfall;</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 – ikke behov</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Videre inn i pasientforløp for alkoholavhengighet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 Videre inn i annet pasientforløp (f.eks tics/Tourette syndrom , tvangslidelse etc.)</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hlinkClick r:id="rId3" tooltip="XDF41188 - dok41188.docx"/>
              </a:rPr>
              <a:t>ANDRE PASIENTFORLØP</a:t>
            </a:r>
            <a:endParaRPr kumimoji="0" lang="nb-NO" sz="1100" b="0" i="0" u="none" strike="noStrike" kern="1200" cap="none" spc="0" normalizeH="0" baseline="0" noProof="0">
              <a:ln>
                <a:noFill/>
              </a:ln>
              <a:solidFill>
                <a:schemeClr val="dk1"/>
              </a:solidFill>
              <a:uLnTx/>
              <a:uFillTx/>
              <a:latin typeface="+mn-lt"/>
              <a:ea typeface="+mn-ea"/>
              <a:cs typeface="+mn-cs"/>
              <a:hlinkClick r:id="rId4" tooltip="XDF41188 - dok41188.docx"/>
            </a:endParaRPr>
          </a:p>
        </p:txBody>
      </p:sp>
      <p:cxnSp>
        <p:nvCxnSpPr>
          <p:cNvPr id="33818" name="Rett pil 46"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3819" name="Hjem 55">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grpSp>
        <p:nvGrpSpPr>
          <p:cNvPr id="33820" name="Gruppe 2" title=""/>
          <p:cNvGrpSpPr/>
          <p:nvPr/>
        </p:nvGrpSpPr>
        <p:grpSpPr>
          <a:xfrm>
            <a:off x="468313" y="549275"/>
            <a:ext cx="1736725" cy="693738"/>
            <a:chOff x="1951" y="480744"/>
            <a:chExt cx="1736735" cy="694694"/>
          </a:xfrm>
        </p:grpSpPr>
        <p:sp>
          <p:nvSpPr>
            <p:cNvPr id="33821" name="Vinkeltegn 49"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2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3823" name="Gruppe 3" title=""/>
          <p:cNvGrpSpPr/>
          <p:nvPr/>
        </p:nvGrpSpPr>
        <p:grpSpPr>
          <a:xfrm>
            <a:off x="2030413" y="549275"/>
            <a:ext cx="1736725" cy="693738"/>
            <a:chOff x="1565013" y="480744"/>
            <a:chExt cx="1736735" cy="694694"/>
          </a:xfrm>
        </p:grpSpPr>
        <p:sp>
          <p:nvSpPr>
            <p:cNvPr id="33824" name="Vinkeltegn 60" title="">
              <a:hlinkClick r:id="rId6"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2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3826" name="Gruppe 4" title=""/>
          <p:cNvGrpSpPr/>
          <p:nvPr/>
        </p:nvGrpSpPr>
        <p:grpSpPr>
          <a:xfrm>
            <a:off x="3594100" y="549275"/>
            <a:ext cx="1736725" cy="693738"/>
            <a:chOff x="3128076" y="480744"/>
            <a:chExt cx="1736735" cy="694694"/>
          </a:xfrm>
        </p:grpSpPr>
        <p:sp>
          <p:nvSpPr>
            <p:cNvPr id="33827" name="Vinkeltegn 64" title="">
              <a:hlinkClick r:id="rId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2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3829" name="Gruppe 6" title=""/>
          <p:cNvGrpSpPr/>
          <p:nvPr/>
        </p:nvGrpSpPr>
        <p:grpSpPr>
          <a:xfrm>
            <a:off x="6719888" y="549275"/>
            <a:ext cx="1736725" cy="693738"/>
            <a:chOff x="6254200" y="480744"/>
            <a:chExt cx="1736735" cy="694694"/>
          </a:xfrm>
        </p:grpSpPr>
        <p:sp>
          <p:nvSpPr>
            <p:cNvPr id="33830" name="Vinkeltegn 67" title="">
              <a:hlinkClick r:id="rId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3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3832" name="Gruppe 2" title=""/>
          <p:cNvGrpSpPr/>
          <p:nvPr/>
        </p:nvGrpSpPr>
        <p:grpSpPr>
          <a:xfrm>
            <a:off x="5148263" y="549275"/>
            <a:ext cx="1736725" cy="693738"/>
            <a:chOff x="1951" y="480744"/>
            <a:chExt cx="1736735" cy="694694"/>
          </a:xfrm>
        </p:grpSpPr>
        <p:sp>
          <p:nvSpPr>
            <p:cNvPr id="33833" name="Vinkeltegn 70"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3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3835" name="Avrundet rektangel 7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3836" name="Avrundet rektangel 7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Vurderingsteam</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3837" name="Avrundet rektangel 74"/>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Oversiktbilde – vurderinger og rettigheter</a:t>
            </a:r>
            <a:endParaRPr kumimoji="0" lang="nb-NO" altLang="nb-NO" sz="1400" b="0" i="0" u="none" strike="noStrike" kern="1200" cap="none" spc="0" normalizeH="0" baseline="0" noProof="0">
              <a:uLnTx/>
              <a:uFillTx/>
              <a:ea typeface="Arial"/>
            </a:endParaRPr>
          </a:p>
        </p:txBody>
      </p:sp>
    </p:spTree>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4818" name="Avrundet rektangel 19"/>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 av henvisning</a:t>
            </a:r>
            <a:endParaRPr kumimoji="0" lang="nb-NO" altLang="nb-NO" sz="1400" b="0" i="0" u="none" strike="noStrike" kern="1200" cap="none" spc="0" normalizeH="0" baseline="0" noProof="0">
              <a:uLnTx/>
              <a:uFillTx/>
              <a:ea typeface="Arial"/>
            </a:endParaRPr>
          </a:p>
        </p:txBody>
      </p:sp>
      <p:sp>
        <p:nvSpPr>
          <p:cNvPr id="34819" name="Avrundet rektangel 20"/>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Ikke behov for helsehjelp fra spesialisthelsetjenesten</a:t>
            </a:r>
            <a:endParaRPr kumimoji="0" lang="nb-NO" altLang="nb-NO" sz="1000" b="0" i="0" u="none" strike="noStrike" kern="1200" cap="none" spc="0" normalizeH="0" baseline="0" noProof="0">
              <a:uLnTx/>
              <a:uFillTx/>
              <a:ea typeface="Arial"/>
            </a:endParaRPr>
          </a:p>
        </p:txBody>
      </p:sp>
      <p:sp>
        <p:nvSpPr>
          <p:cNvPr id="34820" name="Avrundet rektangel 21"/>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utredning</a:t>
            </a:r>
            <a:endParaRPr kumimoji="0" lang="nb-NO" altLang="nb-NO" sz="1400" b="0" i="0" u="none" strike="noStrike" kern="1200" cap="none" spc="0" normalizeH="0" baseline="0" noProof="0">
              <a:uLnTx/>
              <a:uFillTx/>
              <a:ea typeface="Arial"/>
            </a:endParaRPr>
          </a:p>
        </p:txBody>
      </p:sp>
      <p:sp>
        <p:nvSpPr>
          <p:cNvPr id="34821" name="Avrundet rektangel 23"/>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Rett til behandling</a:t>
            </a:r>
            <a:endParaRPr kumimoji="0" lang="nb-NO" altLang="nb-NO" sz="1400" b="0" i="0" u="none" strike="noStrike" kern="1200" cap="none" spc="0" normalizeH="0" baseline="0" noProof="0">
              <a:uLnTx/>
              <a:uFillTx/>
              <a:ea typeface="Arial"/>
            </a:endParaRPr>
          </a:p>
        </p:txBody>
      </p:sp>
      <p:sp>
        <p:nvSpPr>
          <p:cNvPr id="34822" name="Avrundet rektangel 24"/>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annen tilstand</a:t>
            </a:r>
            <a:endParaRPr kumimoji="0" lang="nb-NO" altLang="nb-NO" sz="1400" b="0" i="0" u="none" strike="noStrike" kern="1200" cap="none" spc="0" normalizeH="0" baseline="0" noProof="0">
              <a:uLnTx/>
              <a:uFillTx/>
              <a:ea typeface="Arial"/>
            </a:endParaRPr>
          </a:p>
        </p:txBody>
      </p:sp>
      <p:sp>
        <p:nvSpPr>
          <p:cNvPr id="34823" name="Avrundet rektangel 25"/>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alkoholavhengighet</a:t>
            </a:r>
            <a:endParaRPr kumimoji="0" lang="nb-NO" altLang="nb-NO" sz="1100" b="0" i="0" u="none" strike="noStrike" kern="1200" cap="none" spc="0" normalizeH="0" baseline="0" noProof="0">
              <a:uLnTx/>
              <a:uFillTx/>
              <a:ea typeface="Arial"/>
            </a:endParaRPr>
          </a:p>
        </p:txBody>
      </p:sp>
      <p:cxnSp>
        <p:nvCxnSpPr>
          <p:cNvPr id="34824" name="Figur 27" title=""/>
          <p:cNvCxnSpPr>
            <a:stCxn id="34818" idx="2"/>
            <a:endCxn id="3481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25" name="Figur 29" title=""/>
          <p:cNvCxnSpPr>
            <a:stCxn id="3481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482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4827" name="Avrundet rektangel 31"/>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 av uavklart tilstand</a:t>
            </a:r>
            <a:endParaRPr kumimoji="0" lang="nb-NO" altLang="nb-NO" sz="1200" b="0" i="0" u="none" strike="noStrike" kern="1200" cap="none" spc="0" normalizeH="0" baseline="0" noProof="0">
              <a:uLnTx/>
              <a:uFillTx/>
              <a:ea typeface="Arial"/>
            </a:endParaRPr>
          </a:p>
        </p:txBody>
      </p:sp>
      <p:sp>
        <p:nvSpPr>
          <p:cNvPr id="34828" name="Avrundet rektangel 32"/>
          <p:cNvSpPr/>
          <p:nvPr/>
        </p:nvSpPr>
        <p:spPr>
          <a:xfrm>
            <a:off x="4787900" y="48688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Avklare det uavklarte – avklare om det foreligger psykisk lidelse</a:t>
            </a:r>
            <a:endParaRPr kumimoji="0" lang="nb-NO" altLang="nb-NO" sz="1000" b="0" i="0" u="none" strike="noStrike" kern="1200" cap="none" spc="0" normalizeH="0" baseline="0" noProof="0">
              <a:uLnTx/>
              <a:uFillTx/>
              <a:ea typeface="Arial"/>
            </a:endParaRPr>
          </a:p>
        </p:txBody>
      </p:sp>
      <p:cxnSp>
        <p:nvCxnSpPr>
          <p:cNvPr id="34829" name="Figur 34" title=""/>
          <p:cNvCxnSpPr>
            <a:stCxn id="34818" idx="0"/>
            <a:endCxn id="3482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0" name="Rett pil 36" title=""/>
          <p:cNvCxnSpPr>
            <a:stCxn id="34818" idx="3"/>
            <a:endCxn id="3482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1" name="Vinkel 38" title=""/>
          <p:cNvCxnSpPr>
            <a:stCxn id="34820" idx="3"/>
            <a:endCxn id="3482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2" name="Vinkel 40" title=""/>
          <p:cNvCxnSpPr>
            <a:stCxn id="34820" idx="3"/>
            <a:endCxn id="3482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3" name="Vinkel 42" title=""/>
          <p:cNvCxnSpPr>
            <a:stCxn id="34821" idx="3"/>
            <a:endCxn id="3482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4" name="Rett pil 48" title=""/>
          <p:cNvCxnSpPr>
            <a:stCxn id="34821" idx="3"/>
            <a:endCxn id="3482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5" name="Figur 50" title=""/>
          <p:cNvCxnSpPr>
            <a:stCxn id="34827" idx="3"/>
            <a:endCxn id="3482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6" name="Figur 52" title=""/>
          <p:cNvCxnSpPr>
            <a:endCxn id="3482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7" name="Figur 54" title=""/>
          <p:cNvCxnSpPr>
            <a:stCxn id="34822" idx="3"/>
            <a:endCxn id="3482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8" name="Vinkel 56" title=""/>
          <p:cNvCxnSpPr>
            <a:stCxn id="34828" idx="3"/>
            <a:endCxn id="3481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3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4840"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34841" name="Avrundet rektangel 41"/>
          <p:cNvSpPr/>
          <p:nvPr/>
        </p:nvSpPr>
        <p:spPr>
          <a:xfrm>
            <a:off x="6516688" y="4868863"/>
            <a:ext cx="2232025" cy="18002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Å avklare det uavklart, innebærer å avklare om det foreligger mistanke om psykisk lidelse/rusavhengighet og ev. om det skal gjøres en utredning (standard) eller om en tilstanden tilsier et bestemt pasientforløp. Avklaringen kan også medføre at pasienten vurderes å ikke ha behov for helsehjelp fra spesialisthelsetjenesten</a:t>
            </a:r>
          </a:p>
        </p:txBody>
      </p:sp>
      <p:cxnSp>
        <p:nvCxnSpPr>
          <p:cNvPr id="3484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4843" name="Hjem 44">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grpSp>
        <p:nvGrpSpPr>
          <p:cNvPr id="34844" name="Gruppe 2" title=""/>
          <p:cNvGrpSpPr/>
          <p:nvPr/>
        </p:nvGrpSpPr>
        <p:grpSpPr>
          <a:xfrm>
            <a:off x="468313" y="549275"/>
            <a:ext cx="1736725" cy="693738"/>
            <a:chOff x="1951" y="480744"/>
            <a:chExt cx="1736735" cy="694694"/>
          </a:xfrm>
        </p:grpSpPr>
        <p:sp>
          <p:nvSpPr>
            <p:cNvPr id="34845"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4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4847" name="Gruppe 3" title=""/>
          <p:cNvGrpSpPr/>
          <p:nvPr/>
        </p:nvGrpSpPr>
        <p:grpSpPr>
          <a:xfrm>
            <a:off x="2030413" y="549275"/>
            <a:ext cx="1736725" cy="693738"/>
            <a:chOff x="1565013" y="480744"/>
            <a:chExt cx="1736735" cy="694694"/>
          </a:xfrm>
        </p:grpSpPr>
        <p:sp>
          <p:nvSpPr>
            <p:cNvPr id="34848" name="Vinkeltegn 57"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4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4850" name="Gruppe 4" title=""/>
          <p:cNvGrpSpPr/>
          <p:nvPr/>
        </p:nvGrpSpPr>
        <p:grpSpPr>
          <a:xfrm>
            <a:off x="3594100" y="549275"/>
            <a:ext cx="1736725" cy="693738"/>
            <a:chOff x="3128076" y="480744"/>
            <a:chExt cx="1736735" cy="694694"/>
          </a:xfrm>
        </p:grpSpPr>
        <p:sp>
          <p:nvSpPr>
            <p:cNvPr id="34851" name="Vinkeltegn 60"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5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4853" name="Gruppe 6" title=""/>
          <p:cNvGrpSpPr/>
          <p:nvPr/>
        </p:nvGrpSpPr>
        <p:grpSpPr>
          <a:xfrm>
            <a:off x="6719888" y="549275"/>
            <a:ext cx="1736725" cy="693738"/>
            <a:chOff x="6254200" y="480744"/>
            <a:chExt cx="1736735" cy="694694"/>
          </a:xfrm>
        </p:grpSpPr>
        <p:sp>
          <p:nvSpPr>
            <p:cNvPr id="34854" name="Vinkeltegn 6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5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4856" name="Gruppe 2" title=""/>
          <p:cNvGrpSpPr/>
          <p:nvPr/>
        </p:nvGrpSpPr>
        <p:grpSpPr>
          <a:xfrm>
            <a:off x="5148263" y="549275"/>
            <a:ext cx="1736725" cy="693738"/>
            <a:chOff x="1951" y="480744"/>
            <a:chExt cx="1736735" cy="694694"/>
          </a:xfrm>
        </p:grpSpPr>
        <p:sp>
          <p:nvSpPr>
            <p:cNvPr id="34857" name="Vinkeltegn 67"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5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4859" name="Avrundet rektangel 6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4860" name="Avrundet rektangel 7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Vurderingsteam</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4861" name="Avrundet rektangel 75"/>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Oversiktbilde – vurderinger og rettigheter</a:t>
            </a:r>
            <a:endParaRPr kumimoji="0" lang="nb-NO" altLang="nb-NO" sz="1400" b="0" i="0" u="none" strike="noStrike" kern="1200" cap="none" spc="0" normalizeH="0" baseline="0" noProof="0">
              <a:uLnTx/>
              <a:uFillTx/>
              <a:ea typeface="Arial"/>
            </a:endParaRPr>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5842"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5843" name="Avrundet rektangel 2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35844" name="Avrundet rektangel 2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5845" name="Avrundet rektangel 3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5846" name="Avrundet rektangel 3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35847" name="Avrundet rektangel 32"/>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5848" name="Hjem 22">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grpSp>
        <p:nvGrpSpPr>
          <p:cNvPr id="35849" name="Gruppe 2" title=""/>
          <p:cNvGrpSpPr/>
          <p:nvPr/>
        </p:nvGrpSpPr>
        <p:grpSpPr>
          <a:xfrm>
            <a:off x="468313" y="549275"/>
            <a:ext cx="1736725" cy="693738"/>
            <a:chOff x="1951" y="480744"/>
            <a:chExt cx="1736735" cy="694694"/>
          </a:xfrm>
        </p:grpSpPr>
        <p:sp>
          <p:nvSpPr>
            <p:cNvPr id="35850" name="Vinkeltegn 44"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5852" name="Gruppe 3" title=""/>
          <p:cNvGrpSpPr/>
          <p:nvPr/>
        </p:nvGrpSpPr>
        <p:grpSpPr>
          <a:xfrm>
            <a:off x="2030413" y="549275"/>
            <a:ext cx="1736725" cy="693738"/>
            <a:chOff x="1565013" y="480744"/>
            <a:chExt cx="1736735" cy="694694"/>
          </a:xfrm>
        </p:grpSpPr>
        <p:sp>
          <p:nvSpPr>
            <p:cNvPr id="35853" name="Vinkeltegn 4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5855" name="Gruppe 4" title=""/>
          <p:cNvGrpSpPr/>
          <p:nvPr/>
        </p:nvGrpSpPr>
        <p:grpSpPr>
          <a:xfrm>
            <a:off x="3594100" y="549275"/>
            <a:ext cx="1736725" cy="693738"/>
            <a:chOff x="3128076" y="480744"/>
            <a:chExt cx="1736735" cy="694694"/>
          </a:xfrm>
        </p:grpSpPr>
        <p:sp>
          <p:nvSpPr>
            <p:cNvPr id="35856" name="Vinkeltegn 50"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5858" name="Gruppe 6" title=""/>
          <p:cNvGrpSpPr/>
          <p:nvPr/>
        </p:nvGrpSpPr>
        <p:grpSpPr>
          <a:xfrm>
            <a:off x="6719888" y="549275"/>
            <a:ext cx="1736725" cy="693738"/>
            <a:chOff x="6254200" y="480744"/>
            <a:chExt cx="1736735" cy="694694"/>
          </a:xfrm>
        </p:grpSpPr>
        <p:sp>
          <p:nvSpPr>
            <p:cNvPr id="35859" name="Vinkeltegn 5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6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5861" name="Gruppe 2" title=""/>
          <p:cNvGrpSpPr/>
          <p:nvPr/>
        </p:nvGrpSpPr>
        <p:grpSpPr>
          <a:xfrm>
            <a:off x="5148263" y="549275"/>
            <a:ext cx="1736725" cy="693738"/>
            <a:chOff x="1951" y="480744"/>
            <a:chExt cx="1736735" cy="694694"/>
          </a:xfrm>
        </p:grpSpPr>
        <p:sp>
          <p:nvSpPr>
            <p:cNvPr id="35862" name="Vinkeltegn 5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6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36866" name="Gruppe 2" title=""/>
          <p:cNvGrpSpPr/>
          <p:nvPr/>
        </p:nvGrpSpPr>
        <p:grpSpPr>
          <a:xfrm>
            <a:off x="468313" y="549275"/>
            <a:ext cx="1736725" cy="693738"/>
            <a:chOff x="1951" y="480744"/>
            <a:chExt cx="1736735" cy="694694"/>
          </a:xfrm>
        </p:grpSpPr>
        <p:sp>
          <p:nvSpPr>
            <p:cNvPr id="36867"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6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6869" name="Gruppe 3" title=""/>
          <p:cNvGrpSpPr/>
          <p:nvPr/>
        </p:nvGrpSpPr>
        <p:grpSpPr>
          <a:xfrm>
            <a:off x="2030413" y="549275"/>
            <a:ext cx="1736725" cy="693738"/>
            <a:chOff x="1565013" y="480744"/>
            <a:chExt cx="1736735" cy="694694"/>
          </a:xfrm>
        </p:grpSpPr>
        <p:sp>
          <p:nvSpPr>
            <p:cNvPr id="36870" name="Vinkeltegn 30"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6872" name="Gruppe 4" title=""/>
          <p:cNvGrpSpPr/>
          <p:nvPr/>
        </p:nvGrpSpPr>
        <p:grpSpPr>
          <a:xfrm>
            <a:off x="3594100" y="549275"/>
            <a:ext cx="1736725" cy="693738"/>
            <a:chOff x="3128076" y="480744"/>
            <a:chExt cx="1736735" cy="694694"/>
          </a:xfrm>
        </p:grpSpPr>
        <p:sp>
          <p:nvSpPr>
            <p:cNvPr id="36873" name="Vinkeltegn 33"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6875" name="Gruppe 6" title=""/>
          <p:cNvGrpSpPr/>
          <p:nvPr/>
        </p:nvGrpSpPr>
        <p:grpSpPr>
          <a:xfrm>
            <a:off x="6719888" y="549275"/>
            <a:ext cx="1736725" cy="693738"/>
            <a:chOff x="6254200" y="480744"/>
            <a:chExt cx="1736735" cy="694694"/>
          </a:xfrm>
        </p:grpSpPr>
        <p:sp>
          <p:nvSpPr>
            <p:cNvPr id="36876" name="Vinkeltegn 36"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6878" name="Gruppe 2" title=""/>
          <p:cNvGrpSpPr/>
          <p:nvPr/>
        </p:nvGrpSpPr>
        <p:grpSpPr>
          <a:xfrm>
            <a:off x="5148263" y="549275"/>
            <a:ext cx="1736725" cy="693738"/>
            <a:chOff x="1951" y="480744"/>
            <a:chExt cx="1736735" cy="694694"/>
          </a:xfrm>
        </p:grpSpPr>
        <p:sp>
          <p:nvSpPr>
            <p:cNvPr id="36879" name="Vinkeltegn 39"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8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6881" name="Avrundet rektangel 41"/>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Screening</a:t>
            </a:r>
            <a:endParaRPr kumimoji="0" lang="nb-NO" altLang="nb-NO" sz="1400" b="0" i="0" u="none" strike="noStrike" kern="1200" cap="none" spc="0" normalizeH="0" baseline="0" noProof="0">
              <a:uLnTx/>
              <a:uFillTx/>
              <a:ea typeface="Arial"/>
            </a:endParaRPr>
          </a:p>
        </p:txBody>
      </p:sp>
      <p:sp>
        <p:nvSpPr>
          <p:cNvPr id="36882" name="Avrundet rektangel 4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6883" name="Avrundet rektangel 4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6884" name="Avrundet rektangel 4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36885" name="Avrundet rektangel 4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6886" name="TekstSylinder 27"/>
          <p:cNvSpPr/>
          <p:nvPr/>
        </p:nvSpPr>
        <p:spPr>
          <a:xfrm>
            <a:off x="3851275" y="1700213"/>
            <a:ext cx="5041900" cy="235585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Screening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Dersom det foreligger mistanke om en alkoholavhengighet kan man foreta en innledende screening.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Det er viktig å avklare eventuelle komorbide tilstander. Samt få en detaljert oversikt over den enkeltes alkoholforbruk og utvikling av avhengighetsproblematikken.  I samtalen må terapeut ”tune” seg inn på pasienten og samtale med pasienten om potentielle vansker og følger av alkoholavhengigheten.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Følgende verktøy er anbefalt for screening av en alkoholavhengighet.</a:t>
            </a:r>
            <a:endParaRPr kumimoji="0" lang="nb-NO" altLang="nb-NO" sz="1000" b="0" i="0" u="none" strike="noStrike" kern="1200" cap="none" spc="0" normalizeH="0" baseline="0" noProof="0">
              <a:solidFill>
                <a:schemeClr val="tx1"/>
              </a:solidFill>
              <a:uLnTx/>
              <a:uFillTx/>
              <a:ea typeface="Arial"/>
            </a:endParaRPr>
          </a:p>
        </p:txBody>
      </p:sp>
      <p:sp>
        <p:nvSpPr>
          <p:cNvPr id="36887" name="Avrundet rektangel 46">
            <a:hlinkClick r:id="rId7" tgtFrame="_blank" tooltip="XDF27573 - http://snakkomrus.no/utskrifter/audit-blank.pdf"/>
          </p:cNvPr>
          <p:cNvSpPr/>
          <p:nvPr/>
        </p:nvSpPr>
        <p:spPr>
          <a:xfrm>
            <a:off x="3941763" y="5219700"/>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AUDIT</a:t>
            </a:r>
            <a:endParaRPr kumimoji="0" lang="nb-NO" altLang="en-US" sz="1400" b="0" i="0" u="none" strike="noStrike" kern="1200" cap="none" spc="0" normalizeH="0" baseline="0" noProof="0">
              <a:solidFill>
                <a:schemeClr val="tx1"/>
              </a:solidFill>
              <a:uLnTx/>
              <a:uFillTx/>
              <a:ea typeface="Arial"/>
            </a:endParaRPr>
          </a:p>
        </p:txBody>
      </p:sp>
      <p:sp>
        <p:nvSpPr>
          <p:cNvPr id="36888" name="Avrundet rektangel 47"/>
          <p:cNvSpPr/>
          <p:nvPr/>
        </p:nvSpPr>
        <p:spPr>
          <a:xfrm>
            <a:off x="5364163" y="4365625"/>
            <a:ext cx="1223962"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Alkohol</a:t>
            </a:r>
            <a:endPar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anamnese</a:t>
            </a:r>
            <a:endParaRPr kumimoji="0" lang="nb-NO" altLang="en-US" sz="1400" b="0" i="0" u="none" strike="noStrike" kern="1200" cap="none" spc="0" normalizeH="0" baseline="0" noProof="0">
              <a:uLnTx/>
              <a:uFillTx/>
              <a:ea typeface="Arial"/>
            </a:endParaRPr>
          </a:p>
        </p:txBody>
      </p:sp>
      <p:sp>
        <p:nvSpPr>
          <p:cNvPr id="36889" name="Avrundet rektangel 48">
            <a:hlinkClick r:id="rId8" tgtFrame="_blank" tooltip="XDF22467 - dok22467.pdf"/>
          </p:cNvPr>
          <p:cNvSpPr/>
          <p:nvPr/>
        </p:nvSpPr>
        <p:spPr>
          <a:xfrm>
            <a:off x="6804025" y="4365625"/>
            <a:ext cx="1223963"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SCL 90 R</a:t>
            </a:r>
            <a:endParaRPr kumimoji="0" lang="nb-NO" altLang="en-US" sz="1400" b="0" i="0" u="none" strike="noStrike" kern="1200" cap="none" spc="0" normalizeH="0" baseline="0" noProof="0">
              <a:uLnTx/>
              <a:uFillTx/>
              <a:ea typeface="Arial"/>
            </a:endParaRPr>
          </a:p>
        </p:txBody>
      </p:sp>
      <p:sp>
        <p:nvSpPr>
          <p:cNvPr id="36890" name="Avrundet rektangel 49"/>
          <p:cNvSpPr/>
          <p:nvPr/>
        </p:nvSpPr>
        <p:spPr>
          <a:xfrm>
            <a:off x="3941763" y="4362450"/>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Alkohol</a:t>
            </a:r>
            <a:endPar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kartlegging</a:t>
            </a:r>
            <a:endParaRPr kumimoji="0" lang="nb-NO" altLang="en-US" sz="1400" b="0" i="0" u="none" strike="noStrike" kern="1200" cap="none" spc="0" normalizeH="0" baseline="0" noProof="0">
              <a:uLnTx/>
              <a:uFillTx/>
              <a:ea typeface="Arial"/>
            </a:endParaRPr>
          </a:p>
        </p:txBody>
      </p:sp>
      <p:sp>
        <p:nvSpPr>
          <p:cNvPr id="36891" name="Avrundet rektangel 50">
            <a:hlinkClick r:id="rId9" tgtFrame="_blank" tooltip="XDF24507 - dok24507.pdf"/>
          </p:cNvPr>
          <p:cNvSpPr/>
          <p:nvPr/>
        </p:nvSpPr>
        <p:spPr>
          <a:xfrm>
            <a:off x="5364163" y="5219700"/>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DUDIT</a:t>
            </a:r>
            <a:endParaRPr kumimoji="0" lang="nb-NO" altLang="en-US" sz="1400" b="0" i="0" u="none" strike="noStrike" kern="1200" cap="none" spc="0" normalizeH="0" baseline="0" noProof="0">
              <a:solidFill>
                <a:schemeClr val="tx1"/>
              </a:solidFill>
              <a:uLnTx/>
              <a:uFillTx/>
              <a:ea typeface="Arial"/>
            </a:endParaRPr>
          </a:p>
        </p:txBody>
      </p:sp>
      <p:sp>
        <p:nvSpPr>
          <p:cNvPr id="36892" name="Avrundet rektangel 51">
            <a:hlinkClick r:id="rId10" tgtFrame="_blank" tooltip="XDF22451 - dok22451.pdf"/>
          </p:cNvPr>
          <p:cNvSpPr/>
          <p:nvPr/>
        </p:nvSpPr>
        <p:spPr>
          <a:xfrm>
            <a:off x="6804025" y="5229225"/>
            <a:ext cx="1233488"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GAF</a:t>
            </a:r>
            <a:endParaRPr kumimoji="0" lang="nb-NO" altLang="en-US" sz="1400" b="0" i="0" u="none" strike="noStrike" kern="1200" cap="none" spc="0" normalizeH="0" baseline="0" noProof="0">
              <a:uLnTx/>
              <a:uFillTx/>
              <a:ea typeface="Arial"/>
            </a:endParaRPr>
          </a:p>
        </p:txBody>
      </p:sp>
      <p:sp>
        <p:nvSpPr>
          <p:cNvPr id="36893" name="Hjem 23">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7890"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grpSp>
        <p:nvGrpSpPr>
          <p:cNvPr id="37891" name="Gruppe 2" title=""/>
          <p:cNvGrpSpPr/>
          <p:nvPr/>
        </p:nvGrpSpPr>
        <p:grpSpPr>
          <a:xfrm>
            <a:off x="468313" y="549275"/>
            <a:ext cx="1736725" cy="693738"/>
            <a:chOff x="1951" y="480744"/>
            <a:chExt cx="1736735" cy="694694"/>
          </a:xfrm>
        </p:grpSpPr>
        <p:sp>
          <p:nvSpPr>
            <p:cNvPr id="37892" name="Vinkeltegn 25"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7894" name="Gruppe 3" title=""/>
          <p:cNvGrpSpPr/>
          <p:nvPr/>
        </p:nvGrpSpPr>
        <p:grpSpPr>
          <a:xfrm>
            <a:off x="2030413" y="549275"/>
            <a:ext cx="1736725" cy="693738"/>
            <a:chOff x="1565013" y="480744"/>
            <a:chExt cx="1736735" cy="694694"/>
          </a:xfrm>
        </p:grpSpPr>
        <p:sp>
          <p:nvSpPr>
            <p:cNvPr id="37895" name="Vinkeltegn 32"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7897" name="Gruppe 4" title=""/>
          <p:cNvGrpSpPr/>
          <p:nvPr/>
        </p:nvGrpSpPr>
        <p:grpSpPr>
          <a:xfrm>
            <a:off x="3594100" y="549275"/>
            <a:ext cx="1736725" cy="693738"/>
            <a:chOff x="3128076" y="480744"/>
            <a:chExt cx="1736735" cy="694694"/>
          </a:xfrm>
        </p:grpSpPr>
        <p:sp>
          <p:nvSpPr>
            <p:cNvPr id="37898" name="Vinkeltegn 35" title="">
              <a:hlinkClick r:id="rId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7900" name="Gruppe 6" title=""/>
          <p:cNvGrpSpPr/>
          <p:nvPr/>
        </p:nvGrpSpPr>
        <p:grpSpPr>
          <a:xfrm>
            <a:off x="6719888" y="549275"/>
            <a:ext cx="1736725" cy="693738"/>
            <a:chOff x="6254200" y="480744"/>
            <a:chExt cx="1736735" cy="694694"/>
          </a:xfrm>
        </p:grpSpPr>
        <p:sp>
          <p:nvSpPr>
            <p:cNvPr id="37901" name="Vinkeltegn 38"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7903" name="Gruppe 2" title=""/>
          <p:cNvGrpSpPr/>
          <p:nvPr/>
        </p:nvGrpSpPr>
        <p:grpSpPr>
          <a:xfrm>
            <a:off x="5148263" y="549275"/>
            <a:ext cx="1736725" cy="693738"/>
            <a:chOff x="1951" y="480744"/>
            <a:chExt cx="1736735" cy="694694"/>
          </a:xfrm>
        </p:grpSpPr>
        <p:sp>
          <p:nvSpPr>
            <p:cNvPr id="37904" name="Vinkeltegn 41"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7906" name="Avrundet rektangel 4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37907" name="Avrundet rektangel 44"/>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a:t>
            </a:r>
            <a:endParaRPr kumimoji="0" lang="nb-NO" altLang="nb-NO" sz="1400" b="0" i="0" u="none" strike="noStrike" kern="1200" cap="none" spc="0" normalizeH="0" baseline="0" noProof="0">
              <a:uLnTx/>
              <a:uFillTx/>
              <a:ea typeface="Arial"/>
            </a:endParaRPr>
          </a:p>
        </p:txBody>
      </p:sp>
      <p:sp>
        <p:nvSpPr>
          <p:cNvPr id="37908" name="Avrundet rektangel 4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7909" name="Avrundet rektangel 46"/>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37910" name="Avrundet rektangel 4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7911" name="TekstSylinder 27"/>
          <p:cNvSpPr/>
          <p:nvPr/>
        </p:nvSpPr>
        <p:spPr>
          <a:xfrm>
            <a:off x="3851275" y="1700213"/>
            <a:ext cx="5041900" cy="43561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Der screeningen indikerer en alkoholavhengighet, gjøres en mer omfattende utredning. Utredning skal gjøres når pasienten ikke er under påvirkning av rusmidler eller i abstinens.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Utredningen bør omfatte følgende; </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Ved behov gjøres supplerende utredning; </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solidFill>
                <a:schemeClr val="tx1"/>
              </a:solidFill>
              <a:uLnTx/>
              <a:uFillTx/>
              <a:ea typeface="Arial"/>
            </a:endParaRPr>
          </a:p>
        </p:txBody>
      </p:sp>
      <p:sp>
        <p:nvSpPr>
          <p:cNvPr id="37912" name="Avrundet rektangel 59">
            <a:hlinkClick r:id="rId8" tgtFrame="_blank" tooltip="XDF27865 - dok27865.docx"/>
          </p:cNvPr>
          <p:cNvSpPr/>
          <p:nvPr/>
        </p:nvSpPr>
        <p:spPr>
          <a:xfrm>
            <a:off x="3941763" y="5732463"/>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BAI</a:t>
            </a:r>
            <a:endParaRPr kumimoji="0" lang="nb-NO" altLang="en-US" sz="1400" b="0" i="0" u="none" strike="noStrike" kern="1200" cap="none" spc="0" normalizeH="0" baseline="0" noProof="0">
              <a:solidFill>
                <a:schemeClr val="tx1"/>
              </a:solidFill>
              <a:uLnTx/>
              <a:uFillTx/>
              <a:ea typeface="Arial"/>
            </a:endParaRPr>
          </a:p>
        </p:txBody>
      </p:sp>
      <p:sp>
        <p:nvSpPr>
          <p:cNvPr id="37913" name="Avrundet rektangel 60">
            <a:hlinkClick r:id="rId9" tgtFrame="_blank" tooltip="XDF24509 - dok24509.pdf"/>
          </p:cNvPr>
          <p:cNvSpPr/>
          <p:nvPr/>
        </p:nvSpPr>
        <p:spPr>
          <a:xfrm>
            <a:off x="5375275" y="5014913"/>
            <a:ext cx="1223963"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SCID II</a:t>
            </a:r>
            <a:endParaRPr kumimoji="0" lang="nb-NO" altLang="en-US" sz="1400" b="0" i="0" u="none" strike="noStrike" kern="1200" cap="none" spc="0" normalizeH="0" baseline="0" noProof="0">
              <a:uLnTx/>
              <a:uFillTx/>
              <a:ea typeface="Arial"/>
            </a:endParaRPr>
          </a:p>
        </p:txBody>
      </p:sp>
      <p:sp>
        <p:nvSpPr>
          <p:cNvPr id="37914" name="Avrundet rektangel 61">
            <a:hlinkClick r:id="rId10" tgtFrame="_blank" tooltip="XDF27863 - dok27863.docx"/>
          </p:cNvPr>
          <p:cNvSpPr/>
          <p:nvPr/>
        </p:nvSpPr>
        <p:spPr>
          <a:xfrm>
            <a:off x="6815138" y="5014913"/>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MADRS/ BDI II</a:t>
            </a:r>
            <a:endParaRPr kumimoji="0" lang="nb-NO" altLang="en-US" sz="1400" b="0" i="0" u="none" strike="noStrike" kern="1200" cap="none" spc="0" normalizeH="0" baseline="0" noProof="0">
              <a:uLnTx/>
              <a:uFillTx/>
              <a:ea typeface="Arial"/>
            </a:endParaRPr>
          </a:p>
        </p:txBody>
      </p:sp>
      <p:sp>
        <p:nvSpPr>
          <p:cNvPr id="37915" name="Avrundet rektangel 62"/>
          <p:cNvSpPr/>
          <p:nvPr/>
        </p:nvSpPr>
        <p:spPr>
          <a:xfrm>
            <a:off x="3952875" y="5013325"/>
            <a:ext cx="1223963"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Nevropsyk</a:t>
            </a:r>
            <a:r>
              <a:rPr kumimoji="0" lang="nb-NO" altLang="en-US"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a:t>
            </a:r>
            <a:endParaRPr kumimoji="0" lang="nb-NO" altLang="en-US" sz="1600" b="0" i="0" u="none" strike="noStrike" kern="1200" cap="none" spc="0" normalizeH="0" baseline="0" noProof="0">
              <a:uLnTx/>
              <a:uFillTx/>
              <a:ea typeface="Arial"/>
            </a:endParaRPr>
          </a:p>
        </p:txBody>
      </p:sp>
      <p:sp>
        <p:nvSpPr>
          <p:cNvPr id="37916" name="Avrundet rektangel 63">
            <a:hlinkClick r:id="rId11" tgtFrame="_blank" tooltip="XDF32176 - dok32176.docx"/>
          </p:cNvPr>
          <p:cNvSpPr/>
          <p:nvPr/>
        </p:nvSpPr>
        <p:spPr>
          <a:xfrm>
            <a:off x="5375275" y="5738813"/>
            <a:ext cx="1223963"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Komparent opplysninger</a:t>
            </a:r>
            <a:endParaRPr kumimoji="0" lang="nb-NO" altLang="en-US" sz="1400" b="0" i="0" u="none" strike="noStrike" kern="1200" cap="none" spc="0" normalizeH="0" baseline="0" noProof="0">
              <a:solidFill>
                <a:schemeClr val="tx1"/>
              </a:solidFill>
              <a:uLnTx/>
              <a:uFillTx/>
              <a:ea typeface="Arial"/>
            </a:endParaRPr>
          </a:p>
        </p:txBody>
      </p:sp>
      <p:sp>
        <p:nvSpPr>
          <p:cNvPr id="37917" name="Avrundet rektangel 64"/>
          <p:cNvSpPr/>
          <p:nvPr/>
        </p:nvSpPr>
        <p:spPr>
          <a:xfrm>
            <a:off x="6853238" y="5737225"/>
            <a:ext cx="1231900"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Samtale med familie</a:t>
            </a:r>
            <a:endParaRPr kumimoji="0" lang="nb-NO" altLang="en-US" sz="1400" b="0" i="0" u="none" strike="noStrike" kern="1200" cap="none" spc="0" normalizeH="0" baseline="0" noProof="0">
              <a:uLnTx/>
              <a:uFillTx/>
              <a:ea typeface="Arial"/>
            </a:endParaRPr>
          </a:p>
        </p:txBody>
      </p:sp>
      <p:sp>
        <p:nvSpPr>
          <p:cNvPr id="37918" name="Avrundet rektangel 52"/>
          <p:cNvSpPr/>
          <p:nvPr/>
        </p:nvSpPr>
        <p:spPr>
          <a:xfrm>
            <a:off x="3924300" y="3752850"/>
            <a:ext cx="1223963"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Rusdata</a:t>
            </a:r>
            <a:endParaRPr kumimoji="0" lang="nb-NO" altLang="en-US" sz="1400" b="0" i="0" u="none" strike="noStrike" kern="1200" cap="none" spc="0" normalizeH="0" baseline="0" noProof="0">
              <a:solidFill>
                <a:schemeClr val="tx1"/>
              </a:solidFill>
              <a:uLnTx/>
              <a:uFillTx/>
              <a:ea typeface="Arial"/>
            </a:endParaRPr>
          </a:p>
        </p:txBody>
      </p:sp>
      <p:sp>
        <p:nvSpPr>
          <p:cNvPr id="37919" name="Avrundet rektangel 53">
            <a:hlinkClick r:id="rId12" tgtFrame="_blank" tooltip="XDF27908 - dok27908.pdf"/>
          </p:cNvPr>
          <p:cNvSpPr/>
          <p:nvPr/>
        </p:nvSpPr>
        <p:spPr>
          <a:xfrm>
            <a:off x="5346700" y="3033713"/>
            <a:ext cx="1223963"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MINI (plus)</a:t>
            </a:r>
            <a:endParaRPr kumimoji="0" lang="nb-NO" altLang="en-US" sz="1400" b="0" i="0" u="none" strike="noStrike" kern="1200" cap="none" spc="0" normalizeH="0" baseline="0" noProof="0">
              <a:uLnTx/>
              <a:uFillTx/>
              <a:ea typeface="Arial"/>
            </a:endParaRPr>
          </a:p>
        </p:txBody>
      </p:sp>
      <p:sp>
        <p:nvSpPr>
          <p:cNvPr id="37920" name="Avrundet rektangel 54">
            <a:hlinkClick r:id="rId13" tgtFrame="_blank"/>
          </p:cNvPr>
          <p:cNvSpPr/>
          <p:nvPr/>
        </p:nvSpPr>
        <p:spPr>
          <a:xfrm>
            <a:off x="6786563" y="3033713"/>
            <a:ext cx="1223962"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EuropASI</a:t>
            </a:r>
            <a:endPar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a:t>
            </a: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voksne)</a:t>
            </a:r>
            <a:endParaRPr kumimoji="0" lang="nb-NO" altLang="en-US" sz="1400" b="0" i="0" u="none" strike="noStrike" kern="1200" cap="none" spc="0" normalizeH="0" baseline="0" noProof="0">
              <a:uLnTx/>
              <a:uFillTx/>
              <a:ea typeface="Arial"/>
            </a:endParaRPr>
          </a:p>
        </p:txBody>
      </p:sp>
      <p:sp>
        <p:nvSpPr>
          <p:cNvPr id="37921" name="Avrundet rektangel 55">
            <a:hlinkClick r:id="rId14" tgtFrame="_blank" tooltip="XDF31127 - dok31127.docx"/>
          </p:cNvPr>
          <p:cNvSpPr/>
          <p:nvPr/>
        </p:nvSpPr>
        <p:spPr>
          <a:xfrm>
            <a:off x="3924300" y="3030538"/>
            <a:ext cx="1223963"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Anamnese</a:t>
            </a:r>
            <a:endParaRPr kumimoji="0" lang="nb-NO" altLang="en-US" sz="1400" b="0" i="0" u="none" strike="noStrike" kern="1200" cap="none" spc="0" normalizeH="0" baseline="0" noProof="0">
              <a:uLnTx/>
              <a:uFillTx/>
              <a:ea typeface="Arial"/>
            </a:endParaRPr>
          </a:p>
        </p:txBody>
      </p:sp>
      <p:sp>
        <p:nvSpPr>
          <p:cNvPr id="37922" name="Avrundet rektangel 56"/>
          <p:cNvSpPr/>
          <p:nvPr/>
        </p:nvSpPr>
        <p:spPr>
          <a:xfrm>
            <a:off x="5346700" y="3752850"/>
            <a:ext cx="1223963"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Somatisk utredning</a:t>
            </a:r>
            <a:endParaRPr kumimoji="0" lang="nb-NO" altLang="en-US" sz="1400" b="0" i="0" u="none" strike="noStrike" kern="1200" cap="none" spc="0" normalizeH="0" baseline="0" noProof="0">
              <a:solidFill>
                <a:schemeClr val="tx1"/>
              </a:solidFill>
              <a:uLnTx/>
              <a:uFillTx/>
              <a:ea typeface="Arial"/>
            </a:endParaRPr>
          </a:p>
        </p:txBody>
      </p:sp>
      <p:sp>
        <p:nvSpPr>
          <p:cNvPr id="37923" name="Avrundet rektangel 57">
            <a:hlinkClick r:id="rId13" tgtFrame="_blank"/>
          </p:cNvPr>
          <p:cNvSpPr/>
          <p:nvPr/>
        </p:nvSpPr>
        <p:spPr>
          <a:xfrm>
            <a:off x="6804025" y="3741738"/>
            <a:ext cx="1223963"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EuroDADE (ungdom)</a:t>
            </a:r>
            <a:endParaRPr kumimoji="0" lang="nb-NO" altLang="en-US" sz="1400" b="0" i="0" u="none" strike="noStrike" kern="1200" cap="none" spc="0" normalizeH="0" baseline="0" noProof="0">
              <a:uLnTx/>
              <a:uFillTx/>
              <a:ea typeface="Arial"/>
            </a:endParaRPr>
          </a:p>
        </p:txBody>
      </p:sp>
      <p:sp>
        <p:nvSpPr>
          <p:cNvPr id="37924" name="Hjem 23">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8914"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grpSp>
        <p:nvGrpSpPr>
          <p:cNvPr id="38915" name="Gruppe 2" title=""/>
          <p:cNvGrpSpPr/>
          <p:nvPr/>
        </p:nvGrpSpPr>
        <p:grpSpPr>
          <a:xfrm>
            <a:off x="468313" y="549275"/>
            <a:ext cx="1736725" cy="693738"/>
            <a:chOff x="1951" y="480744"/>
            <a:chExt cx="1736735" cy="694694"/>
          </a:xfrm>
        </p:grpSpPr>
        <p:sp>
          <p:nvSpPr>
            <p:cNvPr id="38916" name="Vinkeltegn 29"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1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8918" name="Gruppe 3" title=""/>
          <p:cNvGrpSpPr/>
          <p:nvPr/>
        </p:nvGrpSpPr>
        <p:grpSpPr>
          <a:xfrm>
            <a:off x="2030413" y="549275"/>
            <a:ext cx="1736725" cy="693738"/>
            <a:chOff x="1565013" y="480744"/>
            <a:chExt cx="1736735" cy="694694"/>
          </a:xfrm>
        </p:grpSpPr>
        <p:sp>
          <p:nvSpPr>
            <p:cNvPr id="38919" name="Vinkeltegn 32"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8921" name="Gruppe 4" title=""/>
          <p:cNvGrpSpPr/>
          <p:nvPr/>
        </p:nvGrpSpPr>
        <p:grpSpPr>
          <a:xfrm>
            <a:off x="3594100" y="549275"/>
            <a:ext cx="1736725" cy="693738"/>
            <a:chOff x="3128076" y="480744"/>
            <a:chExt cx="1736735" cy="694694"/>
          </a:xfrm>
        </p:grpSpPr>
        <p:sp>
          <p:nvSpPr>
            <p:cNvPr id="38922" name="Vinkeltegn 35" title="">
              <a:hlinkClick r:id="rId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8924" name="Gruppe 6" title=""/>
          <p:cNvGrpSpPr/>
          <p:nvPr/>
        </p:nvGrpSpPr>
        <p:grpSpPr>
          <a:xfrm>
            <a:off x="6719888" y="549275"/>
            <a:ext cx="1736725" cy="693738"/>
            <a:chOff x="6254200" y="480744"/>
            <a:chExt cx="1736735" cy="694694"/>
          </a:xfrm>
        </p:grpSpPr>
        <p:sp>
          <p:nvSpPr>
            <p:cNvPr id="38925" name="Vinkeltegn 38"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8927" name="Gruppe 2" title=""/>
          <p:cNvGrpSpPr/>
          <p:nvPr/>
        </p:nvGrpSpPr>
        <p:grpSpPr>
          <a:xfrm>
            <a:off x="5148263" y="549275"/>
            <a:ext cx="1736725" cy="693738"/>
            <a:chOff x="1951" y="480744"/>
            <a:chExt cx="1736735" cy="694694"/>
          </a:xfrm>
        </p:grpSpPr>
        <p:sp>
          <p:nvSpPr>
            <p:cNvPr id="38928" name="Vinkeltegn 41"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8930" name="Avrundet rektangel 4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38931" name="Avrundet rektangel 4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8932" name="Avrundet rektangel 45"/>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Diagnostikk</a:t>
            </a:r>
            <a:endParaRPr kumimoji="0" lang="nb-NO" altLang="nb-NO" sz="1400" b="0" i="0" u="none" strike="noStrike" kern="1200" cap="none" spc="0" normalizeH="0" baseline="0" noProof="0">
              <a:uLnTx/>
              <a:uFillTx/>
              <a:ea typeface="Arial"/>
            </a:endParaRPr>
          </a:p>
        </p:txBody>
      </p:sp>
      <p:sp>
        <p:nvSpPr>
          <p:cNvPr id="38933" name="Avrundet rektangel 46"/>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38934" name="Avrundet rektangel 4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8935" name="TekstSylinder 27"/>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Diagnostikk</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Diagnostisk vurdering gjøres på bakgrunn av kunnskap om pasienten ervervet gjennom utredningen. Det er kjent at personer med alkoholavhengighet ofte også har samsykelighet i forhold til andre symptomlidelser. Dette bør fremkomme i den diagnostiske vurderinger.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Diagnostisk vurdering skrives med følgende momenter;</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Vurderingsgrunnlag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Relevant anamnestisk informasjon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Problembeskrivelse  og utvikling av alkoholavhengighet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Oppsummering av screening og utredning, med henvisning til aktuelle utredningsverktøy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Differensialdiagnostiske vurderinger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Alkoholavhengighet er ofte en komplisert og sammensatt tilstand, både når det gjelder etiologi og funksjon. Dette bør fremkomme i den diagnostiske vurderingen samt de faktiske konsekvensene av alkoholavhengigheten. Viktige differensialdiagnostiske vurderinger er bruk av andre substanser, benzodiazepiner eller og angstlidelser.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Diagnostisering gjøres i henhold til ICD 10; F10 Psykiske lidelser og atferdsforstyrrelser som skyldes bruk av alkohol</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a:endParaRPr>
          </a:p>
        </p:txBody>
      </p:sp>
      <p:sp>
        <p:nvSpPr>
          <p:cNvPr id="38936" name="Avrundet rektangel 28">
            <a:hlinkClick r:id="rId8" tgtFrame="_blank" tooltip="XDF41188 - dok41188.docx"/>
          </p:cNvPr>
          <p:cNvSpPr/>
          <p:nvPr/>
        </p:nvSpPr>
        <p:spPr>
          <a:xfrm>
            <a:off x="3941763" y="5805488"/>
            <a:ext cx="3024187"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Aktuelle differensialdiagnostiske vurderinger</a:t>
            </a:r>
            <a:endParaRPr kumimoji="0" lang="nb-NO" altLang="en-US" sz="1400" b="0" i="0" u="none" strike="noStrike" kern="1200" cap="none" spc="0" normalizeH="0" baseline="0" noProof="0">
              <a:uLnTx/>
              <a:uFillTx/>
              <a:ea typeface="Arial"/>
            </a:endParaRPr>
          </a:p>
        </p:txBody>
      </p:sp>
      <p:sp>
        <p:nvSpPr>
          <p:cNvPr id="38937" name="Hjem 24">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9938"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9939" name="TekstSylinder 25"/>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Selvmords/voldsrisikovurdering</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Ved utredning og behandling av alkoholavhengighet kan det være aktuelt med vurderinger både i forhold til selvmordrisiko og risiko for voldelig atferd.  Det er funnet at pasienter med alkoholavhengighet har en forhøyet risiko for selvmord. Alkoholavhengighet kan også påvirke frustrasjonstoleranse og aggresjon.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Vurderinger gjøres i henhold til aktuell retningslinje ved KPH. </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a:endParaRPr>
          </a:p>
        </p:txBody>
      </p:sp>
      <p:grpSp>
        <p:nvGrpSpPr>
          <p:cNvPr id="39940" name="Gruppe 2" title=""/>
          <p:cNvGrpSpPr/>
          <p:nvPr/>
        </p:nvGrpSpPr>
        <p:grpSpPr>
          <a:xfrm>
            <a:off x="468313" y="549275"/>
            <a:ext cx="1736725" cy="693738"/>
            <a:chOff x="1951" y="480744"/>
            <a:chExt cx="1736735" cy="694694"/>
          </a:xfrm>
        </p:grpSpPr>
        <p:sp>
          <p:nvSpPr>
            <p:cNvPr id="39941" name="Vinkeltegn 2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9943" name="Gruppe 3" title=""/>
          <p:cNvGrpSpPr/>
          <p:nvPr/>
        </p:nvGrpSpPr>
        <p:grpSpPr>
          <a:xfrm>
            <a:off x="2030413" y="549275"/>
            <a:ext cx="1736725" cy="693738"/>
            <a:chOff x="1565013" y="480744"/>
            <a:chExt cx="1736735" cy="694694"/>
          </a:xfrm>
        </p:grpSpPr>
        <p:sp>
          <p:nvSpPr>
            <p:cNvPr id="39944"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9946" name="Gruppe 4" title=""/>
          <p:cNvGrpSpPr/>
          <p:nvPr/>
        </p:nvGrpSpPr>
        <p:grpSpPr>
          <a:xfrm>
            <a:off x="3594100" y="549275"/>
            <a:ext cx="1736725" cy="693738"/>
            <a:chOff x="3128076" y="480744"/>
            <a:chExt cx="1736735" cy="694694"/>
          </a:xfrm>
        </p:grpSpPr>
        <p:sp>
          <p:nvSpPr>
            <p:cNvPr id="39947"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9949" name="Gruppe 6" title=""/>
          <p:cNvGrpSpPr/>
          <p:nvPr/>
        </p:nvGrpSpPr>
        <p:grpSpPr>
          <a:xfrm>
            <a:off x="6719888" y="549275"/>
            <a:ext cx="1736725" cy="693738"/>
            <a:chOff x="6254200" y="480744"/>
            <a:chExt cx="1736735" cy="694694"/>
          </a:xfrm>
        </p:grpSpPr>
        <p:sp>
          <p:nvSpPr>
            <p:cNvPr id="39950" name="Vinkeltegn 3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5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9952" name="Gruppe 2" title=""/>
          <p:cNvGrpSpPr/>
          <p:nvPr/>
        </p:nvGrpSpPr>
        <p:grpSpPr>
          <a:xfrm>
            <a:off x="5148263" y="549275"/>
            <a:ext cx="1736725" cy="693738"/>
            <a:chOff x="1951" y="480744"/>
            <a:chExt cx="1736735" cy="694694"/>
          </a:xfrm>
        </p:grpSpPr>
        <p:sp>
          <p:nvSpPr>
            <p:cNvPr id="39953" name="Vinkeltegn 4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5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9955" name="Avrundet rektangel 4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39956" name="Avrundet rektangel 4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9957" name="Avrundet rektangel 4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9958" name="Avrundet rektangel 46"/>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Selvmords/voldsrisikovurdering</a:t>
            </a:r>
            <a:endParaRPr kumimoji="0" lang="nb-NO" altLang="nb-NO" sz="1400" b="0" i="0" u="none" strike="noStrike" kern="1200" cap="none" spc="0" normalizeH="0" baseline="0" noProof="0">
              <a:uLnTx/>
              <a:uFillTx/>
              <a:ea typeface="Arial"/>
            </a:endParaRPr>
          </a:p>
        </p:txBody>
      </p:sp>
      <p:sp>
        <p:nvSpPr>
          <p:cNvPr id="39959" name="Avrundet rektangel 4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9960" name="Avrundet rektangel 27">
            <a:hlinkClick r:id="rId7" tgtFrame="_blank" tooltip="XDF20230 - dok20230.docx"/>
          </p:cNvPr>
          <p:cNvSpPr/>
          <p:nvPr/>
        </p:nvSpPr>
        <p:spPr>
          <a:xfrm>
            <a:off x="3995738" y="36449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Selvmords</a:t>
            </a:r>
            <a:endPar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risikovurdering</a:t>
            </a:r>
            <a:endParaRPr kumimoji="0" lang="nb-NO" altLang="en-US" sz="1400" b="0" i="0" u="none" strike="noStrike" kern="1200" cap="none" spc="0" normalizeH="0" baseline="0" noProof="0">
              <a:solidFill>
                <a:schemeClr val="tx1"/>
              </a:solidFill>
              <a:uLnTx/>
              <a:uFillTx/>
              <a:ea typeface="Arial"/>
            </a:endParaRPr>
          </a:p>
        </p:txBody>
      </p:sp>
      <p:sp>
        <p:nvSpPr>
          <p:cNvPr id="39961" name="Avrundet rektangel 28">
            <a:hlinkClick r:id="rId8" tgtFrame="_blank" tooltip="XDF40904 - dok40904.docx"/>
          </p:cNvPr>
          <p:cNvSpPr/>
          <p:nvPr/>
        </p:nvSpPr>
        <p:spPr>
          <a:xfrm>
            <a:off x="5867400" y="3644900"/>
            <a:ext cx="1512888"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rPr>
              <a:t>Voldsrisiko vurdering</a:t>
            </a:r>
            <a:endParaRPr kumimoji="0" lang="nb-NO" altLang="en-US" sz="1400" b="0" i="0" u="none" strike="noStrike" kern="1200" cap="none" spc="0" normalizeH="0" baseline="0" noProof="0">
              <a:solidFill>
                <a:schemeClr val="tx1"/>
              </a:solidFill>
              <a:uLnTx/>
              <a:uFillTx/>
              <a:ea typeface="Arial"/>
            </a:endParaRPr>
          </a:p>
        </p:txBody>
      </p:sp>
      <p:sp>
        <p:nvSpPr>
          <p:cNvPr id="39962" name="Hjem 23">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0962"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40963" name="Avrundet rektangel 2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40964" name="Avrundet rektangel 2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40965" name="Avrundet rektangel 3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40966" name="Avrundet rektangel 3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40967" name="Avrundet rektangel 32"/>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Førerkortvurdering</a:t>
            </a:r>
            <a:endParaRPr kumimoji="0" lang="nb-NO" altLang="nb-NO" sz="1400" b="0" i="0" u="none" strike="noStrike" kern="1200" cap="none" spc="0" normalizeH="0" baseline="0" noProof="0">
              <a:uLnTx/>
              <a:uFillTx/>
              <a:ea typeface="Arial"/>
            </a:endParaRPr>
          </a:p>
        </p:txBody>
      </p:sp>
      <p:grpSp>
        <p:nvGrpSpPr>
          <p:cNvPr id="40968" name="Gruppe 2" title=""/>
          <p:cNvGrpSpPr/>
          <p:nvPr/>
        </p:nvGrpSpPr>
        <p:grpSpPr>
          <a:xfrm>
            <a:off x="468313" y="549275"/>
            <a:ext cx="1736725" cy="693738"/>
            <a:chOff x="1951" y="480744"/>
            <a:chExt cx="1736735" cy="694694"/>
          </a:xfrm>
        </p:grpSpPr>
        <p:sp>
          <p:nvSpPr>
            <p:cNvPr id="40969" name="Vinkeltegn 44"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0971" name="Gruppe 3" title=""/>
          <p:cNvGrpSpPr/>
          <p:nvPr/>
        </p:nvGrpSpPr>
        <p:grpSpPr>
          <a:xfrm>
            <a:off x="2030413" y="549275"/>
            <a:ext cx="1736725" cy="693738"/>
            <a:chOff x="1565013" y="480744"/>
            <a:chExt cx="1736735" cy="694694"/>
          </a:xfrm>
        </p:grpSpPr>
        <p:sp>
          <p:nvSpPr>
            <p:cNvPr id="40972" name="Vinkeltegn 47"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0974" name="Gruppe 4" title=""/>
          <p:cNvGrpSpPr/>
          <p:nvPr/>
        </p:nvGrpSpPr>
        <p:grpSpPr>
          <a:xfrm>
            <a:off x="3594100" y="549275"/>
            <a:ext cx="1736725" cy="693738"/>
            <a:chOff x="3128076" y="480744"/>
            <a:chExt cx="1736735" cy="694694"/>
          </a:xfrm>
        </p:grpSpPr>
        <p:sp>
          <p:nvSpPr>
            <p:cNvPr id="40975" name="Vinkeltegn 50" title="">
              <a:hlinkClick r:id="rId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0977" name="Gruppe 6" title=""/>
          <p:cNvGrpSpPr/>
          <p:nvPr/>
        </p:nvGrpSpPr>
        <p:grpSpPr>
          <a:xfrm>
            <a:off x="6719888" y="549275"/>
            <a:ext cx="1736725" cy="693738"/>
            <a:chOff x="6254200" y="480744"/>
            <a:chExt cx="1736735" cy="694694"/>
          </a:xfrm>
        </p:grpSpPr>
        <p:sp>
          <p:nvSpPr>
            <p:cNvPr id="40978" name="Vinkeltegn 53"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0980" name="Gruppe 2" title=""/>
          <p:cNvGrpSpPr/>
          <p:nvPr/>
        </p:nvGrpSpPr>
        <p:grpSpPr>
          <a:xfrm>
            <a:off x="5148263" y="549275"/>
            <a:ext cx="1736725" cy="693738"/>
            <a:chOff x="1951" y="480744"/>
            <a:chExt cx="1736735" cy="694694"/>
          </a:xfrm>
        </p:grpSpPr>
        <p:sp>
          <p:nvSpPr>
            <p:cNvPr id="40981" name="Vinkeltegn 56"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8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0983" name="TekstSylinder 24"/>
          <p:cNvSpPr/>
          <p:nvPr/>
        </p:nvSpPr>
        <p:spPr>
          <a:xfrm>
            <a:off x="3851275" y="1700213"/>
            <a:ext cx="5041900" cy="4897437"/>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Førerkortvurdering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I førerkortforskriften omtales helsekravene vedrørende rusmiddelbruk:  ”</a:t>
            </a:r>
            <a:r>
              <a:rPr kumimoji="0" lang="nb-NO" altLang="nb-NO" sz="1100" b="1"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Det må ikke være misbruk av alkohol eller andre rusmidler, og ikke bruk av beroligende eller bedøvende midler i doser som reduserer årvåkenhet eller kjøreevne.” </a:t>
            </a:r>
            <a:r>
              <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 2, pkt.5)</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Alkoholmisbruk kjennetegnes av;</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et uvanlig høyt forbruk,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manglende evne til å kontrollere dette.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Over tid kan alkoholmisbruk medføre både somatiske og mentale/kognitive endringer. En person med kronisk alkoholmisbruk, oppfyller ikke helsekravene. Personer som er innlagt i institusjon eller er i behandling på annen måte for rusmiddelmisbruk, oppfyller ikke førerkortforskriftens helsekrav.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Forekommer det kun sporadisk bruk av rusmidler, uten relevans for kjøreevnen, er førerkortforskriften oppfylt. Dersom dette vurderes, må dette fremkomme i dokumentasjon/journal.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Når lege eller psykolog får kjennskap til at en førerkortinnehaver misbruker alkohol eller bruker illegale rusmidler, eller kjennskap til at slikt misbruk har forekommet for kort tid siden, inntrer meldeplikten. Dette gjelder også hvis førerkortinnehaveren er til somatisk eller psykiatrisk behandling for andre lidelser (IS-1437, Helsedirektoratet 2010).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rPr>
              <a:t>Grunnlaget for vurderingen og meldeplikten er den diagnostiske vurderingen gjennomført innledningsvis i pasientforløpet. Vurdering av nedsatt dømmekraft og impulskontroll bør bygge både på klinisk skjønn og på resultat av strukturerte undersøkelser. Se  foretakets retningslinje for </a:t>
            </a:r>
            <a:r>
              <a:rPr kumimoji="0" lang="nb-NO" altLang="nb-NO" sz="1100" b="0" i="0" u="none" strike="noStrike" kern="1200" cap="none" spc="0" normalizeH="0" baseline="0" noProof="0">
                <a:ln w="9525" cap="flat" cmpd="sng" algn="ctr">
                  <a:noFill/>
                  <a:prstDash val="solid"/>
                  <a:round/>
                  <a:headEnd type="none" w="med" len="med"/>
                  <a:tailEnd type="none" w="med" len="med"/>
                </a:ln>
                <a:solidFill>
                  <a:schemeClr val="tx1"/>
                </a:solidFill>
                <a:uLnTx/>
                <a:uFillTx/>
                <a:latin typeface="Calibri"/>
                <a:ea typeface="Calibri"/>
                <a:cs typeface="Calibri" panose="020f0502020204030204" pitchFamily="34" charset="0"/>
                <a:sym typeface="Wingdings" charset="2"/>
                <a:hlinkClick r:id="rId8" tooltip="XDF41750 - dok41750.docx"/>
              </a:rPr>
              <a:t>førerkortvurdering</a:t>
            </a:r>
            <a:endParaRPr kumimoji="0" lang="nb-NO" altLang="nb-NO" sz="1100" b="0" i="0" u="none" strike="noStrike" kern="1200" cap="none" spc="0" normalizeH="0" baseline="0" noProof="0">
              <a:solidFill>
                <a:schemeClr val="tx1"/>
              </a:solidFill>
              <a:uLnTx/>
              <a:uFillTx/>
              <a:hlinkClick r:id="rId9" tooltip="XDF41750 - dok41750.docx"/>
            </a:endParaRPr>
          </a:p>
        </p:txBody>
      </p:sp>
      <p:sp>
        <p:nvSpPr>
          <p:cNvPr id="40984" name="Hjem 22">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41986" name="Gruppe 2" title=""/>
          <p:cNvGrpSpPr/>
          <p:nvPr/>
        </p:nvGrpSpPr>
        <p:grpSpPr>
          <a:xfrm>
            <a:off x="468313" y="549275"/>
            <a:ext cx="1736725" cy="693738"/>
            <a:chOff x="1951" y="480744"/>
            <a:chExt cx="1736735" cy="694694"/>
          </a:xfrm>
        </p:grpSpPr>
        <p:sp>
          <p:nvSpPr>
            <p:cNvPr id="41987" name="Vinkeltegn 30"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8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1989" name="Gruppe 3" title=""/>
          <p:cNvGrpSpPr/>
          <p:nvPr/>
        </p:nvGrpSpPr>
        <p:grpSpPr>
          <a:xfrm>
            <a:off x="2030413" y="549275"/>
            <a:ext cx="1736725" cy="693738"/>
            <a:chOff x="1565013" y="480744"/>
            <a:chExt cx="1736735" cy="694694"/>
          </a:xfrm>
        </p:grpSpPr>
        <p:sp>
          <p:nvSpPr>
            <p:cNvPr id="41990" name="Vinkeltegn 33"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1992" name="Gruppe 4" title=""/>
          <p:cNvGrpSpPr/>
          <p:nvPr/>
        </p:nvGrpSpPr>
        <p:grpSpPr>
          <a:xfrm>
            <a:off x="3594100" y="549275"/>
            <a:ext cx="1736725" cy="693738"/>
            <a:chOff x="3128076" y="480744"/>
            <a:chExt cx="1736735" cy="694694"/>
          </a:xfrm>
        </p:grpSpPr>
        <p:sp>
          <p:nvSpPr>
            <p:cNvPr id="41993" name="Vinkeltegn 36"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1995" name="Gruppe 6" title=""/>
          <p:cNvGrpSpPr/>
          <p:nvPr/>
        </p:nvGrpSpPr>
        <p:grpSpPr>
          <a:xfrm>
            <a:off x="6719888" y="549275"/>
            <a:ext cx="1736725" cy="693738"/>
            <a:chOff x="6254200" y="480744"/>
            <a:chExt cx="1736735" cy="694694"/>
          </a:xfrm>
        </p:grpSpPr>
        <p:sp>
          <p:nvSpPr>
            <p:cNvPr id="41996" name="Vinkeltegn 39"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1998" name="Gruppe 2" title=""/>
          <p:cNvGrpSpPr/>
          <p:nvPr/>
        </p:nvGrpSpPr>
        <p:grpSpPr>
          <a:xfrm>
            <a:off x="5148263" y="549275"/>
            <a:ext cx="1736725" cy="693738"/>
            <a:chOff x="1951" y="480744"/>
            <a:chExt cx="1736735" cy="694694"/>
          </a:xfrm>
        </p:grpSpPr>
        <p:sp>
          <p:nvSpPr>
            <p:cNvPr id="41999" name="Vinkeltegn 42"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200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2001" name="Avrundet rektangel 44"/>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2002" name="Avrundet rektangel 45"/>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42003" name="Avrundet rektangel 46"/>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42004" name="Avrundet rektangel 47"/>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42005" name="Avrundet rektangel 48"/>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42006" name="Avrundet rektangel 49"/>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2007" name="Avrundet rektangel 50"/>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2008" name="Avrundet rektangel 51"/>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42009" name="Avrundet rektangel 26"/>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42010" name="Hjem 27">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5362" name="Gruppe 2" title=""/>
          <p:cNvGrpSpPr/>
          <p:nvPr/>
        </p:nvGrpSpPr>
        <p:grpSpPr>
          <a:xfrm>
            <a:off x="468313" y="549275"/>
            <a:ext cx="1736725" cy="693738"/>
            <a:chOff x="1951" y="480744"/>
            <a:chExt cx="1736735" cy="694694"/>
          </a:xfrm>
        </p:grpSpPr>
        <p:sp>
          <p:nvSpPr>
            <p:cNvPr id="15363" name="Vinkeltegn 4"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6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5365" name="Gruppe 3" title=""/>
          <p:cNvGrpSpPr/>
          <p:nvPr/>
        </p:nvGrpSpPr>
        <p:grpSpPr>
          <a:xfrm>
            <a:off x="2030413" y="549275"/>
            <a:ext cx="1736725" cy="693738"/>
            <a:chOff x="1565013" y="480744"/>
            <a:chExt cx="1736735" cy="694694"/>
          </a:xfrm>
        </p:grpSpPr>
        <p:sp>
          <p:nvSpPr>
            <p:cNvPr id="15366" name="Vinkeltegn 7"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6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5368" name="Gruppe 4" title=""/>
          <p:cNvGrpSpPr/>
          <p:nvPr/>
        </p:nvGrpSpPr>
        <p:grpSpPr>
          <a:xfrm>
            <a:off x="3594100" y="549275"/>
            <a:ext cx="1736725" cy="693738"/>
            <a:chOff x="3128076" y="480744"/>
            <a:chExt cx="1736735" cy="694694"/>
          </a:xfrm>
        </p:grpSpPr>
        <p:sp>
          <p:nvSpPr>
            <p:cNvPr id="15369" name="Vinkeltegn 10"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5371" name="Gruppe 6" title=""/>
          <p:cNvGrpSpPr/>
          <p:nvPr/>
        </p:nvGrpSpPr>
        <p:grpSpPr>
          <a:xfrm>
            <a:off x="6719888" y="549275"/>
            <a:ext cx="1736725" cy="693738"/>
            <a:chOff x="6254200" y="480744"/>
            <a:chExt cx="1736735" cy="694694"/>
          </a:xfrm>
        </p:grpSpPr>
        <p:sp>
          <p:nvSpPr>
            <p:cNvPr id="15372" name="Vinkeltegn 13"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5374" name="Gruppe 2" title=""/>
          <p:cNvGrpSpPr/>
          <p:nvPr/>
        </p:nvGrpSpPr>
        <p:grpSpPr>
          <a:xfrm>
            <a:off x="5148263" y="549275"/>
            <a:ext cx="1736725" cy="693738"/>
            <a:chOff x="1951" y="480744"/>
            <a:chExt cx="1736735" cy="694694"/>
          </a:xfrm>
        </p:grpSpPr>
        <p:sp>
          <p:nvSpPr>
            <p:cNvPr id="15375" name="Vinkeltegn 16"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5377" name="TekstSylinder 27"/>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fontScale="92500"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Hva er en avhengighetstilstand – alkoholavhengighet?</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Avhengighet kjennetegnes av;</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 sterk lyst eller følelse av tvang til å innta alkohol,</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 problemer med å kontrollere alkoholinntak, med hensyn til innledning, avslutning og mengde,</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(c) fysisk abstinenstilstand når alkoholbruken har opphørt eller er redusert. En inntar alkohol for å lindre eller unngå abstinenssymptomer,</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 toleranseutvikling, slik at økt alkohol mengde er nødvendig for å oppnå den samme effekten som lavere doser tidligere ga.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 økende likegyldighet overfor andre gleder eller interesser, som følge av inntak av alkohol. Mer og mer tid brukes på å skaffe eller innta alkohol eller til å komme seg etter bruken,</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 alkoholbruken opprettholdes til tross for åpenbare tegn på skadelige konsekvenser, som leverskader etter betydelig alkoholkonsum, depressive perioder rett etter perioder med høyt inntak av alkohol, eller alkoholrelatert reduksjon av kognitivt funksjonsnivå (WHO, 2002).</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Risikofaktorer</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for å utvikle alkoholavhengighet er blant annet et sosialt miljø med høyt alkoholforbruk, stress, belastninger med psykisk helse og genetisk disposisjon samt yngre alder.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Faktorer som kan påvirke tidlig etablering av drikkemønster er slik som;</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Alkoholtilgjengelighet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Påvirkning fra miljø/jevnaldrende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Bruk av rus for å mestre psykisk lidelse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Alkoholavhengighet påvirker ikke bare den enkelte, men også familien og den sosiale kontekst, som helhet. Der mor og/eller far drikker alkohol, påvirkes både partner og barna i familien. Dette må derfor tas med i behandlingen.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Det er vanlig å forsøke å skjule eller normalisere sin alkoholavhengighet.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sp>
        <p:nvSpPr>
          <p:cNvPr id="15378" name="Avrundet rektangel 29"/>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Om alkohol - skadelig bruk</a:t>
            </a:r>
          </a:p>
        </p:txBody>
      </p:sp>
      <p:sp>
        <p:nvSpPr>
          <p:cNvPr id="15379" name="Avrundet rektangel 30"/>
          <p:cNvSpPr/>
          <p:nvPr/>
        </p:nvSpPr>
        <p:spPr>
          <a:xfrm>
            <a:off x="468313" y="1700213"/>
            <a:ext cx="3095625"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Hva er en avhengighetstilstand – alkoholavhengighet?</a:t>
            </a:r>
            <a:endParaRPr kumimoji="0" lang="nb-NO" altLang="nb-NO" sz="1400" b="0" i="0" u="none" strike="noStrike" kern="1200" cap="none" spc="0" normalizeH="0" baseline="0" noProof="0">
              <a:uLnTx/>
              <a:uFillTx/>
              <a:ea typeface="Arial"/>
            </a:endParaRPr>
          </a:p>
        </p:txBody>
      </p:sp>
      <p:sp>
        <p:nvSpPr>
          <p:cNvPr id="15380" name="Avrundet rektangel 31"/>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15381" name="Avrundet rektangel 32"/>
          <p:cNvSpPr/>
          <p:nvPr/>
        </p:nvSpPr>
        <p:spPr>
          <a:xfrm>
            <a:off x="466725" y="4581525"/>
            <a:ext cx="3097213"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15382" name="Avrundet rektangel 33"/>
          <p:cNvSpPr/>
          <p:nvPr/>
        </p:nvSpPr>
        <p:spPr>
          <a:xfrm>
            <a:off x="466725" y="5732463"/>
            <a:ext cx="3097213"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5383" name="Avrundet rektangel 34"/>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Alkohol som familielidelse</a:t>
            </a:r>
          </a:p>
        </p:txBody>
      </p:sp>
      <p:sp>
        <p:nvSpPr>
          <p:cNvPr id="15384" name="Avrundet rektangel 35"/>
          <p:cNvSpPr/>
          <p:nvPr/>
        </p:nvSpPr>
        <p:spPr>
          <a:xfrm>
            <a:off x="468313" y="40068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 og behandling</a:t>
            </a:r>
          </a:p>
        </p:txBody>
      </p:sp>
      <p:sp>
        <p:nvSpPr>
          <p:cNvPr id="15385" name="Avrundet rektangel 36"/>
          <p:cNvSpPr/>
          <p:nvPr/>
        </p:nvSpPr>
        <p:spPr>
          <a:xfrm>
            <a:off x="468313" y="515778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Selvhjelpsgrupper</a:t>
            </a:r>
          </a:p>
        </p:txBody>
      </p:sp>
      <p:sp>
        <p:nvSpPr>
          <p:cNvPr id="15386" name="Avrundet rektangel 37"/>
          <p:cNvSpPr/>
          <p:nvPr/>
        </p:nvSpPr>
        <p:spPr>
          <a:xfrm>
            <a:off x="468313" y="6308725"/>
            <a:ext cx="3095625" cy="433388"/>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
        <p:nvSpPr>
          <p:cNvPr id="15387" name="Hjem 23">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3010" name="TekstSylinder 20"/>
          <p:cNvSpPr/>
          <p:nvPr/>
        </p:nvSpPr>
        <p:spPr>
          <a:xfrm>
            <a:off x="3851275" y="1700213"/>
            <a:ext cx="5041900" cy="5157787"/>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En alkoholavhengighet har ofte en sammensatt etiologi, og samsykelighet med andre tilstander er vanlig. Der psykisk lidelse er hovedlidelsen, skal behandling gis innen psykisk helsevern. Behandlingen skal ha en helhetlig tilnærming, og anerkjenner at god helse ikke bare er fravær av sykdom. Dette innebærer et behov for at all behandling tilpasses den enkeltes symptombilde.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Avrusing og behandling for alkoholavhengighet kan tilbys;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Poliklinisk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ARA Poliklinikk Kristiansand/ Arendal/Mandal/Farsund/Flekkefjord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ction="ppaction://hlinksldjump"/>
              </a:rPr>
              <a:t>Døgnbehandling</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ction="ppaction://hlinksldjump"/>
            </a:endParaRPr>
          </a:p>
          <a:p>
            <a:pPr marL="742950" marR="0" lvl="1" indent="-28575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Avgiftingsenheten</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(Arendal eller Kristiansand) hovedoppgaven er avgifting, avklaring og motivering for videre behandling.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Enhet for rus og psykiatri/ Utredningsenheten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(Kristisansand) er en spesialenhet som gir pasienter med sammensatt problematikk et individuelt, tilrettelagt kartleggings- og utredningstilbud.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Døgnenheten Byglandsfjord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har målgruppe pasienter med rusavhengighet og psykiske lidelser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12.Trinnsprogrammet - Gruppebehandling døgn/Rehabiliteringsposten/Dagbehandling i gruppe</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Enhet for gruppebehandling – Kristiansand – innleggelse ved gruppebehandling døgn kan etterfølges av innleggelse ved rehabiliteringsposten. Eventuelt et alternativ til døgnbehandling gruppe, er dagbehandling. Alle pasienter følges opp i oppfølgingsgruppe etter endt behandling.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5" action="ppaction://hlinksldjump"/>
              </a:rPr>
              <a:t>Kart over behandlingsenhetene i 12.trinnsprogrammet.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6" action="ppaction://hlinksldjump"/>
            </a:endParaRPr>
          </a:p>
          <a:p>
            <a:pPr marL="742950" marR="0" lvl="1" indent="-28575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uLnTx/>
              <a:uFillTx/>
            </a:endParaRPr>
          </a:p>
        </p:txBody>
      </p:sp>
      <p:grpSp>
        <p:nvGrpSpPr>
          <p:cNvPr id="43011" name="Gruppe 2" title=""/>
          <p:cNvGrpSpPr/>
          <p:nvPr/>
        </p:nvGrpSpPr>
        <p:grpSpPr>
          <a:xfrm>
            <a:off x="468313" y="549275"/>
            <a:ext cx="1736725" cy="693738"/>
            <a:chOff x="1951" y="480744"/>
            <a:chExt cx="1736735" cy="694694"/>
          </a:xfrm>
        </p:grpSpPr>
        <p:sp>
          <p:nvSpPr>
            <p:cNvPr id="43012" name="Vinkeltegn 30"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1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3014" name="Gruppe 3" title=""/>
          <p:cNvGrpSpPr/>
          <p:nvPr/>
        </p:nvGrpSpPr>
        <p:grpSpPr>
          <a:xfrm>
            <a:off x="2030413" y="549275"/>
            <a:ext cx="1736725" cy="693738"/>
            <a:chOff x="1565013" y="480744"/>
            <a:chExt cx="1736735" cy="694694"/>
          </a:xfrm>
        </p:grpSpPr>
        <p:sp>
          <p:nvSpPr>
            <p:cNvPr id="43015" name="Vinkeltegn 33" title="">
              <a:hlinkClick r:id="rId8"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1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3017" name="Gruppe 4" title=""/>
          <p:cNvGrpSpPr/>
          <p:nvPr/>
        </p:nvGrpSpPr>
        <p:grpSpPr>
          <a:xfrm>
            <a:off x="3594100" y="549275"/>
            <a:ext cx="1736725" cy="693738"/>
            <a:chOff x="3128076" y="480744"/>
            <a:chExt cx="1736735" cy="694694"/>
          </a:xfrm>
        </p:grpSpPr>
        <p:sp>
          <p:nvSpPr>
            <p:cNvPr id="43018" name="Vinkeltegn 36" title="">
              <a:hlinkClick r:id="rId9"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1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3020" name="Gruppe 6" title=""/>
          <p:cNvGrpSpPr/>
          <p:nvPr/>
        </p:nvGrpSpPr>
        <p:grpSpPr>
          <a:xfrm>
            <a:off x="6719888" y="549275"/>
            <a:ext cx="1736725" cy="693738"/>
            <a:chOff x="6254200" y="480744"/>
            <a:chExt cx="1736735" cy="694694"/>
          </a:xfrm>
        </p:grpSpPr>
        <p:sp>
          <p:nvSpPr>
            <p:cNvPr id="43021" name="Vinkeltegn 39" title="">
              <a:hlinkClick r:id="rId10"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3023" name="Gruppe 2" title=""/>
          <p:cNvGrpSpPr/>
          <p:nvPr/>
        </p:nvGrpSpPr>
        <p:grpSpPr>
          <a:xfrm>
            <a:off x="5148263" y="549275"/>
            <a:ext cx="1736725" cy="693738"/>
            <a:chOff x="1951" y="480744"/>
            <a:chExt cx="1736735" cy="694694"/>
          </a:xfrm>
        </p:grpSpPr>
        <p:sp>
          <p:nvSpPr>
            <p:cNvPr id="43024" name="Vinkeltegn 42" title="">
              <a:hlinkClick r:id="rId11"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3026" name="Avrundet rektangel 27"/>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Generelt om behandling</a:t>
            </a:r>
            <a:endParaRPr kumimoji="0" lang="nb-NO" altLang="nb-NO" sz="1400" b="0" i="0" u="none" strike="noStrike" kern="1200" cap="none" spc="0" normalizeH="0" baseline="0" noProof="0">
              <a:uLnTx/>
              <a:uFillTx/>
              <a:ea typeface="Arial"/>
            </a:endParaRPr>
          </a:p>
        </p:txBody>
      </p:sp>
      <p:sp>
        <p:nvSpPr>
          <p:cNvPr id="43027" name="Avrundet rektangel 5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43028"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43029"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43030"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43031"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3032" name="Avrundet rektangel 5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3033" name="Avrundet rektangel 58"/>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43034" name="Avrundet rektangel 59"/>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43035"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4034" name="TekstSylinder 3"/>
          <p:cNvSpPr/>
          <p:nvPr/>
        </p:nvSpPr>
        <p:spPr>
          <a:xfrm>
            <a:off x="3851275" y="1700213"/>
            <a:ext cx="5041900" cy="5157787"/>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Avrusing</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Avrusing skjer når man avslutter sitt alkoholinntak og kroppen kvitter seg med den psykoaktive substansen, i dette tilfellet, alkohol. Avrusing kan foretas både poliklinisk og ved døgnenhet. Se for øvrig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ction="ppaction://hlinksldjump"/>
              </a:rPr>
              <a:t>forebygging og behandling av Wernickes encefalopati.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Poliklinisk avrusing kan gjennomføres når;</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Pasienten ønsker poliklinisk avrusning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Avhengighet kun av ett rusmiddel</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Ikke injeksjonsbruk</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Begrenset blandingsbruk av rusmidler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Ikke tidligere komplikasjoner ved avrusning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Ikke samtidig alvorlige somatiske og/eller psykiske helseproblemer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Den sosiale situasjonen bør vurderes nøye før poliklinisk avrusning planlegges. Det vil ved en poliklinisk avrusning være et spesielt behov for tett samarbeid mellom kommunale tjenester og spesialisthelsetjenesten. Pasienten må orienteres om både fysiske og psykologiske symptomer på avrusing, psykososiale tiltak og mulighet for medikamentell bistand.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Institusjonsavrusning bør vurderes;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Dersom alvorlige  abstinenssymptomer oppstår,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AUDIT skåre over 20 eller hvis pasienten drikker over 15 alkoholenheter daglig,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Klarer ikke å gjennomføre poliklinisk avrusing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Avhengighet av flere rusmidler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Injeksjonsbruk</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Omfattende blandingsbruk av rusmidler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Tidligere komplikasjoner ved avrusning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Samtidig alvorlige somatiske og/eller psykiske helseproblemer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Kompliserende tilstander (som graviditet)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uLnTx/>
              <a:uFillTx/>
            </a:endParaRPr>
          </a:p>
        </p:txBody>
      </p:sp>
      <p:grpSp>
        <p:nvGrpSpPr>
          <p:cNvPr id="44035" name="Gruppe 2" title=""/>
          <p:cNvGrpSpPr/>
          <p:nvPr/>
        </p:nvGrpSpPr>
        <p:grpSpPr>
          <a:xfrm>
            <a:off x="468313" y="549275"/>
            <a:ext cx="1736725" cy="693738"/>
            <a:chOff x="1951" y="480744"/>
            <a:chExt cx="1736735" cy="694694"/>
          </a:xfrm>
        </p:grpSpPr>
        <p:sp>
          <p:nvSpPr>
            <p:cNvPr id="44036" name="Vinkeltegn 5"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3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4038" name="Gruppe 3" title=""/>
          <p:cNvGrpSpPr/>
          <p:nvPr/>
        </p:nvGrpSpPr>
        <p:grpSpPr>
          <a:xfrm>
            <a:off x="2030413" y="549275"/>
            <a:ext cx="1736725" cy="693738"/>
            <a:chOff x="1565013" y="480744"/>
            <a:chExt cx="1736735" cy="694694"/>
          </a:xfrm>
        </p:grpSpPr>
        <p:sp>
          <p:nvSpPr>
            <p:cNvPr id="44039" name="Vinkeltegn 8" title="">
              <a:hlinkClick r:id="rId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4041" name="Gruppe 4" title=""/>
          <p:cNvGrpSpPr/>
          <p:nvPr/>
        </p:nvGrpSpPr>
        <p:grpSpPr>
          <a:xfrm>
            <a:off x="3594100" y="549275"/>
            <a:ext cx="1736725" cy="693738"/>
            <a:chOff x="3128076" y="480744"/>
            <a:chExt cx="1736735" cy="694694"/>
          </a:xfrm>
        </p:grpSpPr>
        <p:sp>
          <p:nvSpPr>
            <p:cNvPr id="44042" name="Vinkeltegn 11" title="">
              <a:hlinkClick r:id="rId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4044" name="Gruppe 6" title=""/>
          <p:cNvGrpSpPr/>
          <p:nvPr/>
        </p:nvGrpSpPr>
        <p:grpSpPr>
          <a:xfrm>
            <a:off x="6719888" y="549275"/>
            <a:ext cx="1736725" cy="693738"/>
            <a:chOff x="6254200" y="480744"/>
            <a:chExt cx="1736735" cy="694694"/>
          </a:xfrm>
        </p:grpSpPr>
        <p:sp>
          <p:nvSpPr>
            <p:cNvPr id="44045" name="Vinkeltegn 14" title="">
              <a:hlinkClick r:id="rId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4047" name="Gruppe 2" title=""/>
          <p:cNvGrpSpPr/>
          <p:nvPr/>
        </p:nvGrpSpPr>
        <p:grpSpPr>
          <a:xfrm>
            <a:off x="5148263" y="549275"/>
            <a:ext cx="1736725" cy="693738"/>
            <a:chOff x="1951" y="480744"/>
            <a:chExt cx="1736735" cy="694694"/>
          </a:xfrm>
        </p:grpSpPr>
        <p:sp>
          <p:nvSpPr>
            <p:cNvPr id="44048" name="Vinkeltegn 17" title="">
              <a:hlinkClick r:id="rId9"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4050" name="Avrundet rektangel 2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4051" name="Avrundet rektangel 30"/>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Avrusing</a:t>
            </a:r>
            <a:endParaRPr kumimoji="0" lang="nb-NO" altLang="nb-NO" sz="1400" b="0" i="0" u="none" strike="noStrike" kern="1200" cap="none" spc="0" normalizeH="0" baseline="0" noProof="0">
              <a:uLnTx/>
              <a:uFillTx/>
              <a:ea typeface="Arial"/>
            </a:endParaRPr>
          </a:p>
        </p:txBody>
      </p:sp>
      <p:sp>
        <p:nvSpPr>
          <p:cNvPr id="44052"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44053" name="Avrundet rektangel 3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44054" name="Avrundet rektangel 3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44055" name="Avrundet rektangel 34"/>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4056" name="Avrundet rektangel 35"/>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4057" name="Avrundet rektangel 36"/>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44058" name="Avrundet rektangel 37"/>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44059"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45058" name="Gruppe 2" title=""/>
          <p:cNvGrpSpPr/>
          <p:nvPr/>
        </p:nvGrpSpPr>
        <p:grpSpPr>
          <a:xfrm>
            <a:off x="468313" y="549275"/>
            <a:ext cx="1736725" cy="693738"/>
            <a:chOff x="1951" y="480744"/>
            <a:chExt cx="1736735" cy="694694"/>
          </a:xfrm>
        </p:grpSpPr>
        <p:sp>
          <p:nvSpPr>
            <p:cNvPr id="45059" name="Vinkeltegn 30"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5061" name="Gruppe 3" title=""/>
          <p:cNvGrpSpPr/>
          <p:nvPr/>
        </p:nvGrpSpPr>
        <p:grpSpPr>
          <a:xfrm>
            <a:off x="2030413" y="549275"/>
            <a:ext cx="1736725" cy="693738"/>
            <a:chOff x="1565013" y="480744"/>
            <a:chExt cx="1736735" cy="694694"/>
          </a:xfrm>
        </p:grpSpPr>
        <p:sp>
          <p:nvSpPr>
            <p:cNvPr id="45062" name="Vinkeltegn 33"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5064" name="Gruppe 4" title=""/>
          <p:cNvGrpSpPr/>
          <p:nvPr/>
        </p:nvGrpSpPr>
        <p:grpSpPr>
          <a:xfrm>
            <a:off x="3594100" y="549275"/>
            <a:ext cx="1736725" cy="693738"/>
            <a:chOff x="3128076" y="480744"/>
            <a:chExt cx="1736735" cy="694694"/>
          </a:xfrm>
        </p:grpSpPr>
        <p:sp>
          <p:nvSpPr>
            <p:cNvPr id="45065" name="Vinkeltegn 36"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5067" name="Gruppe 6" title=""/>
          <p:cNvGrpSpPr/>
          <p:nvPr/>
        </p:nvGrpSpPr>
        <p:grpSpPr>
          <a:xfrm>
            <a:off x="6719888" y="549275"/>
            <a:ext cx="1736725" cy="693738"/>
            <a:chOff x="6254200" y="480744"/>
            <a:chExt cx="1736735" cy="694694"/>
          </a:xfrm>
        </p:grpSpPr>
        <p:sp>
          <p:nvSpPr>
            <p:cNvPr id="45068" name="Vinkeltegn 39"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5070" name="Gruppe 2" title=""/>
          <p:cNvGrpSpPr/>
          <p:nvPr/>
        </p:nvGrpSpPr>
        <p:grpSpPr>
          <a:xfrm>
            <a:off x="5148263" y="549275"/>
            <a:ext cx="1736725" cy="693738"/>
            <a:chOff x="1951" y="480744"/>
            <a:chExt cx="1736735" cy="694694"/>
          </a:xfrm>
        </p:grpSpPr>
        <p:sp>
          <p:nvSpPr>
            <p:cNvPr id="45071" name="Vinkeltegn 42"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7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5073" name="TekstSylinder 28"/>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Krise og mestringsplan</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Krise og mestringsplan er en plan for å forebygge eller og forhindre at man kommer i en krise. Planen skal sikre mestring. Krise og mestringsplan kan med fordel utformes tidlig i behandling av alkoholavhengighet. Det er et verktøy som er tilgjengelig både for Iphone og androide system. </a:t>
            </a:r>
            <a:r>
              <a:rPr kumimoji="0" lang="nb-NO" sz="1200" b="1" i="0" u="sng" strike="noStrike" kern="1200" cap="none" spc="0" normalizeH="0" baseline="0" noProof="0">
                <a:ln>
                  <a:noFill/>
                </a:ln>
                <a:solidFill>
                  <a:schemeClr val="tx1"/>
                </a:solidFill>
                <a:uLnTx/>
                <a:uFillTx/>
                <a:latin typeface="+mn-lt" pitchFamily="34" charset="0"/>
                <a:ea typeface="+mn-ea" pitchFamily="34" charset="0"/>
                <a:cs typeface="+mn-cs"/>
              </a:rPr>
              <a:t>MinPlan</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er en app som gir lett innføring i krise og mestringsplan. Dette kan utformes av pasient og pårørende også uavhengig av behandling.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En krise og mestringsplan innebærer følgende</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Identifiser de tidlige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signalene/tilbakefallstegn </a:t>
            </a:r>
          </a:p>
          <a:p>
            <a:pPr marL="171450" marR="0" lvl="0" indent="-17145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på at du vil drikke alkohol. Bli bevisst faresignalene </a:t>
            </a:r>
          </a:p>
          <a:p>
            <a:pPr marL="171450" marR="0" lvl="0" indent="-17145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og situasjoner som utløser et ønske om                                                        alkoholinntak.</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Tanker, bilder, følelser og lignende.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Skriv opp mestringsstrategier – det vil si                                                         andre måter å håndtere situasjonen/følelsen/det                                         som utløser behovet på, annet enn å innta alkohol.</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Indre mestringsstrategier – avledning,                                              mindfullness, for eksempel.</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Oppsøk venner som vil avlede deg fra                                                    ønsket om å innta alkohol.</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Varsle mentor/selvhjelpsgrupper/venner/</a:t>
            </a:r>
          </a:p>
          <a:p>
            <a:pPr marL="628650" marR="0" lvl="1" indent="-17145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familie/nettverk som kan hjelpe deg til å </a:t>
            </a:r>
          </a:p>
          <a:p>
            <a:pPr marL="628650" marR="0" lvl="1" indent="-17145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avstå fra å innta alkohol.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pic>
        <p:nvPicPr>
          <p:cNvPr id="45074" name="Picture 2" title=""/>
          <p:cNvPicPr>
            <a:picLocks noChangeAspect="1"/>
          </p:cNvPicPr>
          <p:nvPr/>
        </p:nvPicPr>
        <p:blipFill>
          <a:blip r:embed="rId8"/>
          <a:stretch>
            <a:fillRect/>
          </a:stretch>
        </p:blipFill>
        <p:spPr>
          <a:xfrm>
            <a:off x="7169150" y="2971800"/>
            <a:ext cx="1974850" cy="3219450"/>
          </a:xfrm>
          <a:prstGeom prst="rect">
            <a:avLst/>
          </a:prstGeom>
          <a:noFill/>
          <a:ln>
            <a:noFill/>
            <a:miter lim="800000"/>
          </a:ln>
          <a:effectLst/>
        </p:spPr>
      </p:pic>
      <p:sp>
        <p:nvSpPr>
          <p:cNvPr id="45075" name="Avrundet rektangel 5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5076" name="Avrundet rektangel 5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45077" name="Avrundet rektangel 54"/>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Krise og mestringsplan</a:t>
            </a:r>
            <a:endParaRPr kumimoji="0" lang="nb-NO" altLang="nb-NO" sz="1400" b="0" i="0" u="none" strike="noStrike" kern="1200" cap="none" spc="0" normalizeH="0" baseline="0" noProof="0">
              <a:uLnTx/>
              <a:uFillTx/>
              <a:ea typeface="Arial"/>
            </a:endParaRPr>
          </a:p>
        </p:txBody>
      </p:sp>
      <p:sp>
        <p:nvSpPr>
          <p:cNvPr id="45078" name="Avrundet rektangel 55"/>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45079" name="Avrundet rektangel 56"/>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45080" name="Avrundet rektangel 57"/>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5081" name="Avrundet rektangel 58"/>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5082" name="Avrundet rektangel 59"/>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45083" name="Avrundet rektangel 60"/>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45084" name="Hjem 27">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6082" name="TekstSylinder 3"/>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Kognitiv atferdsterapi</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Kognitiv atferdsterapi er anbefalt som behandlingstilnærming ved rusavhengighet. Dette er en målrettet, konkret og strukturert behandlingstilnærming. Der det er både psykisk lidelse og en alkoholavhengighet, er dette foretrukket behandlingstilnærming da det foreligger god støtte for effekt også ved andre tilstander som angst og depresjon.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Kognitiv atferdsterapi handler om å bryte uhensiktsmessige sirkler mellom tanker, følelser og atferd. Det handler om å forstå sammenhengen mellom det vi tenker, føler  og gjør. Gjennom økt bevissthet og innsikt, vil man kunne endre uhensiktsmessig tenkning, som igjen vil kunne påvirke atferd og valg av handlinger.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Terapien kombineres ofte med litteratur som anbefales og innebærer en opplæring av pasienten til å bli sin egen terapeut ved å endre tankemønster.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Seeking safety – manualisert behandling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Dette er en kognitiv terapi som retter seg inn mot behandling av alkoholavhengighet og traumer.  Behandlingen anerkjenner at det å gå igjennom traumer erfart i terapi, vil destabilisere pasienten. Dette vil si gi økt aktivering, kroppslig og psykisk, som igjen vil kunne øke alkoholinntaket heller enn å redusere det.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Seeking safety benytter seg av psykoedukasjon og opplæring i kognitive mestringsstrategier for slik å fremme stabilisering.</a:t>
            </a:r>
            <a:endParaRPr kumimoji="0" lang="nb-NO" altLang="nb-NO" sz="1200" b="0" i="0" u="none" strike="noStrike" kern="1200" cap="none" spc="0" normalizeH="0" baseline="0" noProof="0">
              <a:solidFill>
                <a:schemeClr val="tx1"/>
              </a:solidFill>
              <a:uLnTx/>
              <a:uFillTx/>
              <a:ea typeface="Arial"/>
            </a:endParaRPr>
          </a:p>
        </p:txBody>
      </p:sp>
      <p:grpSp>
        <p:nvGrpSpPr>
          <p:cNvPr id="46083" name="Gruppe 2" title=""/>
          <p:cNvGrpSpPr/>
          <p:nvPr/>
        </p:nvGrpSpPr>
        <p:grpSpPr>
          <a:xfrm>
            <a:off x="468313" y="549275"/>
            <a:ext cx="1736725" cy="693738"/>
            <a:chOff x="1951" y="480744"/>
            <a:chExt cx="1736735" cy="694694"/>
          </a:xfrm>
        </p:grpSpPr>
        <p:sp>
          <p:nvSpPr>
            <p:cNvPr id="46084" name="Vinkeltegn 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8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6086" name="Gruppe 3" title=""/>
          <p:cNvGrpSpPr/>
          <p:nvPr/>
        </p:nvGrpSpPr>
        <p:grpSpPr>
          <a:xfrm>
            <a:off x="2030413" y="549275"/>
            <a:ext cx="1736725" cy="693738"/>
            <a:chOff x="1565013" y="480744"/>
            <a:chExt cx="1736735" cy="694694"/>
          </a:xfrm>
        </p:grpSpPr>
        <p:sp>
          <p:nvSpPr>
            <p:cNvPr id="46087" name="Vinkeltegn 8"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8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6089" name="Gruppe 4" title=""/>
          <p:cNvGrpSpPr/>
          <p:nvPr/>
        </p:nvGrpSpPr>
        <p:grpSpPr>
          <a:xfrm>
            <a:off x="3594100" y="549275"/>
            <a:ext cx="1736725" cy="693738"/>
            <a:chOff x="3128076" y="480744"/>
            <a:chExt cx="1736735" cy="694694"/>
          </a:xfrm>
        </p:grpSpPr>
        <p:sp>
          <p:nvSpPr>
            <p:cNvPr id="46090" name="Vinkeltegn 1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6092" name="Gruppe 6" title=""/>
          <p:cNvGrpSpPr/>
          <p:nvPr/>
        </p:nvGrpSpPr>
        <p:grpSpPr>
          <a:xfrm>
            <a:off x="6719888" y="549275"/>
            <a:ext cx="1736725" cy="693738"/>
            <a:chOff x="6254200" y="480744"/>
            <a:chExt cx="1736735" cy="694694"/>
          </a:xfrm>
        </p:grpSpPr>
        <p:sp>
          <p:nvSpPr>
            <p:cNvPr id="46093" name="Vinkeltegn 1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6095" name="Gruppe 2" title=""/>
          <p:cNvGrpSpPr/>
          <p:nvPr/>
        </p:nvGrpSpPr>
        <p:grpSpPr>
          <a:xfrm>
            <a:off x="5148263" y="549275"/>
            <a:ext cx="1736725" cy="693738"/>
            <a:chOff x="1951" y="480744"/>
            <a:chExt cx="1736735" cy="694694"/>
          </a:xfrm>
        </p:grpSpPr>
        <p:sp>
          <p:nvSpPr>
            <p:cNvPr id="46096" name="Vinkeltegn 17"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6098" name="Avrundet rektangel 2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6099" name="Avrundet rektangel 3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46100"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46101" name="Avrundet rektangel 32"/>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Kognitiv atferdsterapi</a:t>
            </a:r>
            <a:endParaRPr kumimoji="0" lang="nb-NO" altLang="nb-NO" sz="1400" b="0" i="0" u="none" strike="noStrike" kern="1200" cap="none" spc="0" normalizeH="0" baseline="0" noProof="0">
              <a:uLnTx/>
              <a:uFillTx/>
              <a:ea typeface="Arial"/>
            </a:endParaRPr>
          </a:p>
        </p:txBody>
      </p:sp>
      <p:sp>
        <p:nvSpPr>
          <p:cNvPr id="46102" name="Avrundet rektangel 3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46103" name="Avrundet rektangel 34"/>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6104" name="Avrundet rektangel 35"/>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6105" name="Avrundet rektangel 36"/>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46106" name="Avrundet rektangel 37"/>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46107"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7106" name="TekstSylinder 3"/>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Motiverende intervju (MI) </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Motiverende intervju er en samtaleteknikk som  er klientsentrert, målfokusert og evidensbasert. Motiverende intervju har som formål å styrke en persons motivasjon til å endre atferd.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Gjennom samtalene benyttes teknikker som øker pasientens motivasjon for endring.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De grunnleggende prinsippene for MI er fanget opp av ordet;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EDRAS;</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E – uttrykk empati.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Gjennom refleksjoner med pasienten formidles en opplevelse av forståelse og empati.</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 – Utvikle diskrepans.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Gjennom samtalene forsøker en å vise til hvor pasienten står  i dag i livet, versus hvor pasienten ønsker å være. Gjennom økt fokus og bevisstgjøring om diskrepansen vil motivasjonen å øke.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 – Rulle med motstand.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Motstand vurderes som en naturlig del av en endringsprosess. Terapeuten benytter ulike teknikker som åpne spørsmål, aktivt lyttende og oppsummering/refleksjon for å følge med pasientens motstand.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 – Unngå argumentering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Å gå i argumentasjon med pasienten har ikke motiverende effekt.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 – Støtte mestringskompetanse.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Pasienten må ha tro på egen evne til å lykkes, for å prøve.</a:t>
            </a:r>
            <a:endParaRPr kumimoji="0" lang="nb-NO" altLang="nb-NO" sz="1200" b="0" i="0" u="none" strike="noStrike" kern="1200" cap="none" spc="0" normalizeH="0" baseline="0" noProof="0">
              <a:solidFill>
                <a:schemeClr val="tx1"/>
              </a:solidFill>
              <a:uLnTx/>
              <a:uFillTx/>
              <a:ea typeface="Arial"/>
            </a:endParaRPr>
          </a:p>
        </p:txBody>
      </p:sp>
      <p:grpSp>
        <p:nvGrpSpPr>
          <p:cNvPr id="47107" name="Gruppe 2" title=""/>
          <p:cNvGrpSpPr/>
          <p:nvPr/>
        </p:nvGrpSpPr>
        <p:grpSpPr>
          <a:xfrm>
            <a:off x="468313" y="549275"/>
            <a:ext cx="1736725" cy="693738"/>
            <a:chOff x="1951" y="480744"/>
            <a:chExt cx="1736735" cy="694694"/>
          </a:xfrm>
        </p:grpSpPr>
        <p:sp>
          <p:nvSpPr>
            <p:cNvPr id="47108" name="Vinkeltegn 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0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7110" name="Gruppe 3" title=""/>
          <p:cNvGrpSpPr/>
          <p:nvPr/>
        </p:nvGrpSpPr>
        <p:grpSpPr>
          <a:xfrm>
            <a:off x="2030413" y="549275"/>
            <a:ext cx="1736725" cy="693738"/>
            <a:chOff x="1565013" y="480744"/>
            <a:chExt cx="1736735" cy="694694"/>
          </a:xfrm>
        </p:grpSpPr>
        <p:sp>
          <p:nvSpPr>
            <p:cNvPr id="47111" name="Vinkeltegn 8"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1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7113" name="Gruppe 4" title=""/>
          <p:cNvGrpSpPr/>
          <p:nvPr/>
        </p:nvGrpSpPr>
        <p:grpSpPr>
          <a:xfrm>
            <a:off x="3594100" y="549275"/>
            <a:ext cx="1736725" cy="693738"/>
            <a:chOff x="3128076" y="480744"/>
            <a:chExt cx="1736735" cy="694694"/>
          </a:xfrm>
        </p:grpSpPr>
        <p:sp>
          <p:nvSpPr>
            <p:cNvPr id="47114" name="Vinkeltegn 1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1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7116" name="Gruppe 6" title=""/>
          <p:cNvGrpSpPr/>
          <p:nvPr/>
        </p:nvGrpSpPr>
        <p:grpSpPr>
          <a:xfrm>
            <a:off x="6719888" y="549275"/>
            <a:ext cx="1736725" cy="693738"/>
            <a:chOff x="6254200" y="480744"/>
            <a:chExt cx="1736735" cy="694694"/>
          </a:xfrm>
        </p:grpSpPr>
        <p:sp>
          <p:nvSpPr>
            <p:cNvPr id="47117" name="Vinkeltegn 1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1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7119" name="Gruppe 2" title=""/>
          <p:cNvGrpSpPr/>
          <p:nvPr/>
        </p:nvGrpSpPr>
        <p:grpSpPr>
          <a:xfrm>
            <a:off x="5148263" y="549275"/>
            <a:ext cx="1736725" cy="693738"/>
            <a:chOff x="1951" y="480744"/>
            <a:chExt cx="1736735" cy="694694"/>
          </a:xfrm>
        </p:grpSpPr>
        <p:sp>
          <p:nvSpPr>
            <p:cNvPr id="47120" name="Vinkeltegn 17"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2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7122" name="Avrundet rektangel 2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7123"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
        <p:nvSpPr>
          <p:cNvPr id="47124" name="Avrundet rektangel 3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47125"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47126" name="Avrundet rektangel 3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47127" name="Avrundet rektangel 33"/>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Motiverende intervju</a:t>
            </a:r>
            <a:endParaRPr kumimoji="0" lang="nb-NO" altLang="nb-NO" sz="1400" b="0" i="0" u="none" strike="noStrike" kern="1200" cap="none" spc="0" normalizeH="0" baseline="0" noProof="0">
              <a:uLnTx/>
              <a:uFillTx/>
              <a:ea typeface="Arial"/>
            </a:endParaRPr>
          </a:p>
        </p:txBody>
      </p:sp>
      <p:sp>
        <p:nvSpPr>
          <p:cNvPr id="47128" name="Avrundet rektangel 34"/>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7129" name="Avrundet rektangel 35"/>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7130" name="Avrundet rektangel 36"/>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47131" name="Avrundet rektangel 37"/>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Tree>
  </p:cSld>
  <p:clrMapOvr>
    <a:masterClrMapping/>
  </p:clrMapOvr>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8130" name="TekstSylinder 3"/>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Tolvtrinnsprogrammet</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12-trinnsbehandling er primært rettet mot avhengighetstilstanden, samtidig som man hjelper pasienten til å ta vare på sine fysiske, psykiske, sosiale og åndelige behov. AA’s basale filosofi integreres med biomedisinsk og psykososiale synspunkter på  Rusavhengighet. Sentralt er gjennomgang av AA’s første trinn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Behandlingsprogrammene er strukturerte, intensive og kortvarige. Behandlingen består av et fast behandlingsinnhold, med individuelt tilpassede oppgaver etter behovsanalyse.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Rusterapeuter med egenerfaring arbeider sammen med helsepersonell i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“multidisiplinært team”. Familien gis behandling for sin del, ikke bare for å dekke den rusavhengiges spesielle  behandlingsprogram.</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Siden det dreier seg om en kronisk sykdom, er det behov for behandling og støtte over lang tid. Deltakelse i etterbehandling og selvhjelpsgrupper anses nødvendig. Målet er total avholdenhet, livsstilsendring og økt livskvalitet.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Behandlingen innebærer følgende;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Gruppeterapi, undervisning, terapeutisk miljø, arbeid/oppgaver, familieveiledning, lese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3"/>
              </a:rPr>
              <a:t>12-trinnslitteratur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/meditasjon, livshistorie, deltagelse i AA/NA møter og rekreasjon/fysisk aktivitet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Behandlingen starter med forberedelse, og innleggelse ved enhet for gruppebehandling eller dagbehandling. Varighet er 4-8  uker. Deretter ettervern, ev. overføring til rehab.posten med videre innleggelse  (inntil 12 mnd.) for videre oppfølging i tråd med 12.trinnsprogrammet.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1" i="0" u="none" strike="noStrike" kern="1200" cap="none" spc="0" normalizeH="0" baseline="0" noProof="0">
              <a:solidFill>
                <a:schemeClr val="tx1"/>
              </a:solidFill>
              <a:uLnTx/>
              <a:uFillTx/>
              <a:ea typeface="Arial"/>
            </a:endParaRPr>
          </a:p>
        </p:txBody>
      </p:sp>
      <p:grpSp>
        <p:nvGrpSpPr>
          <p:cNvPr id="48131" name="Gruppe 2" title=""/>
          <p:cNvGrpSpPr/>
          <p:nvPr/>
        </p:nvGrpSpPr>
        <p:grpSpPr>
          <a:xfrm>
            <a:off x="468313" y="549275"/>
            <a:ext cx="1736725" cy="693738"/>
            <a:chOff x="1951" y="480744"/>
            <a:chExt cx="1736735" cy="694694"/>
          </a:xfrm>
        </p:grpSpPr>
        <p:sp>
          <p:nvSpPr>
            <p:cNvPr id="48132" name="Vinkeltegn 5"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3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8134" name="Gruppe 3" title=""/>
          <p:cNvGrpSpPr/>
          <p:nvPr/>
        </p:nvGrpSpPr>
        <p:grpSpPr>
          <a:xfrm>
            <a:off x="2030413" y="549275"/>
            <a:ext cx="1736725" cy="693738"/>
            <a:chOff x="1565013" y="480744"/>
            <a:chExt cx="1736735" cy="694694"/>
          </a:xfrm>
        </p:grpSpPr>
        <p:sp>
          <p:nvSpPr>
            <p:cNvPr id="48135" name="Vinkeltegn 8" title="">
              <a:hlinkClick r:id="rId5"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3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8137" name="Gruppe 4" title=""/>
          <p:cNvGrpSpPr/>
          <p:nvPr/>
        </p:nvGrpSpPr>
        <p:grpSpPr>
          <a:xfrm>
            <a:off x="3594100" y="549275"/>
            <a:ext cx="1736725" cy="693738"/>
            <a:chOff x="3128076" y="480744"/>
            <a:chExt cx="1736735" cy="694694"/>
          </a:xfrm>
        </p:grpSpPr>
        <p:sp>
          <p:nvSpPr>
            <p:cNvPr id="48138" name="Vinkeltegn 11" title="">
              <a:hlinkClick r:id="rId6"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3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8140" name="Gruppe 6" title=""/>
          <p:cNvGrpSpPr/>
          <p:nvPr/>
        </p:nvGrpSpPr>
        <p:grpSpPr>
          <a:xfrm>
            <a:off x="6719888" y="549275"/>
            <a:ext cx="1736725" cy="693738"/>
            <a:chOff x="6254200" y="480744"/>
            <a:chExt cx="1736735" cy="694694"/>
          </a:xfrm>
        </p:grpSpPr>
        <p:sp>
          <p:nvSpPr>
            <p:cNvPr id="48141" name="Vinkeltegn 14" title="">
              <a:hlinkClick r:id="rId7"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4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8143" name="Gruppe 2" title=""/>
          <p:cNvGrpSpPr/>
          <p:nvPr/>
        </p:nvGrpSpPr>
        <p:grpSpPr>
          <a:xfrm>
            <a:off x="5148263" y="549275"/>
            <a:ext cx="1736725" cy="693738"/>
            <a:chOff x="1951" y="480744"/>
            <a:chExt cx="1736735" cy="694694"/>
          </a:xfrm>
        </p:grpSpPr>
        <p:sp>
          <p:nvSpPr>
            <p:cNvPr id="48144" name="Vinkeltegn 17" title="">
              <a:hlinkClick r:id="rId8"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4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8146" name="Avrundet rektangel 2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8147" name="Avrundet rektangel 3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48148"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48149" name="Avrundet rektangel 3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48150" name="Avrundet rektangel 3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48151" name="Avrundet rektangel 34"/>
          <p:cNvSpPr/>
          <p:nvPr/>
        </p:nvSpPr>
        <p:spPr>
          <a:xfrm>
            <a:off x="468313" y="458152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12. trinnsprogrammet</a:t>
            </a:r>
            <a:endParaRPr kumimoji="0" lang="nb-NO" altLang="nb-NO" sz="1400" b="0" i="0" u="none" strike="noStrike" kern="1200" cap="none" spc="0" normalizeH="0" baseline="0" noProof="0">
              <a:uLnTx/>
              <a:uFillTx/>
              <a:ea typeface="Arial"/>
            </a:endParaRPr>
          </a:p>
        </p:txBody>
      </p:sp>
      <p:sp>
        <p:nvSpPr>
          <p:cNvPr id="48152" name="Avrundet rektangel 35"/>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8153" name="Avrundet rektangel 36"/>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48154" name="Avrundet rektangel 37"/>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48155"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9154" name="TekstSylinder 3"/>
          <p:cNvSpPr/>
          <p:nvPr/>
        </p:nvSpPr>
        <p:spPr>
          <a:xfrm>
            <a:off x="3851275" y="1700213"/>
            <a:ext cx="5041900" cy="5157787"/>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5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Medikamentell behandling</a:t>
            </a:r>
            <a:endParaRPr kumimoji="0" lang="nb-NO" altLang="nb-NO" sz="15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Under avrusing kan det oppstå behov for medikamenter. Lege vurderer risiko for abstinenssymptomer av alvorlig art. Legemidler foreslås brukt som støttebehandling til alkoholavhengige etter en grundig klinisk vurdering  (jmf.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tooltip="XDF41586 - https://helsedirektoratet.no/retningslinjer/avrusning-fra-rusmidler-og-vanedannende-legemidler"/>
              </a:rPr>
              <a:t>Nasjonal faglig retningslinjer for avrusing fra rusmidler og vanedannende legemidler</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Anbefalt verktøy for vurdering er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rPr>
              <a:t>CIWA – A.</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tgtFrame="_blank"/>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5" action="ppaction://hlinksldjump"/>
              </a:rPr>
              <a:t>Forebygging og behandling Wernickes encefalopati</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6" action="ppaction://hlinksldjump"/>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7" action="ppaction://hlinksldjump"/>
              </a:rPr>
              <a:t>Medikamentell behandling ved søvnforstyrrelse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8" action="ppaction://hlinksldjump"/>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9" action="ppaction://hlinksldjump"/>
              </a:rPr>
              <a:t>Medikamentell behandling ved angst/uro</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10"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Enkelte pasienter har behov for medikamentell behandling som støttebehandling i sitt pasientforløp. Det oppfordres til varsom bruk av medikamentell støttebehandling med tanke på bivirkninger, effekt og interaksjon.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Behandling med følgende medikamenter er funnet å kunne bidra til økt alkoholfrihet og redusert alkohol sug.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Antabus</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(Disulfiram) virker best hos pasienter som har grunnleggende motivasjon for avholdenhet fra alkohol, og som ønsker å beskytte seg mot situasjoner som kan dukke opp. Preparatet gir et sterkt ubehag når det er inntatt før et alkoholinntak.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Campral</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(akamprosat) reduserer både «craving» etter rus og rusopplevelsen ved alkoholinntak.</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Naltrekson</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er egentlig en opioidantagonist, men studier har vist effekt ved alkoholavhengighet.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Selincro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(nalmefen)  er et nytt legemidler som påvirker opioid reseptorene og som redusere alkoholinntak veda vhengighet.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Legemidlene reduserer det totale alkoholforbruket, noe som kan sees på både som ønskverdig og et steg på veien mot total alkoholfrihet. Enkelte studier antyder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best resultat om legemidlet kombineres med utstrakte psykososiale tiltak,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mens andre viser at kortvarige rådgivningssamtaler kan være like effektivt.</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endParaRPr kumimoji="0" lang="nb-NO" altLang="nb-NO" sz="1200" b="0" i="0" u="none" strike="noStrike" kern="1200" cap="none" spc="0" normalizeH="0" baseline="0" noProof="0">
              <a:uLnTx/>
              <a:uFillTx/>
            </a:endParaRPr>
          </a:p>
        </p:txBody>
      </p:sp>
      <p:grpSp>
        <p:nvGrpSpPr>
          <p:cNvPr id="49155" name="Gruppe 2" title=""/>
          <p:cNvGrpSpPr/>
          <p:nvPr/>
        </p:nvGrpSpPr>
        <p:grpSpPr>
          <a:xfrm>
            <a:off x="468313" y="549275"/>
            <a:ext cx="1736725" cy="693738"/>
            <a:chOff x="1951" y="480744"/>
            <a:chExt cx="1736735" cy="694694"/>
          </a:xfrm>
        </p:grpSpPr>
        <p:sp>
          <p:nvSpPr>
            <p:cNvPr id="49156" name="Vinkeltegn 5" title="">
              <a:hlinkClick r:id="rId11"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5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9158" name="Gruppe 3" title=""/>
          <p:cNvGrpSpPr/>
          <p:nvPr/>
        </p:nvGrpSpPr>
        <p:grpSpPr>
          <a:xfrm>
            <a:off x="2030413" y="549275"/>
            <a:ext cx="1736725" cy="693738"/>
            <a:chOff x="1565013" y="480744"/>
            <a:chExt cx="1736735" cy="694694"/>
          </a:xfrm>
        </p:grpSpPr>
        <p:sp>
          <p:nvSpPr>
            <p:cNvPr id="49159" name="Vinkeltegn 8" title="">
              <a:hlinkClick r:id="rId12"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6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9161" name="Gruppe 4" title=""/>
          <p:cNvGrpSpPr/>
          <p:nvPr/>
        </p:nvGrpSpPr>
        <p:grpSpPr>
          <a:xfrm>
            <a:off x="3594100" y="549275"/>
            <a:ext cx="1736725" cy="693738"/>
            <a:chOff x="3128076" y="480744"/>
            <a:chExt cx="1736735" cy="694694"/>
          </a:xfrm>
        </p:grpSpPr>
        <p:sp>
          <p:nvSpPr>
            <p:cNvPr id="49162" name="Vinkeltegn 11" title="">
              <a:hlinkClick r:id="rId13"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6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9164" name="Gruppe 6" title=""/>
          <p:cNvGrpSpPr/>
          <p:nvPr/>
        </p:nvGrpSpPr>
        <p:grpSpPr>
          <a:xfrm>
            <a:off x="6719888" y="549275"/>
            <a:ext cx="1736725" cy="693738"/>
            <a:chOff x="6254200" y="480744"/>
            <a:chExt cx="1736735" cy="694694"/>
          </a:xfrm>
        </p:grpSpPr>
        <p:sp>
          <p:nvSpPr>
            <p:cNvPr id="49165" name="Vinkeltegn 14" title="">
              <a:hlinkClick r:id="rId14"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6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9167" name="Gruppe 2" title=""/>
          <p:cNvGrpSpPr/>
          <p:nvPr/>
        </p:nvGrpSpPr>
        <p:grpSpPr>
          <a:xfrm>
            <a:off x="5148263" y="549275"/>
            <a:ext cx="1736725" cy="693738"/>
            <a:chOff x="1951" y="480744"/>
            <a:chExt cx="1736735" cy="694694"/>
          </a:xfrm>
        </p:grpSpPr>
        <p:sp>
          <p:nvSpPr>
            <p:cNvPr id="49168" name="Vinkeltegn 17" title="">
              <a:hlinkClick r:id="rId15"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6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9170" name="Avrundet rektangel 2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9171" name="Avrundet rektangel 3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49172"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49173" name="Avrundet rektangel 3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49174" name="Avrundet rektangel 3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49175" name="Avrundet rektangel 34"/>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9176" name="Avrundet rektangel 35"/>
          <p:cNvSpPr/>
          <p:nvPr/>
        </p:nvSpPr>
        <p:spPr>
          <a:xfrm>
            <a:off x="468313" y="515778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Medikamentell behandling</a:t>
            </a:r>
            <a:endParaRPr kumimoji="0" lang="nb-NO" altLang="nb-NO" sz="1400" b="0" i="0" u="none" strike="noStrike" kern="1200" cap="none" spc="0" normalizeH="0" baseline="0" noProof="0">
              <a:uLnTx/>
              <a:uFillTx/>
              <a:ea typeface="Arial"/>
            </a:endParaRPr>
          </a:p>
        </p:txBody>
      </p:sp>
      <p:sp>
        <p:nvSpPr>
          <p:cNvPr id="49177" name="Avrundet rektangel 36"/>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49178" name="Avrundet rektangel 37"/>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49179"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0178" name="TekstSylinder 3"/>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Pårørende arbeid</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Å være pårørende til noen med en alkoholavhengighet kan være svært belastende. Pårørende kan som følge av de belastninger som familiemedlem med en alkoholavhengig, ha behov for oppfølging av egne vansker. Pårørende henvises da til aktuelt behandlingsted for oppfølging/behandling.</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Involvering av pårørende i behandling av alkoholavhengighet er funnet å være svært nyttig. Dette som følge av at alkohol er funnet å være en familielidelse. I 12. trinnsprogrammet inngår egen familieuke hvor pårørende (familien) til den alkoholavhengige får informasjon og bistår i prosessen med å bli total avholdende.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Ved ARA kan pårørende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Få veiledning/psykoedukasjon</a:t>
            </a: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Henvises for behandling av egne vansker som følge av medavhengighet, eller det å leve med en med alkoholavhengighet</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Bistå i behandlingen som ressursperson.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Barn som pårørende</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Å ivareta barn som pårørende er en spesielt lovpålagt oppgave for spesialisthelsetjenesten. Dette ansvaret gjelder alt helsepersonell, og i alle ledd av behandlingslinjen. Pasienten skal spørres om han/hun har omsorg eller ansvar for barn, og det skal undersøkes om barna er ivaretatt, eller om de er i behov av informasjon, samtale eller hjelp.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grpSp>
        <p:nvGrpSpPr>
          <p:cNvPr id="50179" name="Gruppe 2" title=""/>
          <p:cNvGrpSpPr/>
          <p:nvPr/>
        </p:nvGrpSpPr>
        <p:grpSpPr>
          <a:xfrm>
            <a:off x="468313" y="549275"/>
            <a:ext cx="1736725" cy="693738"/>
            <a:chOff x="1951" y="480744"/>
            <a:chExt cx="1736735" cy="694694"/>
          </a:xfrm>
        </p:grpSpPr>
        <p:sp>
          <p:nvSpPr>
            <p:cNvPr id="50180" name="Vinkeltegn 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8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0182" name="Gruppe 3" title=""/>
          <p:cNvGrpSpPr/>
          <p:nvPr/>
        </p:nvGrpSpPr>
        <p:grpSpPr>
          <a:xfrm>
            <a:off x="2030413" y="549275"/>
            <a:ext cx="1736725" cy="693738"/>
            <a:chOff x="1565013" y="480744"/>
            <a:chExt cx="1736735" cy="694694"/>
          </a:xfrm>
        </p:grpSpPr>
        <p:sp>
          <p:nvSpPr>
            <p:cNvPr id="50183" name="Vinkeltegn 8"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8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0185" name="Gruppe 4" title=""/>
          <p:cNvGrpSpPr/>
          <p:nvPr/>
        </p:nvGrpSpPr>
        <p:grpSpPr>
          <a:xfrm>
            <a:off x="3594100" y="549275"/>
            <a:ext cx="1736725" cy="693738"/>
            <a:chOff x="3128076" y="480744"/>
            <a:chExt cx="1736735" cy="694694"/>
          </a:xfrm>
        </p:grpSpPr>
        <p:sp>
          <p:nvSpPr>
            <p:cNvPr id="50186" name="Vinkeltegn 1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8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0188" name="Gruppe 6" title=""/>
          <p:cNvGrpSpPr/>
          <p:nvPr/>
        </p:nvGrpSpPr>
        <p:grpSpPr>
          <a:xfrm>
            <a:off x="6719888" y="549275"/>
            <a:ext cx="1736725" cy="693738"/>
            <a:chOff x="6254200" y="480744"/>
            <a:chExt cx="1736735" cy="694694"/>
          </a:xfrm>
        </p:grpSpPr>
        <p:sp>
          <p:nvSpPr>
            <p:cNvPr id="50189" name="Vinkeltegn 1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9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0191" name="Gruppe 2" title=""/>
          <p:cNvGrpSpPr/>
          <p:nvPr/>
        </p:nvGrpSpPr>
        <p:grpSpPr>
          <a:xfrm>
            <a:off x="5148263" y="549275"/>
            <a:ext cx="1736725" cy="693738"/>
            <a:chOff x="1951" y="480744"/>
            <a:chExt cx="1736735" cy="694694"/>
          </a:xfrm>
        </p:grpSpPr>
        <p:sp>
          <p:nvSpPr>
            <p:cNvPr id="50192" name="Vinkeltegn 17"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9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0194" name="Avrundet rektangel 2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50195"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
        <p:nvSpPr>
          <p:cNvPr id="50196" name="Avrundet rektangel 3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50197"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50198" name="Avrundet rektangel 3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50199" name="Avrundet rektangel 3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50200" name="Avrundet rektangel 34"/>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50201" name="Avrundet rektangel 35"/>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0202" name="Avrundet rektangel 36"/>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50203" name="Avrundet rektangel 37"/>
          <p:cNvSpPr/>
          <p:nvPr/>
        </p:nvSpPr>
        <p:spPr>
          <a:xfrm>
            <a:off x="468313" y="56975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Pårørende arbeid</a:t>
            </a:r>
            <a:endParaRPr kumimoji="0" lang="nb-NO" altLang="nb-NO" sz="1400" b="0" i="0" u="none" strike="noStrike" kern="1200" cap="none" spc="0" normalizeH="0" baseline="0" noProof="0">
              <a:uLnTx/>
              <a:uFillTx/>
              <a:ea typeface="Arial"/>
            </a:endParaRPr>
          </a:p>
        </p:txBody>
      </p:sp>
    </p:spTree>
  </p:cSld>
  <p:clrMapOvr>
    <a:masterClrMapping/>
  </p:clrMapOvr>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1202" name="TekstSylinder 3"/>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Annet behandlingstilbud</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Mentaliseringsbasert terapi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er for pasienter med alkoholavhengighet og komorbid personlighetsforstyrrelse.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Trening og fysisk aktivitet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er funnet å kunne bistå i utviklingen av en rusfrihet.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Mindfullness</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eller </a:t>
            </a: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mindfulness kognitiv terapi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kan benyttes ved behov.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hlinkClick r:id="rId3" tooltip="XDF23034 - dok23034.docx"/>
              </a:rPr>
              <a:t>Urinprøver/biologiske markører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dette kan øke motivasjonen til pasienten.</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Brukerstyrt seng;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dette er et tilbud for de som er i behandling for sin alkoholavhengighet. Dersom pasienten har behov for korte opphold for å avverge en krise, kan pasienten selv velge å legge seg inn – etter avtale om brukerstyrt seng.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Samhandling</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Samhandling med kommunen er svært viktig for å få til et best mulig behandlingstilbud. God planlegging av forebyggende tiltak er viktig ettersom saksbehandling av søknader og/eller etablering av nye tiltak kan være tidkrevende. Pasientens rettigheter og fremtidige behov kartlegges så tidlig som mulig.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I samarbeid med pasienten (evt. pårørende) vurderes aktuelle tiltak, som særlig vil kunne innbefatte områdene: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NAV - Økonomi, arbeid, aktivitet (evt. utdanning)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Boforhold – Endring eller etablering av botilbud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Habilitering/rehabilitering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Oppfølgingstjenesten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Kommunale tjenester – Individuell plan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Etablering av ansvarsgrupper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grpSp>
        <p:nvGrpSpPr>
          <p:cNvPr id="51203" name="Gruppe 2" title=""/>
          <p:cNvGrpSpPr/>
          <p:nvPr/>
        </p:nvGrpSpPr>
        <p:grpSpPr>
          <a:xfrm>
            <a:off x="468313" y="549275"/>
            <a:ext cx="1736725" cy="693738"/>
            <a:chOff x="1951" y="480744"/>
            <a:chExt cx="1736735" cy="694694"/>
          </a:xfrm>
        </p:grpSpPr>
        <p:sp>
          <p:nvSpPr>
            <p:cNvPr id="51204" name="Vinkeltegn 5"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0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1206" name="Gruppe 3" title=""/>
          <p:cNvGrpSpPr/>
          <p:nvPr/>
        </p:nvGrpSpPr>
        <p:grpSpPr>
          <a:xfrm>
            <a:off x="2030413" y="549275"/>
            <a:ext cx="1736725" cy="693738"/>
            <a:chOff x="1565013" y="480744"/>
            <a:chExt cx="1736735" cy="694694"/>
          </a:xfrm>
        </p:grpSpPr>
        <p:sp>
          <p:nvSpPr>
            <p:cNvPr id="51207" name="Vinkeltegn 8" title="">
              <a:hlinkClick r:id="rId5"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0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1209" name="Gruppe 4" title=""/>
          <p:cNvGrpSpPr/>
          <p:nvPr/>
        </p:nvGrpSpPr>
        <p:grpSpPr>
          <a:xfrm>
            <a:off x="3594100" y="549275"/>
            <a:ext cx="1736725" cy="693738"/>
            <a:chOff x="3128076" y="480744"/>
            <a:chExt cx="1736735" cy="694694"/>
          </a:xfrm>
        </p:grpSpPr>
        <p:sp>
          <p:nvSpPr>
            <p:cNvPr id="51210" name="Vinkeltegn 11" title="">
              <a:hlinkClick r:id="rId6"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1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1212" name="Gruppe 6" title=""/>
          <p:cNvGrpSpPr/>
          <p:nvPr/>
        </p:nvGrpSpPr>
        <p:grpSpPr>
          <a:xfrm>
            <a:off x="6719888" y="549275"/>
            <a:ext cx="1736725" cy="693738"/>
            <a:chOff x="6254200" y="480744"/>
            <a:chExt cx="1736735" cy="694694"/>
          </a:xfrm>
        </p:grpSpPr>
        <p:sp>
          <p:nvSpPr>
            <p:cNvPr id="51213" name="Vinkeltegn 14" title="">
              <a:hlinkClick r:id="rId7"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1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1215" name="Gruppe 2" title=""/>
          <p:cNvGrpSpPr/>
          <p:nvPr/>
        </p:nvGrpSpPr>
        <p:grpSpPr>
          <a:xfrm>
            <a:off x="5148263" y="549275"/>
            <a:ext cx="1736725" cy="693738"/>
            <a:chOff x="1951" y="480744"/>
            <a:chExt cx="1736735" cy="694694"/>
          </a:xfrm>
        </p:grpSpPr>
        <p:sp>
          <p:nvSpPr>
            <p:cNvPr id="51216" name="Vinkeltegn 17" title="">
              <a:hlinkClick r:id="rId8"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1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1218" name="Avrundet rektangel 2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51219"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
        <p:nvSpPr>
          <p:cNvPr id="51220" name="Avrundet rektangel 3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51221"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51222" name="Avrundet rektangel 3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51223" name="Avrundet rektangel 3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51224" name="Avrundet rektangel 34"/>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51225" name="Avrundet rektangel 35"/>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1226" name="Avrundet rektangel 36"/>
          <p:cNvSpPr/>
          <p:nvPr/>
        </p:nvSpPr>
        <p:spPr>
          <a:xfrm>
            <a:off x="468313" y="623728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Samhandling - Annet</a:t>
            </a:r>
            <a:endParaRPr kumimoji="0" lang="nb-NO" altLang="nb-NO" sz="1400" b="0" i="0" u="none" strike="noStrike" kern="1200" cap="none" spc="0" normalizeH="0" baseline="0" noProof="0">
              <a:uLnTx/>
              <a:uFillTx/>
              <a:ea typeface="Arial"/>
            </a:endParaRPr>
          </a:p>
        </p:txBody>
      </p:sp>
      <p:sp>
        <p:nvSpPr>
          <p:cNvPr id="51227" name="Avrundet rektangel 37"/>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Tree>
  </p:cSld>
  <p:clrMapOvr>
    <a:masterClrMapping/>
  </p:clrMapOvr>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2226" name="TekstSylinder 20"/>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Døgnbehandling – Miljøterapi</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Ved døgnbehandling er miljøterapi svært viktig. Dette gjelder både under avrusing og ved døgnbehandling generelt.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Miljøterapiens hovedoppgave er å skape muligheter for at pasienten i sin situasjon kan arbeide med sin forandring og utvikling. Miljøterapi handler om å definere rammer for pasienten for å ha rom til å ta imot følelser og reaksjoner på disse rammene</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(Skårderud 2000).</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Det foreligger i dag minst fire miljøterapeutiske retninger;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den humanistisk og demokratisk orienterte,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psykodynamisk,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medisinsk-psykiatrisk og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behavioristisk og kognitive.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Behandlingen som tilbys ved ARA vil innebære elementer fra de ulike tilnærmingene.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Miljøterapi gis i kombinasjon med individualbehandling, gruppebehandling eller også avrusning. Behandlingen tilpasses den enkeltes og dennes behov. </a:t>
            </a:r>
          </a:p>
        </p:txBody>
      </p:sp>
      <p:grpSp>
        <p:nvGrpSpPr>
          <p:cNvPr id="52227" name="Gruppe 2" title=""/>
          <p:cNvGrpSpPr/>
          <p:nvPr/>
        </p:nvGrpSpPr>
        <p:grpSpPr>
          <a:xfrm>
            <a:off x="468313" y="549275"/>
            <a:ext cx="1736725" cy="693738"/>
            <a:chOff x="1951" y="480744"/>
            <a:chExt cx="1736735" cy="694694"/>
          </a:xfrm>
        </p:grpSpPr>
        <p:sp>
          <p:nvSpPr>
            <p:cNvPr id="52228" name="Vinkeltegn 30"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2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2230" name="Gruppe 3" title=""/>
          <p:cNvGrpSpPr/>
          <p:nvPr/>
        </p:nvGrpSpPr>
        <p:grpSpPr>
          <a:xfrm>
            <a:off x="2030413" y="549275"/>
            <a:ext cx="1736725" cy="693738"/>
            <a:chOff x="1565013" y="480744"/>
            <a:chExt cx="1736735" cy="694694"/>
          </a:xfrm>
        </p:grpSpPr>
        <p:sp>
          <p:nvSpPr>
            <p:cNvPr id="52231" name="Vinkeltegn 33"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3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2233" name="Gruppe 4" title=""/>
          <p:cNvGrpSpPr/>
          <p:nvPr/>
        </p:nvGrpSpPr>
        <p:grpSpPr>
          <a:xfrm>
            <a:off x="3594100" y="549275"/>
            <a:ext cx="1736725" cy="693738"/>
            <a:chOff x="3128076" y="480744"/>
            <a:chExt cx="1736735" cy="694694"/>
          </a:xfrm>
        </p:grpSpPr>
        <p:sp>
          <p:nvSpPr>
            <p:cNvPr id="52234" name="Vinkeltegn 36"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3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2236" name="Gruppe 6" title=""/>
          <p:cNvGrpSpPr/>
          <p:nvPr/>
        </p:nvGrpSpPr>
        <p:grpSpPr>
          <a:xfrm>
            <a:off x="6719888" y="549275"/>
            <a:ext cx="1736725" cy="693738"/>
            <a:chOff x="6254200" y="480744"/>
            <a:chExt cx="1736735" cy="694694"/>
          </a:xfrm>
        </p:grpSpPr>
        <p:sp>
          <p:nvSpPr>
            <p:cNvPr id="52237" name="Vinkeltegn 39"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3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2239" name="Gruppe 2" title=""/>
          <p:cNvGrpSpPr/>
          <p:nvPr/>
        </p:nvGrpSpPr>
        <p:grpSpPr>
          <a:xfrm>
            <a:off x="5148263" y="549275"/>
            <a:ext cx="1736725" cy="693738"/>
            <a:chOff x="1951" y="480744"/>
            <a:chExt cx="1736735" cy="694694"/>
          </a:xfrm>
        </p:grpSpPr>
        <p:sp>
          <p:nvSpPr>
            <p:cNvPr id="52240" name="Vinkeltegn 42"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4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2242" name="Avrundet rektangel 52"/>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Generelt om behandling</a:t>
            </a:r>
            <a:endParaRPr kumimoji="0" lang="nb-NO" altLang="nb-NO" sz="1400" b="0" i="0" u="none" strike="noStrike" kern="1200" cap="none" spc="0" normalizeH="0" baseline="0" noProof="0">
              <a:uLnTx/>
              <a:uFillTx/>
              <a:ea typeface="Arial"/>
            </a:endParaRPr>
          </a:p>
        </p:txBody>
      </p:sp>
      <p:sp>
        <p:nvSpPr>
          <p:cNvPr id="52243" name="Bakover eller Forrige 1"/>
          <p:cNvSpPr/>
          <p:nvPr/>
        </p:nvSpPr>
        <p:spPr>
          <a:xfrm>
            <a:off x="7893050"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p:txBody>
      </p:sp>
      <p:sp>
        <p:nvSpPr>
          <p:cNvPr id="52244" name="Avrundet rektangel 5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52245" name="Avrundet rektangel 54"/>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52246" name="Avrundet rektangel 55"/>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52247" name="Avrundet rektangel 56"/>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52248" name="Avrundet rektangel 57"/>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52249" name="Avrundet rektangel 58"/>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2250" name="Avrundet rektangel 59"/>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52251" name="Avrundet rektangel 60"/>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52252"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6386" name="Gruppe 2" title=""/>
          <p:cNvGrpSpPr/>
          <p:nvPr/>
        </p:nvGrpSpPr>
        <p:grpSpPr>
          <a:xfrm>
            <a:off x="468313" y="549275"/>
            <a:ext cx="1736725" cy="693738"/>
            <a:chOff x="1951" y="480744"/>
            <a:chExt cx="1736735" cy="694694"/>
          </a:xfrm>
        </p:grpSpPr>
        <p:sp>
          <p:nvSpPr>
            <p:cNvPr id="16387" name="Vinkeltegn 2"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8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6389" name="Gruppe 3" title=""/>
          <p:cNvGrpSpPr/>
          <p:nvPr/>
        </p:nvGrpSpPr>
        <p:grpSpPr>
          <a:xfrm>
            <a:off x="2030413" y="549275"/>
            <a:ext cx="1736725" cy="693738"/>
            <a:chOff x="1565013" y="480744"/>
            <a:chExt cx="1736735" cy="694694"/>
          </a:xfrm>
        </p:grpSpPr>
        <p:sp>
          <p:nvSpPr>
            <p:cNvPr id="16390" name="Vinkeltegn 5"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6392" name="Gruppe 4" title=""/>
          <p:cNvGrpSpPr/>
          <p:nvPr/>
        </p:nvGrpSpPr>
        <p:grpSpPr>
          <a:xfrm>
            <a:off x="3594100" y="549275"/>
            <a:ext cx="1736725" cy="693738"/>
            <a:chOff x="3128076" y="480744"/>
            <a:chExt cx="1736735" cy="694694"/>
          </a:xfrm>
        </p:grpSpPr>
        <p:sp>
          <p:nvSpPr>
            <p:cNvPr id="16393" name="Vinkeltegn 8"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6395" name="Gruppe 6" title=""/>
          <p:cNvGrpSpPr/>
          <p:nvPr/>
        </p:nvGrpSpPr>
        <p:grpSpPr>
          <a:xfrm>
            <a:off x="6719888" y="549275"/>
            <a:ext cx="1736725" cy="693738"/>
            <a:chOff x="6254200" y="480744"/>
            <a:chExt cx="1736735" cy="694694"/>
          </a:xfrm>
        </p:grpSpPr>
        <p:sp>
          <p:nvSpPr>
            <p:cNvPr id="16396" name="Vinkeltegn 11"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6398" name="Gruppe 2" title=""/>
          <p:cNvGrpSpPr/>
          <p:nvPr/>
        </p:nvGrpSpPr>
        <p:grpSpPr>
          <a:xfrm>
            <a:off x="5148263" y="549275"/>
            <a:ext cx="1736725" cy="693738"/>
            <a:chOff x="1951" y="480744"/>
            <a:chExt cx="1736735" cy="694694"/>
          </a:xfrm>
        </p:grpSpPr>
        <p:sp>
          <p:nvSpPr>
            <p:cNvPr id="16399" name="Vinkeltegn 14"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6401" name="TekstSylinder 25"/>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Om alkohol – skadelig bruk</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Alkohol er et psykoaktivt substans som har evne til å etablere avhengighet. Alkohol har også en sedativt (beroligende) effekt, noe som kan bidra til å skape avhengighet.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Skader som følger av alkoholforbruket avhenger av mengde og hyppighet av inntak. Se tabell under for oversikt over alkoholenheter (AE) og indikasjon for skadelig bruk.</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r"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altLang="nb-NO" sz="1100" b="1" i="1" u="none" strike="noStrike" kern="1200" cap="none" spc="0" normalizeH="0" baseline="0" noProof="0">
                <a:ln>
                  <a:noFill/>
                </a:ln>
                <a:solidFill>
                  <a:schemeClr val="tx1"/>
                </a:solidFill>
                <a:uLnTx/>
                <a:uFillTx/>
                <a:latin typeface="+mn-lt" pitchFamily="34" charset="0"/>
                <a:ea typeface="+mn-ea" pitchFamily="34" charset="0"/>
                <a:cs typeface="+mn-cs"/>
              </a:rPr>
              <a:t>Anbefalte grenseverdier for ulike risikokategorier av alkoholbruk i trafikklystermer (15). Eldre &gt; 67 år bør følge grenseverdier for kvinner (</a:t>
            </a:r>
            <a:r>
              <a:rPr kumimoji="0" lang="nb-NO" altLang="nb-NO" sz="900" b="0" i="0" u="none" strike="noStrike" kern="1200" cap="none" spc="0" normalizeH="0" baseline="0" noProof="0">
                <a:ln>
                  <a:noFill/>
                </a:ln>
                <a:solidFill>
                  <a:schemeClr val="tx1"/>
                </a:solidFill>
                <a:uLnTx/>
                <a:uFillTx/>
                <a:latin typeface="+mn-lt" pitchFamily="34" charset="0"/>
                <a:ea typeface="+mn-ea" pitchFamily="34" charset="0"/>
                <a:cs typeface="+mn-cs"/>
              </a:rPr>
              <a:t>Tidsskr Nor Legeforen 2015; 135: 1240-41)</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Alkohol kan gi psykiske lidelser og skade indre organer og hjernen. I henhold til Verdens helseorganisasjon kan alkoholavhengighet føre til over 200 ulike sykdommer, deriblant levercirrhose, demens, amnestisk syndrom, FAS/FAE hos barn (ved inntak under svangerskap), for å nevne noen. </a:t>
            </a: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I tillegg er psykososiale følger vanlig, som vansker med arbeid, utdanning,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karriere, aktiviteter, familieliv, kjærlighetsforhold, aggresjon/vold o.l.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sp>
        <p:nvSpPr>
          <p:cNvPr id="16402" name="Avrundet rektangel 28"/>
          <p:cNvSpPr/>
          <p:nvPr/>
        </p:nvSpPr>
        <p:spPr>
          <a:xfrm>
            <a:off x="468313" y="2276475"/>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Om alkohol - skadelig bruk</a:t>
            </a:r>
            <a:endParaRPr kumimoji="0" lang="nb-NO" altLang="nb-NO" sz="1400" b="0" i="0" u="none" strike="noStrike" kern="1200" cap="none" spc="0" normalizeH="0" baseline="0" noProof="0">
              <a:uLnTx/>
              <a:uFillTx/>
              <a:ea typeface="Arial"/>
            </a:endParaRPr>
          </a:p>
        </p:txBody>
      </p:sp>
      <p:sp>
        <p:nvSpPr>
          <p:cNvPr id="16403" name="Avrundet rektangel 29"/>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avhengighetstilstand – alkoholavhengighet?</a:t>
            </a:r>
          </a:p>
        </p:txBody>
      </p:sp>
      <p:sp>
        <p:nvSpPr>
          <p:cNvPr id="16404" name="Avrundet rektangel 30"/>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16405" name="Avrundet rektangel 31"/>
          <p:cNvSpPr/>
          <p:nvPr/>
        </p:nvSpPr>
        <p:spPr>
          <a:xfrm>
            <a:off x="466725" y="4581525"/>
            <a:ext cx="3097213"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16406" name="Avrundet rektangel 32"/>
          <p:cNvSpPr/>
          <p:nvPr/>
        </p:nvSpPr>
        <p:spPr>
          <a:xfrm>
            <a:off x="466725" y="5732463"/>
            <a:ext cx="3097213"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6407" name="Avrundet rektangel 33"/>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Alkohol som familielidelse</a:t>
            </a:r>
          </a:p>
        </p:txBody>
      </p:sp>
      <p:sp>
        <p:nvSpPr>
          <p:cNvPr id="16408" name="Avrundet rektangel 34"/>
          <p:cNvSpPr/>
          <p:nvPr/>
        </p:nvSpPr>
        <p:spPr>
          <a:xfrm>
            <a:off x="468313" y="40068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 og behandling</a:t>
            </a:r>
          </a:p>
        </p:txBody>
      </p:sp>
      <p:sp>
        <p:nvSpPr>
          <p:cNvPr id="16409" name="Avrundet rektangel 35"/>
          <p:cNvSpPr/>
          <p:nvPr/>
        </p:nvSpPr>
        <p:spPr>
          <a:xfrm>
            <a:off x="468313" y="515778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Selvhjelpsgrupper</a:t>
            </a:r>
          </a:p>
        </p:txBody>
      </p:sp>
      <p:sp>
        <p:nvSpPr>
          <p:cNvPr id="16410" name="Avrundet rektangel 36"/>
          <p:cNvSpPr/>
          <p:nvPr/>
        </p:nvSpPr>
        <p:spPr>
          <a:xfrm>
            <a:off x="468313" y="6308725"/>
            <a:ext cx="3095625" cy="433388"/>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pic>
        <p:nvPicPr>
          <p:cNvPr id="16411" name="Bilde 16" title=""/>
          <p:cNvPicPr>
            <a:picLocks noChangeAspect="1"/>
          </p:cNvPicPr>
          <p:nvPr/>
        </p:nvPicPr>
        <p:blipFill>
          <a:blip r:embed="rId8"/>
          <a:stretch>
            <a:fillRect/>
          </a:stretch>
        </p:blipFill>
        <p:spPr>
          <a:xfrm>
            <a:off x="4067175" y="2901950"/>
            <a:ext cx="4305300" cy="1778000"/>
          </a:xfrm>
          <a:prstGeom prst="rect">
            <a:avLst/>
          </a:prstGeom>
          <a:noFill/>
          <a:ln>
            <a:noFill/>
            <a:miter lim="800000"/>
          </a:ln>
        </p:spPr>
      </p:pic>
      <p:sp>
        <p:nvSpPr>
          <p:cNvPr id="16412" name="Hjem 21">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3250" name="Avrundet rektangel 63"/>
          <p:cNvSpPr/>
          <p:nvPr/>
        </p:nvSpPr>
        <p:spPr>
          <a:xfrm>
            <a:off x="1835150" y="5013325"/>
            <a:ext cx="1223963"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Vurdering av helsetisltand av vurderingsteam ved ARA som fordeler pasienten til aktuelt behandlingstilbud.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p:txBody>
      </p:sp>
      <p:grpSp>
        <p:nvGrpSpPr>
          <p:cNvPr id="53251" name="Gruppe 2" title=""/>
          <p:cNvGrpSpPr/>
          <p:nvPr/>
        </p:nvGrpSpPr>
        <p:grpSpPr>
          <a:xfrm>
            <a:off x="179388" y="1628775"/>
            <a:ext cx="1736725" cy="695325"/>
            <a:chOff x="1951" y="480744"/>
            <a:chExt cx="1736735" cy="694694"/>
          </a:xfrm>
        </p:grpSpPr>
        <p:sp>
          <p:nvSpPr>
            <p:cNvPr id="53252" name="Vinkeltegn 21"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5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sp>
        <p:nvSpPr>
          <p:cNvPr id="53254" name="Avrundet rektangel 24"/>
          <p:cNvSpPr/>
          <p:nvPr/>
        </p:nvSpPr>
        <p:spPr>
          <a:xfrm>
            <a:off x="179388" y="2420938"/>
            <a:ext cx="1439862" cy="14398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Problembeskrivelse</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Rusmønster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Konsekvenser av rusatferd</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Relasjonelle vansker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Funksjonsnedsettelse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Selvskading</a:t>
            </a:r>
          </a:p>
        </p:txBody>
      </p:sp>
      <p:cxnSp>
        <p:nvCxnSpPr>
          <p:cNvPr id="53255" name="Rett linje 29" title=""/>
          <p:cNvCxnSpPr/>
          <p:nvPr/>
        </p:nvCxnSpPr>
        <p:spPr>
          <a:xfrm>
            <a:off x="755650"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3256" name="Rett linje 30" title=""/>
          <p:cNvCxnSpPr/>
          <p:nvPr/>
        </p:nvCxnSpPr>
        <p:spPr>
          <a:xfrm>
            <a:off x="1763713"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3257" name="Rett linje 31" title=""/>
          <p:cNvCxnSpPr/>
          <p:nvPr/>
        </p:nvCxnSpPr>
        <p:spPr>
          <a:xfrm>
            <a:off x="2771775"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3258" name="Rett linje 32" title=""/>
          <p:cNvCxnSpPr/>
          <p:nvPr/>
        </p:nvCxnSpPr>
        <p:spPr>
          <a:xfrm>
            <a:off x="3779838"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3259" name="Rett linje 33" title=""/>
          <p:cNvCxnSpPr/>
          <p:nvPr/>
        </p:nvCxnSpPr>
        <p:spPr>
          <a:xfrm>
            <a:off x="4787900"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3260" name="Rett linje 34" title=""/>
          <p:cNvCxnSpPr/>
          <p:nvPr/>
        </p:nvCxnSpPr>
        <p:spPr>
          <a:xfrm>
            <a:off x="5795963"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3261" name="Rett linje 36" title=""/>
          <p:cNvCxnSpPr/>
          <p:nvPr/>
        </p:nvCxnSpPr>
        <p:spPr>
          <a:xfrm>
            <a:off x="7812088"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53262" name="Rett linje 37" title=""/>
          <p:cNvCxnSpPr/>
          <p:nvPr/>
        </p:nvCxnSpPr>
        <p:spPr>
          <a:xfrm>
            <a:off x="6804025"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grpSp>
        <p:nvGrpSpPr>
          <p:cNvPr id="53263" name="Gruppe 2" title=""/>
          <p:cNvGrpSpPr/>
          <p:nvPr/>
        </p:nvGrpSpPr>
        <p:grpSpPr>
          <a:xfrm>
            <a:off x="250825" y="4868863"/>
            <a:ext cx="1736725" cy="695325"/>
            <a:chOff x="1951" y="1056808"/>
            <a:chExt cx="1736735" cy="694694"/>
          </a:xfrm>
        </p:grpSpPr>
        <p:sp>
          <p:nvSpPr>
            <p:cNvPr id="53264" name="Vinkeltegn 39" title=""/>
            <p:cNvSpPr/>
            <p:nvPr/>
          </p:nvSpPr>
          <p:spPr>
            <a:xfrm>
              <a:off x="1951" y="1056808"/>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65" name="Vinkeltegn 4"/>
            <p:cNvSpPr/>
            <p:nvPr/>
          </p:nvSpPr>
          <p:spPr>
            <a:xfrm>
              <a:off x="362316" y="1056808"/>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Pasienter i behandling, annen tilstand</a:t>
              </a:r>
            </a:p>
          </p:txBody>
        </p:sp>
      </p:grpSp>
      <p:sp>
        <p:nvSpPr>
          <p:cNvPr id="53266" name="Avrundet rektangel 41"/>
          <p:cNvSpPr/>
          <p:nvPr/>
        </p:nvSpPr>
        <p:spPr>
          <a:xfrm>
            <a:off x="250825" y="5589588"/>
            <a:ext cx="1441450" cy="126841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Der det oppdages symptomer på alkoholavhengighet når pasienten er under oppfølging for annen tilstand, benyttes pasientforløp for alkoholavhengighet i tillegg eller istedenfor aktuelt pasientforløp.</a:t>
            </a:r>
          </a:p>
        </p:txBody>
      </p:sp>
      <p:grpSp>
        <p:nvGrpSpPr>
          <p:cNvPr id="53267" name="Gruppe 2" title=""/>
          <p:cNvGrpSpPr/>
          <p:nvPr/>
        </p:nvGrpSpPr>
        <p:grpSpPr>
          <a:xfrm>
            <a:off x="1763713" y="4149725"/>
            <a:ext cx="1439862" cy="693738"/>
            <a:chOff x="1951" y="480744"/>
            <a:chExt cx="1736735" cy="694694"/>
          </a:xfrm>
        </p:grpSpPr>
        <p:sp>
          <p:nvSpPr>
            <p:cNvPr id="53268" name="Vinkeltegn 49"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69" name="Vinkeltegn 4"/>
            <p:cNvSpPr/>
            <p:nvPr/>
          </p:nvSpPr>
          <p:spPr>
            <a:xfrm>
              <a:off x="348532" y="480744"/>
              <a:ext cx="1043574"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Vurdering</a:t>
              </a:r>
            </a:p>
          </p:txBody>
        </p:sp>
      </p:grpSp>
      <p:grpSp>
        <p:nvGrpSpPr>
          <p:cNvPr id="53270" name="Gruppe 2" title=""/>
          <p:cNvGrpSpPr/>
          <p:nvPr/>
        </p:nvGrpSpPr>
        <p:grpSpPr>
          <a:xfrm>
            <a:off x="7407275" y="2852738"/>
            <a:ext cx="1736725" cy="695325"/>
            <a:chOff x="1951" y="480744"/>
            <a:chExt cx="1736735" cy="694694"/>
          </a:xfrm>
        </p:grpSpPr>
        <p:sp>
          <p:nvSpPr>
            <p:cNvPr id="53271" name="Vinkeltegn 61"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72" name="Vinkeltegn 4"/>
            <p:cNvSpPr/>
            <p:nvPr/>
          </p:nvSpPr>
          <p:spPr>
            <a:xfrm>
              <a:off x="349616"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Primær helsetjenesten</a:t>
              </a:r>
            </a:p>
          </p:txBody>
        </p:sp>
      </p:grpSp>
      <p:sp>
        <p:nvSpPr>
          <p:cNvPr id="53273" name="Avrundet rektangel 64"/>
          <p:cNvSpPr/>
          <p:nvPr/>
        </p:nvSpPr>
        <p:spPr>
          <a:xfrm>
            <a:off x="3059113" y="5013325"/>
            <a:ext cx="1225550"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Screening gjøres med;</a:t>
            </a: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5"/>
              </a:rPr>
              <a:t>GAF</a:t>
            </a:r>
            <a:endParaRPr kumimoji="0" lang="nb-NO" sz="800" b="0" i="0" u="none" strike="noStrike" kern="1200" cap="none" spc="0" normalizeH="0" baseline="0" noProof="0">
              <a:ln>
                <a:noFill/>
              </a:ln>
              <a:solidFill>
                <a:schemeClr val="dk1"/>
              </a:solidFill>
              <a:uLnTx/>
              <a:uFillTx/>
              <a:latin typeface="+mn-lt"/>
              <a:ea typeface="+mn-ea"/>
              <a:cs typeface="+mn-cs"/>
              <a:hlinkClick r:id="rId5"/>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6"/>
              </a:rPr>
              <a:t>AUDIT</a:t>
            </a:r>
            <a:endParaRPr kumimoji="0" lang="nb-NO" sz="800" b="0" i="0" u="none" strike="noStrike" kern="1200" cap="none" spc="0" normalizeH="0" baseline="0" noProof="0">
              <a:ln>
                <a:noFill/>
              </a:ln>
              <a:solidFill>
                <a:schemeClr val="dk1"/>
              </a:solidFill>
              <a:uLnTx/>
              <a:uFillTx/>
              <a:latin typeface="+mn-lt"/>
              <a:ea typeface="+mn-ea"/>
              <a:cs typeface="+mn-cs"/>
              <a:hlinkClick r:id="rId6"/>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7"/>
              </a:rPr>
              <a:t>DUDIT</a:t>
            </a:r>
            <a:endParaRPr kumimoji="0" lang="nb-NO" sz="800" b="0" i="0" u="none" strike="noStrike" kern="1200" cap="none" spc="0" normalizeH="0" baseline="0" noProof="0">
              <a:ln>
                <a:noFill/>
              </a:ln>
              <a:solidFill>
                <a:schemeClr val="dk1"/>
              </a:solidFill>
              <a:uLnTx/>
              <a:uFillTx/>
              <a:latin typeface="+mn-lt"/>
              <a:ea typeface="+mn-ea"/>
              <a:cs typeface="+mn-cs"/>
              <a:hlinkClick r:id="rId7"/>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8"/>
              </a:rPr>
              <a:t>SCL 90</a:t>
            </a:r>
            <a:endParaRPr kumimoji="0" lang="nb-NO" sz="800" b="0" i="0" u="none" strike="noStrike" kern="1200" cap="none" spc="0" normalizeH="0" baseline="0" noProof="0">
              <a:ln>
                <a:noFill/>
              </a:ln>
              <a:solidFill>
                <a:schemeClr val="dk1"/>
              </a:solidFill>
              <a:uLnTx/>
              <a:uFillTx/>
              <a:latin typeface="+mn-lt"/>
              <a:ea typeface="+mn-ea"/>
              <a:cs typeface="+mn-cs"/>
              <a:hlinkClick r:id="rId8"/>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9"/>
              </a:rPr>
              <a:t>Alkohol anamnese</a:t>
            </a:r>
            <a:endParaRPr kumimoji="0" lang="nb-NO" sz="800" b="0" i="0" u="none" strike="noStrike" kern="1200" cap="none" spc="0" normalizeH="0" baseline="0" noProof="0">
              <a:ln>
                <a:noFill/>
              </a:ln>
              <a:solidFill>
                <a:schemeClr val="dk1"/>
              </a:solidFill>
              <a:uLnTx/>
              <a:uFillTx/>
              <a:latin typeface="+mn-lt"/>
              <a:ea typeface="+mn-ea"/>
              <a:cs typeface="+mn-cs"/>
              <a:hlinkClick r:id="rId9"/>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0"/>
              </a:rPr>
              <a:t>Alkohol kartlegging</a:t>
            </a:r>
            <a:endParaRPr kumimoji="0" lang="nb-NO" sz="800" b="0" i="0" u="none" strike="noStrike" kern="1200" cap="none" spc="0" normalizeH="0" baseline="0" noProof="0">
              <a:ln>
                <a:noFill/>
              </a:ln>
              <a:solidFill>
                <a:schemeClr val="dk1"/>
              </a:solidFill>
              <a:uLnTx/>
              <a:uFillTx/>
              <a:latin typeface="+mn-lt"/>
              <a:ea typeface="+mn-ea"/>
              <a:cs typeface="+mn-cs"/>
              <a:hlinkClick r:id="rId10"/>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endParaRPr kumimoji="0" lang="nb-NO" sz="800" b="0" i="0" u="none" strike="noStrike" kern="1200" cap="none" spc="0" normalizeH="0" baseline="0" noProof="0">
              <a:ln>
                <a:noFill/>
              </a:ln>
              <a:solidFill>
                <a:schemeClr val="dk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53274" name="Avrundet rektangel 65"/>
          <p:cNvSpPr/>
          <p:nvPr/>
        </p:nvSpPr>
        <p:spPr>
          <a:xfrm>
            <a:off x="5508625" y="5013325"/>
            <a:ext cx="1223963"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Diagnostisering gjøres jmf. ICD 10. </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F10 Psykiske lidelser og atferdsforstyrrelser som skyldes bruk av alkohol</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1"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1"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1"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1"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53275" name="Avrundet rektangel 66"/>
          <p:cNvSpPr/>
          <p:nvPr/>
        </p:nvSpPr>
        <p:spPr>
          <a:xfrm>
            <a:off x="6732588" y="5013325"/>
            <a:ext cx="1223962"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Behandlingen bør være strukturert;</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Avrusing</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Seeking saftey</a:t>
            </a: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Kognitiv terapi</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12.Trinnsprogrammet</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Selvhjelpsgrupper</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Samhandling</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cxnSp>
        <p:nvCxnSpPr>
          <p:cNvPr id="53276" name="Figur 68" title=""/>
          <p:cNvCxnSpPr/>
          <p:nvPr/>
        </p:nvCxnSpPr>
        <p:spPr>
          <a:xfrm flipV="1">
            <a:off x="8108950" y="3573463"/>
            <a:ext cx="279400" cy="922337"/>
          </a:xfrm>
          <a:prstGeom prst="bentConnector2">
            <a:avLst/>
          </a:prstGeom>
          <a:noFill/>
          <a:ln>
            <a:solidFill>
              <a:srgbClr val="4A7EBB"/>
            </a:solidFill>
            <a:miter lim="800000"/>
            <a:tailEnd type="arrow"/>
          </a:ln>
        </p:spPr>
      </p:cxnSp>
      <p:sp>
        <p:nvSpPr>
          <p:cNvPr id="53277" name="Hjem 54">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
        <p:nvSpPr>
          <p:cNvPr id="53278" name="Avrundet rektangel 83"/>
          <p:cNvSpPr/>
          <p:nvPr/>
        </p:nvSpPr>
        <p:spPr>
          <a:xfrm>
            <a:off x="7451725" y="1341438"/>
            <a:ext cx="1441450" cy="14398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Primærhelsetjenesten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Fastlege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Psykiatrisk sykepleier (voksne)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Kommunale tilbud for pasienter med rus og psykiske lidelser  – se aktuell kommune sine nettsider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Oppfølgingsteam/psykisk helse og rus</a:t>
            </a:r>
          </a:p>
        </p:txBody>
      </p:sp>
      <p:grpSp>
        <p:nvGrpSpPr>
          <p:cNvPr id="53279" name="Gruppe 2" title=""/>
          <p:cNvGrpSpPr/>
          <p:nvPr/>
        </p:nvGrpSpPr>
        <p:grpSpPr>
          <a:xfrm>
            <a:off x="2987675" y="4149725"/>
            <a:ext cx="1439863" cy="693738"/>
            <a:chOff x="1951" y="480744"/>
            <a:chExt cx="1736735" cy="694694"/>
          </a:xfrm>
        </p:grpSpPr>
        <p:sp>
          <p:nvSpPr>
            <p:cNvPr id="53280" name="Vinkeltegn 93" title="">
              <a:hlinkClick r:id="rId11"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81" name="Vinkeltegn 4"/>
            <p:cNvSpPr/>
            <p:nvPr/>
          </p:nvSpPr>
          <p:spPr>
            <a:xfrm>
              <a:off x="348533" y="480744"/>
              <a:ext cx="104357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grpSp>
      <p:grpSp>
        <p:nvGrpSpPr>
          <p:cNvPr id="53282" name="Gruppe 2" title=""/>
          <p:cNvGrpSpPr/>
          <p:nvPr/>
        </p:nvGrpSpPr>
        <p:grpSpPr>
          <a:xfrm>
            <a:off x="4211638" y="4149725"/>
            <a:ext cx="1439862" cy="693738"/>
            <a:chOff x="1951" y="480744"/>
            <a:chExt cx="1736735" cy="694694"/>
          </a:xfrm>
        </p:grpSpPr>
        <p:sp>
          <p:nvSpPr>
            <p:cNvPr id="53283" name="Vinkeltegn 100" title="">
              <a:hlinkClick r:id="rId1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84" name="Vinkeltegn 4"/>
            <p:cNvSpPr/>
            <p:nvPr/>
          </p:nvSpPr>
          <p:spPr>
            <a:xfrm>
              <a:off x="348532" y="480744"/>
              <a:ext cx="1043574"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grpSp>
      <p:grpSp>
        <p:nvGrpSpPr>
          <p:cNvPr id="53285" name="Gruppe 2" title=""/>
          <p:cNvGrpSpPr/>
          <p:nvPr/>
        </p:nvGrpSpPr>
        <p:grpSpPr>
          <a:xfrm>
            <a:off x="5435600" y="4149725"/>
            <a:ext cx="1439863" cy="693738"/>
            <a:chOff x="1951" y="480744"/>
            <a:chExt cx="1736735" cy="694694"/>
          </a:xfrm>
        </p:grpSpPr>
        <p:sp>
          <p:nvSpPr>
            <p:cNvPr id="53286" name="Vinkeltegn 103" title="">
              <a:hlinkClick r:id="rId1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87" name="Vinkeltegn 4"/>
            <p:cNvSpPr/>
            <p:nvPr/>
          </p:nvSpPr>
          <p:spPr>
            <a:xfrm>
              <a:off x="348533" y="480744"/>
              <a:ext cx="104357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Diagnostisering</a:t>
              </a:r>
            </a:p>
          </p:txBody>
        </p:sp>
      </p:grpSp>
      <p:grpSp>
        <p:nvGrpSpPr>
          <p:cNvPr id="53288" name="Gruppe 2" title=""/>
          <p:cNvGrpSpPr/>
          <p:nvPr/>
        </p:nvGrpSpPr>
        <p:grpSpPr>
          <a:xfrm>
            <a:off x="6659563" y="4149725"/>
            <a:ext cx="1441450" cy="693738"/>
            <a:chOff x="1951" y="480744"/>
            <a:chExt cx="1736735" cy="694694"/>
          </a:xfrm>
        </p:grpSpPr>
        <p:sp>
          <p:nvSpPr>
            <p:cNvPr id="53289" name="Vinkeltegn 106" title="">
              <a:hlinkClick r:id="rId1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3290" name="Vinkeltegn 4"/>
            <p:cNvSpPr/>
            <p:nvPr/>
          </p:nvSpPr>
          <p:spPr>
            <a:xfrm>
              <a:off x="350063" y="480744"/>
              <a:ext cx="1040511"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grpSp>
      <p:cxnSp>
        <p:nvCxnSpPr>
          <p:cNvPr id="53291" name="Figur 110" title=""/>
          <p:cNvCxnSpPr>
            <a:stCxn id="53254" idx="2"/>
            <a:endCxn id="53269" idx="1"/>
          </p:cNvCxnSpPr>
          <p:nvPr/>
        </p:nvCxnSpPr>
        <p:spPr>
          <a:xfrm rot="16200000" flipH="1">
            <a:off x="1158082" y="3602831"/>
            <a:ext cx="635000" cy="1150937"/>
          </a:xfrm>
          <a:prstGeom prst="bentConnector2">
            <a:avLst/>
          </a:prstGeom>
          <a:noFill/>
          <a:ln>
            <a:solidFill>
              <a:srgbClr val="4A7EBB"/>
            </a:solidFill>
            <a:miter lim="800000"/>
            <a:tailEnd type="arrow"/>
          </a:ln>
        </p:spPr>
      </p:cxnSp>
      <p:sp>
        <p:nvSpPr>
          <p:cNvPr id="53292" name="Avrundet rektangel 111"/>
          <p:cNvSpPr/>
          <p:nvPr/>
        </p:nvSpPr>
        <p:spPr>
          <a:xfrm>
            <a:off x="4284663" y="5013325"/>
            <a:ext cx="1223962"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Utredning gjøres med følgende;</a:t>
            </a: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5"/>
              </a:rPr>
              <a:t>Anamnese</a:t>
            </a:r>
            <a:endParaRPr kumimoji="0" lang="nb-NO" sz="800" b="0" i="0" u="none" strike="noStrike" kern="1200" cap="none" spc="0" normalizeH="0" baseline="0" noProof="0">
              <a:ln>
                <a:noFill/>
              </a:ln>
              <a:solidFill>
                <a:schemeClr val="dk1"/>
              </a:solidFill>
              <a:uLnTx/>
              <a:uFillTx/>
              <a:latin typeface="+mn-lt"/>
              <a:ea typeface="+mn-ea"/>
              <a:cs typeface="+mn-cs"/>
              <a:hlinkClick r:id="rId15"/>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6"/>
              </a:rPr>
              <a:t>MINI (plus)</a:t>
            </a:r>
            <a:endParaRPr kumimoji="0" lang="nb-NO" sz="800" b="0" i="0" u="none" strike="noStrike" kern="1200" cap="none" spc="0" normalizeH="0" baseline="0" noProof="0">
              <a:ln>
                <a:noFill/>
              </a:ln>
              <a:solidFill>
                <a:schemeClr val="dk1"/>
              </a:solidFill>
              <a:uLnTx/>
              <a:uFillTx/>
              <a:latin typeface="+mn-lt"/>
              <a:ea typeface="+mn-ea"/>
              <a:cs typeface="+mn-cs"/>
              <a:hlinkClick r:id="rId16"/>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7"/>
              </a:rPr>
              <a:t>Europasi</a:t>
            </a:r>
            <a:endParaRPr kumimoji="0" lang="nb-NO" sz="800" b="0" i="0" u="none" strike="noStrike" kern="1200" cap="none" spc="0" normalizeH="0" baseline="0" noProof="0">
              <a:ln>
                <a:noFill/>
              </a:ln>
              <a:solidFill>
                <a:schemeClr val="dk1"/>
              </a:solidFill>
              <a:uLnTx/>
              <a:uFillTx/>
              <a:latin typeface="+mn-lt"/>
              <a:ea typeface="+mn-ea"/>
              <a:cs typeface="+mn-cs"/>
              <a:hlinkClick r:id="rId17"/>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8"/>
              </a:rPr>
              <a:t>Rusdata</a:t>
            </a:r>
            <a:endParaRPr kumimoji="0" lang="nb-NO" sz="800" b="0" i="0" u="none" strike="noStrike" kern="1200" cap="none" spc="0" normalizeH="0" baseline="0" noProof="0">
              <a:ln>
                <a:noFill/>
              </a:ln>
              <a:solidFill>
                <a:schemeClr val="dk1"/>
              </a:solidFill>
              <a:uLnTx/>
              <a:uFillTx/>
              <a:latin typeface="+mn-lt"/>
              <a:ea typeface="+mn-ea"/>
              <a:cs typeface="+mn-cs"/>
              <a:hlinkClick r:id="rId18"/>
            </a:endParaRPr>
          </a:p>
          <a:p>
            <a:pPr marL="171450" marR="0" lvl="0" indent="-171450" algn="l" defTabSz="914400" rtl="0" eaLnBrk="1" fontAlgn="auto" latinLnBrk="0" hangingPunct="1">
              <a:lnSpc>
                <a:spcPct val="100000"/>
              </a:lnSpc>
              <a:spcBef>
                <a:spcPct val="0"/>
              </a:spcBef>
              <a:spcAft>
                <a:spcPct val="0"/>
              </a:spcAft>
              <a:buClrTx/>
              <a:buSzTx/>
              <a:buFont typeface="Arial"/>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9"/>
              </a:rPr>
              <a:t>Somatisk utredning</a:t>
            </a:r>
            <a:endParaRPr kumimoji="0" lang="nb-NO" sz="800" b="0" i="0" u="none" strike="noStrike" kern="1200" cap="none" spc="0" normalizeH="0" baseline="0" noProof="0">
              <a:ln>
                <a:noFill/>
              </a:ln>
              <a:solidFill>
                <a:schemeClr val="dk1"/>
              </a:solidFill>
              <a:uLnTx/>
              <a:uFillTx/>
              <a:latin typeface="+mn-lt"/>
              <a:ea typeface="+mn-ea"/>
              <a:cs typeface="+mn-cs"/>
              <a:hlinkClick r:id="rId19"/>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Ev, suppleres med info fra komparenter, nevropsyk., SCID II, MADRS/BDI II, BAI.</a:t>
            </a:r>
          </a:p>
        </p:txBody>
      </p:sp>
      <p:sp>
        <p:nvSpPr>
          <p:cNvPr id="53293" name="TekstSylinder 4"/>
          <p:cNvSpPr/>
          <p:nvPr/>
        </p:nvSpPr>
        <p:spPr>
          <a:xfrm>
            <a:off x="1835150" y="411163"/>
            <a:ext cx="5680075" cy="5238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28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Pasientforløp alkoholavhengighet</a:t>
            </a:r>
            <a:endParaRPr kumimoji="0" lang="nb-NO" altLang="nb-NO" sz="2800" b="1" i="0" u="none" strike="noStrike" kern="1200" cap="none" spc="0" normalizeH="0" baseline="0" noProof="0">
              <a:solidFill>
                <a:schemeClr val="tx1"/>
              </a:solidFill>
              <a:uLnTx/>
              <a:uFillTx/>
              <a:ea typeface="Arial"/>
            </a:endParaRPr>
          </a:p>
        </p:txBody>
      </p:sp>
    </p:spTree>
  </p:cSld>
  <p:clrMapOvr>
    <a:masterClrMapping/>
  </p:clrMapOvr>
  <p:transition/>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pic>
        <p:nvPicPr>
          <p:cNvPr id="54274" name="Bilde 2" title=""/>
          <p:cNvPicPr>
            <a:picLocks noChangeAspect="1"/>
          </p:cNvPicPr>
          <p:nvPr/>
        </p:nvPicPr>
        <p:blipFill>
          <a:blip r:embed="rId3"/>
          <a:stretch>
            <a:fillRect/>
          </a:stretch>
        </p:blipFill>
        <p:spPr>
          <a:xfrm>
            <a:off x="3324225" y="2498725"/>
            <a:ext cx="5819775" cy="4364038"/>
          </a:xfrm>
          <a:prstGeom prst="rect">
            <a:avLst/>
          </a:prstGeom>
          <a:noFill/>
          <a:ln>
            <a:noFill/>
            <a:miter lim="800000"/>
          </a:ln>
        </p:spPr>
      </p:pic>
      <p:grpSp>
        <p:nvGrpSpPr>
          <p:cNvPr id="54275" name="Gruppe 2" title=""/>
          <p:cNvGrpSpPr/>
          <p:nvPr/>
        </p:nvGrpSpPr>
        <p:grpSpPr>
          <a:xfrm>
            <a:off x="468313" y="549275"/>
            <a:ext cx="1736725" cy="693738"/>
            <a:chOff x="1951" y="480744"/>
            <a:chExt cx="1736735" cy="694694"/>
          </a:xfrm>
        </p:grpSpPr>
        <p:sp>
          <p:nvSpPr>
            <p:cNvPr id="54276" name="Vinkeltegn 30"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427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4278" name="Gruppe 3" title=""/>
          <p:cNvGrpSpPr/>
          <p:nvPr/>
        </p:nvGrpSpPr>
        <p:grpSpPr>
          <a:xfrm>
            <a:off x="2030413" y="549275"/>
            <a:ext cx="1736725" cy="693738"/>
            <a:chOff x="1565013" y="480744"/>
            <a:chExt cx="1736735" cy="694694"/>
          </a:xfrm>
        </p:grpSpPr>
        <p:sp>
          <p:nvSpPr>
            <p:cNvPr id="54279" name="Vinkeltegn 33" title="">
              <a:hlinkClick r:id="rId5"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428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4281" name="Gruppe 4" title=""/>
          <p:cNvGrpSpPr/>
          <p:nvPr/>
        </p:nvGrpSpPr>
        <p:grpSpPr>
          <a:xfrm>
            <a:off x="3594100" y="549275"/>
            <a:ext cx="1736725" cy="693738"/>
            <a:chOff x="3128076" y="480744"/>
            <a:chExt cx="1736735" cy="694694"/>
          </a:xfrm>
        </p:grpSpPr>
        <p:sp>
          <p:nvSpPr>
            <p:cNvPr id="54282" name="Vinkeltegn 36" title="">
              <a:hlinkClick r:id="rId6"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428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4284" name="Gruppe 6" title=""/>
          <p:cNvGrpSpPr/>
          <p:nvPr/>
        </p:nvGrpSpPr>
        <p:grpSpPr>
          <a:xfrm>
            <a:off x="6719888" y="549275"/>
            <a:ext cx="1736725" cy="693738"/>
            <a:chOff x="6254200" y="480744"/>
            <a:chExt cx="1736735" cy="694694"/>
          </a:xfrm>
        </p:grpSpPr>
        <p:sp>
          <p:nvSpPr>
            <p:cNvPr id="54285" name="Vinkeltegn 39" title="">
              <a:hlinkClick r:id="rId7"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428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4287" name="Gruppe 2" title=""/>
          <p:cNvGrpSpPr/>
          <p:nvPr/>
        </p:nvGrpSpPr>
        <p:grpSpPr>
          <a:xfrm>
            <a:off x="5148263" y="549275"/>
            <a:ext cx="1736725" cy="693738"/>
            <a:chOff x="1951" y="480744"/>
            <a:chExt cx="1736735" cy="694694"/>
          </a:xfrm>
        </p:grpSpPr>
        <p:sp>
          <p:nvSpPr>
            <p:cNvPr id="54288" name="Vinkeltegn 42" title="">
              <a:hlinkClick r:id="rId8"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428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4290" name="Avrundet rektangel 44"/>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54291" name="Avrundet rektangel 45"/>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54292" name="Avrundet rektangel 46"/>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54293" name="Avrundet rektangel 47"/>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54294" name="Avrundet rektangel 48"/>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54295" name="Avrundet rektangel 49"/>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54296" name="Avrundet rektangel 50"/>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4297" name="Avrundet rektangel 51"/>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54298" name="Avrundet rektangel 26"/>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54299" name="Hjem 27">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
        <p:nvSpPr>
          <p:cNvPr id="54300" name="TekstSylinder 3"/>
          <p:cNvSpPr/>
          <p:nvPr/>
        </p:nvSpPr>
        <p:spPr>
          <a:xfrm>
            <a:off x="3689350" y="1636713"/>
            <a:ext cx="5130800" cy="15240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Oversikt over behandlingsforløp i 12. trinnsprogrammet</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Pasientene tas inn til forberedelse.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Etter utredning følges pasienten enten opp ved basis dagbehandling eller døgnbehandling. Tilbudet gis ut fra individuelle vurderinger.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Familieprogrammet utgjør en del av 12.trinnsprogrammet og involverer pasientens familie.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For noen kan det være nødvendig med videre opphold ved rehabiliteringsposten etter basis døgnbehandling. Alle vil overføres til oppfølgingsgruppe etter endt behandling.  </a:t>
            </a:r>
            <a:endParaRPr kumimoji="0" lang="nb-NO" altLang="nb-NO" sz="1100" b="0" i="0" u="none" strike="noStrike" kern="1200" cap="none" spc="0" normalizeH="0" baseline="0" noProof="0">
              <a:solidFill>
                <a:schemeClr val="tx1"/>
              </a:solidFill>
              <a:uLnTx/>
              <a:uFillTx/>
              <a:ea typeface="Arial"/>
            </a:endParaRPr>
          </a:p>
        </p:txBody>
      </p:sp>
      <p:sp>
        <p:nvSpPr>
          <p:cNvPr id="54301" name="Start 4"/>
          <p:cNvSpPr/>
          <p:nvPr/>
        </p:nvSpPr>
        <p:spPr>
          <a:xfrm>
            <a:off x="8045450" y="6237288"/>
            <a:ext cx="422275" cy="360362"/>
          </a:xfrm>
          <a:prstGeom prst="actionButtonBeginning">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p:txBody>
      </p:sp>
    </p:spTree>
  </p:cSld>
  <p:clrMapOvr>
    <a:masterClrMapping/>
  </p:clrMapOvr>
  <p:transition/>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5298" name="TekstSylinder 3"/>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Medikamentell behandling</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Søvnforstyrrelse</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 søvnforstyrrelser som følge av abstinens tilrådes først søvnhygiene råd, det vil si reduksjon av kaffe, nikotin, etablere faste søvnrutiner, unngå mobil på sengen, unngå store måltider eller trening før leggetid.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Dersom dette ikke bedrer søvnen, anbefales et av følgende preparater;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Surmontil,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Remeron,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Vallergan,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Seroquel,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Melatonin.</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 mangelfull søvn i minst to døgn og bærer klinisk preg av dette, bør det gis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zopiklon/zolpidem</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om kvelden, i inntil tre døgn. Hvis pasienten ikke oppnår søvneffekt ved bruk av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zopiklon/zolpidem</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bør det gis et søvninduserende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benzodiazepin</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som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Apodorm</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i inntil tre døgn.</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t>
            </a:r>
          </a:p>
        </p:txBody>
      </p:sp>
      <p:grpSp>
        <p:nvGrpSpPr>
          <p:cNvPr id="55299" name="Gruppe 2" title=""/>
          <p:cNvGrpSpPr/>
          <p:nvPr/>
        </p:nvGrpSpPr>
        <p:grpSpPr>
          <a:xfrm>
            <a:off x="468313" y="549275"/>
            <a:ext cx="1736725" cy="693738"/>
            <a:chOff x="1951" y="480744"/>
            <a:chExt cx="1736735" cy="694694"/>
          </a:xfrm>
        </p:grpSpPr>
        <p:sp>
          <p:nvSpPr>
            <p:cNvPr id="55300" name="Vinkeltegn 5"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530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5302" name="Gruppe 3" title=""/>
          <p:cNvGrpSpPr/>
          <p:nvPr/>
        </p:nvGrpSpPr>
        <p:grpSpPr>
          <a:xfrm>
            <a:off x="2030413" y="549275"/>
            <a:ext cx="1736725" cy="693738"/>
            <a:chOff x="1565013" y="480744"/>
            <a:chExt cx="1736735" cy="694694"/>
          </a:xfrm>
        </p:grpSpPr>
        <p:sp>
          <p:nvSpPr>
            <p:cNvPr id="55303" name="Vinkeltegn 8"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530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5305" name="Gruppe 4" title=""/>
          <p:cNvGrpSpPr/>
          <p:nvPr/>
        </p:nvGrpSpPr>
        <p:grpSpPr>
          <a:xfrm>
            <a:off x="3594100" y="549275"/>
            <a:ext cx="1736725" cy="693738"/>
            <a:chOff x="3128076" y="480744"/>
            <a:chExt cx="1736735" cy="694694"/>
          </a:xfrm>
        </p:grpSpPr>
        <p:sp>
          <p:nvSpPr>
            <p:cNvPr id="55306" name="Vinkeltegn 11"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530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5308" name="Gruppe 6" title=""/>
          <p:cNvGrpSpPr/>
          <p:nvPr/>
        </p:nvGrpSpPr>
        <p:grpSpPr>
          <a:xfrm>
            <a:off x="6719888" y="549275"/>
            <a:ext cx="1736725" cy="693738"/>
            <a:chOff x="6254200" y="480744"/>
            <a:chExt cx="1736735" cy="694694"/>
          </a:xfrm>
        </p:grpSpPr>
        <p:sp>
          <p:nvSpPr>
            <p:cNvPr id="55309" name="Vinkeltegn 14"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531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5311" name="Gruppe 2" title=""/>
          <p:cNvGrpSpPr/>
          <p:nvPr/>
        </p:nvGrpSpPr>
        <p:grpSpPr>
          <a:xfrm>
            <a:off x="5148263" y="549275"/>
            <a:ext cx="1736725" cy="693738"/>
            <a:chOff x="1951" y="480744"/>
            <a:chExt cx="1736735" cy="694694"/>
          </a:xfrm>
        </p:grpSpPr>
        <p:sp>
          <p:nvSpPr>
            <p:cNvPr id="55312" name="Vinkeltegn 17"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531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5314" name="Avrundet rektangel 2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55315"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
        <p:nvSpPr>
          <p:cNvPr id="55316" name="Avrundet rektangel 3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55317"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55318" name="Avrundet rektangel 3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55319" name="Avrundet rektangel 3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55320" name="Avrundet rektangel 34"/>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55321" name="Avrundet rektangel 35"/>
          <p:cNvSpPr/>
          <p:nvPr/>
        </p:nvSpPr>
        <p:spPr>
          <a:xfrm>
            <a:off x="468313" y="515778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Medikamentell behandling</a:t>
            </a:r>
            <a:endParaRPr kumimoji="0" lang="nb-NO" altLang="nb-NO" sz="1400" b="0" i="0" u="none" strike="noStrike" kern="1200" cap="none" spc="0" normalizeH="0" baseline="0" noProof="0">
              <a:uLnTx/>
              <a:uFillTx/>
              <a:ea typeface="Arial"/>
            </a:endParaRPr>
          </a:p>
        </p:txBody>
      </p:sp>
      <p:sp>
        <p:nvSpPr>
          <p:cNvPr id="55322" name="Avrundet rektangel 36"/>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55323" name="Avrundet rektangel 37"/>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55324" name="Bakover eller Forrige 1"/>
          <p:cNvSpPr/>
          <p:nvPr/>
        </p:nvSpPr>
        <p:spPr>
          <a:xfrm>
            <a:off x="8002588"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p:txBody>
      </p:sp>
    </p:spTree>
  </p:cSld>
  <p:clrMapOvr>
    <a:masterClrMapping/>
  </p:clrMapOvr>
  <p:transition/>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6322" name="TekstSylinder 3"/>
          <p:cNvSpPr txBox="1"/>
          <p:nvPr/>
        </p:nvSpPr>
        <p:spPr>
          <a:xfrm>
            <a:off x="3851275" y="1700213"/>
            <a:ext cx="5041900" cy="3673475"/>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Medikamentell behandling</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Angst/uro</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 medikamentell behandling av angst og uro knyttet til abstinens, bør et av følgende legemidler benyttes: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Atarax,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Nozinan</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 sterk psykisk uro, mistanke om utvikling i retning av psykose, bør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Zyprexa</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Seroquel</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eller et annet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antipsykotikum</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benyttes.</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Orfiril/Tegretol</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kan benyttes for å beskytte mot kramper ved abstinens. Individuelle vurderinger må gjøres pga interaksjonseffekt/bivirkninger.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grpSp>
        <p:nvGrpSpPr>
          <p:cNvPr id="56323" name="Gruppe 2" title=""/>
          <p:cNvGrpSpPr/>
          <p:nvPr/>
        </p:nvGrpSpPr>
        <p:grpSpPr>
          <a:xfrm>
            <a:off x="468313" y="549275"/>
            <a:ext cx="1736725" cy="693738"/>
            <a:chOff x="1951" y="480744"/>
            <a:chExt cx="1736735" cy="694694"/>
          </a:xfrm>
        </p:grpSpPr>
        <p:sp>
          <p:nvSpPr>
            <p:cNvPr id="56324" name="Vinkeltegn 5"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632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6326" name="Gruppe 3" title=""/>
          <p:cNvGrpSpPr/>
          <p:nvPr/>
        </p:nvGrpSpPr>
        <p:grpSpPr>
          <a:xfrm>
            <a:off x="2030413" y="549275"/>
            <a:ext cx="1736725" cy="693738"/>
            <a:chOff x="1565013" y="480744"/>
            <a:chExt cx="1736735" cy="694694"/>
          </a:xfrm>
        </p:grpSpPr>
        <p:sp>
          <p:nvSpPr>
            <p:cNvPr id="56327" name="Vinkeltegn 8"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632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6329" name="Gruppe 4" title=""/>
          <p:cNvGrpSpPr/>
          <p:nvPr/>
        </p:nvGrpSpPr>
        <p:grpSpPr>
          <a:xfrm>
            <a:off x="3594100" y="549275"/>
            <a:ext cx="1736725" cy="693738"/>
            <a:chOff x="3128076" y="480744"/>
            <a:chExt cx="1736735" cy="694694"/>
          </a:xfrm>
        </p:grpSpPr>
        <p:sp>
          <p:nvSpPr>
            <p:cNvPr id="56330" name="Vinkeltegn 11"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633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6332" name="Gruppe 6" title=""/>
          <p:cNvGrpSpPr/>
          <p:nvPr/>
        </p:nvGrpSpPr>
        <p:grpSpPr>
          <a:xfrm>
            <a:off x="6719888" y="549275"/>
            <a:ext cx="1736725" cy="693738"/>
            <a:chOff x="6254200" y="480744"/>
            <a:chExt cx="1736735" cy="694694"/>
          </a:xfrm>
        </p:grpSpPr>
        <p:sp>
          <p:nvSpPr>
            <p:cNvPr id="56333" name="Vinkeltegn 14"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633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6335" name="Gruppe 2" title=""/>
          <p:cNvGrpSpPr/>
          <p:nvPr/>
        </p:nvGrpSpPr>
        <p:grpSpPr>
          <a:xfrm>
            <a:off x="5148263" y="549275"/>
            <a:ext cx="1736725" cy="693738"/>
            <a:chOff x="1951" y="480744"/>
            <a:chExt cx="1736735" cy="694694"/>
          </a:xfrm>
        </p:grpSpPr>
        <p:sp>
          <p:nvSpPr>
            <p:cNvPr id="56336" name="Vinkeltegn 17"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633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6338" name="Avrundet rektangel 2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56339"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
        <p:nvSpPr>
          <p:cNvPr id="56340" name="Avrundet rektangel 3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56341"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56342" name="Avrundet rektangel 3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56343" name="Avrundet rektangel 3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56344" name="Avrundet rektangel 34"/>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56345" name="Avrundet rektangel 35"/>
          <p:cNvSpPr/>
          <p:nvPr/>
        </p:nvSpPr>
        <p:spPr>
          <a:xfrm>
            <a:off x="468313" y="515778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Medikamentell behandling</a:t>
            </a:r>
            <a:endParaRPr kumimoji="0" lang="nb-NO" altLang="nb-NO" sz="1400" b="0" i="0" u="none" strike="noStrike" kern="1200" cap="none" spc="0" normalizeH="0" baseline="0" noProof="0">
              <a:uLnTx/>
              <a:uFillTx/>
              <a:ea typeface="Arial"/>
            </a:endParaRPr>
          </a:p>
        </p:txBody>
      </p:sp>
      <p:sp>
        <p:nvSpPr>
          <p:cNvPr id="56346" name="Avrundet rektangel 36"/>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56347" name="Avrundet rektangel 37"/>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56348" name="Bakover eller Forrige 38"/>
          <p:cNvSpPr/>
          <p:nvPr/>
        </p:nvSpPr>
        <p:spPr>
          <a:xfrm>
            <a:off x="8002588"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p:txBody>
      </p:sp>
    </p:spTree>
  </p:cSld>
  <p:clrMapOvr>
    <a:masterClrMapping/>
  </p:clrMapOvr>
  <p:transition/>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7346" name="TekstSylinder 3"/>
          <p:cNvSpPr txBox="1"/>
          <p:nvPr/>
        </p:nvSpPr>
        <p:spPr>
          <a:xfrm>
            <a:off x="3851275" y="1647825"/>
            <a:ext cx="5041900" cy="4949825"/>
          </a:xfrm>
          <a:prstGeom prst="rect">
            <a:avLst/>
          </a:prstGeom>
          <a:noFill/>
          <a:ln w="9525" cap="flat" cmpd="sng" algn="ctr">
            <a:noFill/>
            <a:prstDash val="solid"/>
            <a:round/>
            <a:headEnd type="none" w="med" len="med"/>
            <a:tailEnd type="none" w="med" len="med"/>
          </a:ln>
        </p:spPr>
        <p:txBody>
          <a:bodyPr>
            <a:normAutofit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500" b="1" i="0" u="none" strike="noStrike" kern="1200" cap="none" spc="0" normalizeH="0" baseline="0" noProof="0">
                <a:ln>
                  <a:noFill/>
                </a:ln>
                <a:solidFill>
                  <a:schemeClr val="tx1"/>
                </a:solidFill>
                <a:uLnTx/>
                <a:uFillTx/>
                <a:latin typeface="+mn-lt" pitchFamily="34" charset="0"/>
                <a:ea typeface="+mn-ea" pitchFamily="34" charset="0"/>
                <a:cs typeface="+mn-cs"/>
              </a:rPr>
              <a:t>Medikamentell behandling</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Forebygging og behandling ved Wernickes encefalopati</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Gi tiamin før glukose eller annen næring. Tilstanden kan forverres dersom sukkerholdig drikke/mat gis bør B1-vitaminbehandling. Hvis pasienten ikke behandles, kan tilstanden videreutvikles til hjerneskade i form av Korsakoffs psykose. Som kjennetegnes ved konfabulering.</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Ingen sterk evidens angående dose, administrasjonsform eller behandlingslengde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Tiamin er trygt å gi, men ved store doser bør man ha afylaksiberedskap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Husk også å gi tiamin ved koma av ukjent årsak.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1" i="0" u="none" strike="noStrike" kern="1200" cap="none" spc="0" normalizeH="0" baseline="0" noProof="0">
              <a:ln>
                <a:noFill/>
              </a:ln>
              <a:solidFill>
                <a:schemeClr val="tx1"/>
              </a:solidFill>
              <a:uLnTx/>
              <a:uFillTx/>
              <a:latin typeface="+mn-lt"/>
              <a:ea typeface="+mn-ea"/>
              <a:cs typeface="+mn-cs"/>
            </a:endParaRPr>
          </a:p>
          <a:p>
            <a:pPr marL="228600" marR="0" lvl="0" indent="-228600" algn="l" defTabSz="914400" rtl="0" eaLnBrk="1" fontAlgn="auto" latinLnBrk="0" hangingPunct="1">
              <a:lnSpc>
                <a:spcPct val="100000"/>
              </a:lnSpc>
              <a:spcBef>
                <a:spcPct val="0"/>
              </a:spcBef>
              <a:spcAft>
                <a:spcPct val="0"/>
              </a:spcAft>
              <a:buClrTx/>
              <a:buSzTx/>
              <a:buFontTx/>
              <a:buAutoNum type="arabicPeriod"/>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Pasienter med alkoholavhengighet som avruses, bør rutinemessig gis vitamin B1 (tiamin), 100– 200 mg x 1 i 3–5 dager, intramuskulært eller intravenøst. Pasienter bør i tillegg gis multivitamintabletter ved dårlig ernæringsstatus. (IS-2211)</a:t>
            </a:r>
          </a:p>
          <a:p>
            <a:pPr marL="228600" marR="0" lvl="0" indent="-228600" algn="l" defTabSz="914400" rtl="0" eaLnBrk="1" fontAlgn="auto" latinLnBrk="0" hangingPunct="1">
              <a:lnSpc>
                <a:spcPct val="100000"/>
              </a:lnSpc>
              <a:spcBef>
                <a:spcPct val="0"/>
              </a:spcBef>
              <a:spcAft>
                <a:spcPct val="0"/>
              </a:spcAft>
              <a:buClrTx/>
              <a:buSzTx/>
              <a:buFontTx/>
              <a:buAutoNum type="arabicPeriod"/>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Pasienter med Wernickes encefalopati bør behandles med 200 mg intravenøs vitamin B1 (tiamin) og bør deretter legges inn på nevrologisk eller medisinsk avdeling (IS-2211).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Generell B-vitaminbehandling: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Initialt im/iv, for eksempel Beco-5: 2 ml x 1-2. Uregistrert preparat). Vurder å supplere med vitamin B12. Magnesiumtilskudd er svakt dokumentert, men kan antagelig bedre opptaket av tiamin.</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Pasienter med gjennomgått Wernickes encefalopati kan oppfordres til å ta et fast daglig B-vitamin tilskudd, selv om absorbsjonen av vit. B1hemmes av alkoholinntak. Profylakse til alkoholavhengige som innlegges i sykehus, uansett årsak.</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1. Tiamin 100 mg iv/im daglig i 3 dager, deretter 50 mg im daglig i ytterligere 3 dager, evt. lenger.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2. Beco-5: 2 ml im daglig i 3 dager, deretter f.eks. Nycoplus B-total 2 t</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bl 2–3 ganger daglig i 3 uker. </a:t>
            </a:r>
            <a:endParaRPr kumimoji="0" lang="nb-NO" sz="1200" b="0" i="0" u="none" strike="noStrike" kern="1200" cap="none" spc="0" normalizeH="0" baseline="0" noProof="0">
              <a:ln>
                <a:noFill/>
              </a:ln>
              <a:solidFill>
                <a:schemeClr val="tx1"/>
              </a:solidFill>
              <a:uLnTx/>
              <a:uFillTx/>
              <a:latin typeface="+mn-lt"/>
              <a:ea typeface="+mn-ea"/>
              <a:cs typeface="+mn-cs"/>
            </a:endParaRPr>
          </a:p>
        </p:txBody>
      </p:sp>
      <p:grpSp>
        <p:nvGrpSpPr>
          <p:cNvPr id="57347" name="Gruppe 2" title=""/>
          <p:cNvGrpSpPr/>
          <p:nvPr/>
        </p:nvGrpSpPr>
        <p:grpSpPr>
          <a:xfrm>
            <a:off x="468313" y="549275"/>
            <a:ext cx="1736725" cy="693738"/>
            <a:chOff x="1951" y="480744"/>
            <a:chExt cx="1736735" cy="694694"/>
          </a:xfrm>
        </p:grpSpPr>
        <p:sp>
          <p:nvSpPr>
            <p:cNvPr id="57348" name="Vinkeltegn 5"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734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7350" name="Gruppe 3" title=""/>
          <p:cNvGrpSpPr/>
          <p:nvPr/>
        </p:nvGrpSpPr>
        <p:grpSpPr>
          <a:xfrm>
            <a:off x="2030413" y="549275"/>
            <a:ext cx="1736725" cy="693738"/>
            <a:chOff x="1565013" y="480744"/>
            <a:chExt cx="1736735" cy="694694"/>
          </a:xfrm>
        </p:grpSpPr>
        <p:sp>
          <p:nvSpPr>
            <p:cNvPr id="57351" name="Vinkeltegn 8"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735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7353" name="Gruppe 4" title=""/>
          <p:cNvGrpSpPr/>
          <p:nvPr/>
        </p:nvGrpSpPr>
        <p:grpSpPr>
          <a:xfrm>
            <a:off x="3594100" y="549275"/>
            <a:ext cx="1736725" cy="693738"/>
            <a:chOff x="3128076" y="480744"/>
            <a:chExt cx="1736735" cy="694694"/>
          </a:xfrm>
        </p:grpSpPr>
        <p:sp>
          <p:nvSpPr>
            <p:cNvPr id="57354" name="Vinkeltegn 11"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735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7356" name="Gruppe 6" title=""/>
          <p:cNvGrpSpPr/>
          <p:nvPr/>
        </p:nvGrpSpPr>
        <p:grpSpPr>
          <a:xfrm>
            <a:off x="6719888" y="549275"/>
            <a:ext cx="1736725" cy="693738"/>
            <a:chOff x="6254200" y="480744"/>
            <a:chExt cx="1736735" cy="694694"/>
          </a:xfrm>
        </p:grpSpPr>
        <p:sp>
          <p:nvSpPr>
            <p:cNvPr id="57357" name="Vinkeltegn 14"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735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7359" name="Gruppe 2" title=""/>
          <p:cNvGrpSpPr/>
          <p:nvPr/>
        </p:nvGrpSpPr>
        <p:grpSpPr>
          <a:xfrm>
            <a:off x="5148263" y="549275"/>
            <a:ext cx="1736725" cy="693738"/>
            <a:chOff x="1951" y="480744"/>
            <a:chExt cx="1736735" cy="694694"/>
          </a:xfrm>
        </p:grpSpPr>
        <p:sp>
          <p:nvSpPr>
            <p:cNvPr id="57360" name="Vinkeltegn 17"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736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7362" name="Avrundet rektangel 2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57363" name="Avrundet rektangel 3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Avrusing</a:t>
            </a:r>
          </a:p>
        </p:txBody>
      </p:sp>
      <p:sp>
        <p:nvSpPr>
          <p:cNvPr id="57364"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57365" name="Avrundet rektangel 3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Kognitiv atferdsterapi</a:t>
            </a:r>
          </a:p>
        </p:txBody>
      </p:sp>
      <p:sp>
        <p:nvSpPr>
          <p:cNvPr id="57366" name="Avrundet rektangel 3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Motiverende intervju</a:t>
            </a:r>
          </a:p>
        </p:txBody>
      </p:sp>
      <p:sp>
        <p:nvSpPr>
          <p:cNvPr id="57367" name="Avrundet rektangel 34"/>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12. trinnsprogrammet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57368" name="Avrundet rektangel 35"/>
          <p:cNvSpPr/>
          <p:nvPr/>
        </p:nvSpPr>
        <p:spPr>
          <a:xfrm>
            <a:off x="468313" y="515778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Medikamentell behandling</a:t>
            </a:r>
            <a:endParaRPr kumimoji="0" lang="nb-NO" altLang="nb-NO" sz="1400" b="0" i="0" u="none" strike="noStrike" kern="1200" cap="none" spc="0" normalizeH="0" baseline="0" noProof="0">
              <a:uLnTx/>
              <a:uFillTx/>
              <a:ea typeface="Arial"/>
            </a:endParaRPr>
          </a:p>
        </p:txBody>
      </p:sp>
      <p:sp>
        <p:nvSpPr>
          <p:cNvPr id="57369" name="Avrundet rektangel 36"/>
          <p:cNvSpPr/>
          <p:nvPr/>
        </p:nvSpPr>
        <p:spPr>
          <a:xfrm>
            <a:off x="468313" y="62372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 Annet</a:t>
            </a:r>
          </a:p>
        </p:txBody>
      </p:sp>
      <p:sp>
        <p:nvSpPr>
          <p:cNvPr id="57370" name="Avrundet rektangel 37"/>
          <p:cNvSpPr/>
          <p:nvPr/>
        </p:nvSpPr>
        <p:spPr>
          <a:xfrm>
            <a:off x="468313" y="56975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Pårørende arbeid</a:t>
            </a:r>
          </a:p>
        </p:txBody>
      </p:sp>
      <p:sp>
        <p:nvSpPr>
          <p:cNvPr id="57371" name="Hjem 28">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
        <p:nvSpPr>
          <p:cNvPr id="57372" name="Bakover eller Forrige 27"/>
          <p:cNvSpPr/>
          <p:nvPr/>
        </p:nvSpPr>
        <p:spPr>
          <a:xfrm>
            <a:off x="8002588"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nb-NO"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7410" name="Gruppe 2" title=""/>
          <p:cNvGrpSpPr/>
          <p:nvPr/>
        </p:nvGrpSpPr>
        <p:grpSpPr>
          <a:xfrm>
            <a:off x="468313" y="549275"/>
            <a:ext cx="1736725" cy="693738"/>
            <a:chOff x="1951" y="480744"/>
            <a:chExt cx="1736735" cy="694694"/>
          </a:xfrm>
        </p:grpSpPr>
        <p:sp>
          <p:nvSpPr>
            <p:cNvPr id="17411" name="Vinkeltegn 2"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1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7413" name="Gruppe 3" title=""/>
          <p:cNvGrpSpPr/>
          <p:nvPr/>
        </p:nvGrpSpPr>
        <p:grpSpPr>
          <a:xfrm>
            <a:off x="2030413" y="549275"/>
            <a:ext cx="1736725" cy="693738"/>
            <a:chOff x="1565013" y="480744"/>
            <a:chExt cx="1736735" cy="694694"/>
          </a:xfrm>
        </p:grpSpPr>
        <p:sp>
          <p:nvSpPr>
            <p:cNvPr id="17414" name="Vinkeltegn 5"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1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7416" name="Gruppe 4" title=""/>
          <p:cNvGrpSpPr/>
          <p:nvPr/>
        </p:nvGrpSpPr>
        <p:grpSpPr>
          <a:xfrm>
            <a:off x="3594100" y="549275"/>
            <a:ext cx="1736725" cy="693738"/>
            <a:chOff x="3128076" y="480744"/>
            <a:chExt cx="1736735" cy="694694"/>
          </a:xfrm>
        </p:grpSpPr>
        <p:sp>
          <p:nvSpPr>
            <p:cNvPr id="17417" name="Vinkeltegn 8"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1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7419" name="Gruppe 6" title=""/>
          <p:cNvGrpSpPr/>
          <p:nvPr/>
        </p:nvGrpSpPr>
        <p:grpSpPr>
          <a:xfrm>
            <a:off x="6719888" y="549275"/>
            <a:ext cx="1736725" cy="693738"/>
            <a:chOff x="6254200" y="480744"/>
            <a:chExt cx="1736735" cy="694694"/>
          </a:xfrm>
        </p:grpSpPr>
        <p:sp>
          <p:nvSpPr>
            <p:cNvPr id="17420" name="Vinkeltegn 11"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7422" name="Gruppe 2" title=""/>
          <p:cNvGrpSpPr/>
          <p:nvPr/>
        </p:nvGrpSpPr>
        <p:grpSpPr>
          <a:xfrm>
            <a:off x="5148263" y="549275"/>
            <a:ext cx="1736725" cy="693738"/>
            <a:chOff x="1951" y="480744"/>
            <a:chExt cx="1736735" cy="694694"/>
          </a:xfrm>
        </p:grpSpPr>
        <p:sp>
          <p:nvSpPr>
            <p:cNvPr id="17423" name="Vinkeltegn 14"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7425" name="TekstSylinder 25"/>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Alkoholavhengighetssyndrom som familielidelse</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Alkoholavhengighet påvirker ikke bare den som drikker alkohol, men også familien som helhet og samspillet i familien. Der mor og/eller far drikker alkohol, påvirkes både partner og barna i familien. Dette må derfor tas med i behandlingen.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Dette medvirker til endringer i;</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Kommunikasjonsmønster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Roller i familien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Ansvarsforhold</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Interaksjon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Samspill i familien som helhet endrer seg</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Barn som pårørende til personer med alkoholavhengighet</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Barn med en oppvekst med omsorgspersoner med en alkoholavhengighet, har en økt risiko for psykiske lidelser, selvmord, egne rusproblemer, samt drop-out fra skole og arbeidsliv (Hjärn et al, 2014). Barn opplever lojalitetskonflikter, skyld, skam og konsentrasjonsproblemer som følge av hjemmesituasjonen. De kan utvikle både fysiske og psykiske plager. De har ofte for store praktiske og emosjonelle omsorgsoppgaver, og høy grad av bekymring for den som drikker.</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Barn av alkoholikere vokser opp i uttrygghet og uforutsigbarhet da påvirkede voksne endrer atferds- og reaksjonsmønster.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Familietilpasning</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(med-avhengighet) i form av tildekking og/eller bortforklaring er vanlig i familier med alkoholavhengighet. Dette skyldes i stor grad skam og skyld. I tillegg ser man at partnere dras med inn i et negativt mønster ved å tilrettelegge, unnskylde og bruke mye tid og krefter på å følge opp den avhengige. Dette kan igjen gå på bekostning av omsorgsrolle for barn eller ivaretakelse av andre oppgaver.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sp>
        <p:nvSpPr>
          <p:cNvPr id="17426" name="Avrundet rektangel 28"/>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Om alkohol - skadelig bruk</a:t>
            </a:r>
          </a:p>
        </p:txBody>
      </p:sp>
      <p:sp>
        <p:nvSpPr>
          <p:cNvPr id="17427" name="Avrundet rektangel 29"/>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avhengighetstilstand – alkoholavhengighet?</a:t>
            </a:r>
          </a:p>
        </p:txBody>
      </p:sp>
      <p:sp>
        <p:nvSpPr>
          <p:cNvPr id="17428" name="Avrundet rektangel 30"/>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17429" name="Avrundet rektangel 31"/>
          <p:cNvSpPr/>
          <p:nvPr/>
        </p:nvSpPr>
        <p:spPr>
          <a:xfrm>
            <a:off x="466725" y="4581525"/>
            <a:ext cx="3097213"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17430" name="Avrundet rektangel 32"/>
          <p:cNvSpPr/>
          <p:nvPr/>
        </p:nvSpPr>
        <p:spPr>
          <a:xfrm>
            <a:off x="466725" y="5732463"/>
            <a:ext cx="3097213"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7431" name="Avrundet rektangel 33"/>
          <p:cNvSpPr/>
          <p:nvPr/>
        </p:nvSpPr>
        <p:spPr>
          <a:xfrm>
            <a:off x="468313" y="2852738"/>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Alkohol som familielidelse</a:t>
            </a:r>
            <a:endParaRPr kumimoji="0" lang="nb-NO" altLang="nb-NO" sz="1400" b="0" i="0" u="none" strike="noStrike" kern="1200" cap="none" spc="0" normalizeH="0" baseline="0" noProof="0">
              <a:uLnTx/>
              <a:uFillTx/>
              <a:ea typeface="Arial"/>
            </a:endParaRPr>
          </a:p>
        </p:txBody>
      </p:sp>
      <p:sp>
        <p:nvSpPr>
          <p:cNvPr id="17432" name="Avrundet rektangel 34"/>
          <p:cNvSpPr/>
          <p:nvPr/>
        </p:nvSpPr>
        <p:spPr>
          <a:xfrm>
            <a:off x="468313" y="40068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 og behandling</a:t>
            </a:r>
          </a:p>
        </p:txBody>
      </p:sp>
      <p:sp>
        <p:nvSpPr>
          <p:cNvPr id="17433" name="Avrundet rektangel 35"/>
          <p:cNvSpPr/>
          <p:nvPr/>
        </p:nvSpPr>
        <p:spPr>
          <a:xfrm>
            <a:off x="468313" y="515778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Selvhjelpsgrupper</a:t>
            </a:r>
          </a:p>
        </p:txBody>
      </p:sp>
      <p:sp>
        <p:nvSpPr>
          <p:cNvPr id="17434" name="Avrundet rektangel 36"/>
          <p:cNvSpPr/>
          <p:nvPr/>
        </p:nvSpPr>
        <p:spPr>
          <a:xfrm>
            <a:off x="468313" y="6308725"/>
            <a:ext cx="3095625" cy="433388"/>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
        <p:nvSpPr>
          <p:cNvPr id="17435" name="Hjem 21">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8434" name="Gruppe 2" title=""/>
          <p:cNvGrpSpPr/>
          <p:nvPr/>
        </p:nvGrpSpPr>
        <p:grpSpPr>
          <a:xfrm>
            <a:off x="468313" y="549275"/>
            <a:ext cx="1736725" cy="693738"/>
            <a:chOff x="1951" y="480744"/>
            <a:chExt cx="1736735" cy="694694"/>
          </a:xfrm>
        </p:grpSpPr>
        <p:sp>
          <p:nvSpPr>
            <p:cNvPr id="18435" name="Vinkeltegn 2"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3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8437" name="Gruppe 3" title=""/>
          <p:cNvGrpSpPr/>
          <p:nvPr/>
        </p:nvGrpSpPr>
        <p:grpSpPr>
          <a:xfrm>
            <a:off x="2030413" y="549275"/>
            <a:ext cx="1736725" cy="693738"/>
            <a:chOff x="1565013" y="480744"/>
            <a:chExt cx="1736735" cy="694694"/>
          </a:xfrm>
        </p:grpSpPr>
        <p:sp>
          <p:nvSpPr>
            <p:cNvPr id="18438" name="Vinkeltegn 5"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3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8440" name="Gruppe 4" title=""/>
          <p:cNvGrpSpPr/>
          <p:nvPr/>
        </p:nvGrpSpPr>
        <p:grpSpPr>
          <a:xfrm>
            <a:off x="3594100" y="549275"/>
            <a:ext cx="1736725" cy="693738"/>
            <a:chOff x="3128076" y="480744"/>
            <a:chExt cx="1736735" cy="694694"/>
          </a:xfrm>
        </p:grpSpPr>
        <p:sp>
          <p:nvSpPr>
            <p:cNvPr id="18441" name="Vinkeltegn 8"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8443" name="Gruppe 6" title=""/>
          <p:cNvGrpSpPr/>
          <p:nvPr/>
        </p:nvGrpSpPr>
        <p:grpSpPr>
          <a:xfrm>
            <a:off x="6719888" y="549275"/>
            <a:ext cx="1736725" cy="693738"/>
            <a:chOff x="6254200" y="480744"/>
            <a:chExt cx="1736735" cy="694694"/>
          </a:xfrm>
        </p:grpSpPr>
        <p:sp>
          <p:nvSpPr>
            <p:cNvPr id="18444" name="Vinkeltegn 11"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8446" name="Gruppe 2" title=""/>
          <p:cNvGrpSpPr/>
          <p:nvPr/>
        </p:nvGrpSpPr>
        <p:grpSpPr>
          <a:xfrm>
            <a:off x="5148263" y="549275"/>
            <a:ext cx="1736725" cy="693738"/>
            <a:chOff x="1951" y="480744"/>
            <a:chExt cx="1736735" cy="694694"/>
          </a:xfrm>
        </p:grpSpPr>
        <p:sp>
          <p:nvSpPr>
            <p:cNvPr id="18447" name="Vinkeltegn 14"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8449" name="TekstSylinder 27"/>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Samsykelighet</a:t>
            </a:r>
            <a:endParaRPr kumimoji="0" lang="nb-NO" sz="16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 alkoholavhengighet er samsykelighet (komorbiditet) vanlig. Det vil si at flere tilstander eller lidelser opptrer sammen med alkoholavhengigheten. Studier viser at en tredjedel av personer med en psykisk lidelse, også misbruker eller er avhengig av en psykoaktiv substans, og da ofte alkohol.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Nesten 40% av alle med alkoholavhengighet, har også en annen lidelse.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Psykiske lidelser blant personer som brukte alkohol alene er funnet å være;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Personlighetsforstyrrelse 25 prosent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Stemningsforstyrrelse 16 prosent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Angstlidelse 16 prosent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Vanlig tilleggsproblematikk ved alkoholavhengighet er;</a:t>
            </a: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I tillegg ser man ofte misbruk av andre vanedannende substanser i </a:t>
            </a:r>
          </a:p>
          <a:p>
            <a:pPr marL="171450" marR="0" lvl="0" indent="-17145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kombinasjon med alkoholavhengigheten.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6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pic>
        <p:nvPicPr>
          <p:cNvPr id="18450" name="Picture 3" title=""/>
          <p:cNvPicPr>
            <a:picLocks noChangeAspect="1"/>
          </p:cNvPicPr>
          <p:nvPr/>
        </p:nvPicPr>
        <p:blipFill>
          <a:blip r:embed="rId8"/>
          <a:stretch>
            <a:fillRect/>
          </a:stretch>
        </p:blipFill>
        <p:spPr>
          <a:xfrm>
            <a:off x="3941763" y="4221163"/>
            <a:ext cx="3816350" cy="1682750"/>
          </a:xfrm>
          <a:prstGeom prst="rect">
            <a:avLst/>
          </a:prstGeom>
          <a:noFill/>
          <a:ln>
            <a:noFill/>
            <a:miter lim="800000"/>
          </a:ln>
          <a:effectLst/>
        </p:spPr>
      </p:pic>
      <p:sp>
        <p:nvSpPr>
          <p:cNvPr id="18451" name="Avrundet rektangel 28"/>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Om alkohol - skadelig bruk</a:t>
            </a:r>
          </a:p>
        </p:txBody>
      </p:sp>
      <p:sp>
        <p:nvSpPr>
          <p:cNvPr id="18452" name="Avrundet rektangel 29"/>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avhengighetstilstand – alkoholavhengighet?</a:t>
            </a:r>
          </a:p>
        </p:txBody>
      </p:sp>
      <p:sp>
        <p:nvSpPr>
          <p:cNvPr id="18453" name="Avrundet rektangel 30"/>
          <p:cNvSpPr/>
          <p:nvPr/>
        </p:nvSpPr>
        <p:spPr>
          <a:xfrm>
            <a:off x="468313" y="3429000"/>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Samsykelighet</a:t>
            </a:r>
            <a:endParaRPr kumimoji="0" lang="nb-NO" altLang="nb-NO" sz="1400" b="0" i="0" u="none" strike="noStrike" kern="1200" cap="none" spc="0" normalizeH="0" baseline="0" noProof="0">
              <a:uLnTx/>
              <a:uFillTx/>
              <a:ea typeface="Arial"/>
            </a:endParaRPr>
          </a:p>
        </p:txBody>
      </p:sp>
      <p:sp>
        <p:nvSpPr>
          <p:cNvPr id="18454" name="Avrundet rektangel 31"/>
          <p:cNvSpPr/>
          <p:nvPr/>
        </p:nvSpPr>
        <p:spPr>
          <a:xfrm>
            <a:off x="466725" y="4581525"/>
            <a:ext cx="3097213"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18455" name="Avrundet rektangel 32"/>
          <p:cNvSpPr/>
          <p:nvPr/>
        </p:nvSpPr>
        <p:spPr>
          <a:xfrm>
            <a:off x="466725" y="5732463"/>
            <a:ext cx="3097213"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8456" name="Avrundet rektangel 33"/>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Alkohol som familielidelse</a:t>
            </a:r>
          </a:p>
        </p:txBody>
      </p:sp>
      <p:sp>
        <p:nvSpPr>
          <p:cNvPr id="18457" name="Avrundet rektangel 34"/>
          <p:cNvSpPr/>
          <p:nvPr/>
        </p:nvSpPr>
        <p:spPr>
          <a:xfrm>
            <a:off x="468313" y="40068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 og behandling</a:t>
            </a:r>
          </a:p>
        </p:txBody>
      </p:sp>
      <p:sp>
        <p:nvSpPr>
          <p:cNvPr id="18458" name="Avrundet rektangel 35"/>
          <p:cNvSpPr/>
          <p:nvPr/>
        </p:nvSpPr>
        <p:spPr>
          <a:xfrm>
            <a:off x="468313" y="515778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Selvhjelpsgrupper</a:t>
            </a:r>
          </a:p>
        </p:txBody>
      </p:sp>
      <p:sp>
        <p:nvSpPr>
          <p:cNvPr id="18459" name="Avrundet rektangel 36"/>
          <p:cNvSpPr/>
          <p:nvPr/>
        </p:nvSpPr>
        <p:spPr>
          <a:xfrm>
            <a:off x="468313" y="6308725"/>
            <a:ext cx="3095625" cy="433388"/>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
        <p:nvSpPr>
          <p:cNvPr id="18460" name="Hjem 21">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9458" name="Gruppe 2" title=""/>
          <p:cNvGrpSpPr/>
          <p:nvPr/>
        </p:nvGrpSpPr>
        <p:grpSpPr>
          <a:xfrm>
            <a:off x="468313" y="549275"/>
            <a:ext cx="1736725" cy="693738"/>
            <a:chOff x="1951" y="480744"/>
            <a:chExt cx="1736735" cy="694694"/>
          </a:xfrm>
        </p:grpSpPr>
        <p:sp>
          <p:nvSpPr>
            <p:cNvPr id="19459" name="Vinkeltegn 2"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6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9461" name="Gruppe 3" title=""/>
          <p:cNvGrpSpPr/>
          <p:nvPr/>
        </p:nvGrpSpPr>
        <p:grpSpPr>
          <a:xfrm>
            <a:off x="2030413" y="549275"/>
            <a:ext cx="1736725" cy="693738"/>
            <a:chOff x="1565013" y="480744"/>
            <a:chExt cx="1736735" cy="694694"/>
          </a:xfrm>
        </p:grpSpPr>
        <p:sp>
          <p:nvSpPr>
            <p:cNvPr id="19462" name="Vinkeltegn 5"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6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9464" name="Gruppe 4" title=""/>
          <p:cNvGrpSpPr/>
          <p:nvPr/>
        </p:nvGrpSpPr>
        <p:grpSpPr>
          <a:xfrm>
            <a:off x="3594100" y="549275"/>
            <a:ext cx="1736725" cy="693738"/>
            <a:chOff x="3128076" y="480744"/>
            <a:chExt cx="1736735" cy="694694"/>
          </a:xfrm>
        </p:grpSpPr>
        <p:sp>
          <p:nvSpPr>
            <p:cNvPr id="19465" name="Vinkeltegn 8"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6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9467" name="Gruppe 6" title=""/>
          <p:cNvGrpSpPr/>
          <p:nvPr/>
        </p:nvGrpSpPr>
        <p:grpSpPr>
          <a:xfrm>
            <a:off x="6719888" y="549275"/>
            <a:ext cx="1736725" cy="693738"/>
            <a:chOff x="6254200" y="480744"/>
            <a:chExt cx="1736735" cy="694694"/>
          </a:xfrm>
        </p:grpSpPr>
        <p:sp>
          <p:nvSpPr>
            <p:cNvPr id="19468" name="Vinkeltegn 11"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6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9470" name="Gruppe 2" title=""/>
          <p:cNvGrpSpPr/>
          <p:nvPr/>
        </p:nvGrpSpPr>
        <p:grpSpPr>
          <a:xfrm>
            <a:off x="5148263" y="549275"/>
            <a:ext cx="1736725" cy="693738"/>
            <a:chOff x="1951" y="480744"/>
            <a:chExt cx="1736735" cy="694694"/>
          </a:xfrm>
        </p:grpSpPr>
        <p:sp>
          <p:nvSpPr>
            <p:cNvPr id="19471" name="Vinkeltegn 14"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9473" name="TekstSylinder 26"/>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Henvisning</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Fastleger/sykehusleger, bedriftsleger, barnevern og sosialtjenesten i kommunen kan henvise til tverrfaglig spesialisert rusbehandling (TSB) der det bekymring for om noen har en alkoholavhengighet.</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Det bør vurderes å etableres en kontakt i kommunehelsetjenesten, slik at de er tidlig involvert i forløpet og sikrer et helhetlig pasientforløp.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Selv om en ofte ser at det finnes uformelt press fra pårørende, venner og arbeidsgiver, er hovedregelen at behandling skjer på et frivillig grunnlag.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Tvunget tilbakehold</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 enkelte tilfeller er pårørende bekymret for alkoholavhengighet er så alvorlig at en ønsker å få vurdert om det er grunnlag for å bruke tvangsvedtak. </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 spørsmål om en person kan henvises og behandles under tvunget tilbakehold, kontaktes sosialtjenesten i aktuell kommune/rusoppfølgende tjeneste i NAV eller fastlege for avklaring.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Vedtak om tvungen tilbakehold fattes av kommunelege. Eventuell klage på vedtak, gjøres til fylkeslegen.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Behandling</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Etter avrusning, utredning og diagnostikk vil pasienten få tilbud om behandling. Behandlingen som tilbys avhenger av den enkeltes symptombilde og individuelle forhold. Blant behandlingen som tilbys er;</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Kognitiv atferdsterapi</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Motiverende Intervju</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12.trinnsbasert behandling</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6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19474" name="Avrundet rektangel 27"/>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Om alkohol - skadelig bruk</a:t>
            </a:r>
          </a:p>
        </p:txBody>
      </p:sp>
      <p:sp>
        <p:nvSpPr>
          <p:cNvPr id="19475" name="Avrundet rektangel 28"/>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avhengighetstilstand – alkoholavhengighet?</a:t>
            </a:r>
          </a:p>
        </p:txBody>
      </p:sp>
      <p:sp>
        <p:nvSpPr>
          <p:cNvPr id="19476" name="Avrundet rektangel 29"/>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19477" name="Avrundet rektangel 30"/>
          <p:cNvSpPr/>
          <p:nvPr/>
        </p:nvSpPr>
        <p:spPr>
          <a:xfrm>
            <a:off x="466725" y="4581525"/>
            <a:ext cx="3097213"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19478" name="Avrundet rektangel 31"/>
          <p:cNvSpPr/>
          <p:nvPr/>
        </p:nvSpPr>
        <p:spPr>
          <a:xfrm>
            <a:off x="466725" y="5732463"/>
            <a:ext cx="3097213"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9479" name="Avrundet rektangel 32"/>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Alkohol som familielidelse</a:t>
            </a:r>
          </a:p>
        </p:txBody>
      </p:sp>
      <p:sp>
        <p:nvSpPr>
          <p:cNvPr id="19480" name="Avrundet rektangel 33"/>
          <p:cNvSpPr/>
          <p:nvPr/>
        </p:nvSpPr>
        <p:spPr>
          <a:xfrm>
            <a:off x="468313" y="4006850"/>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Henvisning og behandling</a:t>
            </a:r>
            <a:endParaRPr kumimoji="0" lang="nb-NO" altLang="nb-NO" sz="1400" b="0" i="0" u="none" strike="noStrike" kern="1200" cap="none" spc="0" normalizeH="0" baseline="0" noProof="0">
              <a:uLnTx/>
              <a:uFillTx/>
              <a:ea typeface="Arial"/>
            </a:endParaRPr>
          </a:p>
        </p:txBody>
      </p:sp>
      <p:sp>
        <p:nvSpPr>
          <p:cNvPr id="19481" name="Avrundet rektangel 34"/>
          <p:cNvSpPr/>
          <p:nvPr/>
        </p:nvSpPr>
        <p:spPr>
          <a:xfrm>
            <a:off x="468313" y="515778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Selvhjelpsgrupper</a:t>
            </a:r>
          </a:p>
        </p:txBody>
      </p:sp>
      <p:sp>
        <p:nvSpPr>
          <p:cNvPr id="19482" name="Avrundet rektangel 35"/>
          <p:cNvSpPr/>
          <p:nvPr/>
        </p:nvSpPr>
        <p:spPr>
          <a:xfrm>
            <a:off x="468313" y="6308725"/>
            <a:ext cx="3095625" cy="433388"/>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
        <p:nvSpPr>
          <p:cNvPr id="19483" name="Hjem 21">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20482" name="Gruppe 2" title=""/>
          <p:cNvGrpSpPr/>
          <p:nvPr/>
        </p:nvGrpSpPr>
        <p:grpSpPr>
          <a:xfrm>
            <a:off x="468313" y="549275"/>
            <a:ext cx="1736725" cy="693738"/>
            <a:chOff x="1951" y="480744"/>
            <a:chExt cx="1736735" cy="694694"/>
          </a:xfrm>
        </p:grpSpPr>
        <p:sp>
          <p:nvSpPr>
            <p:cNvPr id="20483" name="Vinkeltegn 2"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8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0485" name="Gruppe 3" title=""/>
          <p:cNvGrpSpPr/>
          <p:nvPr/>
        </p:nvGrpSpPr>
        <p:grpSpPr>
          <a:xfrm>
            <a:off x="2030413" y="549275"/>
            <a:ext cx="1736725" cy="693738"/>
            <a:chOff x="1565013" y="480744"/>
            <a:chExt cx="1736735" cy="694694"/>
          </a:xfrm>
        </p:grpSpPr>
        <p:sp>
          <p:nvSpPr>
            <p:cNvPr id="20486" name="Vinkeltegn 5"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8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0488" name="Gruppe 4" title=""/>
          <p:cNvGrpSpPr/>
          <p:nvPr/>
        </p:nvGrpSpPr>
        <p:grpSpPr>
          <a:xfrm>
            <a:off x="3594100" y="549275"/>
            <a:ext cx="1736725" cy="693738"/>
            <a:chOff x="3128076" y="480744"/>
            <a:chExt cx="1736735" cy="694694"/>
          </a:xfrm>
        </p:grpSpPr>
        <p:sp>
          <p:nvSpPr>
            <p:cNvPr id="20489" name="Vinkeltegn 8"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0491" name="Gruppe 6" title=""/>
          <p:cNvGrpSpPr/>
          <p:nvPr/>
        </p:nvGrpSpPr>
        <p:grpSpPr>
          <a:xfrm>
            <a:off x="6719888" y="549275"/>
            <a:ext cx="1736725" cy="693738"/>
            <a:chOff x="6254200" y="480744"/>
            <a:chExt cx="1736735" cy="694694"/>
          </a:xfrm>
        </p:grpSpPr>
        <p:sp>
          <p:nvSpPr>
            <p:cNvPr id="20492" name="Vinkeltegn 11"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0494" name="Gruppe 2" title=""/>
          <p:cNvGrpSpPr/>
          <p:nvPr/>
        </p:nvGrpSpPr>
        <p:grpSpPr>
          <a:xfrm>
            <a:off x="5148263" y="549275"/>
            <a:ext cx="1736725" cy="693738"/>
            <a:chOff x="1951" y="480744"/>
            <a:chExt cx="1736735" cy="694694"/>
          </a:xfrm>
        </p:grpSpPr>
        <p:sp>
          <p:nvSpPr>
            <p:cNvPr id="20495" name="Vinkeltegn 14"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0497" name="TekstSylinder 25"/>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Krise og mestringsplan</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Krise og mestringsplan er en plan for å forebygge eller og forhindre at man kommer i en krise. Planen skal sikre mestring. Krise og mestringsplan kan med fordel utformes tidlig i behandling av alkoholavhengighet. Det er et verktøy som er tilgjengelig både for Iphone og androide system. </a:t>
            </a:r>
            <a:r>
              <a:rPr kumimoji="0" lang="nb-NO" sz="1100" b="1" i="0" u="sng" strike="noStrike" kern="1200" cap="none" spc="0" normalizeH="0" baseline="0" noProof="0">
                <a:ln>
                  <a:noFill/>
                </a:ln>
                <a:solidFill>
                  <a:schemeClr val="tx1"/>
                </a:solidFill>
                <a:uLnTx/>
                <a:uFillTx/>
                <a:latin typeface="+mn-lt" pitchFamily="34" charset="0"/>
                <a:ea typeface="+mn-ea" pitchFamily="34" charset="0"/>
                <a:cs typeface="+mn-cs"/>
              </a:rPr>
              <a:t>MinPlan</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er en app som gir lett innføring i krise og mestringsplan. Dette kan utformes av pasient og pårørende også uavhengig av behandling.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En krise og mestringsplan innebærer følgende</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Identifiser de tidlige </a:t>
            </a: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signalene/tilbakefallstegn </a:t>
            </a:r>
          </a:p>
          <a:p>
            <a:pPr marL="171450" marR="0" lvl="0" indent="-17145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på at du vil drikke alkohol. Bli bevisst faresignalene </a:t>
            </a:r>
          </a:p>
          <a:p>
            <a:pPr marL="171450" marR="0" lvl="0" indent="-17145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og situasjoner som utløser et ønske om                                                        alkoholinntak.</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Tanker, bilder, følelser og lignende.</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1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Skriv opp mestringsstrategier – det vil si                                                         andre måter å håndtere situasjonen/følelsen/det                                         som utløser behovet på, annet enn å innta alkohol.</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Indre mestringsstrategier – avledning,                                              mindfullness, for eksempel.</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Oppsøk venner som vil avlede deg fra                                                    ønsket om å innta alkohol.</a:t>
            </a:r>
          </a:p>
          <a:p>
            <a:pPr marL="628650" marR="0" lvl="1"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Varsle mentor/selvhjelpsgrupper/venner/</a:t>
            </a:r>
          </a:p>
          <a:p>
            <a:pPr marL="628650" marR="0" lvl="1" indent="-17145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familie/nettverk som kan hjelpe deg til å </a:t>
            </a:r>
          </a:p>
          <a:p>
            <a:pPr marL="628650" marR="0" lvl="1" indent="-17145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avstå fra å innta alkohol.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pic>
        <p:nvPicPr>
          <p:cNvPr id="20498" name="Picture 2" title=""/>
          <p:cNvPicPr>
            <a:picLocks noChangeAspect="1"/>
          </p:cNvPicPr>
          <p:nvPr/>
        </p:nvPicPr>
        <p:blipFill>
          <a:blip r:embed="rId8"/>
          <a:stretch>
            <a:fillRect/>
          </a:stretch>
        </p:blipFill>
        <p:spPr>
          <a:xfrm>
            <a:off x="7235825" y="3016250"/>
            <a:ext cx="1973263" cy="3221038"/>
          </a:xfrm>
          <a:prstGeom prst="rect">
            <a:avLst/>
          </a:prstGeom>
          <a:noFill/>
          <a:ln>
            <a:noFill/>
            <a:miter lim="800000"/>
          </a:ln>
          <a:effectLst/>
        </p:spPr>
      </p:pic>
      <p:sp>
        <p:nvSpPr>
          <p:cNvPr id="20499" name="Avrundet rektangel 28"/>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Om alkohol - skadelig bruk</a:t>
            </a:r>
          </a:p>
        </p:txBody>
      </p:sp>
      <p:sp>
        <p:nvSpPr>
          <p:cNvPr id="20500" name="Avrundet rektangel 29"/>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avhengighetstilstand – alkoholavhengighet?</a:t>
            </a:r>
          </a:p>
        </p:txBody>
      </p:sp>
      <p:sp>
        <p:nvSpPr>
          <p:cNvPr id="20501" name="Avrundet rektangel 30"/>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20502" name="Avrundet rektangel 31"/>
          <p:cNvSpPr/>
          <p:nvPr/>
        </p:nvSpPr>
        <p:spPr>
          <a:xfrm>
            <a:off x="466725" y="4581525"/>
            <a:ext cx="3097213"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Krise og mestringsplan</a:t>
            </a:r>
            <a:endParaRPr kumimoji="0" lang="nb-NO" altLang="nb-NO" sz="1400" b="0" i="0" u="none" strike="noStrike" kern="1200" cap="none" spc="0" normalizeH="0" baseline="0" noProof="0">
              <a:uLnTx/>
              <a:uFillTx/>
              <a:ea typeface="Arial"/>
            </a:endParaRPr>
          </a:p>
        </p:txBody>
      </p:sp>
      <p:sp>
        <p:nvSpPr>
          <p:cNvPr id="20503" name="Avrundet rektangel 32"/>
          <p:cNvSpPr/>
          <p:nvPr/>
        </p:nvSpPr>
        <p:spPr>
          <a:xfrm>
            <a:off x="466725" y="5732463"/>
            <a:ext cx="3097213"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20504" name="Avrundet rektangel 33"/>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Alkohol som familielidelse</a:t>
            </a:r>
          </a:p>
        </p:txBody>
      </p:sp>
      <p:sp>
        <p:nvSpPr>
          <p:cNvPr id="20505" name="Avrundet rektangel 34"/>
          <p:cNvSpPr/>
          <p:nvPr/>
        </p:nvSpPr>
        <p:spPr>
          <a:xfrm>
            <a:off x="468313" y="40068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 og behandling</a:t>
            </a:r>
          </a:p>
        </p:txBody>
      </p:sp>
      <p:sp>
        <p:nvSpPr>
          <p:cNvPr id="20506" name="Avrundet rektangel 35"/>
          <p:cNvSpPr/>
          <p:nvPr/>
        </p:nvSpPr>
        <p:spPr>
          <a:xfrm>
            <a:off x="468313" y="515778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Selvhjelpsgrupper</a:t>
            </a:r>
          </a:p>
        </p:txBody>
      </p:sp>
      <p:sp>
        <p:nvSpPr>
          <p:cNvPr id="20507" name="Avrundet rektangel 36"/>
          <p:cNvSpPr/>
          <p:nvPr/>
        </p:nvSpPr>
        <p:spPr>
          <a:xfrm>
            <a:off x="468313" y="6308725"/>
            <a:ext cx="3095625" cy="433388"/>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
        <p:nvSpPr>
          <p:cNvPr id="20508" name="Hjem 21">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21506" name="Gruppe 2" title=""/>
          <p:cNvGrpSpPr/>
          <p:nvPr/>
        </p:nvGrpSpPr>
        <p:grpSpPr>
          <a:xfrm>
            <a:off x="468313" y="549275"/>
            <a:ext cx="1736725" cy="693738"/>
            <a:chOff x="1951" y="480744"/>
            <a:chExt cx="1736735" cy="694694"/>
          </a:xfrm>
        </p:grpSpPr>
        <p:sp>
          <p:nvSpPr>
            <p:cNvPr id="21507" name="Vinkeltegn 2"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0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1509" name="Gruppe 3" title=""/>
          <p:cNvGrpSpPr/>
          <p:nvPr/>
        </p:nvGrpSpPr>
        <p:grpSpPr>
          <a:xfrm>
            <a:off x="2030413" y="549275"/>
            <a:ext cx="1736725" cy="693738"/>
            <a:chOff x="1565013" y="480744"/>
            <a:chExt cx="1736735" cy="694694"/>
          </a:xfrm>
        </p:grpSpPr>
        <p:sp>
          <p:nvSpPr>
            <p:cNvPr id="21510" name="Vinkeltegn 5"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1512" name="Gruppe 4" title=""/>
          <p:cNvGrpSpPr/>
          <p:nvPr/>
        </p:nvGrpSpPr>
        <p:grpSpPr>
          <a:xfrm>
            <a:off x="3594100" y="549275"/>
            <a:ext cx="1736725" cy="693738"/>
            <a:chOff x="3128076" y="480744"/>
            <a:chExt cx="1736735" cy="694694"/>
          </a:xfrm>
        </p:grpSpPr>
        <p:sp>
          <p:nvSpPr>
            <p:cNvPr id="21513" name="Vinkeltegn 8"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1515" name="Gruppe 6" title=""/>
          <p:cNvGrpSpPr/>
          <p:nvPr/>
        </p:nvGrpSpPr>
        <p:grpSpPr>
          <a:xfrm>
            <a:off x="6719888" y="549275"/>
            <a:ext cx="1736725" cy="693738"/>
            <a:chOff x="6254200" y="480744"/>
            <a:chExt cx="1736735" cy="694694"/>
          </a:xfrm>
        </p:grpSpPr>
        <p:sp>
          <p:nvSpPr>
            <p:cNvPr id="21516" name="Vinkeltegn 11"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1518" name="Gruppe 2" title=""/>
          <p:cNvGrpSpPr/>
          <p:nvPr/>
        </p:nvGrpSpPr>
        <p:grpSpPr>
          <a:xfrm>
            <a:off x="5148263" y="549275"/>
            <a:ext cx="1736725" cy="693738"/>
            <a:chOff x="1951" y="480744"/>
            <a:chExt cx="1736735" cy="694694"/>
          </a:xfrm>
        </p:grpSpPr>
        <p:sp>
          <p:nvSpPr>
            <p:cNvPr id="21519" name="Vinkeltegn 14"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2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1521" name="TekstSylinder 26"/>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Selvhjelpsgrupper</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En selvhjelpsgruppe er en gruppe bestående av individer med tilsvarende alkoholavhengighetsproblematikk, som bistår, støtter og motiverer hverandre til avholdenhet.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Tilbakefall ved alkoholavhengighet er vanlig og støtte over tid er viktig. Å delta i selvhjelpsgrupper kan derfor være et nyttig supplerende tiltak.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Den meste kjente selvhjelpsgruppen for alkoholavhengige er </a:t>
            </a: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Anonyme Alkoholikere</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På nettsidene til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8"/>
              </a:rPr>
              <a:t>Anonyme alkoholikere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finnes en oversikt over møter i Aust og Vest Agder.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En annen selvhjelpsgruppe som kan anbefales er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9"/>
              </a:rPr>
              <a:t>Familieklubben</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Dette er selvhjelpsgrupper for hele familien. Det finnes og flere brukerorganisasjoner som man kan finne støtte hos. Et lokalt eksempel er "A-larm" - http://a-larm.no/</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For mer informasjon om selvhjelpsgrupper, se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hlinkClick r:id="rId10"/>
              </a:rPr>
              <a:t>www.selvhjelp.no</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solidFill>
                <a:schemeClr val="tx1"/>
              </a:solidFill>
              <a:uLnTx/>
              <a:uFillTx/>
              <a:ea typeface="Arial"/>
            </a:endParaRPr>
          </a:p>
        </p:txBody>
      </p:sp>
      <p:sp>
        <p:nvSpPr>
          <p:cNvPr id="21522" name="Avrundet rektangel 27"/>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Om alkohol - skadelig bruk</a:t>
            </a:r>
          </a:p>
        </p:txBody>
      </p:sp>
      <p:sp>
        <p:nvSpPr>
          <p:cNvPr id="21523" name="Avrundet rektangel 28"/>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avhengighetstilstand – alkoholavhengighet?</a:t>
            </a:r>
          </a:p>
        </p:txBody>
      </p:sp>
      <p:sp>
        <p:nvSpPr>
          <p:cNvPr id="21524" name="Avrundet rektangel 29"/>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21525" name="Avrundet rektangel 30"/>
          <p:cNvSpPr/>
          <p:nvPr/>
        </p:nvSpPr>
        <p:spPr>
          <a:xfrm>
            <a:off x="466725" y="4581525"/>
            <a:ext cx="3097213"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Krise og mestringsplan</a:t>
            </a:r>
          </a:p>
        </p:txBody>
      </p:sp>
      <p:sp>
        <p:nvSpPr>
          <p:cNvPr id="21526" name="Avrundet rektangel 31"/>
          <p:cNvSpPr/>
          <p:nvPr/>
        </p:nvSpPr>
        <p:spPr>
          <a:xfrm>
            <a:off x="466725" y="5732463"/>
            <a:ext cx="3097213"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21527" name="Avrundet rektangel 32"/>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Alkohol som familielidelse</a:t>
            </a:r>
          </a:p>
        </p:txBody>
      </p:sp>
      <p:sp>
        <p:nvSpPr>
          <p:cNvPr id="21528" name="Avrundet rektangel 33"/>
          <p:cNvSpPr/>
          <p:nvPr/>
        </p:nvSpPr>
        <p:spPr>
          <a:xfrm>
            <a:off x="468313" y="400685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 og behandling</a:t>
            </a:r>
          </a:p>
        </p:txBody>
      </p:sp>
      <p:sp>
        <p:nvSpPr>
          <p:cNvPr id="21529" name="Avrundet rektangel 34"/>
          <p:cNvSpPr/>
          <p:nvPr/>
        </p:nvSpPr>
        <p:spPr>
          <a:xfrm>
            <a:off x="468313" y="5157788"/>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rPr>
              <a:t>Selvhjelpsgrupper</a:t>
            </a:r>
            <a:endParaRPr kumimoji="0" lang="nb-NO" altLang="nb-NO" sz="1400" b="0" i="0" u="none" strike="noStrike" kern="1200" cap="none" spc="0" normalizeH="0" baseline="0" noProof="0">
              <a:uLnTx/>
              <a:uFillTx/>
              <a:ea typeface="Arial"/>
            </a:endParaRPr>
          </a:p>
        </p:txBody>
      </p:sp>
      <p:sp>
        <p:nvSpPr>
          <p:cNvPr id="21530" name="Avrundet rektangel 35"/>
          <p:cNvSpPr/>
          <p:nvPr/>
        </p:nvSpPr>
        <p:spPr>
          <a:xfrm>
            <a:off x="468313" y="6308725"/>
            <a:ext cx="3095625" cy="433388"/>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fagpersoner</a:t>
            </a:r>
          </a:p>
        </p:txBody>
      </p:sp>
      <p:sp>
        <p:nvSpPr>
          <p:cNvPr id="21531" name="Hjem 21">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a:sym typeface="Wingdings" pitchFamily="2" charset="2"/>
            </a:endParaRP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3.05.14"/>
  <p:tag name="AS_TITLE" val="Aspose.Slides for .NET 4.0 Client Profile"/>
  <p:tag name="AS_VERSION" val="23.5"/>
</p:tagLst>
</file>

<file path=ppt/theme/theme1.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Helse Sør-Øst RHF</Company>
  <PresentationFormat>On-screen Show (4:3)</PresentationFormat>
  <Paragraphs>973</Paragraphs>
  <Slides>44</Slides>
  <Notes>24</Notes>
  <TotalTime>3609</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44</vt:i4>
      </vt:variant>
    </vt:vector>
  </HeadingPairs>
  <TitlesOfParts>
    <vt:vector baseType="lpstr" size="48">
      <vt:lpstr>Arial</vt:lpstr>
      <vt:lpstr>Calibri</vt:lpstr>
      <vt:lpstr>Wingdings</vt:lpstr>
      <vt:lpstr>Office-tema</vt:lpstr>
      <vt:lpstr>Alkoholavhengighet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23.0500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Tvangslidelse/OCD</dc:title>
  <dc:creator>greile</dc:creator>
  <dc:description>EK_Avdeling¤2#4¤2# ¤3#EK_Avsnitt¤2#4¤2# ¤3#EK_Bedriftsnavn¤2#1¤2#Sørlandet sykehus HF¤3#EK_GjelderFra¤2#0¤2# ¤3#EK_KlGjelderFra¤2#0¤2# ¤3#EK_Opprettet¤2#0¤2#22.06.2016¤3#EK_Utgitt¤2#0¤2#23.06.2016¤3#EK_IBrukDato¤2#0¤2#30.09.2020¤3#EK_DokumentID¤2#0¤2#D41583¤3#EK_DokTittel¤2#0¤2#Behandlingslinje - alkoholavhengighet¤3#EK_DokType¤2#0¤2#Generelt dokument¤3#EK_DocLvlShort¤2#0¤2# ¤3#EK_DocLevel¤2#0¤2# ¤3#EK_EksRef¤2#2¤2# 0¤3#EK_Erstatter¤2#0¤2#4.00¤3#EK_ErstatterD¤2#0¤2#30.09.2020¤3#EK_Signatur¤2#0¤2#¤3#EK_Verifisert¤2#0¤2#¤3#EK_Hørt¤2#0¤2#¤3#EK_AuditReview¤2#2¤2#¤3#EK_AuditApprove¤2#2¤2#¤3#EK_Gradering¤2#0¤2#Åpen¤3#EK_Gradnr¤2#4¤2#0¤3#EK_Kapittel¤2#4¤2# ¤3#EK_Referanse¤2#2¤2# 26I.3.18-33Førerkortvurderinger og meldeplikt (trafikkmedisin) i SSHF41750dok41750.docx¤1#II.KPH.1.1.1-1EK ny forside41188dok41188.docx¤1#II.KPH.2.1.2-2Selvmordsrisiko i KPH - kartlegging og vurdering20230dok20230.docx¤1#II.KPH.2.1.5-3Voldelig atferd - vurdering av risiko40904dok40904.docx¤1#II.KPH.2.2.2-1Henvisning til KPH - forslag til svar på vurdering og faglig redegjørelse40583dok40583.docx¤1#II.KPH.2.3.1-2Behandlingsansvar - roller i pasientforløpet02341dok02341.docx¤1#II.KPH.2.4.1-1Anamnese KPH - Veiledning31127dok31127.docx¤1#II.KPH.2.4.1-9DUDIT24507dok24507.pdf¤1#II.KPH.2.4.1-11SCID-II24509dok24509.pdf¤1#II.KPH.2.4.1-18SCL90R - Skjema22467dok22467.pdf¤1#II.KPH.2.4.1-20MADRS27863dok27863.docx¤1#II.KPH.2.4.1-22BAI - lenke27865dok27865.docx¤1#II.KPH.2.4.1-23Audit27573http://snakkomrus.no/utskrifter/audit-blank.pdf¤1#II.KPH.2.4.1-36MINI - PLUSS Internasjonalt neuropsykiatrisk intervju27908dok27908.pdf¤1#II.KPH.2.4.1-69Europasi - skåringsverktøy rus og psykiatri - lenke41591http://rop.no/kartleggingsverktoey/europasi-og-euroadad¤1#II.KPH.2.4.1-70EuroDADE - skåringsverktøy rus og psykiatri - lenke41592http://rop.no/kartleggingsverktoey/europasi-og-euroadad¤1#II.KPH.2.4.1-71CIWA-Ar - skåringsverktøy for alkoholabstinens41596dok41596.pdf¤1#II.KPH.2.4.2-2Komparentopplysninger i DIPS - KPH32176dok32176.docx¤1#II.KPH.2.4.2-23Utredning - Standard utreding voksne KPH40598dok40598.ppt¤1#II.KPH.4.1-10Tverrfaglig spesialisert rusbehandling (TSB) - Prioriteringsveileder -39829https://helsedirektoratet.no/retningslinjer/tverrfaglig-spesialisert-rusbehandling-tsb/seksjon?Tittel=tilstander-for-tverrfaglig-spesialisert-9669¤1#II.KPH.4.1-29Nasjonal faglig retningslinje for utredning, behandling og oppfølging av personer med samtidig ruslidelse og psykisk lidelse - ROP-lidelser41584https://helsedirektoratet.no/lists/publikasjoner/attachments/188/nasjonal-faglig-retningslinje-personer-med-rop-lidelser-is-1948.pdf¤1#II.KPH.4.1-30Nasjonal faglig retningslinje for behandling og rehabilitering av rusmiddelproblemer og avhengighet41585https://helsedirektoratet.no/retningslinjer/behandling-og-rehabilitering-av-rusmiddelproblemer-og-avhengighet¤1#II.KPH.4.1-31Nasjonal faglig retninglinje for avrusning fra rusmidler og vanedannende legemidler41586https://helsedirektoratet.no/retningslinjer/avrusning-fra-rusmidler-og-vanedannende-legemidler¤1#II.KPH.4.1-33Motiverende intervju41587https://helsedirektoratet.no/motiverende-intervju¤1#II.KPH.4.2-9NICE guidelines - alkoholavhengighet41588http://pathways.nice.org.uk/pathways/alcohol-use-disorders¤1#II.MSK.MBio.2.4.2-9Rusmiddeltesting i urin - prøvetaking, SSHF23034dok23034.docx¤1#¤3#EK_RefNr¤2#0¤2#II.KPH.3.11-1¤3#EK_Revisjon¤2#0¤2#5.00¤3#EK_Ansvarlig¤2#0¤2#Martin Rafoss¤3#EK_SkrevetAv¤2#0¤2#Faggruppe¤3#EK_DokAnsvNavn¤2#0¤2#Gro M. Eilertsen¤3#EK_UText2¤2#0¤2# ¤3#EK_UText3¤2#0¤2# ¤3#EK_UText4¤2#0¤2# ¤3#EK_Status¤2#0¤2#Til godkj.(rev)¤3#EK_Stikkord¤2#0¤2#¤3#EK_SuperStikkord¤2#0¤2#¤3#EK_Rapport¤2#3¤2#¤3#EK_EKPrintMerke¤2#0¤2#¤3#EK_Watermark¤2#0¤2#¤3#EK_Utgave¤2#0¤2#5.00¤3#EK_Merknad¤2#7¤2#Forlenges etter dialog med ARA¤3#EK_VerLogg¤2#2¤2#Ver. 5.00 - 30.09.2020|Forlenges etter dialog med ARA¤1#Ver. 4.00 - 30.09.2020|Forlenges med 12 mnd¤1#Ver. 3.00 - 22.11.2019|Forlenges med 12 måneder¤1#Ver. 2.00 - 03.05.2018|Kun forlengelse.¤1#Ver. 1.00 - 23.06.2016|¤3#EK_RF1¤2#4¤2# ¤3#EK_RF2¤2#4¤2# ¤3#EK_RF3¤2#4¤2# ¤3#EK_RF4¤2#4¤2# ¤3#EK_RF5¤2#4¤2# ¤3#EK_RF6¤2#4¤2# ¤3#EK_RF7¤2#4¤2# ¤3#EK_RF8¤2#4¤2# ¤3#EK_RF9¤2#4¤2# ¤3#EK_Mappe1¤2#4¤2# ¤3#EK_Mappe2¤2#4¤2# ¤3#EK_Mappe3¤2#4¤2# ¤3#EK_Mappe4¤2#4¤2# ¤3#EK_Mappe5¤2#4¤2# ¤3#EK_Mappe6¤2#4¤2# ¤3#EK_Mappe7¤2#4¤2# ¤3#EK_Mappe8¤2#4¤2# ¤3#EK_Mappe9¤2#4¤2# ¤3#EK_DL¤2#0¤2#1¤3#EK_GjelderTil¤2#0¤2#¤3#EK_Vedlegg¤2#2¤2# 0¤3#EK_AvdelingOver¤2#4¤2# ¤3#EK_HRefNr¤2#0¤2# ¤3#EK_HbNavn¤2#0¤2# ¤3#EK_DokRefnr¤2#4¤2#0002040311¤3#EK_Dokendrdato¤2#4¤2#05.05.2022 15:16:23¤3#EK_HbType¤2#4¤2# ¤3#EK_Offisiell¤2#4¤2# ¤3#EK_VedleggRef¤2#4¤2#II.KPH.3.11-1¤3#EK_Strukt00¤2#5¤2#¤5#II¤5#Klinikknivå¤5#0¤5#0¤4#.¤5#KPH¤5#Klinikk for psykisk helse - psykiatri og avhengighetsbehandling¤5#0¤5#0¤4#.¤5#3¤5#Diagnosespesifikke behandlingsforløp¤5#0¤5#0¤4#.¤5#11¤5#Alkohol¤5#0¤5#0¤4#\¤3#EK_Strukt01¤2#5¤2#¤3#EK_Pub¤2#6¤2# ¤3#EKR_DokType¤2#0¤2#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¤3#EKR_Strukt00¤2#5¤2#¤5#II¤5#Klinikknivå¤5#0¤5#0¤4#.¤5#KPH¤5#Klinikk for psykisk helse - psykiatri og avhengighetsbehandling¤5#0¤5#0¤4#.¤5#3¤5#Diagnosespesifikke behandlingsforløp¤5#0¤5#0¤4#.¤5#11¤5#Alkohol¤5#0¤5#0¤4#\¤3#</dc:description>
  <cp:keywords>&lt;dok41583.ppt&gt;&lt;n&gt;ek_type&lt;/n&gt;&lt;v&gt;ARB&lt;/v&gt;&lt;n&gt;khb&lt;/n&gt;&lt;v&gt;UB&lt;/v&gt;&lt;n&gt;beskyttet&lt;/n&gt;&lt;v&gt;nei&lt;/v&gt;&lt;/dok41583.ppt&gt;</cp:keywords>
  <cp:lastModifiedBy>Martin Rafoss</cp:lastModifiedBy>
  <cp:revision>657</cp:revision>
  <dcterms:created xsi:type="dcterms:W3CDTF">2015-12-11T16:59:45Z</dcterms:created>
  <dcterms:modified xsi:type="dcterms:W3CDTF">2024-11-12T11:59:39Z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urrDocVer">
    <vt:lpwstr>2.20</vt:lpwstr>
  </property>
  <property fmtid="{D5CDD505-2E9C-101B-9397-08002B2CF9AE}" pid="3" name="EK_Format">
    <vt:lpwstr>2</vt:lpwstr>
  </property>
</Properties>
</file>