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63" r:id="rId4"/>
    <p:sldId id="265" r:id="rId5"/>
    <p:sldId id="268" r:id="rId6"/>
    <p:sldId id="266" r:id="rId7"/>
    <p:sldId id="267" r:id="rId8"/>
    <p:sldId id="299" r:id="rId9"/>
    <p:sldId id="270" r:id="rId10"/>
    <p:sldId id="274" r:id="rId11"/>
    <p:sldId id="276" r:id="rId12"/>
    <p:sldId id="277" r:id="rId13"/>
    <p:sldId id="278" r:id="rId14"/>
    <p:sldId id="279" r:id="rId15"/>
    <p:sldId id="280" r:id="rId16"/>
    <p:sldId id="281" r:id="rId17"/>
    <p:sldId id="282" r:id="rId18"/>
    <p:sldId id="283" r:id="rId19"/>
    <p:sldId id="275" r:id="rId20"/>
    <p:sldId id="284" r:id="rId21"/>
    <p:sldId id="285" r:id="rId22"/>
    <p:sldId id="286" r:id="rId23"/>
    <p:sldId id="300" r:id="rId24"/>
    <p:sldId id="301" r:id="rId25"/>
    <p:sldId id="297" r:id="rId26"/>
    <p:sldId id="296" r:id="rId27"/>
    <p:sldId id="295" r:id="rId28"/>
    <p:sldId id="294" r:id="rId29"/>
    <p:sldId id="292" r:id="rId30"/>
    <p:sldId id="293" r:id="rId31"/>
    <p:sldId id="298" r:id="rId32"/>
  </p:sldIdLst>
  <p:sldSz cx="9144000" cy="6858000" type="screen4x3"/>
  <p:notesSz cx="6858000" cy="9144000"/>
  <p:custDataLst>
    <p:tags r:id="rId33"/>
  </p:custDataLst>
  <p:defaultTextStyle>
    <a:defPPr>
      <a:defRPr lang="nb-NO"/>
    </a:defPPr>
    <a:lvl1pPr marL="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007" autoAdjust="0"/>
  </p:normalViewPr>
  <p:slideViewPr>
    <p:cSldViewPr>
      <p:cViewPr varScale="1">
        <p:scale>
          <a:sx n="29" d="100"/>
          <a:sy n="29"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tags" Target="tags/tag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44034" name="Plassholder for topptekst 1"/>
          <p:cNvSpPr>
            <a:spLocks noGrp="1"/>
          </p:cNvSpPr>
          <p:nvPr>
            <p:ph type="hdr" sz="quarter"/>
          </p:nvPr>
        </p:nvSpPr>
        <p:spPr>
          <a:xfrm>
            <a:off x="0"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4035" name="Plassholder for dato 2"/>
          <p:cNvSpPr>
            <a:spLocks noGrp="1"/>
          </p:cNvSpPr>
          <p:nvPr>
            <p:ph type="dt" idx="2"/>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r" eaLnBrk="1" fontAlgn="auto" hangingPunct="1">
              <a:spcBef>
                <a:spcPct val="0"/>
              </a:spcBef>
              <a:spcAft>
                <a:spcPct val="0"/>
              </a:spcAft>
              <a:buSzTx/>
              <a:defRPr sz="1200">
                <a:solidFill>
                  <a:schemeClr val="tx1"/>
                </a:solidFill>
                <a:latin typeface="+mn-lt"/>
                <a:cs typeface="+mn-cs"/>
              </a:defRPr>
            </a:lvl1pPr>
          </a:lstStyle>
          <a:p>
            <a:pPr marL="0" marR="0" lvl="0" indent="0" algn="r" defTabSz="914400" rtl="0" eaLnBrk="1" fontAlgn="auto" latinLnBrk="0" hangingPunct="1">
              <a:lnSpc>
                <a:spcPct val="100000"/>
              </a:lnSpc>
              <a:spcBef>
                <a:spcPct val="0"/>
              </a:spcBef>
              <a:spcAft>
                <a:spcPct val="0"/>
              </a:spcAft>
              <a:buClrTx/>
              <a:buSzTx/>
              <a:buFontTx/>
              <a:buNone/>
            </a:pPr>
            <a:fld id="{1378ED53-9168-43A9-8681-D3AD559D1619}" type="hfDateTime">
              <a:rPr kumimoji="0" lang="nb-NO" sz="1200" b="0" i="0" u="none" strike="noStrike" kern="1200" cap="none" spc="0" normalizeH="0" baseline="0" noProof="0">
                <a:ln>
                  <a:noFill/>
                </a:ln>
                <a:solidFill>
                  <a:schemeClr val="tx1"/>
                </a:solidFill>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4036" name="Plassholder for lysbilde 3" title=""/>
          <p:cNvSpPr>
            <a:spLocks noGrp="1" noRot="1" noChangeAspect="1"/>
          </p:cNvSpPr>
          <p:nvPr>
            <p:ph type="sldImg" idx="5"/>
          </p:nvPr>
        </p:nvSpPr>
        <p:spPr>
          <a:xfrm>
            <a:off x="1143000" y="685800"/>
            <a:ext cx="4572000" cy="3429000"/>
          </a:xfrm>
          <a:prstGeom prst="rect">
            <a:avLst/>
          </a:prstGeom>
          <a:noFill/>
          <a:ln w="12700">
            <a:solidFill>
              <a:srgbClr val="000000"/>
            </a:solidFill>
            <a:miter lim="800000"/>
          </a:ln>
        </p:spPr>
      </p:sp>
      <p:sp>
        <p:nvSpPr>
          <p:cNvPr id="44037" name="Plassholder for notater 4"/>
          <p:cNvSpPr>
            <a:spLocks noGrp="1"/>
          </p:cNvSpPr>
          <p:nvPr>
            <p:ph type="body" sz="quarter" idx="1"/>
          </p:nvPr>
        </p:nvSpPr>
        <p:spPr>
          <a:xfrm>
            <a:off x="685800" y="4343400"/>
            <a:ext cx="5486400" cy="41148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Klikk for å redigere tekststiler i malen</a:t>
            </a:r>
          </a:p>
          <a:p>
            <a:pPr marL="457200" marR="0" lvl="1"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Andre nivå</a:t>
            </a:r>
          </a:p>
          <a:p>
            <a:pPr marL="914400" marR="0" lvl="2"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Tredje nivå</a:t>
            </a:r>
          </a:p>
          <a:p>
            <a:pPr marL="1371600" marR="0" lvl="3"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Fjerde nivå</a:t>
            </a:r>
          </a:p>
          <a:p>
            <a:pPr marL="1828800" marR="0" lvl="4"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Femte nivå</a:t>
            </a:r>
          </a:p>
        </p:txBody>
      </p:sp>
      <p:sp>
        <p:nvSpPr>
          <p:cNvPr id="44038" name="Plassholder for bunntekst 5"/>
          <p:cNvSpPr>
            <a:spLocks noGrp="1"/>
          </p:cNvSpPr>
          <p:nvPr>
            <p:ph type="ftr" sz="quarter" idx="3"/>
          </p:nvPr>
        </p:nvSpPr>
        <p:spPr>
          <a:xfrm>
            <a:off x="0" y="8685213"/>
            <a:ext cx="2971800" cy="457200"/>
          </a:xfrm>
          <a:prstGeom prst="rect">
            <a:avLst/>
          </a:prstGeom>
          <a:noFill/>
          <a:ln w="9525" cap="flat" cmpd="sng" algn="ctr">
            <a:noFill/>
            <a:prstDash val="solid"/>
            <a:round/>
            <a:headEnd type="none" w="med" len="med"/>
            <a:tailEnd type="none" w="med" len="med"/>
          </a:ln>
        </p:spPr>
        <p:txBody>
          <a:bodyPr vert="horz" lIns="91440" tIns="45720" rIns="91440" bIns="45720" rtlCol="0" anchor="b"/>
          <a:lstStyle>
            <a:lvl1pPr algn="l" eaLnBrk="1" fontAlgn="auto" hangingPunct="1">
              <a:spcBef>
                <a:spcPct val="0"/>
              </a:spcBef>
              <a:spcAft>
                <a:spcPct val="0"/>
              </a:spcAft>
              <a:buSzTx/>
              <a:defRPr sz="1200">
                <a:solidFill>
                  <a:schemeClr val="tx1"/>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p:txBody>
      </p:sp>
      <p:sp>
        <p:nvSpPr>
          <p:cNvPr id="44039" name="Plassholder for lysbildenummer 6"/>
          <p:cNvSpPr>
            <a:spLocks noGrp="1"/>
          </p:cNvSpPr>
          <p:nvPr>
            <p:ph type="sldNum" sz="quarter" idx="4"/>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solidFill>
                  <a:schemeClr val="tx1"/>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DB4A00F5-9BF6-4912-B36C-9F658A9BA7D3}" type="slidenum">
              <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chemeClr val="tx1"/>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 Id="rId3" Type="http://schemas.openxmlformats.org/officeDocument/2006/relationships/hyperlink" Target="http://www.psykologforeningen.no/medlem/foererkortveileder#-1,-1,FIRST" TargetMode="External" /><Relationship Id="rId4" Type="http://schemas.openxmlformats.org/officeDocument/2006/relationships/hyperlink" Target="http://kvalitet2.sshf.no/docs/pub/dok41750.pdf" TargetMode="Externa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5058"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45059"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r>
              <a:rPr kumimoji="0" lang="nb-NO" altLang="nb-NO" sz="1200" u="none" baseline="0">
                <a:solidFill>
                  <a:srgbClr val="000000"/>
                </a:solidFill>
                <a:effectLst/>
                <a:latin typeface="Calibri" pitchFamily="34" charset="0"/>
                <a:ea typeface="Calibri" pitchFamily="34" charset="0"/>
              </a:rPr>
              <a:t>KADI (nevroforumet vurdere KADI opp mot ASSQ)</a:t>
            </a:r>
            <a:endParaRPr kumimoji="0" lang="nb-NO" altLang="nb-NO" sz="1200" u="none" baseline="0">
              <a:solidFill>
                <a:srgbClr val="000000"/>
              </a:solidFill>
              <a:effectLst/>
              <a:latin typeface="Calibri" pitchFamily="34" charset="0"/>
              <a:ea typeface="Calibri" pitchFamily="34" charset="0"/>
            </a:endParaRPr>
          </a:p>
        </p:txBody>
      </p:sp>
      <p:sp>
        <p:nvSpPr>
          <p:cNvPr id="45060"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FDAB9042-C13B-4BC9-9A50-65AACCE2962F}" type="slidenum">
              <a:rPr kumimoji="0" lang="nb-NO" altLang="nb-NO" sz="1200" u="none" baseline="0">
                <a:solidFill>
                  <a:srgbClr val="000000"/>
                </a:solidFill>
                <a:effectLst/>
                <a:latin typeface="Calibri" pitchFamily="34" charset="0"/>
                <a:ea typeface="Calibri" pitchFamily="34" charset="0"/>
              </a:rPr>
              <a:t>19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6082"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46083" name="Plassholder for notater 2" title=""/>
          <p:cNvSpPr>
            <a:spLocks noGrp="1"/>
          </p:cNvSpPr>
          <p:nvPr>
            <p:ph type="body" idx="1"/>
          </p:nvPr>
        </p:nvSpPr>
        <p:spPr bwMode="auto">
          <a:xfrm>
            <a:off x="685800" y="4343400"/>
            <a:ext cx="5486400" cy="4114800"/>
          </a:xfrm>
          <a:prstGeom prst="rect">
            <a:avLst/>
          </a:prstGeom>
          <a:noFill/>
          <a:ln w="9525" cap="flat" cmpd="sng" algn="ctr">
            <a:noFill/>
            <a:prstDash val="solid"/>
            <a:miter lim="800000"/>
            <a:headEnd type="none" w="med" len="med"/>
            <a:tailEnd type="none" w="med" len="med"/>
          </a:ln>
        </p:spPr>
        <p:txBody>
          <a:bodyPr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ea typeface="Calibri" pitchFamily="34" charset="0"/>
              </a:defRPr>
            </a:lvl5pPr>
          </a:lstStyle>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rPr>
              <a:t>Aktuelle problemstillinger som bør vurderes når det kommer til førerkort og ADHD er å finne i</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hlinkClick r:id="rId3"/>
              </a:rPr>
              <a:t>Førerkortveileder Psykologforeningen</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rPr>
              <a:t>Det foreligger egen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hlinkClick r:id="rId4"/>
              </a:rPr>
              <a:t>retningslinje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rPr>
              <a:t>for vurdering av førerkort og meldeplikt ved SSHF.</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rPr>
              <a:t>Grunnlaget for vurderingen og meldeplikten er den diagnostiske vurderingen gjennomført innledningsvis i pasientforløpet. For videre informasjon se retningslinje;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hlinkClick r:id="rId4"/>
              </a:rPr>
              <a: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hlinkClick r:id="rId4"/>
              </a:rPr>
              <a:t>Førerkortvurderinger og meldeplikt (tra</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hlinkClick r:id="rId4"/>
              </a:rPr>
              <a:t>F</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pitchFamily="34" charset="0"/>
              <a:sym typeface="Wingdings" charset="2"/>
              <a:hlinkClick r:id="rId4"/>
            </a:endParaRPr>
          </a:p>
          <a:p>
            <a:pPr marL="0" marR="0" lvl="0" indent="0" algn="l" defTabSz="914400" rtl="0" eaLnBrk="0" fontAlgn="base" latinLnBrk="0" hangingPunct="0">
              <a:lnSpc>
                <a:spcPct val="100000"/>
              </a:lnSpc>
              <a:spcBef>
                <a:spcPct val="0"/>
              </a:spcBef>
              <a:spcAft>
                <a:spcPct val="0"/>
              </a:spcAft>
              <a:buClrTx/>
              <a:buSzTx/>
              <a:buFontTx/>
              <a:buNone/>
            </a:pPr>
            <a:endParaRPr kumimoji="0" lang="nb-NO" altLang="nb-NO" sz="1200" b="0" i="0" u="none" strike="noStrike" kern="1200" cap="none" spc="0" normalizeH="0" baseline="0" noProof="0">
              <a:solidFill>
                <a:srgbClr val="000000"/>
              </a:solidFill>
              <a:uLnTx/>
              <a:uFillTx/>
              <a:ea typeface="Calibri" pitchFamily="34" charset="0"/>
            </a:endParaRPr>
          </a:p>
        </p:txBody>
      </p:sp>
      <p:sp>
        <p:nvSpPr>
          <p:cNvPr id="46084"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71E57672-0EAE-4095-85C3-DB6A3F577225}" type="slidenum">
              <a:rPr kumimoji="0" lang="nb-NO" altLang="nb-NO" sz="1200" u="none" baseline="0">
                <a:solidFill>
                  <a:srgbClr val="000000"/>
                </a:solidFill>
                <a:effectLst/>
                <a:latin typeface="Calibri" pitchFamily="34" charset="0"/>
                <a:ea typeface="Calibri" pitchFamily="34" charset="0"/>
              </a:rPr>
              <a:t>22</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7106"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47107"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47108"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C7768995-0E55-4D12-8861-4FDDDBCD9D5B}" type="slidenum">
              <a:rPr kumimoji="0" lang="nb-NO" altLang="nb-NO" sz="1200" u="none" baseline="0">
                <a:solidFill>
                  <a:srgbClr val="000000"/>
                </a:solidFill>
                <a:effectLst/>
                <a:latin typeface="Calibri" pitchFamily="34" charset="0"/>
                <a:ea typeface="Calibri" pitchFamily="34" charset="0"/>
              </a:rPr>
              <a:t>25</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8130" name="Plassholder for lysbilde 1" title=""/>
          <p:cNvSpPr>
            <a:spLocks noGrp="1" noRot="1" noChangeAspect="1" noTextEdit="1"/>
          </p:cNvSpPr>
          <p:nvPr>
            <p:ph type="sldImg" idx="5"/>
          </p:nvPr>
        </p:nvSpPr>
        <p:spPr>
          <a:xfrm>
            <a:off x="1143000" y="685800"/>
            <a:ext cx="4572000" cy="3429000"/>
          </a:xfrm>
          <a:noFill/>
          <a:ln w="12700" cap="flat">
            <a:solidFill>
              <a:srgbClr val="000000"/>
            </a:solidFill>
            <a:prstDash val="solid"/>
            <a:miter lim="800000"/>
            <a:headEnd type="none" w="med" len="med"/>
            <a:tailEnd type="none" w="med" len="med"/>
          </a:ln>
        </p:spPr>
      </p:sp>
      <p:sp>
        <p:nvSpPr>
          <p:cNvPr id="48131" name="Plassholder for notater 2" title=""/>
          <p:cNvSpPr>
            <a:spLocks noGrp="1"/>
          </p:cNvSpPr>
          <p:nvPr>
            <p:ph type="body" idx="1"/>
          </p:nvPr>
        </p:nvSpPr>
        <p:spPr bwMode="auto">
          <a:xfrm>
            <a:off x="685800" y="4343400"/>
            <a:ext cx="5486400" cy="4114800"/>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l" defTabSz="914400" rtl="0" eaLnBrk="0" fontAlgn="base" hangingPunct="0">
              <a:lnSpc>
                <a:spcPct val="100000"/>
              </a:lnSpc>
              <a:spcBef>
                <a:spcPct val="0"/>
              </a:spcBef>
              <a:spcAft>
                <a:spcPct val="0"/>
              </a:spcAft>
              <a:buClrTx/>
              <a:buSzTx/>
              <a:buFontTx/>
              <a:buNone/>
            </a:pPr>
            <a:r>
              <a:rPr kumimoji="0" lang="nb-NO" altLang="nb-NO" sz="1200" u="none" baseline="0">
                <a:solidFill>
                  <a:srgbClr val="000000"/>
                </a:solidFill>
                <a:effectLst/>
                <a:latin typeface="Calibri" pitchFamily="34" charset="0"/>
                <a:ea typeface="Calibri" pitchFamily="34" charset="0"/>
              </a:rPr>
              <a:t>Ta ut mindfulnes</a:t>
            </a:r>
            <a:endParaRPr kumimoji="0" lang="nb-NO" altLang="nb-NO" sz="1200" u="none" baseline="0">
              <a:solidFill>
                <a:srgbClr val="000000"/>
              </a:solidFill>
              <a:effectLst/>
              <a:latin typeface="Calibri" pitchFamily="34" charset="0"/>
              <a:ea typeface="Calibri" pitchFamily="34" charset="0"/>
            </a:endParaRPr>
          </a:p>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latin typeface="Calibri" pitchFamily="34" charset="0"/>
              <a:ea typeface="Calibri" pitchFamily="34" charset="0"/>
            </a:endParaRPr>
          </a:p>
        </p:txBody>
      </p:sp>
      <p:sp>
        <p:nvSpPr>
          <p:cNvPr id="48132" name="Plassholder for lysbildenummer 3" title=""/>
          <p:cNvSpPr>
            <a:spLocks noGrp="1"/>
          </p:cNvSpPr>
          <p:nvPr>
            <p:ph type="sldNum"/>
          </p:nvPr>
        </p:nvSpPr>
        <p:spPr>
          <a:xfrm>
            <a:off x="3884613" y="8685213"/>
            <a:ext cx="2971800" cy="457200"/>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1pPr>
            <a:lvl2pPr marL="4572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2pPr>
            <a:lvl3pPr marL="9144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3pPr>
            <a:lvl4pPr marL="13716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4pPr>
            <a:lvl5pPr marL="1828800" indent="0" algn="l" defTabSz="457200" rtl="0" eaLnBrk="0" fontAlgn="base" hangingPunct="0">
              <a:lnSpc>
                <a:spcPct val="100000"/>
              </a:lnSpc>
              <a:spcBef>
                <a:spcPct val="30000"/>
              </a:spcBef>
              <a:spcAft>
                <a:spcPct val="0"/>
              </a:spcAft>
              <a:buClrTx/>
              <a:buSzTx/>
              <a:buFontTx/>
              <a:buNone/>
              <a:defRPr kumimoji="0" lang="nb-NO" altLang="en-US" sz="1200" b="0" i="0" u="none" baseline="0">
                <a:solidFill>
                  <a:schemeClr val="tx1"/>
                </a:solidFill>
                <a:effectLst/>
                <a:latin typeface="Calibri" pitchFamily="34" charset="0"/>
              </a:defRPr>
            </a:lvl5pPr>
          </a:lstStyle>
          <a:p>
            <a:pPr marL="0" lvl="0" indent="0" algn="r" defTabSz="914400" rtl="0" eaLnBrk="0" fontAlgn="base" hangingPunct="0">
              <a:lnSpc>
                <a:spcPct val="100000"/>
              </a:lnSpc>
              <a:spcBef>
                <a:spcPct val="0"/>
              </a:spcBef>
              <a:spcAft>
                <a:spcPct val="0"/>
              </a:spcAft>
              <a:buClrTx/>
              <a:buSzTx/>
              <a:buFontTx/>
              <a:buNone/>
            </a:pPr>
            <a:fld id="{E5979C74-3FB7-4DD6-8445-8C44BB2F271D}" type="slidenum">
              <a:rPr kumimoji="0" lang="nb-NO" altLang="nb-NO" sz="1200" u="none" baseline="0">
                <a:solidFill>
                  <a:srgbClr val="000000"/>
                </a:solidFill>
                <a:effectLst/>
                <a:latin typeface="Calibri" pitchFamily="34" charset="0"/>
                <a:ea typeface="Calibri" pitchFamily="34" charset="0"/>
              </a:rPr>
              <a:t>29</a:t>
            </a:fld>
            <a:endParaRPr kumimoji="0" lang="nb-NO" altLang="nb-NO" sz="1200" u="none" baseline="0">
              <a:solidFill>
                <a:srgbClr val="000000"/>
              </a:solidFill>
              <a:effectLst/>
              <a:latin typeface="Calibri" pitchFamily="34" charset="0"/>
              <a:ea typeface="Calibri"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tel 1"/>
          <p:cNvSpPr>
            <a:spLocks noGrp="1"/>
          </p:cNvSpPr>
          <p:nvPr>
            <p:ph type="ctrTitle"/>
          </p:nvPr>
        </p:nvSpPr>
        <p:spPr>
          <a:xfrm>
            <a:off x="685800" y="2130425"/>
            <a:ext cx="7772400" cy="1470025"/>
          </a:xfrm>
        </p:spPr>
        <p:txBody>
          <a:bodyPr/>
          <a:lstStyle/>
          <a:p>
            <a:r>
              <a:rPr kumimoji="0" lang="nb-NO" altLang="en-US" sz="4400" b="0" i="0" u="none" strike="noStrike" kern="1200" cap="none" spc="0" normalizeH="0" baseline="0" noProof="0">
                <a:uLnTx/>
                <a:uFillTx/>
              </a:rPr>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nb-NO" altLang="en-US" sz="3200" b="0" i="0" u="none" strike="noStrike" kern="1200" cap="none" spc="0" normalizeH="0" baseline="0" noProof="0">
                <a:uLnTx/>
                <a:uFillTx/>
              </a:rPr>
              <a:t>Klikk for å redigere undertittelstil i malen</a:t>
            </a:r>
          </a:p>
        </p:txBody>
      </p:sp>
      <p:sp>
        <p:nvSpPr>
          <p:cNvPr id="205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C820439-43E8-455B-A3DC-74BAE99B3C1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205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3360C4BE-3D54-4C33-9F68-34058E2D3932}"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1600200"/>
            <a:ext cx="8229600" cy="4525963"/>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1266"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69"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BA3B1115-B0AD-4A63-8B0E-D76D260BDF8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1270"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1306328A-EB25-4A63-8D72-F32BEB37B6E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Loddrett tittel 1"/>
          <p:cNvSpPr>
            <a:spLocks noGrp="1"/>
          </p:cNvSpPr>
          <p:nvPr>
            <p:ph type="title" orient="vert"/>
          </p:nvPr>
        </p:nvSpPr>
        <p:spPr>
          <a:xfrm>
            <a:off x="6629400" y="274638"/>
            <a:ext cx="2057400" cy="5851525"/>
          </a:xfrm>
        </p:spPr>
        <p:txBody>
          <a:bodyPr vert="eaVert"/>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229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7D464B0C-0311-4390-94DC-56FBCABC1F1C}"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229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102BFC6F-5661-4D51-ABF6-97298F044A08}"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457200" y="1600200"/>
            <a:ext cx="8229600" cy="4525963"/>
          </a:xfrm>
        </p:spPr>
        <p:txBody>
          <a:body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3074"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7"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CDA9B41C-AF4A-45DF-8A56-35D865993791}"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3078"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84D44E9C-9D9F-4A21-9504-D80951374C78}"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Inndelingsoverskrift">
    <p:bg>
      <p:bgPr>
        <a:solidFill>
          <a:schemeClr val="bg1"/>
        </a:solidFill>
      </p:bgPr>
    </p:bg>
    <p:spTree>
      <p:nvGrpSpPr>
        <p:cNvPr id="1" name="" title=""/>
        <p:cNvGrpSpPr/>
        <p:nvPr/>
      </p:nvGrpSpPr>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0" lang="nb-NO" altLang="en-US" sz="2000" b="0" i="0" u="none" strike="noStrike" kern="1200" cap="none" spc="0" normalizeH="0" baseline="0" noProof="0">
                <a:uLnTx/>
                <a:uFillTx/>
              </a:rPr>
              <a:t>Klikk for å redigere tekststiler i malen</a:t>
            </a:r>
          </a:p>
        </p:txBody>
      </p:sp>
      <p:sp>
        <p:nvSpPr>
          <p:cNvPr id="4098"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1"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C1238D60-D67E-4212-824D-1290AF96FE0D}"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4102"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C1E1965A-967F-4271-B71D-2EF44381E827}"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5122"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5"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FC95D4D0-D5B9-4AD7-A697-6DDE5E1881E8}"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5126"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2D57270-1E8C-4825-9B13-5D667E1C942E}"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lvl1pPr>
              <a:defRPr/>
            </a:lvl1pPr>
          </a:lstStyle>
          <a:p>
            <a:r>
              <a:rPr kumimoji="0" lang="nb-NO" altLang="en-US" sz="4400" b="0" i="0" u="none" strike="noStrike" kern="1200" cap="none" spc="0" normalizeH="0" baseline="0" noProof="0">
                <a:uLnTx/>
                <a:uFillTx/>
              </a:rPr>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6146"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49"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4A086FC6-2864-442E-93FA-D4E83BDF769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6150"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4C9959C5-AFAC-48ED-A5C5-C785926564E3}"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Bare tittel">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7170"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3"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F1085E43-2153-4AFC-AD23-C0461221AB13}"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7174"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6CFCA3CB-7B4E-4A8D-A49A-C52709A2BC7D}"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8194"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7"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128FE061-3CBF-4532-8F60-022A02CFF2DC}"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8198"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A5160C53-0911-49C7-87D2-1F194CADE36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18"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1"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755858DE-4553-4E5D-9CC2-45AA14524E3F}"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9222"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8F7963F3-50C9-44D4-B9A6-BA54E015110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bilde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defRPr/>
            </a:pPr>
            <a:endParaRPr kumimoji="0" lang="nb-NO" altLang="en-US" sz="3200" b="0" i="0" u="none" strike="noStrike" kern="1200" cap="none" spc="0" normalizeH="0" baseline="0" noProof="0">
              <a:ln>
                <a:noFill/>
              </a:ln>
              <a:solidFill>
                <a:srgbClr val="000000"/>
              </a:solidFill>
              <a:uLnTx/>
              <a:uFillTx/>
              <a:latin typeface="+mn-lt"/>
              <a:ea typeface="+mn-ea"/>
              <a:cs typeface="Calibri" panose="020f0502020204030204" pitchFamily="34" charset="0"/>
            </a:endParaRP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10242" name="Plassholder for bunntekst 4"/>
          <p:cNvSpPr>
            <a:spLocks noGrp="1"/>
          </p:cNvSpPr>
          <p:nvPr>
            <p:ph type="ftr" sz="quarter" idx="10"/>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5" name="Plassholder for lysbildenummer 5"/>
          <p:cNvSpPr>
            <a:spLocks noGrp="1"/>
          </p:cNvSpPr>
          <p:nvPr>
            <p:ph type="sldNum" sz="quarter" idx="11"/>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F86D5D2F-A3A0-45D9-81BC-240FB7F4842C}"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
        <p:nvSpPr>
          <p:cNvPr id="10246" name="Plassholder for dato 3"/>
          <p:cNvSpPr>
            <a:spLocks noGrp="1"/>
          </p:cNvSpPr>
          <p:nvPr>
            <p:ph type="dt" sz="half" idx="1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F9F3814-5B2C-4CD6-AEAB-C2D7FA20E99B}"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Plassholder for tittel 1" title=""/>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pPr>
            <a:r>
              <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rPr>
              <a:t>Klikk for å redigere tittelstil</a:t>
            </a:r>
            <a:endPar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endParaRPr>
          </a:p>
        </p:txBody>
      </p:sp>
      <p:sp>
        <p:nvSpPr>
          <p:cNvPr id="1027" name="Plassholder for tekst 2" title=""/>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Klikk for å redigere tekststiler i malen</a:t>
            </a:r>
            <a:endPar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Andre nivå</a:t>
            </a:r>
            <a:endPar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Tredje nivå</a:t>
            </a:r>
            <a:endPar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Fjerde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Femte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p:txBody>
      </p:sp>
      <p:sp>
        <p:nvSpPr>
          <p:cNvPr id="1028" name="Plassholder for dato 3"/>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fld id="{33D5D108-58BB-4AD0-8BA2-55AC90D3168E}"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9" name="Plassholder for bunntekst 4"/>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ctr"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30" name="Plassholder for lysbildenummer 5"/>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solidFill>
                  <a:srgbClr val="898989"/>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67EE7ABA-07B2-490E-9A6B-46EB1E909816}"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936" r:id="rId1"/>
    <p:sldLayoutId id="2147483938" r:id="rId2"/>
    <p:sldLayoutId id="2147483940" r:id="rId3"/>
    <p:sldLayoutId id="2147483942" r:id="rId4"/>
    <p:sldLayoutId id="2147483944" r:id="rId5"/>
    <p:sldLayoutId id="2147483946" r:id="rId6"/>
    <p:sldLayoutId id="2147483948" r:id="rId7"/>
    <p:sldLayoutId id="2147483950" r:id="rId8"/>
    <p:sldLayoutId id="2147483952" r:id="rId9"/>
    <p:sldLayoutId id="2147483954" r:id="rId10"/>
    <p:sldLayoutId id="2147483956" r:id="rId11"/>
  </p:sldLayoutIdLst>
  <p:transition/>
  <p:timing/>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rgbClr val="000000"/>
          </a:solidFill>
          <a:effectLst/>
          <a:latin typeface="Calibri" pitchFamily="34" charset="0"/>
          <a:ea typeface="Calibri" pitchFamily="34" charset="0"/>
          <a:cs typeface="Calibri" panose="020f0502020204030204" pitchFamily="34" charset="0"/>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dok40598.ppt	#-1,-1,FIRST#-1,-1,FIRST#-1,-1,FIRST#-1,-1,FIRST#-1,-1,FIRST#-1,-1,FIRST" TargetMode="External" /><Relationship Id="rId3" Type="http://schemas.openxmlformats.org/officeDocument/2006/relationships/hyperlink" Target="dok41188.docx	#297,42,Slide 42#297,42,Slide 42#297,42,Slide 42#297,42,Slide 42#297,42,Slide 42#297,42,Slide 42" TargetMode="External" /><Relationship Id="rId4" Type="http://schemas.openxmlformats.org/officeDocument/2006/relationships/slide" Target="slide24.xml" TargetMode="In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8.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dok41968.pdf " TargetMode="External" /><Relationship Id="rId11" Type="http://schemas.openxmlformats.org/officeDocument/2006/relationships/hyperlink" Target="http://www.oslo-universitetssykehus.no/SiteCollectionDocuments/Fagfolk/Forskning og utvikling/RASP/RASP; CHOCI norsk, oppdatert 31.5.12.pdf" TargetMode="External" /><Relationship Id="rId12" Type="http://schemas.openxmlformats.org/officeDocument/2006/relationships/hyperlink" Target="https://ek-sshf.sikt.sykehuspartner.no/docs/pub/DOK42019.pdf" TargetMode="External" /><Relationship Id="rId13" Type="http://schemas.openxmlformats.org/officeDocument/2006/relationships/hyperlink" Target="dok27866.docx #-1,-1,FIRST#-1,-1,FIRST#-1,-1,FIRST#-1,-1,FIRST#-1,-1,FIRST#-1,-1,FIRST" TargetMode="External" /><Relationship Id="rId14" Type="http://schemas.openxmlformats.org/officeDocument/2006/relationships/hyperlink" Target="dok27876.docx #297,42,Slide 42#297,42,Slide 42#297,42,Slide 42#297,42,Slide 42#297,42,Slide 42#297,42,Slide 42" TargetMode="External" /><Relationship Id="rId15" Type="http://schemas.openxmlformats.org/officeDocument/2006/relationships/slide" Target="slide2.xml" TargetMode="Internal" /><Relationship Id="rId16" Type="http://schemas.openxmlformats.org/officeDocument/2006/relationships/slide" Target="slide8.xml" TargetMode="Internal" /><Relationship Id="rId17" Type="http://schemas.openxmlformats.org/officeDocument/2006/relationships/slide" Target="slide18.xml" TargetMode="Internal" /><Relationship Id="rId2" Type="http://schemas.openxmlformats.org/officeDocument/2006/relationships/notesSlide" Target="../notesSlides/notesSlide1.xml" /><Relationship Id="rId3" Type="http://schemas.openxmlformats.org/officeDocument/2006/relationships/hyperlink" Target="dok31127.docx " TargetMode="External" /><Relationship Id="rId4" Type="http://schemas.openxmlformats.org/officeDocument/2006/relationships/hyperlink" Target="dok42036." TargetMode="External" /><Relationship Id="rId5" Type="http://schemas.openxmlformats.org/officeDocument/2006/relationships/hyperlink" Target="dok42010.docx" TargetMode="External" /><Relationship Id="rId6" Type="http://schemas.openxmlformats.org/officeDocument/2006/relationships/hyperlink" Target="dok42012.pdf " TargetMode="External" /><Relationship Id="rId7" Type="http://schemas.openxmlformats.org/officeDocument/2006/relationships/hyperlink" Target="dok41969.pdf " TargetMode="External" /><Relationship Id="rId8" Type="http://schemas.openxmlformats.org/officeDocument/2006/relationships/hyperlink" Target="dok41970.pdf " TargetMode="External" /><Relationship Id="rId9" Type="http://schemas.openxmlformats.org/officeDocument/2006/relationships/hyperlink" Target="dok27896.docx "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dok42022.pdf " TargetMode="External" /><Relationship Id="rId11" Type="http://schemas.openxmlformats.org/officeDocument/2006/relationships/hyperlink" Target="dok22467.pdf #-1,-1,FIRST#-1,-1,FIRST#-1,-1,FIRST#-1,-1,FIRST#-1,-1,FIRST#-1,-1,FIRST" TargetMode="External" /><Relationship Id="rId12" Type="http://schemas.openxmlformats.org/officeDocument/2006/relationships/hyperlink" Target="dok27876.docx #297,42,Slide 42#297,42,Slide 42#297,42,Slide 42#297,42,Slide 42#297,42,Slide 42#297,42,Slide 42" TargetMode="External" /><Relationship Id="rId13" Type="http://schemas.openxmlformats.org/officeDocument/2006/relationships/hyperlink" Target="http://nevro.legehandboka.no/skjema/skaringsskjema/aq-autism-spectrum-quotient-47398.html#298,43,Slide 43#298,43,Slide 43#298,43,Slide 43#298,43,Slide 43#298,43,Slide 43#298,43,Slide 43" TargetMode="External" /><Relationship Id="rId14" Type="http://schemas.openxmlformats.org/officeDocument/2006/relationships/slide" Target="slide30.xml" TargetMode="Internal" /><Relationship Id="rId15" Type="http://schemas.openxmlformats.org/officeDocument/2006/relationships/slide" Target="slide24.xml" TargetMode="Internal" /><Relationship Id="rId16" Type="http://schemas.openxmlformats.org/officeDocument/2006/relationships/slide" Target="slide2.xml" TargetMode="Internal" /><Relationship Id="rId17" Type="http://schemas.openxmlformats.org/officeDocument/2006/relationships/slide" Target="slide8.xml" TargetMode="Internal" /><Relationship Id="rId2" Type="http://schemas.openxmlformats.org/officeDocument/2006/relationships/hyperlink" Target="dok31127.docx " TargetMode="External" /><Relationship Id="rId3" Type="http://schemas.openxmlformats.org/officeDocument/2006/relationships/hyperlink" Target="dok42036." TargetMode="External" /><Relationship Id="rId4" Type="http://schemas.openxmlformats.org/officeDocument/2006/relationships/hyperlink" Target="dok42010.docx" TargetMode="External" /><Relationship Id="rId5" Type="http://schemas.openxmlformats.org/officeDocument/2006/relationships/hyperlink" Target="dok42012.pdf " TargetMode="External" /><Relationship Id="rId6" Type="http://schemas.openxmlformats.org/officeDocument/2006/relationships/hyperlink" Target="dok41969.pdf " TargetMode="External" /><Relationship Id="rId7" Type="http://schemas.openxmlformats.org/officeDocument/2006/relationships/hyperlink" Target="http://www.helsebiblioteket.no/psykisk-helse/skaringsverktoy" TargetMode="External" /><Relationship Id="rId8" Type="http://schemas.openxmlformats.org/officeDocument/2006/relationships/hyperlink" Target="dok22467.pdf " TargetMode="External" /><Relationship Id="rId9" Type="http://schemas.openxmlformats.org/officeDocument/2006/relationships/hyperlink" Target="dok41968.pdf " TargetMode="Ex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2.xml" /><Relationship Id="rId3" Type="http://schemas.openxmlformats.org/officeDocument/2006/relationships/hyperlink" Target="http://www.psykologforeningen.no/medlem/foererkortveileder#297,42,Slide 42#297,42,Slide 42#297,42,Slide 42#297,42,Slide 42#297,42,Slide 42#297,42,Slide 42" TargetMode="External" /><Relationship Id="rId4" Type="http://schemas.openxmlformats.org/officeDocument/2006/relationships/hyperlink" Target="https://ek-sshf.sikt.sykehuspartner.no/docs/pub/dok41750.pdf#298,43,Slide 43#298,43,Slide 43#298,43,Slide 43#298,43,Slide 43#298,43,Slide 43#298,43,Slide 43" TargetMode="Ex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8.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legeforeningen.no/Fagmed/Norsk-barne--og-ungdomspsykiatrisk-forening/Faglig-veileder-for-barne-og-ungdomsspsykiatri/Del-2/f-95-tics-og-tourettes-syndrom/#275,20,Slide 20#275,20,Slide 20#275,20,Slide 20#275,20,Slide 20#275,20,Slide 20#275,20,Slide 20" TargetMode="External" /><Relationship Id="rId3" Type="http://schemas.openxmlformats.org/officeDocument/2006/relationships/slide" Target="slide30.xml" TargetMode="Internal" /><Relationship Id="rId4" Type="http://schemas.openxmlformats.org/officeDocument/2006/relationships/slide" Target="slide24.xml" TargetMode="Internal" /><Relationship Id="rId5" Type="http://schemas.openxmlformats.org/officeDocument/2006/relationships/slide" Target="slide2.xml" TargetMode="Internal" /><Relationship Id="rId6" Type="http://schemas.openxmlformats.org/officeDocument/2006/relationships/slide" Target="slide8.xml" TargetMode="In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30.xml" TargetMode="Internal" /><Relationship Id="rId3" Type="http://schemas.openxmlformats.org/officeDocument/2006/relationships/slide" Target="slide24.xml" TargetMode="Internal" /><Relationship Id="rId4" Type="http://schemas.openxmlformats.org/officeDocument/2006/relationships/slide" Target="slide2.xml" TargetMode="Internal" /><Relationship Id="rId5" Type="http://schemas.openxmlformats.org/officeDocument/2006/relationships/slide" Target="slide8.xml" TargetMode="In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3.xm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vimeo.com/89341744#298,43,Slide 43#298,43,Slide 43#298,43,Slide 43#298,43,Slide 43#298,43,Slide 43#298,43,Slide 43" TargetMode="External" /><Relationship Id="rId3" Type="http://schemas.openxmlformats.org/officeDocument/2006/relationships/hyperlink" Target="https://vimeo.com/89341744#298,43,Slide 43" TargetMode="External" /><Relationship Id="rId4" Type="http://schemas.openxmlformats.org/officeDocument/2006/relationships/slide" Target="slide24.xml" TargetMode="Internal" /><Relationship Id="rId5" Type="http://schemas.openxmlformats.org/officeDocument/2006/relationships/slide" Target="slide18.xml" TargetMode="Internal" /><Relationship Id="rId6" Type="http://schemas.openxmlformats.org/officeDocument/2006/relationships/slide" Target="slide2.xml" TargetMode="Internal" /><Relationship Id="rId7" Type="http://schemas.openxmlformats.org/officeDocument/2006/relationships/slide" Target="slide8.xml" TargetMode="In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18.xml" TargetMode="Internal" /><Relationship Id="rId4" Type="http://schemas.openxmlformats.org/officeDocument/2006/relationships/slide" Target="slide2.xml" TargetMode="Internal" /><Relationship Id="rId5" Type="http://schemas.openxmlformats.org/officeDocument/2006/relationships/slide" Target="slide8.xml" TargetMode="Internal" /><Relationship Id="rId6" Type="http://schemas.openxmlformats.org/officeDocument/2006/relationships/image" Target="../media/image1.png" /><Relationship Id="rId7" Type="http://schemas.openxmlformats.org/officeDocument/2006/relationships/hyperlink" Target="https://ek-sshf.sikt.sykehuspartner.no/docs/dok/dok41901.pdf#298,43,Slide 43#298,43,Slide 43#298,43,Slide 43#298,43,Slide 43#298,43,Slide 43#298,43,Slide 43" TargetMode="Ex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www.nrk.no/sorlandet/_-jeg-foler-jeg-har-funnet-meg-selv-litt-mer-1.12052949#298,43,Slide 43#298,43,Slide 43#298,43,Slide 43#298,43,Slide 43#298,43,Slide 43#298,43,Slide 43" TargetMode="External" /><Relationship Id="rId3" Type="http://schemas.openxmlformats.org/officeDocument/2006/relationships/hyperlink" Target="https://www.nrk.no/sorlandet/_-jeg-foler-jeg-har-funnet-meg-selv-litt-mer-1.12052949#298,43,Slide 43#298,43,Slide 43" TargetMode="External" /><Relationship Id="rId4" Type="http://schemas.openxmlformats.org/officeDocument/2006/relationships/slide" Target="slide2.xml" TargetMode="Internal" /><Relationship Id="rId5" Type="http://schemas.openxmlformats.org/officeDocument/2006/relationships/slide" Target="slide8.xml" TargetMode="Internal" /><Relationship Id="rId6" Type="http://schemas.openxmlformats.org/officeDocument/2006/relationships/slide" Target="slide18.xml" TargetMode="Interna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https://www.bufdir.no/barnevern/Tiltak_i_barnevernet/Metoder/Multisystemisk_terapi_MST_Behandlingstilbud_for_familier_med_ungdom_med_alvorlige_atferdsvansker___et_alternativ_til_plassering_utenfor_hjemmet_12_18_ar/" TargetMode="External" /><Relationship Id="rId11" Type="http://schemas.openxmlformats.org/officeDocument/2006/relationships/slide" Target="slide2.xml" TargetMode="Internal" /><Relationship Id="rId12" Type="http://schemas.openxmlformats.org/officeDocument/2006/relationships/slide" Target="slide8.xml" TargetMode="Internal" /><Relationship Id="rId13" Type="http://schemas.openxmlformats.org/officeDocument/2006/relationships/slide" Target="slide18.xml" TargetMode="Internal" /><Relationship Id="rId2" Type="http://schemas.openxmlformats.org/officeDocument/2006/relationships/notesSlide" Target="../notesSlides/notesSlide4.xml" /><Relationship Id="rId3" Type="http://schemas.openxmlformats.org/officeDocument/2006/relationships/hyperlink" Target="http://www.icdp.no/om-icdp" TargetMode="External" /><Relationship Id="rId4" Type="http://schemas.openxmlformats.org/officeDocument/2006/relationships/hyperlink" Target="https://www.bufdir.no/Barnevernsinstitusjoner/Viktoria_familiesenter/COS_avdeling__Circle_of_Security_Intervention_COS_I/" TargetMode="External" /><Relationship Id="rId5" Type="http://schemas.openxmlformats.org/officeDocument/2006/relationships/hyperlink" Target="https://www.bufdir.no/" TargetMode="External" /><Relationship Id="rId6" Type="http://schemas.openxmlformats.org/officeDocument/2006/relationships/hyperlink" Target="https://www.bufdir.no/barnevern/Tiltak_i_barnevernet/Metoder/PMTO_Parent_Management_Training_OregonBehandlingstilbud_til_familier_med_barn_som_viser_tydelige_tegn_pa_atferdsvansker_3_12_ar/#-1,-1,FIRST#-1,-1,FIRST#-1,-1,FIRST#-1,-1,FIRST#-1,-1,FIRST#-1,-1,FIRST" TargetMode="External" /><Relationship Id="rId7" Type="http://schemas.openxmlformats.org/officeDocument/2006/relationships/hyperlink" Target="https://www.bufdir.no/barnevern/Tiltak_i_barnevernet/Metoder/Funksjonell_familieterapi_FFTBehandlingstilbud_for_familier_med_ungdom_som_viser_alvorlige_atferdsvansker_eller_som_er_i_risiko_for_a_utvikle_dette_12_18_ar/#297,42,Slide 42#297,42,Slide 42#297,42,Slide 42#297,42,Slide 42#297,42,Slide 42#297,42,Slide 42" TargetMode="External" /><Relationship Id="rId8" Type="http://schemas.openxmlformats.org/officeDocument/2006/relationships/hyperlink" Target="https://www.bufdir.no/barnevern/Tiltak_i_barnevernet/Metoder/Funksjonell_familieterapi_FFTBehandlingstilbud_for_familier_med_ungdom_som_viser_alvorlige_atferdsvansker_eller_som_er_i_risiko_for_a_utvikle_dette_12_18_ar/" TargetMode="External" /><Relationship Id="rId9" Type="http://schemas.openxmlformats.org/officeDocument/2006/relationships/hyperlink" Target="https://www.bufdir.no/barnevern/Tiltak_i_barnevernet/Metoder/Multisystemisk_terapi_MST_Behandlingstilbud_for_familier_med_ungdom_med_alvorlige_atferdsvansker___et_alternativ_til_plassering_utenfor_hjemmet_12_18_ar/#298,43,Slide 43#298,43,Slide 43#298,43,Slide 43#298,43,Slide 43#298,43,Slide 43#298,43,Slide 43"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dok41971.pdf" TargetMode="External" /><Relationship Id="rId11" Type="http://schemas.openxmlformats.org/officeDocument/2006/relationships/hyperlink" Target="dok41970.pdf	" TargetMode="External" /><Relationship Id="rId12" Type="http://schemas.openxmlformats.org/officeDocument/2006/relationships/hyperlink" Target="https://ek-sshf.sikt.sykehuspartner.no/docs/pub/DOK42019.pdf" TargetMode="External" /><Relationship Id="rId13" Type="http://schemas.openxmlformats.org/officeDocument/2006/relationships/hyperlink" Target="dok27896.docx	" TargetMode="External" /><Relationship Id="rId14" Type="http://schemas.openxmlformats.org/officeDocument/2006/relationships/hyperlink" Target="dok22467.pdf	" TargetMode="External" /><Relationship Id="rId15" Type="http://schemas.openxmlformats.org/officeDocument/2006/relationships/hyperlink" Target="dok41970.pdf	#-1,-1,FIRST#-1,-1,FIRST#-1,-1,FIRST#-1,-1,FIRST#-1,-1,FIRST#-1,-1,FIRST" TargetMode="External" /><Relationship Id="rId16" Type="http://schemas.openxmlformats.org/officeDocument/2006/relationships/hyperlink" Target="http://www.helsebiblioteket.no/psykisk-helse/skaringsverktoy#297,42,Slide 42#297,42,Slide 42#297,42,Slide 42#297,42,Slide 42#297,42,Slide 42#297,42,Slide 42" TargetMode="External" /><Relationship Id="rId17" Type="http://schemas.openxmlformats.org/officeDocument/2006/relationships/hyperlink" Target="dok42022.pdf	#286,31,Slide 31#286,31,Slide 31#286,31,Slide 31#286,31,Slide 31#286,31,Slide 31#286,31,Slide 31" TargetMode="External" /><Relationship Id="rId18" Type="http://schemas.openxmlformats.org/officeDocument/2006/relationships/hyperlink" Target="dok27876.docx#275,20,Slide 20#275,20,Slide 20#275,20,Slide 20#275,20,Slide 20#275,20,Slide 20#275,20,Slide 20" TargetMode="External" /><Relationship Id="rId19" Type="http://schemas.openxmlformats.org/officeDocument/2006/relationships/hyperlink" Target="dok27876.docx" TargetMode="External" /><Relationship Id="rId2" Type="http://schemas.openxmlformats.org/officeDocument/2006/relationships/slide" Target="slide7.xml" TargetMode="Internal" /><Relationship Id="rId3" Type="http://schemas.openxmlformats.org/officeDocument/2006/relationships/slide" Target="slide9.xml" TargetMode="Internal" /><Relationship Id="rId4" Type="http://schemas.openxmlformats.org/officeDocument/2006/relationships/slide" Target="slide18.xml" TargetMode="Internal" /><Relationship Id="rId5" Type="http://schemas.openxmlformats.org/officeDocument/2006/relationships/slide" Target="slide21.xml" TargetMode="Internal" /><Relationship Id="rId6" Type="http://schemas.openxmlformats.org/officeDocument/2006/relationships/hyperlink" Target="dok31127.docx	" TargetMode="External" /><Relationship Id="rId7" Type="http://schemas.openxmlformats.org/officeDocument/2006/relationships/hyperlink" Target="dok42010.docx	" TargetMode="External" /><Relationship Id="rId8" Type="http://schemas.openxmlformats.org/officeDocument/2006/relationships/hyperlink" Target="dok42012.pdf	" TargetMode="External" /><Relationship Id="rId9" Type="http://schemas.openxmlformats.org/officeDocument/2006/relationships/hyperlink" Target="dok41968.pdf	"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8.xml" TargetMode="Internal" /><Relationship Id="rId4" Type="http://schemas.openxmlformats.org/officeDocument/2006/relationships/slide" Target="slide18.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https://player.vimeo.com/video/148591448" TargetMode="External" /><Relationship Id="rId11" Type="http://schemas.openxmlformats.org/officeDocument/2006/relationships/hyperlink" Target="https://player.vimeo.com/video/148591447" TargetMode="External" /><Relationship Id="rId12" Type="http://schemas.openxmlformats.org/officeDocument/2006/relationships/hyperlink" Target="https://player.vimeo.com/video/148591449" TargetMode="External" /><Relationship Id="rId13" Type="http://schemas.openxmlformats.org/officeDocument/2006/relationships/hyperlink" Target="https://www.nrk.no/dokumentar/xl/jakten-pa-frisonen-1.11696194#-1,-1,FIRST#-1,-1,FIRST#-1,-1,FIRST#-1,-1,FIRST#-1,-1,FIRST#-1,-1,FIRST" TargetMode="External" /><Relationship Id="rId14" Type="http://schemas.openxmlformats.org/officeDocument/2006/relationships/hyperlink" Target="https://www.nrk.no/dokumentar/xl/jakten-pa-frisonen-1.11696194#-1,-1,FIRST#-1,-1,FIRST" TargetMode="External" /><Relationship Id="rId15" Type="http://schemas.openxmlformats.org/officeDocument/2006/relationships/hyperlink" Target="https://www.nrk.no/sorlandet/_-jeg-foler-jeg-har-funnet-meg-selv-litt-mer-1.12052949#297,42,Slide 42#297,42,Slide 42#297,42,Slide 42#297,42,Slide 42#297,42,Slide 42#297,42,Slide 42" TargetMode="External" /><Relationship Id="rId16" Type="http://schemas.openxmlformats.org/officeDocument/2006/relationships/hyperlink" Target="https://www.nrk.no/sorlandet/_-jeg-foler-jeg-har-funnet-meg-selv-litt-mer-1.12052949#297,42,Slide 42" TargetMode="External" /><Relationship Id="rId17" Type="http://schemas.openxmlformats.org/officeDocument/2006/relationships/slide" Target="slide2.xml" TargetMode="Internal" /><Relationship Id="rId18" Type="http://schemas.openxmlformats.org/officeDocument/2006/relationships/slide" Target="slide8.xml" TargetMode="Internal" /><Relationship Id="rId19" Type="http://schemas.openxmlformats.org/officeDocument/2006/relationships/slide" Target="slide18.xml" TargetMode="Internal" /><Relationship Id="rId2" Type="http://schemas.openxmlformats.org/officeDocument/2006/relationships/hyperlink" Target="http://www.touretteforeningen.no/" TargetMode="External" /><Relationship Id="rId3" Type="http://schemas.openxmlformats.org/officeDocument/2006/relationships/hyperlink" Target="http://www.nevsom.no/" TargetMode="External" /><Relationship Id="rId4" Type="http://schemas.openxmlformats.org/officeDocument/2006/relationships/hyperlink" Target="http://www.ffo.no/no/Rettighetssenteret/" TargetMode="External" /><Relationship Id="rId5" Type="http://schemas.openxmlformats.org/officeDocument/2006/relationships/hyperlink" Target="http://www.abup.no/sa-lysere-pa-sonnens-tics-etter-a-ha-vaert-pa-nesten-helg/" TargetMode="External" /><Relationship Id="rId6" Type="http://schemas.openxmlformats.org/officeDocument/2006/relationships/hyperlink" Target="https://vimeo.com/88976391" TargetMode="External" /><Relationship Id="rId7" Type="http://schemas.openxmlformats.org/officeDocument/2006/relationships/hyperlink" Target="https://vimeo.com/90308643" TargetMode="External" /><Relationship Id="rId8" Type="http://schemas.openxmlformats.org/officeDocument/2006/relationships/hyperlink" Target="https://vimeo.com/89341744" TargetMode="External" /><Relationship Id="rId9" Type="http://schemas.openxmlformats.org/officeDocument/2006/relationships/hyperlink" Target="https://player.vimeo.com/video/148591450" TargetMode="Ex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https://helsedirektoratet.no/retningslinjer/henvisningsveileder#297,42,Slide 42#297,42,Slide 42#297,42,Slide 42#297,42,Slide 42#297,42,Slide 42#297,42,Slide 42" TargetMode="External" /><Relationship Id="rId3" Type="http://schemas.openxmlformats.org/officeDocument/2006/relationships/hyperlink" Target="http://www.praksisnytt.no/index.php?handling=lesmal&amp;mal_id=000008#298,43,Slide 43#298,43,Slide 43#298,43,Slide 43#298,43,Slide 43#298,43,Slide 43#298,43,Slide 43" TargetMode="External" /><Relationship Id="rId4" Type="http://schemas.openxmlformats.org/officeDocument/2006/relationships/slide" Target="slide24.xml" TargetMode="Internal" /><Relationship Id="rId5" Type="http://schemas.openxmlformats.org/officeDocument/2006/relationships/slide" Target="slide2.xml" TargetMode="Internal" /><Relationship Id="rId6" Type="http://schemas.openxmlformats.org/officeDocument/2006/relationships/slide" Target="slide8.xml" TargetMode="Internal" /><Relationship Id="rId7" Type="http://schemas.openxmlformats.org/officeDocument/2006/relationships/slide" Target="slide18.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4.xml" TargetMode="Internal" /><Relationship Id="rId3" Type="http://schemas.openxmlformats.org/officeDocument/2006/relationships/slide" Target="slide2.xml" TargetMode="Internal" /><Relationship Id="rId4" Type="http://schemas.openxmlformats.org/officeDocument/2006/relationships/slide" Target="slide8.xml" TargetMode="Internal" /><Relationship Id="rId5" Type="http://schemas.openxmlformats.org/officeDocument/2006/relationships/slide" Target="slide18.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4" name="Tittel 3" title=""/>
          <p:cNvSpPr>
            <a:spLocks noGrp="1"/>
          </p:cNvSpPr>
          <p:nvPr>
            <p:ph type="title"/>
          </p:nvPr>
        </p:nvSpPr>
        <p:spPr>
          <a:xfrm>
            <a:off x="457200" y="274638"/>
            <a:ext cx="8229600" cy="1143000"/>
          </a:xfrm>
          <a:prstGeom prst="rect">
            <a:avLst/>
          </a:prstGeom>
          <a:noFill/>
          <a:ln w="9525" cap="flat" cmpd="sng" algn="ctr">
            <a:noFill/>
            <a:prstDash val="solid"/>
            <a:miter lim="800000"/>
            <a:headEnd type="none" w="med" len="med"/>
            <a:tailEnd type="none" w="med" len="med"/>
          </a:ln>
        </p:spPr>
        <p:txBody>
          <a:bodyPr wrap="square" lIns="91440" tIns="45720" rIns="91440" bIns="45720"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4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Pasientforløp Tourettes Syndrom </a:t>
            </a:r>
            <a:endParaRPr kumimoji="0" lang="nb-NO" altLang="nb-NO" sz="4400" b="0" i="0" u="none" strike="noStrike" kern="1200" cap="none" spc="0" normalizeH="0" baseline="0" noProof="0">
              <a:solidFill>
                <a:schemeClr val="tx1"/>
              </a:solidFill>
              <a:uLnTx/>
              <a:uFillTx/>
              <a:ea typeface="Arial" pitchFamily="34" charset="0"/>
            </a:endParaRPr>
          </a:p>
        </p:txBody>
      </p:sp>
      <p:grpSp>
        <p:nvGrpSpPr>
          <p:cNvPr id="13315" name="Gruppe 6" title=""/>
          <p:cNvGrpSpPr/>
          <p:nvPr/>
        </p:nvGrpSpPr>
        <p:grpSpPr>
          <a:xfrm>
            <a:off x="0" y="3429000"/>
            <a:ext cx="2303463" cy="1127125"/>
            <a:chOff x="1951" y="1992913"/>
            <a:chExt cx="1736735" cy="694694"/>
          </a:xfrm>
        </p:grpSpPr>
        <p:sp>
          <p:nvSpPr>
            <p:cNvPr id="13316" name="Vinkeltegn 6" title="">
              <a:hlinkClick r:id="rId2" action="ppaction://hlinksldjump"/>
            </p:cNvPr>
            <p:cNvSpPr/>
            <p:nvPr/>
          </p:nvSpPr>
          <p:spPr>
            <a:xfrm>
              <a:off x="1951" y="1992913"/>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17" name="Vinkeltegn 4"/>
            <p:cNvSpPr/>
            <p:nvPr/>
          </p:nvSpPr>
          <p:spPr>
            <a:xfrm>
              <a:off x="462767" y="1992913"/>
              <a:ext cx="922827"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 pårørende informasjon</a:t>
              </a:r>
            </a:p>
          </p:txBody>
        </p:sp>
      </p:grpSp>
      <p:grpSp>
        <p:nvGrpSpPr>
          <p:cNvPr id="13318" name="Gruppe 11" title=""/>
          <p:cNvGrpSpPr/>
          <p:nvPr/>
        </p:nvGrpSpPr>
        <p:grpSpPr>
          <a:xfrm>
            <a:off x="1763713" y="3429000"/>
            <a:ext cx="2376487" cy="1127125"/>
            <a:chOff x="1565013" y="1992912"/>
            <a:chExt cx="1736735" cy="694694"/>
          </a:xfrm>
        </p:grpSpPr>
        <p:sp>
          <p:nvSpPr>
            <p:cNvPr id="13319" name="Vinkeltegn 9" title="">
              <a:hlinkClick r:id="" action="ppaction://noaction"/>
            </p:cNvPr>
            <p:cNvSpPr/>
            <p:nvPr/>
          </p:nvSpPr>
          <p:spPr>
            <a:xfrm>
              <a:off x="1565013"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0" name="Vinkeltegn 4"/>
            <p:cNvSpPr/>
            <p:nvPr/>
          </p:nvSpPr>
          <p:spPr>
            <a:xfrm>
              <a:off x="1922337" y="1992912"/>
              <a:ext cx="104180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Inntak og vurdering</a:t>
              </a:r>
            </a:p>
          </p:txBody>
        </p:sp>
      </p:grpSp>
      <p:grpSp>
        <p:nvGrpSpPr>
          <p:cNvPr id="13321" name="Gruppe 14" title=""/>
          <p:cNvGrpSpPr/>
          <p:nvPr/>
        </p:nvGrpSpPr>
        <p:grpSpPr>
          <a:xfrm>
            <a:off x="3492500" y="3429000"/>
            <a:ext cx="2303463" cy="1127125"/>
            <a:chOff x="3128076" y="1992912"/>
            <a:chExt cx="1736735" cy="694694"/>
          </a:xfrm>
        </p:grpSpPr>
        <p:sp>
          <p:nvSpPr>
            <p:cNvPr id="13322" name="Vinkeltegn 12" title="">
              <a:hlinkClick r:id="rId3" action="ppaction://hlinksldjump"/>
            </p:cNvPr>
            <p:cNvSpPr/>
            <p:nvPr/>
          </p:nvSpPr>
          <p:spPr>
            <a:xfrm>
              <a:off x="3128076"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3" name="Vinkeltegn 4"/>
            <p:cNvSpPr/>
            <p:nvPr/>
          </p:nvSpPr>
          <p:spPr>
            <a:xfrm>
              <a:off x="3562559" y="1992912"/>
              <a:ext cx="95514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Utredning og diagnostikk</a:t>
              </a:r>
            </a:p>
          </p:txBody>
        </p:sp>
      </p:grpSp>
      <p:grpSp>
        <p:nvGrpSpPr>
          <p:cNvPr id="13324" name="Gruppe 17" title=""/>
          <p:cNvGrpSpPr/>
          <p:nvPr/>
        </p:nvGrpSpPr>
        <p:grpSpPr>
          <a:xfrm>
            <a:off x="5219700" y="3429000"/>
            <a:ext cx="2376488" cy="1127125"/>
            <a:chOff x="4691138" y="1992912"/>
            <a:chExt cx="1736735" cy="694694"/>
          </a:xfrm>
        </p:grpSpPr>
        <p:sp>
          <p:nvSpPr>
            <p:cNvPr id="13325" name="Vinkeltegn 15" title="">
              <a:hlinkClick r:id="rId4" action="ppaction://hlinksldjump"/>
            </p:cNvPr>
            <p:cNvSpPr/>
            <p:nvPr/>
          </p:nvSpPr>
          <p:spPr>
            <a:xfrm>
              <a:off x="4691138"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6" name="Vinkeltegn 4"/>
            <p:cNvSpPr/>
            <p:nvPr/>
          </p:nvSpPr>
          <p:spPr>
            <a:xfrm>
              <a:off x="5038021" y="1992912"/>
              <a:ext cx="102092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Behandling og tiltak</a:t>
              </a:r>
            </a:p>
          </p:txBody>
        </p:sp>
      </p:grpSp>
      <p:grpSp>
        <p:nvGrpSpPr>
          <p:cNvPr id="13327" name="Gruppe 20" title=""/>
          <p:cNvGrpSpPr/>
          <p:nvPr/>
        </p:nvGrpSpPr>
        <p:grpSpPr>
          <a:xfrm>
            <a:off x="6948488" y="3429000"/>
            <a:ext cx="2195512" cy="1127125"/>
            <a:chOff x="6254200" y="1992912"/>
            <a:chExt cx="1736735" cy="694694"/>
          </a:xfrm>
        </p:grpSpPr>
        <p:sp>
          <p:nvSpPr>
            <p:cNvPr id="13328" name="Vinkeltegn 18" title="">
              <a:hlinkClick r:id="rId5" action="ppaction://hlinksldjump"/>
            </p:cNvPr>
            <p:cNvSpPr/>
            <p:nvPr/>
          </p:nvSpPr>
          <p:spPr>
            <a:xfrm>
              <a:off x="6254200"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9" name="Vinkeltegn 4"/>
            <p:cNvSpPr/>
            <p:nvPr/>
          </p:nvSpPr>
          <p:spPr>
            <a:xfrm>
              <a:off x="6710046" y="1992912"/>
              <a:ext cx="91169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Pasientforløp - oversikt</a:t>
              </a:r>
            </a:p>
          </p:txBody>
        </p:sp>
      </p:grpSp>
      <p:sp>
        <p:nvSpPr>
          <p:cNvPr id="13330" name="Tittel 1"/>
          <p:cNvSpPr txBox="1"/>
          <p:nvPr/>
        </p:nvSpPr>
        <p:spPr>
          <a:xfrm>
            <a:off x="611188" y="1628775"/>
            <a:ext cx="8229600" cy="1439863"/>
          </a:xfrm>
          <a:prstGeom prst="rect">
            <a:avLst/>
          </a:prstGeom>
          <a:noFill/>
          <a:ln w="9525" cap="flat" cmpd="sng" algn="ctr">
            <a:noFill/>
            <a:prstDash val="solid"/>
            <a:round/>
            <a:headEnd type="none" w="med" len="med"/>
            <a:tailEnd type="none" w="med" len="med"/>
          </a:ln>
        </p:spPr>
        <p:txBody>
          <a:bodyPr anchor="ctr">
            <a:normAutofit fontScale="67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2700" b="0" i="0" u="none" strike="noStrike" kern="1200" cap="none" spc="0" normalizeH="0" baseline="0" noProof="0">
                <a:ln>
                  <a:noFill/>
                </a:ln>
                <a:solidFill>
                  <a:schemeClr val="tx1"/>
                </a:solidFill>
                <a:uLnTx/>
                <a:uFillTx/>
                <a:latin typeface="+mj-lt" pitchFamily="34" charset="0"/>
                <a:ea typeface="+mj-ea" pitchFamily="34" charset="0"/>
                <a:cs typeface="+mj-cs"/>
              </a:rPr>
              <a:t>Pasientforløpet beskriver forventet pasientforløp for pasienter med mistanke om og diagnostisert Tourettes syndrom. Pasientforløpet gjelder både for barn og voksne. Formålet med behandlingslinjen er å skape sammenheng i tjenestene, samt oppnå bedre kvalitet og øke mulighet for brukermedvirkning</a:t>
            </a:r>
            <a:br>
              <a:rPr kumimoji="0" lang="nb-NO" sz="4400" b="0" i="0" u="none" strike="noStrike" kern="1200" cap="none" spc="0" normalizeH="0" baseline="0" noProof="0">
                <a:ln>
                  <a:noFill/>
                </a:ln>
                <a:solidFill>
                  <a:schemeClr val="tx1"/>
                </a:solidFill>
                <a:uLnTx/>
                <a:uFillTx/>
                <a:latin typeface="+mj-lt" pitchFamily="34" charset="0"/>
                <a:ea typeface="+mj-ea" pitchFamily="34" charset="0"/>
                <a:cs typeface="+mj-cs"/>
              </a:rPr>
            </a:b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253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253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2532"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253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253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253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2536" name="Figur 27" title=""/>
          <p:cNvCxnSpPr>
            <a:stCxn id="22530" idx="2"/>
            <a:endCxn id="2253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37" name="Figur 29" title=""/>
          <p:cNvCxnSpPr>
            <a:stCxn id="2253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253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253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254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2541" name="Figur 34" title=""/>
          <p:cNvCxnSpPr>
            <a:stCxn id="22530" idx="0"/>
            <a:endCxn id="2253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2" name="Rett pil 36" title=""/>
          <p:cNvCxnSpPr>
            <a:stCxn id="22530" idx="3"/>
            <a:endCxn id="2253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3" name="Vinkel 38" title=""/>
          <p:cNvCxnSpPr>
            <a:stCxn id="22532" idx="3"/>
            <a:endCxn id="2254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4" name="Vinkel 40" title=""/>
          <p:cNvCxnSpPr>
            <a:stCxn id="22532" idx="3"/>
            <a:endCxn id="2253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5" name="Vinkel 42" title=""/>
          <p:cNvCxnSpPr>
            <a:stCxn id="22533" idx="3"/>
            <a:endCxn id="2253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6" name="Rett pil 48" title=""/>
          <p:cNvCxnSpPr>
            <a:stCxn id="22533" idx="3"/>
            <a:endCxn id="2253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7" name="Figur 50" title=""/>
          <p:cNvCxnSpPr>
            <a:stCxn id="22539" idx="3"/>
            <a:endCxn id="2253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8" name="Figur 52" title=""/>
          <p:cNvCxnSpPr>
            <a:endCxn id="2253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49" name="Figur 54" title=""/>
          <p:cNvCxnSpPr>
            <a:stCxn id="22534" idx="3"/>
            <a:endCxn id="2253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0" name="Vinkel 56" title=""/>
          <p:cNvCxnSpPr>
            <a:stCxn id="22540" idx="3"/>
            <a:endCxn id="2253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2" name="Figur 68" title=""/>
          <p:cNvCxnSpPr>
            <a:stCxn id="22540" idx="3"/>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3" name="Rett pil 72" title=""/>
          <p:cNvCxnSpPr>
            <a:stCxn id="22540" idx="0"/>
            <a:endCxn id="22539" idx="2"/>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2554" name="Hjem 4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2555" name="Avrundet rektangel 6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2556" name="Avrundet rektangel 65"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2557" name="Gruppe 2" title=""/>
          <p:cNvGrpSpPr/>
          <p:nvPr/>
        </p:nvGrpSpPr>
        <p:grpSpPr>
          <a:xfrm>
            <a:off x="468313" y="549275"/>
            <a:ext cx="1736725" cy="693738"/>
            <a:chOff x="1951" y="480744"/>
            <a:chExt cx="1736735" cy="694694"/>
          </a:xfrm>
        </p:grpSpPr>
        <p:sp>
          <p:nvSpPr>
            <p:cNvPr id="22558"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255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2560" name="Gruppe 3" title=""/>
          <p:cNvGrpSpPr/>
          <p:nvPr/>
        </p:nvGrpSpPr>
        <p:grpSpPr>
          <a:xfrm>
            <a:off x="2030413" y="549275"/>
            <a:ext cx="1736725" cy="693738"/>
            <a:chOff x="1565013" y="480744"/>
            <a:chExt cx="1736735" cy="694694"/>
          </a:xfrm>
        </p:grpSpPr>
        <p:sp>
          <p:nvSpPr>
            <p:cNvPr id="22561" name="Vinkeltegn 71"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256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2563" name="Gruppe 4" title=""/>
          <p:cNvGrpSpPr/>
          <p:nvPr/>
        </p:nvGrpSpPr>
        <p:grpSpPr>
          <a:xfrm>
            <a:off x="3594100" y="549275"/>
            <a:ext cx="1736725" cy="693738"/>
            <a:chOff x="3128076" y="480744"/>
            <a:chExt cx="1736735" cy="694694"/>
          </a:xfrm>
        </p:grpSpPr>
        <p:sp>
          <p:nvSpPr>
            <p:cNvPr id="22564" name="Vinkeltegn 75"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256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2566" name="Gruppe 6" title=""/>
          <p:cNvGrpSpPr/>
          <p:nvPr/>
        </p:nvGrpSpPr>
        <p:grpSpPr>
          <a:xfrm>
            <a:off x="6719888" y="549275"/>
            <a:ext cx="1736725" cy="693738"/>
            <a:chOff x="6254200" y="480744"/>
            <a:chExt cx="1736735" cy="694694"/>
          </a:xfrm>
        </p:grpSpPr>
        <p:sp>
          <p:nvSpPr>
            <p:cNvPr id="22567" name="Vinkeltegn 78"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256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2569" name="Gruppe 2" title=""/>
          <p:cNvGrpSpPr/>
          <p:nvPr/>
        </p:nvGrpSpPr>
        <p:grpSpPr>
          <a:xfrm>
            <a:off x="5148263" y="549275"/>
            <a:ext cx="1736725" cy="693738"/>
            <a:chOff x="1951" y="480744"/>
            <a:chExt cx="1736735" cy="694694"/>
          </a:xfrm>
        </p:grpSpPr>
        <p:sp>
          <p:nvSpPr>
            <p:cNvPr id="22570" name="Vinkeltegn 81"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257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3554" name="Avrundet rektangel 19" title=""/>
          <p:cNvSpPr/>
          <p:nvPr/>
        </p:nvSpPr>
        <p:spPr>
          <a:xfrm>
            <a:off x="539750"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Vurdering av henvisning</a:t>
            </a:r>
            <a:endParaRPr kumimoji="0" lang="nb-NO" altLang="en-US" sz="1400" b="0" i="0" u="none" strike="noStrike" kern="1200" cap="none" spc="0" normalizeH="0" baseline="0" noProof="0">
              <a:uLnTx/>
              <a:uFillTx/>
              <a:ea typeface="Arial" pitchFamily="34" charset="0"/>
            </a:endParaRPr>
          </a:p>
        </p:txBody>
      </p:sp>
      <p:sp>
        <p:nvSpPr>
          <p:cNvPr id="23555"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3556"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3557"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3558"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3559"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3560" name="Figur 27" title=""/>
          <p:cNvCxnSpPr>
            <a:stCxn id="23554" idx="2"/>
            <a:endCxn id="2355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1" name="Figur 29" title=""/>
          <p:cNvCxnSpPr>
            <a:stCxn id="2355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6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3563"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3564"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3565" name="Figur 34" title=""/>
          <p:cNvCxnSpPr>
            <a:stCxn id="23554" idx="0"/>
            <a:endCxn id="2355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6" name="Rett pil 36" title=""/>
          <p:cNvCxnSpPr>
            <a:stCxn id="23554" idx="3"/>
            <a:endCxn id="2355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7" name="Vinkel 38" title=""/>
          <p:cNvCxnSpPr>
            <a:stCxn id="23556" idx="3"/>
            <a:endCxn id="2356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8" name="Vinkel 40" title=""/>
          <p:cNvCxnSpPr>
            <a:stCxn id="23556" idx="3"/>
            <a:endCxn id="2356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9" name="Vinkel 42" title=""/>
          <p:cNvCxnSpPr>
            <a:stCxn id="23557" idx="3"/>
            <a:endCxn id="2355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0" name="Rett pil 48" title=""/>
          <p:cNvCxnSpPr>
            <a:stCxn id="23557" idx="3"/>
            <a:endCxn id="2355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1" name="Figur 50" title=""/>
          <p:cNvCxnSpPr>
            <a:stCxn id="23563" idx="3"/>
            <a:endCxn id="2355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2" name="Figur 52" title=""/>
          <p:cNvCxnSpPr>
            <a:endCxn id="2355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3" name="Figur 54" title=""/>
          <p:cNvCxnSpPr>
            <a:stCxn id="23558" idx="3"/>
            <a:endCxn id="2355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4" name="Vinkel 56" title=""/>
          <p:cNvCxnSpPr>
            <a:stCxn id="23564" idx="3"/>
            <a:endCxn id="2355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6" name="Avrundet rektangel 39"/>
          <p:cNvSpPr/>
          <p:nvPr/>
        </p:nvSpPr>
        <p:spPr>
          <a:xfrm>
            <a:off x="539750" y="5084763"/>
            <a:ext cx="1584325"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0">
            <a:noAutofit/>
          </a:bodyPr>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marL="0" marR="0" lvl="0" indent="0" algn="l" defTabSz="914400" rtl="0" eaLnBrk="1" fontAlgn="base" latinLnBrk="0" hangingPunct="0">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gjøres med utgangspunkt i Prioriteringsforskriften § 2 og §2a. Rett tildeles etter Pasient og brukerrettighetsloven § 2.1b</a:t>
            </a:r>
            <a:endParaRPr kumimoji="0" lang="nb-NO" altLang="en-US" sz="1000" b="0" i="0" u="none" strike="noStrike" kern="1200" cap="none" spc="0" normalizeH="0" baseline="0" noProof="0">
              <a:uLnTx/>
              <a:uFillTx/>
              <a:ea typeface="Arial" pitchFamily="34" charset="0"/>
            </a:endParaRPr>
          </a:p>
        </p:txBody>
      </p:sp>
      <p:cxnSp>
        <p:nvCxnSpPr>
          <p:cNvPr id="23577"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8"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9"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3580"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3581"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3582" name="Gruppe 2" title=""/>
          <p:cNvGrpSpPr/>
          <p:nvPr/>
        </p:nvGrpSpPr>
        <p:grpSpPr>
          <a:xfrm>
            <a:off x="468313" y="549275"/>
            <a:ext cx="1736725" cy="693738"/>
            <a:chOff x="1951" y="480744"/>
            <a:chExt cx="1736735" cy="694694"/>
          </a:xfrm>
        </p:grpSpPr>
        <p:sp>
          <p:nvSpPr>
            <p:cNvPr id="23583"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358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3585" name="Gruppe 3" title=""/>
          <p:cNvGrpSpPr/>
          <p:nvPr/>
        </p:nvGrpSpPr>
        <p:grpSpPr>
          <a:xfrm>
            <a:off x="2030413" y="549275"/>
            <a:ext cx="1736725" cy="693738"/>
            <a:chOff x="1565013" y="480744"/>
            <a:chExt cx="1736735" cy="694694"/>
          </a:xfrm>
        </p:grpSpPr>
        <p:sp>
          <p:nvSpPr>
            <p:cNvPr id="23586" name="Vinkeltegn 72"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358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3588" name="Gruppe 4" title=""/>
          <p:cNvGrpSpPr/>
          <p:nvPr/>
        </p:nvGrpSpPr>
        <p:grpSpPr>
          <a:xfrm>
            <a:off x="3594100" y="549275"/>
            <a:ext cx="1736725" cy="693738"/>
            <a:chOff x="3128076" y="480744"/>
            <a:chExt cx="1736735" cy="694694"/>
          </a:xfrm>
        </p:grpSpPr>
        <p:sp>
          <p:nvSpPr>
            <p:cNvPr id="23589" name="Vinkeltegn 75"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359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3591" name="Gruppe 6" title=""/>
          <p:cNvGrpSpPr/>
          <p:nvPr/>
        </p:nvGrpSpPr>
        <p:grpSpPr>
          <a:xfrm>
            <a:off x="6719888" y="549275"/>
            <a:ext cx="1736725" cy="693738"/>
            <a:chOff x="6254200" y="480744"/>
            <a:chExt cx="1736735" cy="694694"/>
          </a:xfrm>
        </p:grpSpPr>
        <p:sp>
          <p:nvSpPr>
            <p:cNvPr id="23592" name="Vinkeltegn 78"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359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3594" name="Gruppe 2" title=""/>
          <p:cNvGrpSpPr/>
          <p:nvPr/>
        </p:nvGrpSpPr>
        <p:grpSpPr>
          <a:xfrm>
            <a:off x="5148263" y="549275"/>
            <a:ext cx="1736725" cy="693738"/>
            <a:chOff x="1951" y="480744"/>
            <a:chExt cx="1736735" cy="694694"/>
          </a:xfrm>
        </p:grpSpPr>
        <p:sp>
          <p:nvSpPr>
            <p:cNvPr id="23595" name="Vinkeltegn 81"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359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4579" name="Avrundet rektangel 20" title=""/>
          <p:cNvSpPr/>
          <p:nvPr/>
        </p:nvSpPr>
        <p:spPr>
          <a:xfrm>
            <a:off x="2411413" y="5589588"/>
            <a:ext cx="1584325" cy="50323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458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458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458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458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4584" name="Figur 27" title=""/>
          <p:cNvCxnSpPr>
            <a:stCxn id="24578" idx="2"/>
            <a:endCxn id="2457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85" name="Figur 29" title=""/>
          <p:cNvCxnSpPr>
            <a:stCxn id="2457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458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458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4588"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4589" name="Figur 34" title=""/>
          <p:cNvCxnSpPr>
            <a:stCxn id="24578" idx="0"/>
            <a:endCxn id="2458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0" name="Rett pil 36" title=""/>
          <p:cNvCxnSpPr>
            <a:stCxn id="24578" idx="3"/>
            <a:endCxn id="2458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1" name="Vinkel 38" title=""/>
          <p:cNvCxnSpPr>
            <a:stCxn id="24580" idx="3"/>
            <a:endCxn id="2458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2" name="Vinkel 40" title=""/>
          <p:cNvCxnSpPr>
            <a:stCxn id="24580" idx="3"/>
            <a:endCxn id="2458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3" name="Vinkel 42" title=""/>
          <p:cNvCxnSpPr>
            <a:stCxn id="24581" idx="3"/>
            <a:endCxn id="2458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4" name="Rett pil 48" title=""/>
          <p:cNvCxnSpPr>
            <a:stCxn id="24581" idx="3"/>
            <a:endCxn id="2458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5" name="Figur 50" title=""/>
          <p:cNvCxnSpPr>
            <a:stCxn id="24587" idx="3"/>
            <a:endCxn id="2458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6" name="Figur 52" title=""/>
          <p:cNvCxnSpPr>
            <a:endCxn id="2458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7" name="Figur 54" title=""/>
          <p:cNvCxnSpPr>
            <a:stCxn id="24582" idx="3"/>
            <a:endCxn id="2458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8" name="Vinkel 56" title=""/>
          <p:cNvCxnSpPr>
            <a:stCxn id="24588" idx="3"/>
            <a:endCxn id="2457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0" name="Avrundet rektangel 39"/>
          <p:cNvSpPr/>
          <p:nvPr/>
        </p:nvSpPr>
        <p:spPr>
          <a:xfrm>
            <a:off x="4284663" y="5589588"/>
            <a:ext cx="2735262"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5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beskrevet ikke viser til psykisk lidelse, eller man vurderer at behandling  like nyttig og kostnadseffektiv kan gis av primærhelsetjenesten, vurderes det at behov ikke foreligger. </a:t>
            </a:r>
          </a:p>
        </p:txBody>
      </p:sp>
      <p:cxnSp>
        <p:nvCxnSpPr>
          <p:cNvPr id="24601"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60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4604"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4605"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4606" name="Gruppe 2" title=""/>
          <p:cNvGrpSpPr/>
          <p:nvPr/>
        </p:nvGrpSpPr>
        <p:grpSpPr>
          <a:xfrm>
            <a:off x="468313" y="549275"/>
            <a:ext cx="1736725" cy="693738"/>
            <a:chOff x="1951" y="480744"/>
            <a:chExt cx="1736735" cy="694694"/>
          </a:xfrm>
        </p:grpSpPr>
        <p:sp>
          <p:nvSpPr>
            <p:cNvPr id="24607"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460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4609" name="Gruppe 3" title=""/>
          <p:cNvGrpSpPr/>
          <p:nvPr/>
        </p:nvGrpSpPr>
        <p:grpSpPr>
          <a:xfrm>
            <a:off x="2030413" y="549275"/>
            <a:ext cx="1736725" cy="693738"/>
            <a:chOff x="1565013" y="480744"/>
            <a:chExt cx="1736735" cy="694694"/>
          </a:xfrm>
        </p:grpSpPr>
        <p:sp>
          <p:nvSpPr>
            <p:cNvPr id="24610" name="Vinkeltegn 72"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461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4612" name="Gruppe 4" title=""/>
          <p:cNvGrpSpPr/>
          <p:nvPr/>
        </p:nvGrpSpPr>
        <p:grpSpPr>
          <a:xfrm>
            <a:off x="3594100" y="549275"/>
            <a:ext cx="1736725" cy="693738"/>
            <a:chOff x="3128076" y="480744"/>
            <a:chExt cx="1736735" cy="694694"/>
          </a:xfrm>
        </p:grpSpPr>
        <p:sp>
          <p:nvSpPr>
            <p:cNvPr id="24613" name="Vinkeltegn 75"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461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4615" name="Gruppe 6" title=""/>
          <p:cNvGrpSpPr/>
          <p:nvPr/>
        </p:nvGrpSpPr>
        <p:grpSpPr>
          <a:xfrm>
            <a:off x="6719888" y="549275"/>
            <a:ext cx="1736725" cy="693738"/>
            <a:chOff x="6254200" y="480744"/>
            <a:chExt cx="1736735" cy="694694"/>
          </a:xfrm>
        </p:grpSpPr>
        <p:sp>
          <p:nvSpPr>
            <p:cNvPr id="24616" name="Vinkeltegn 78"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461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4618" name="Gruppe 2" title=""/>
          <p:cNvGrpSpPr/>
          <p:nvPr/>
        </p:nvGrpSpPr>
        <p:grpSpPr>
          <a:xfrm>
            <a:off x="5148263" y="549275"/>
            <a:ext cx="1736725" cy="693738"/>
            <a:chOff x="1951" y="480744"/>
            <a:chExt cx="1736735" cy="694694"/>
          </a:xfrm>
        </p:grpSpPr>
        <p:sp>
          <p:nvSpPr>
            <p:cNvPr id="24619" name="Vinkeltegn 81"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462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5603"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5604"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5605" name="Avrundet rektangel 23" title=""/>
          <p:cNvSpPr/>
          <p:nvPr/>
        </p:nvSpPr>
        <p:spPr>
          <a:xfrm>
            <a:off x="2411413" y="3429000"/>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5606"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5607"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5608" name="Figur 27" title=""/>
          <p:cNvCxnSpPr>
            <a:stCxn id="25602" idx="2"/>
            <a:endCxn id="2560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09" name="Figur 29" title=""/>
          <p:cNvCxnSpPr>
            <a:stCxn id="2560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1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5611"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5612"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5613" name="Figur 34" title=""/>
          <p:cNvCxnSpPr>
            <a:stCxn id="25602" idx="0"/>
            <a:endCxn id="2560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4" name="Rett pil 36" title=""/>
          <p:cNvCxnSpPr>
            <a:stCxn id="25602" idx="3"/>
            <a:endCxn id="2560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5" name="Vinkel 38" title=""/>
          <p:cNvCxnSpPr>
            <a:stCxn id="25604" idx="3"/>
            <a:endCxn id="2561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6" name="Vinkel 40" title=""/>
          <p:cNvCxnSpPr>
            <a:stCxn id="25604" idx="3"/>
            <a:endCxn id="2561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7" name="Vinkel 42" title=""/>
          <p:cNvCxnSpPr>
            <a:stCxn id="25605" idx="3"/>
            <a:endCxn id="2560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8" name="Rett pil 48" title=""/>
          <p:cNvCxnSpPr>
            <a:stCxn id="25605" idx="3"/>
            <a:endCxn id="2560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9" name="Figur 50" title=""/>
          <p:cNvCxnSpPr>
            <a:stCxn id="25611" idx="3"/>
            <a:endCxn id="2560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0" name="Figur 52" title=""/>
          <p:cNvCxnSpPr>
            <a:endCxn id="2560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1" name="Figur 54" title=""/>
          <p:cNvCxnSpPr>
            <a:stCxn id="25606" idx="3"/>
            <a:endCxn id="2560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2" name="Vinkel 56" title=""/>
          <p:cNvCxnSpPr>
            <a:stCxn id="25612" idx="3"/>
            <a:endCxn id="2560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4" name="Avrundet rektangel 39"/>
          <p:cNvSpPr/>
          <p:nvPr/>
        </p:nvSpPr>
        <p:spPr>
          <a:xfrm>
            <a:off x="2411413" y="2781300"/>
            <a:ext cx="2520950" cy="5762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et pasientforløp kan antas, gis rett til behandling. Dette kan være et pasient-forløp for ticstilstand eller annen tilstand</a:t>
            </a:r>
          </a:p>
        </p:txBody>
      </p:sp>
      <p:cxnSp>
        <p:nvCxnSpPr>
          <p:cNvPr id="25625"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7"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5628"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5629"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5630" name="Gruppe 2" title=""/>
          <p:cNvGrpSpPr/>
          <p:nvPr/>
        </p:nvGrpSpPr>
        <p:grpSpPr>
          <a:xfrm>
            <a:off x="468313" y="549275"/>
            <a:ext cx="1736725" cy="693738"/>
            <a:chOff x="1951" y="480744"/>
            <a:chExt cx="1736735" cy="694694"/>
          </a:xfrm>
        </p:grpSpPr>
        <p:sp>
          <p:nvSpPr>
            <p:cNvPr id="25631"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563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5633" name="Gruppe 3" title=""/>
          <p:cNvGrpSpPr/>
          <p:nvPr/>
        </p:nvGrpSpPr>
        <p:grpSpPr>
          <a:xfrm>
            <a:off x="2030413" y="549275"/>
            <a:ext cx="1736725" cy="693738"/>
            <a:chOff x="1565013" y="480744"/>
            <a:chExt cx="1736735" cy="694694"/>
          </a:xfrm>
        </p:grpSpPr>
        <p:sp>
          <p:nvSpPr>
            <p:cNvPr id="25634" name="Vinkeltegn 72"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563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5636" name="Gruppe 4" title=""/>
          <p:cNvGrpSpPr/>
          <p:nvPr/>
        </p:nvGrpSpPr>
        <p:grpSpPr>
          <a:xfrm>
            <a:off x="3594100" y="549275"/>
            <a:ext cx="1736725" cy="693738"/>
            <a:chOff x="3128076" y="480744"/>
            <a:chExt cx="1736735" cy="694694"/>
          </a:xfrm>
        </p:grpSpPr>
        <p:sp>
          <p:nvSpPr>
            <p:cNvPr id="25637" name="Vinkeltegn 75"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563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5639" name="Gruppe 6" title=""/>
          <p:cNvGrpSpPr/>
          <p:nvPr/>
        </p:nvGrpSpPr>
        <p:grpSpPr>
          <a:xfrm>
            <a:off x="6719888" y="549275"/>
            <a:ext cx="1736725" cy="693738"/>
            <a:chOff x="6254200" y="480744"/>
            <a:chExt cx="1736735" cy="694694"/>
          </a:xfrm>
        </p:grpSpPr>
        <p:sp>
          <p:nvSpPr>
            <p:cNvPr id="25640" name="Vinkeltegn 78"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564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5642" name="Gruppe 2" title=""/>
          <p:cNvGrpSpPr/>
          <p:nvPr/>
        </p:nvGrpSpPr>
        <p:grpSpPr>
          <a:xfrm>
            <a:off x="5148263" y="549275"/>
            <a:ext cx="1736725" cy="693738"/>
            <a:chOff x="1951" y="480744"/>
            <a:chExt cx="1736735" cy="694694"/>
          </a:xfrm>
        </p:grpSpPr>
        <p:sp>
          <p:nvSpPr>
            <p:cNvPr id="25643" name="Vinkeltegn 81"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564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6627"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6628"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6629"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6630" name="Avrundet rektangel 24" title=""/>
          <p:cNvSpPr/>
          <p:nvPr/>
        </p:nvSpPr>
        <p:spPr>
          <a:xfrm>
            <a:off x="6011863" y="2708275"/>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6631"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6632" name="Figur 27" title=""/>
          <p:cNvCxnSpPr>
            <a:stCxn id="26626" idx="2"/>
            <a:endCxn id="26627"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3" name="Figur 29" title=""/>
          <p:cNvCxnSpPr>
            <a:stCxn id="26627"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34"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6635"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6636"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6637" name="Figur 34" title=""/>
          <p:cNvCxnSpPr>
            <a:stCxn id="26626" idx="0"/>
            <a:endCxn id="26629"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8" name="Rett pil 36" title=""/>
          <p:cNvCxnSpPr>
            <a:stCxn id="26626" idx="3"/>
            <a:endCxn id="26628"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9" name="Vinkel 38" title=""/>
          <p:cNvCxnSpPr>
            <a:stCxn id="26628" idx="3"/>
            <a:endCxn id="26636"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0" name="Vinkel 40" title=""/>
          <p:cNvCxnSpPr>
            <a:stCxn id="26628" idx="3"/>
            <a:endCxn id="26635"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1" name="Vinkel 42" title=""/>
          <p:cNvCxnSpPr>
            <a:stCxn id="26629" idx="3"/>
            <a:endCxn id="26630"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2" name="Rett pil 48" title=""/>
          <p:cNvCxnSpPr>
            <a:stCxn id="26629" idx="3"/>
            <a:endCxn id="26631"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3" name="Figur 50" title=""/>
          <p:cNvCxnSpPr>
            <a:stCxn id="26635" idx="3"/>
            <a:endCxn id="26631"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4" name="Figur 52" title=""/>
          <p:cNvCxnSpPr>
            <a:endCxn id="26630"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5" name="Figur 54" title=""/>
          <p:cNvCxnSpPr>
            <a:stCxn id="26630" idx="3"/>
            <a:endCxn id="26631"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6" name="Vinkel 56" title=""/>
          <p:cNvCxnSpPr>
            <a:stCxn id="26636" idx="3"/>
            <a:endCxn id="26627"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7"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48" name="Avrundet rektangel 39"/>
          <p:cNvSpPr/>
          <p:nvPr/>
        </p:nvSpPr>
        <p:spPr>
          <a:xfrm>
            <a:off x="6011863" y="1557338"/>
            <a:ext cx="2089150" cy="10080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Under utredning i pasientforløp for annen tilstand, kan antagelse om en ticstiltand oppstå. Kliniker vil da nyttegjøre seg av pasientforløp for ticstilstand og Tourettes syndrom</a:t>
            </a:r>
          </a:p>
        </p:txBody>
      </p:sp>
      <p:cxnSp>
        <p:nvCxnSpPr>
          <p:cNvPr id="26649"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50"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51"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6652" name="Avrundet rektangel 6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6653" name="Avrundet rektangel 6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6654" name="Gruppe 2" title=""/>
          <p:cNvGrpSpPr/>
          <p:nvPr/>
        </p:nvGrpSpPr>
        <p:grpSpPr>
          <a:xfrm>
            <a:off x="468313" y="549275"/>
            <a:ext cx="1736725" cy="693738"/>
            <a:chOff x="1951" y="480744"/>
            <a:chExt cx="1736735" cy="694694"/>
          </a:xfrm>
        </p:grpSpPr>
        <p:sp>
          <p:nvSpPr>
            <p:cNvPr id="26655" name="Vinkeltegn 6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665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6657" name="Gruppe 3" title=""/>
          <p:cNvGrpSpPr/>
          <p:nvPr/>
        </p:nvGrpSpPr>
        <p:grpSpPr>
          <a:xfrm>
            <a:off x="2030413" y="549275"/>
            <a:ext cx="1736725" cy="693738"/>
            <a:chOff x="1565013" y="480744"/>
            <a:chExt cx="1736735" cy="694694"/>
          </a:xfrm>
        </p:grpSpPr>
        <p:sp>
          <p:nvSpPr>
            <p:cNvPr id="26658" name="Vinkeltegn 72"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665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6660" name="Gruppe 4" title=""/>
          <p:cNvGrpSpPr/>
          <p:nvPr/>
        </p:nvGrpSpPr>
        <p:grpSpPr>
          <a:xfrm>
            <a:off x="3594100" y="549275"/>
            <a:ext cx="1736725" cy="693738"/>
            <a:chOff x="3128076" y="480744"/>
            <a:chExt cx="1736735" cy="694694"/>
          </a:xfrm>
        </p:grpSpPr>
        <p:sp>
          <p:nvSpPr>
            <p:cNvPr id="26661" name="Vinkeltegn 75"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666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6663" name="Gruppe 6" title=""/>
          <p:cNvGrpSpPr/>
          <p:nvPr/>
        </p:nvGrpSpPr>
        <p:grpSpPr>
          <a:xfrm>
            <a:off x="6719888" y="549275"/>
            <a:ext cx="1736725" cy="693738"/>
            <a:chOff x="6254200" y="480744"/>
            <a:chExt cx="1736735" cy="694694"/>
          </a:xfrm>
        </p:grpSpPr>
        <p:sp>
          <p:nvSpPr>
            <p:cNvPr id="26664" name="Vinkeltegn 78"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666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6666" name="Gruppe 2" title=""/>
          <p:cNvGrpSpPr/>
          <p:nvPr/>
        </p:nvGrpSpPr>
        <p:grpSpPr>
          <a:xfrm>
            <a:off x="5148263" y="549275"/>
            <a:ext cx="1736725" cy="693738"/>
            <a:chOff x="1951" y="480744"/>
            <a:chExt cx="1736735" cy="694694"/>
          </a:xfrm>
        </p:grpSpPr>
        <p:sp>
          <p:nvSpPr>
            <p:cNvPr id="26667" name="Vinkeltegn 81"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666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5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765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Ikke behov for helsehjelp fra spesialisthelsetjenesten</a:t>
            </a:r>
            <a:endParaRPr kumimoji="0" lang="nb-NO" altLang="en-US" sz="1000" b="0" i="0" u="none" strike="noStrike" kern="1200" cap="none" spc="0" normalizeH="0" baseline="0" noProof="0">
              <a:uLnTx/>
              <a:uFillTx/>
              <a:ea typeface="Arial" pitchFamily="34" charset="0"/>
            </a:endParaRPr>
          </a:p>
        </p:txBody>
      </p:sp>
      <p:sp>
        <p:nvSpPr>
          <p:cNvPr id="27652" name="Avrundet rektangel 21" title=""/>
          <p:cNvSpPr/>
          <p:nvPr/>
        </p:nvSpPr>
        <p:spPr>
          <a:xfrm>
            <a:off x="2411413"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765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765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765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7656" name="Figur 27" title=""/>
          <p:cNvCxnSpPr>
            <a:stCxn id="27650" idx="2"/>
            <a:endCxn id="2765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57" name="Figur 29" title=""/>
          <p:cNvCxnSpPr>
            <a:stCxn id="2765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5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765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766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7661" name="Figur 34" title=""/>
          <p:cNvCxnSpPr>
            <a:stCxn id="27650" idx="0"/>
            <a:endCxn id="2765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2" name="Rett pil 36" title=""/>
          <p:cNvCxnSpPr>
            <a:stCxn id="27650" idx="3"/>
            <a:endCxn id="2765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3" name="Vinkel 38" title=""/>
          <p:cNvCxnSpPr>
            <a:stCxn id="27652" idx="3"/>
            <a:endCxn id="2766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4" name="Vinkel 40" title=""/>
          <p:cNvCxnSpPr>
            <a:stCxn id="27652" idx="3"/>
            <a:endCxn id="2765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5" name="Vinkel 42" title=""/>
          <p:cNvCxnSpPr>
            <a:stCxn id="27653" idx="3"/>
            <a:endCxn id="2765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6" name="Rett pil 48" title=""/>
          <p:cNvCxnSpPr>
            <a:stCxn id="27653" idx="3"/>
            <a:endCxn id="2765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7" name="Figur 50" title=""/>
          <p:cNvCxnSpPr>
            <a:stCxn id="27659" idx="3"/>
            <a:endCxn id="2765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8" name="Figur 52" title=""/>
          <p:cNvCxnSpPr>
            <a:endCxn id="2765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9" name="Figur 54" title=""/>
          <p:cNvCxnSpPr>
            <a:stCxn id="27654" idx="3"/>
            <a:endCxn id="2765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0" name="Vinkel 56" title=""/>
          <p:cNvCxnSpPr>
            <a:stCxn id="27660" idx="3"/>
            <a:endCxn id="2765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2" name="Avrundet rektangel 41"/>
          <p:cNvSpPr/>
          <p:nvPr/>
        </p:nvSpPr>
        <p:spPr>
          <a:xfrm>
            <a:off x="2411413" y="5157788"/>
            <a:ext cx="1655762" cy="15113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synes uavklart på bakgrunn av henvisning, gis rett til utredning. Dette kan enten være for å avklare om det er en psykisk lidelse, eller utredning av uavklart tilstand</a:t>
            </a:r>
          </a:p>
        </p:txBody>
      </p:sp>
      <p:cxnSp>
        <p:nvCxnSpPr>
          <p:cNvPr id="27673"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4" name="Rett pil 44"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5"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7676" name="Avrundet rektangel 6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7677" name="Avrundet rektangel 68"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7678" name="Gruppe 2" title=""/>
          <p:cNvGrpSpPr/>
          <p:nvPr/>
        </p:nvGrpSpPr>
        <p:grpSpPr>
          <a:xfrm>
            <a:off x="468313" y="549275"/>
            <a:ext cx="1736725" cy="693738"/>
            <a:chOff x="1951" y="480744"/>
            <a:chExt cx="1736735" cy="694694"/>
          </a:xfrm>
        </p:grpSpPr>
        <p:sp>
          <p:nvSpPr>
            <p:cNvPr id="27679" name="Vinkeltegn 70"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768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7681" name="Gruppe 3" title=""/>
          <p:cNvGrpSpPr/>
          <p:nvPr/>
        </p:nvGrpSpPr>
        <p:grpSpPr>
          <a:xfrm>
            <a:off x="2030413" y="549275"/>
            <a:ext cx="1736725" cy="693738"/>
            <a:chOff x="1565013" y="480744"/>
            <a:chExt cx="1736735" cy="694694"/>
          </a:xfrm>
        </p:grpSpPr>
        <p:sp>
          <p:nvSpPr>
            <p:cNvPr id="27682" name="Vinkeltegn 73"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768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7684" name="Gruppe 4" title=""/>
          <p:cNvGrpSpPr/>
          <p:nvPr/>
        </p:nvGrpSpPr>
        <p:grpSpPr>
          <a:xfrm>
            <a:off x="3594100" y="549275"/>
            <a:ext cx="1736725" cy="693738"/>
            <a:chOff x="3128076" y="480744"/>
            <a:chExt cx="1736735" cy="694694"/>
          </a:xfrm>
        </p:grpSpPr>
        <p:sp>
          <p:nvSpPr>
            <p:cNvPr id="27685" name="Vinkeltegn 76" title="">
              <a:hlinkClick r:id="rId2"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768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7687" name="Gruppe 6" title=""/>
          <p:cNvGrpSpPr/>
          <p:nvPr/>
        </p:nvGrpSpPr>
        <p:grpSpPr>
          <a:xfrm>
            <a:off x="6719888" y="549275"/>
            <a:ext cx="1736725" cy="693738"/>
            <a:chOff x="6254200" y="480744"/>
            <a:chExt cx="1736735" cy="694694"/>
          </a:xfrm>
        </p:grpSpPr>
        <p:sp>
          <p:nvSpPr>
            <p:cNvPr id="27688" name="Vinkeltegn 79" title="">
              <a:hlinkClick r:id="rId3"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768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7690" name="Gruppe 2" title=""/>
          <p:cNvGrpSpPr/>
          <p:nvPr/>
        </p:nvGrpSpPr>
        <p:grpSpPr>
          <a:xfrm>
            <a:off x="5148263" y="549275"/>
            <a:ext cx="1736725" cy="693738"/>
            <a:chOff x="1951" y="480744"/>
            <a:chExt cx="1736735" cy="694694"/>
          </a:xfrm>
        </p:grpSpPr>
        <p:sp>
          <p:nvSpPr>
            <p:cNvPr id="27691" name="Vinkeltegn 82"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769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28674"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75"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8676"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8677"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8678"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8679"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8680"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Ticstilstand og Tourettes syndrom</a:t>
            </a:r>
            <a:endParaRPr kumimoji="0" lang="nb-NO" altLang="nb-NO" sz="1100" b="0" i="0" u="none" strike="noStrike" kern="1200" cap="none" spc="0" normalizeH="0" baseline="0" noProof="0">
              <a:uLnTx/>
              <a:uFillTx/>
              <a:ea typeface="Arial" pitchFamily="34" charset="0"/>
            </a:endParaRPr>
          </a:p>
        </p:txBody>
      </p:sp>
      <p:cxnSp>
        <p:nvCxnSpPr>
          <p:cNvPr id="28681" name="Figur 27" title=""/>
          <p:cNvCxnSpPr>
            <a:stCxn id="28675" idx="2"/>
            <a:endCxn id="28676"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2" name="Figur 29" title=""/>
          <p:cNvCxnSpPr>
            <a:stCxn id="28676"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83"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8684" name="Avrundet rektangel 31" title=""/>
          <p:cNvSpPr/>
          <p:nvPr/>
        </p:nvSpPr>
        <p:spPr>
          <a:xfrm>
            <a:off x="4787900" y="4149725"/>
            <a:ext cx="1584325" cy="50323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000" b="0" i="0" u="none" strike="noStrike" kern="1200" cap="none" spc="0" normalizeH="0" baseline="0" noProof="0">
              <a:uLnTx/>
              <a:uFillTx/>
              <a:ea typeface="Arial" pitchFamily="34" charset="0"/>
            </a:endParaRPr>
          </a:p>
        </p:txBody>
      </p:sp>
      <p:sp>
        <p:nvSpPr>
          <p:cNvPr id="28685"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8686" name="Figur 34" title=""/>
          <p:cNvCxnSpPr>
            <a:stCxn id="28675" idx="0"/>
            <a:endCxn id="28678"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7" name="Rett pil 36" title=""/>
          <p:cNvCxnSpPr>
            <a:stCxn id="28675" idx="3"/>
            <a:endCxn id="28677"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8" name="Vinkel 38" title=""/>
          <p:cNvCxnSpPr>
            <a:stCxn id="28677" idx="3"/>
            <a:endCxn id="28685"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9" name="Vinkel 40" title=""/>
          <p:cNvCxnSpPr>
            <a:stCxn id="28677" idx="3"/>
            <a:endCxn id="28684"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0" name="Vinkel 42" title=""/>
          <p:cNvCxnSpPr>
            <a:stCxn id="28678" idx="3"/>
            <a:endCxn id="28679"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1" name="Rett pil 48" title=""/>
          <p:cNvCxnSpPr>
            <a:stCxn id="28678" idx="3"/>
            <a:endCxn id="28680"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2" name="Figur 50" title=""/>
          <p:cNvCxnSpPr>
            <a:stCxn id="28684" idx="3"/>
            <a:endCxn id="28680"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3" name="Figur 52" title=""/>
          <p:cNvCxnSpPr>
            <a:endCxn id="28679"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4" name="Figur 54" title=""/>
          <p:cNvCxnSpPr>
            <a:stCxn id="28679" idx="3"/>
            <a:endCxn id="28680"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5" name="Vinkel 56" title=""/>
          <p:cNvCxnSpPr>
            <a:stCxn id="28685" idx="3"/>
            <a:endCxn id="28676"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6"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7" name="Avrundet rektangel 44"/>
          <p:cNvSpPr/>
          <p:nvPr/>
        </p:nvSpPr>
        <p:spPr>
          <a:xfrm>
            <a:off x="6659563" y="4149725"/>
            <a:ext cx="2160587" cy="21590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Utredning av uavklart tilstand omfatter </a:t>
            </a:r>
            <a:r>
              <a:rPr kumimoji="0" lang="nb-NO" sz="1100" b="1" i="0" u="sng" strike="noStrike" kern="1200" cap="none" spc="0" normalizeH="0" baseline="0" noProof="0">
                <a:ln>
                  <a:noFill/>
                </a:ln>
                <a:solidFill>
                  <a:schemeClr val="dk1"/>
                </a:solidFill>
                <a:uLnTx/>
                <a:uFillTx/>
                <a:latin typeface="+mn-lt" pitchFamily="34" charset="0"/>
                <a:ea typeface="+mn-ea" pitchFamily="34" charset="0"/>
                <a:cs typeface="+mn-cs"/>
                <a:hlinkClick r:id="rId2"/>
              </a:rPr>
              <a:t>standard utredning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for voksen eller barn, kan ha tre utfall;</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 – ikke behov</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Videre inn i pasientforløp for ticstilstand eller Tourettes syndrom</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hlinkClick r:id="rId3"/>
              </a:rPr>
              <a:t> Videre inn i annet pasientforløp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(f.eks OCD eller ADHD)</a:t>
            </a:r>
          </a:p>
        </p:txBody>
      </p:sp>
      <p:cxnSp>
        <p:nvCxnSpPr>
          <p:cNvPr id="28698" name="Rett pil 46"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9" name="Hjem 5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8700" name="Avrundet rektangel 4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8701" name="Avrundet rektangel 49"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8702" name="Gruppe 2" title=""/>
          <p:cNvGrpSpPr/>
          <p:nvPr/>
        </p:nvGrpSpPr>
        <p:grpSpPr>
          <a:xfrm>
            <a:off x="468313" y="549275"/>
            <a:ext cx="1736725" cy="693738"/>
            <a:chOff x="1951" y="480744"/>
            <a:chExt cx="1736735" cy="694694"/>
          </a:xfrm>
        </p:grpSpPr>
        <p:sp>
          <p:nvSpPr>
            <p:cNvPr id="28703" name="Vinkeltegn 53"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870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8705" name="Gruppe 3" title=""/>
          <p:cNvGrpSpPr/>
          <p:nvPr/>
        </p:nvGrpSpPr>
        <p:grpSpPr>
          <a:xfrm>
            <a:off x="2030413" y="549275"/>
            <a:ext cx="1736725" cy="693738"/>
            <a:chOff x="1565013" y="480744"/>
            <a:chExt cx="1736735" cy="694694"/>
          </a:xfrm>
        </p:grpSpPr>
        <p:sp>
          <p:nvSpPr>
            <p:cNvPr id="28706" name="Vinkeltegn 59"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870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8708" name="Gruppe 4" title=""/>
          <p:cNvGrpSpPr/>
          <p:nvPr/>
        </p:nvGrpSpPr>
        <p:grpSpPr>
          <a:xfrm>
            <a:off x="3594100" y="549275"/>
            <a:ext cx="1736725" cy="693738"/>
            <a:chOff x="3128076" y="480744"/>
            <a:chExt cx="1736735" cy="694694"/>
          </a:xfrm>
        </p:grpSpPr>
        <p:sp>
          <p:nvSpPr>
            <p:cNvPr id="28709" name="Vinkeltegn 63"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871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8711" name="Gruppe 6" title=""/>
          <p:cNvGrpSpPr/>
          <p:nvPr/>
        </p:nvGrpSpPr>
        <p:grpSpPr>
          <a:xfrm>
            <a:off x="6719888" y="549275"/>
            <a:ext cx="1736725" cy="693738"/>
            <a:chOff x="6254200" y="480744"/>
            <a:chExt cx="1736735" cy="694694"/>
          </a:xfrm>
        </p:grpSpPr>
        <p:sp>
          <p:nvSpPr>
            <p:cNvPr id="28712" name="Vinkeltegn 66"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871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8714" name="Gruppe 2" title=""/>
          <p:cNvGrpSpPr/>
          <p:nvPr/>
        </p:nvGrpSpPr>
        <p:grpSpPr>
          <a:xfrm>
            <a:off x="5148263" y="549275"/>
            <a:ext cx="1736725" cy="693738"/>
            <a:chOff x="1951" y="480744"/>
            <a:chExt cx="1736735" cy="694694"/>
          </a:xfrm>
        </p:grpSpPr>
        <p:sp>
          <p:nvSpPr>
            <p:cNvPr id="28715" name="Vinkeltegn 69"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871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9699"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970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970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970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970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Ticslidelse og Tourettes syndrom</a:t>
            </a:r>
            <a:endParaRPr kumimoji="0" lang="nb-NO" altLang="nb-NO" sz="1100" b="0" i="0" u="none" strike="noStrike" kern="1200" cap="none" spc="0" normalizeH="0" baseline="0" noProof="0">
              <a:uLnTx/>
              <a:uFillTx/>
              <a:ea typeface="Arial" pitchFamily="34" charset="0"/>
            </a:endParaRPr>
          </a:p>
        </p:txBody>
      </p:sp>
      <p:cxnSp>
        <p:nvCxnSpPr>
          <p:cNvPr id="29704" name="Figur 27" title=""/>
          <p:cNvCxnSpPr>
            <a:stCxn id="29698" idx="2"/>
            <a:endCxn id="2969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05" name="Figur 29" title=""/>
          <p:cNvCxnSpPr>
            <a:stCxn id="2969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0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970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9708" name="Avrundet rektangel 32" title=""/>
          <p:cNvSpPr/>
          <p:nvPr/>
        </p:nvSpPr>
        <p:spPr>
          <a:xfrm>
            <a:off x="4787900" y="48688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9709" name="Figur 34" title=""/>
          <p:cNvCxnSpPr>
            <a:stCxn id="29698" idx="0"/>
            <a:endCxn id="2970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0" name="Rett pil 36" title=""/>
          <p:cNvCxnSpPr>
            <a:stCxn id="29698" idx="3"/>
            <a:endCxn id="2970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1" name="Vinkel 38" title=""/>
          <p:cNvCxnSpPr>
            <a:stCxn id="29700" idx="3"/>
            <a:endCxn id="2970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2" name="Vinkel 40" title=""/>
          <p:cNvCxnSpPr>
            <a:stCxn id="29700" idx="3"/>
            <a:endCxn id="2970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3" name="Vinkel 42" title=""/>
          <p:cNvCxnSpPr>
            <a:stCxn id="29701" idx="3"/>
            <a:endCxn id="2970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4" name="Rett pil 48" title=""/>
          <p:cNvCxnSpPr>
            <a:stCxn id="29701" idx="3"/>
            <a:endCxn id="2970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5" name="Figur 50" title=""/>
          <p:cNvCxnSpPr>
            <a:stCxn id="29707" idx="3"/>
            <a:endCxn id="2970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6" name="Figur 52" title=""/>
          <p:cNvCxnSpPr>
            <a:endCxn id="2970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7" name="Figur 54" title=""/>
          <p:cNvCxnSpPr>
            <a:stCxn id="29702" idx="3"/>
            <a:endCxn id="2970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8" name="Vinkel 56" title=""/>
          <p:cNvCxnSpPr>
            <a:stCxn id="29708" idx="3"/>
            <a:endCxn id="2969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20"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1" name="Avrundet rektangel 41"/>
          <p:cNvSpPr/>
          <p:nvPr/>
        </p:nvSpPr>
        <p:spPr>
          <a:xfrm>
            <a:off x="6516688" y="4868863"/>
            <a:ext cx="2232025" cy="18002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Å avklare det uavklart, innebærer å avklare om det foreligger mistanke om psykisk lidelse, og ev. om det skal gjøres en utredning (standard) eller om en tilstanden tilsier et bestemt pasientforløp. Avklaringen kan også medføre at pasienten vurderes å ikke ha behov for helsehjelp fra spesialisthelsetjenesten</a:t>
            </a:r>
          </a:p>
        </p:txBody>
      </p:sp>
      <p:cxnSp>
        <p:nvCxnSpPr>
          <p:cNvPr id="2972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9724" name="Avrundet rektangel 45"/>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9725" name="Avrundet rektangel 46"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grpSp>
        <p:nvGrpSpPr>
          <p:cNvPr id="29726" name="Gruppe 2" title=""/>
          <p:cNvGrpSpPr/>
          <p:nvPr/>
        </p:nvGrpSpPr>
        <p:grpSpPr>
          <a:xfrm>
            <a:off x="468313" y="549275"/>
            <a:ext cx="1736725" cy="693738"/>
            <a:chOff x="1951" y="480744"/>
            <a:chExt cx="1736735" cy="694694"/>
          </a:xfrm>
        </p:grpSpPr>
        <p:sp>
          <p:nvSpPr>
            <p:cNvPr id="29727" name="Vinkeltegn 4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972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9729" name="Gruppe 3" title=""/>
          <p:cNvGrpSpPr/>
          <p:nvPr/>
        </p:nvGrpSpPr>
        <p:grpSpPr>
          <a:xfrm>
            <a:off x="2030413" y="549275"/>
            <a:ext cx="1736725" cy="693738"/>
            <a:chOff x="1565013" y="480744"/>
            <a:chExt cx="1736735" cy="694694"/>
          </a:xfrm>
        </p:grpSpPr>
        <p:sp>
          <p:nvSpPr>
            <p:cNvPr id="29730" name="Vinkeltegn 55"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973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9732" name="Gruppe 4" title=""/>
          <p:cNvGrpSpPr/>
          <p:nvPr/>
        </p:nvGrpSpPr>
        <p:grpSpPr>
          <a:xfrm>
            <a:off x="3594100" y="549275"/>
            <a:ext cx="1736725" cy="693738"/>
            <a:chOff x="3128076" y="480744"/>
            <a:chExt cx="1736735" cy="694694"/>
          </a:xfrm>
        </p:grpSpPr>
        <p:sp>
          <p:nvSpPr>
            <p:cNvPr id="29733" name="Vinkeltegn 59"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973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9735" name="Gruppe 6" title=""/>
          <p:cNvGrpSpPr/>
          <p:nvPr/>
        </p:nvGrpSpPr>
        <p:grpSpPr>
          <a:xfrm>
            <a:off x="6719888" y="549275"/>
            <a:ext cx="1736725" cy="693738"/>
            <a:chOff x="6254200" y="480744"/>
            <a:chExt cx="1736735" cy="694694"/>
          </a:xfrm>
        </p:grpSpPr>
        <p:sp>
          <p:nvSpPr>
            <p:cNvPr id="29736" name="Vinkeltegn 63"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973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9738" name="Gruppe 2" title=""/>
          <p:cNvGrpSpPr/>
          <p:nvPr/>
        </p:nvGrpSpPr>
        <p:grpSpPr>
          <a:xfrm>
            <a:off x="5148263" y="549275"/>
            <a:ext cx="1736725" cy="693738"/>
            <a:chOff x="1951" y="480744"/>
            <a:chExt cx="1736735" cy="694694"/>
          </a:xfrm>
        </p:grpSpPr>
        <p:sp>
          <p:nvSpPr>
            <p:cNvPr id="29739" name="Vinkeltegn 66"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974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0723"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0724" name="Avrundet rektangel 2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0725"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30726" name="Avrundet rektangel 2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v/TS</a:t>
            </a:r>
          </a:p>
        </p:txBody>
      </p:sp>
      <p:sp>
        <p:nvSpPr>
          <p:cNvPr id="30727" name="Avrundet rektangel 2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grpSp>
        <p:nvGrpSpPr>
          <p:cNvPr id="30728" name="Gruppe 2" title=""/>
          <p:cNvGrpSpPr/>
          <p:nvPr/>
        </p:nvGrpSpPr>
        <p:grpSpPr>
          <a:xfrm>
            <a:off x="468313" y="549275"/>
            <a:ext cx="1736725" cy="693738"/>
            <a:chOff x="1951" y="480744"/>
            <a:chExt cx="1736735" cy="694694"/>
          </a:xfrm>
        </p:grpSpPr>
        <p:sp>
          <p:nvSpPr>
            <p:cNvPr id="30729"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073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0731" name="Gruppe 3" title=""/>
          <p:cNvGrpSpPr/>
          <p:nvPr/>
        </p:nvGrpSpPr>
        <p:grpSpPr>
          <a:xfrm>
            <a:off x="2030413" y="549275"/>
            <a:ext cx="1736725" cy="693738"/>
            <a:chOff x="1565013" y="480744"/>
            <a:chExt cx="1736735" cy="694694"/>
          </a:xfrm>
        </p:grpSpPr>
        <p:sp>
          <p:nvSpPr>
            <p:cNvPr id="30732" name="Vinkeltegn 28"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073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0734" name="Gruppe 4" title=""/>
          <p:cNvGrpSpPr/>
          <p:nvPr/>
        </p:nvGrpSpPr>
        <p:grpSpPr>
          <a:xfrm>
            <a:off x="3594100" y="549275"/>
            <a:ext cx="1736725" cy="693738"/>
            <a:chOff x="3128076" y="480744"/>
            <a:chExt cx="1736735" cy="694694"/>
          </a:xfrm>
        </p:grpSpPr>
        <p:sp>
          <p:nvSpPr>
            <p:cNvPr id="30735" name="Vinkeltegn 31" title="">
              <a:hlinkClick r:id="rId2"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073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0737" name="Gruppe 6" title=""/>
          <p:cNvGrpSpPr/>
          <p:nvPr/>
        </p:nvGrpSpPr>
        <p:grpSpPr>
          <a:xfrm>
            <a:off x="6719888" y="549275"/>
            <a:ext cx="1736725" cy="693738"/>
            <a:chOff x="6254200" y="480744"/>
            <a:chExt cx="1736735" cy="694694"/>
          </a:xfrm>
        </p:grpSpPr>
        <p:sp>
          <p:nvSpPr>
            <p:cNvPr id="30738" name="Vinkeltegn 34" title="">
              <a:hlinkClick r:id="rId3"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073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0740" name="Gruppe 2" title=""/>
          <p:cNvGrpSpPr/>
          <p:nvPr/>
        </p:nvGrpSpPr>
        <p:grpSpPr>
          <a:xfrm>
            <a:off x="5148263" y="549275"/>
            <a:ext cx="1736725" cy="693738"/>
            <a:chOff x="1951" y="480744"/>
            <a:chExt cx="1736735" cy="694694"/>
          </a:xfrm>
        </p:grpSpPr>
        <p:sp>
          <p:nvSpPr>
            <p:cNvPr id="30741" name="Vinkeltegn 52"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07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6" name="Rektangel 99"/>
          <p:cNvSpPr/>
          <p:nvPr/>
        </p:nvSpPr>
        <p:spPr>
          <a:xfrm>
            <a:off x="4787900" y="5516563"/>
            <a:ext cx="2952750"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47" name="Rektangel 63"/>
          <p:cNvSpPr/>
          <p:nvPr/>
        </p:nvSpPr>
        <p:spPr>
          <a:xfrm>
            <a:off x="5867400" y="2565400"/>
            <a:ext cx="217488" cy="142875"/>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48" name="Rektangel 62"/>
          <p:cNvSpPr/>
          <p:nvPr/>
        </p:nvSpPr>
        <p:spPr>
          <a:xfrm>
            <a:off x="4787900" y="3716338"/>
            <a:ext cx="215900"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49" name="Rektangel 59"/>
          <p:cNvSpPr/>
          <p:nvPr/>
        </p:nvSpPr>
        <p:spPr>
          <a:xfrm>
            <a:off x="5364163" y="3429000"/>
            <a:ext cx="144462" cy="144463"/>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0" name="Rektangel 58"/>
          <p:cNvSpPr/>
          <p:nvPr/>
        </p:nvSpPr>
        <p:spPr>
          <a:xfrm>
            <a:off x="5364163" y="2852738"/>
            <a:ext cx="144462"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1" name="Rektangel 57"/>
          <p:cNvSpPr/>
          <p:nvPr/>
        </p:nvSpPr>
        <p:spPr>
          <a:xfrm>
            <a:off x="4284663" y="3429000"/>
            <a:ext cx="142875" cy="144463"/>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2" name="Rektangel 56"/>
          <p:cNvSpPr/>
          <p:nvPr/>
        </p:nvSpPr>
        <p:spPr>
          <a:xfrm>
            <a:off x="4284663" y="2852738"/>
            <a:ext cx="142875"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53" name="Avrundet rektangel 24"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 barn og unge</a:t>
            </a:r>
            <a:endParaRPr kumimoji="0" lang="nb-NO" altLang="nb-NO" sz="1400" b="0" i="0" u="none" strike="noStrike" kern="1200" cap="none" spc="0" normalizeH="0" baseline="0" noProof="0">
              <a:uLnTx/>
              <a:uFillTx/>
              <a:ea typeface="Arial" pitchFamily="34" charset="0"/>
            </a:endParaRPr>
          </a:p>
        </p:txBody>
      </p:sp>
      <p:sp>
        <p:nvSpPr>
          <p:cNvPr id="31754" name="Avrundet rektangel 2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1755" name="Avrundet rektangel 2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1756" name="Avrundet rektangel 2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v/TS</a:t>
            </a:r>
          </a:p>
        </p:txBody>
      </p:sp>
      <p:sp>
        <p:nvSpPr>
          <p:cNvPr id="31757" name="Avrundet rektangel 28"/>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
        <p:nvSpPr>
          <p:cNvPr id="31758" name="TekstSylinder 32" title=""/>
          <p:cNvSpPr/>
          <p:nvPr/>
        </p:nvSpPr>
        <p:spPr>
          <a:xfrm>
            <a:off x="3924300" y="4221163"/>
            <a:ext cx="3600450" cy="6000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Veiledende timeantall for utredning 3-5 timer.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enkelte tilfeller kan det være behov for videre utredning før diagnostisk avklaring.   </a:t>
            </a:r>
            <a:endParaRPr kumimoji="0" lang="nb-NO" altLang="nb-NO" sz="1100" b="0" i="0" u="none" strike="noStrike" kern="1200" cap="none" spc="0" normalizeH="0" baseline="0" noProof="0">
              <a:solidFill>
                <a:schemeClr val="tx1"/>
              </a:solidFill>
              <a:uLnTx/>
              <a:uFillTx/>
              <a:ea typeface="Arial" pitchFamily="34" charset="0"/>
            </a:endParaRPr>
          </a:p>
        </p:txBody>
      </p:sp>
      <p:sp>
        <p:nvSpPr>
          <p:cNvPr id="31759" name="TekstSylinder 33" title=""/>
          <p:cNvSpPr/>
          <p:nvPr/>
        </p:nvSpPr>
        <p:spPr>
          <a:xfrm>
            <a:off x="3851275" y="1773238"/>
            <a:ext cx="4105275" cy="3079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400" b="1">
                <a:ea typeface="Arial" pitchFamily="34" charset="0"/>
              </a:rPr>
              <a:t>Standard utredning</a:t>
            </a:r>
            <a:endParaRPr lang="nb-NO" altLang="nb-NO" sz="1400" b="1">
              <a:ea typeface="Arial" pitchFamily="34" charset="0"/>
            </a:endParaRPr>
          </a:p>
        </p:txBody>
      </p:sp>
      <p:sp>
        <p:nvSpPr>
          <p:cNvPr id="31760" name="Avrundet rektangel 34" title="">
            <a:hlinkClick r:id="rId3" tgtFrame="_blank"/>
          </p:cNvPr>
          <p:cNvSpPr/>
          <p:nvPr/>
        </p:nvSpPr>
        <p:spPr>
          <a:xfrm>
            <a:off x="3924300" y="242093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Anamnese</a:t>
            </a:r>
            <a:endParaRPr kumimoji="0" lang="nb-NO" altLang="en-US" sz="1000" b="0" i="0" u="none" strike="noStrike" kern="1200" cap="none" spc="0" normalizeH="0" baseline="0" noProof="0">
              <a:uLnTx/>
              <a:uFillTx/>
              <a:ea typeface="Arial" pitchFamily="34" charset="0"/>
            </a:endParaRPr>
          </a:p>
        </p:txBody>
      </p:sp>
      <p:sp>
        <p:nvSpPr>
          <p:cNvPr id="31761" name="Avrundet rektangel 35" title="">
            <a:hlinkClick r:id="rId4" tgtFrame="_blank" tooltip="XDF42036 - dok42036."/>
          </p:cNvPr>
          <p:cNvSpPr/>
          <p:nvPr/>
        </p:nvSpPr>
        <p:spPr>
          <a:xfrm>
            <a:off x="3924300" y="2997200"/>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Somatisk/</a:t>
            </a:r>
            <a:endPar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Nevrologisk undersøkelse</a:t>
            </a:r>
            <a:endParaRPr kumimoji="0" lang="nb-NO" altLang="en-US" sz="800" b="0" i="0" u="none" strike="noStrike" kern="1200" cap="none" spc="0" normalizeH="0" baseline="0" noProof="0">
              <a:uLnTx/>
              <a:uFillTx/>
              <a:ea typeface="Arial" pitchFamily="34" charset="0"/>
            </a:endParaRPr>
          </a:p>
        </p:txBody>
      </p:sp>
      <p:sp>
        <p:nvSpPr>
          <p:cNvPr id="31762" name="Avrundet rektangel 36" title="">
            <a:hlinkClick r:id="rId5" tgtFrame="_blank"/>
          </p:cNvPr>
          <p:cNvSpPr/>
          <p:nvPr/>
        </p:nvSpPr>
        <p:spPr>
          <a:xfrm>
            <a:off x="3924300" y="3573463"/>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Tics anamnese</a:t>
            </a:r>
            <a:endParaRPr kumimoji="0" lang="nb-NO" altLang="en-US" sz="1000" b="0" i="0" u="none" strike="noStrike" kern="1200" cap="none" spc="0" normalizeH="0" baseline="0" noProof="0">
              <a:uLnTx/>
              <a:uFillTx/>
              <a:ea typeface="Arial" pitchFamily="34" charset="0"/>
            </a:endParaRPr>
          </a:p>
        </p:txBody>
      </p:sp>
      <p:sp>
        <p:nvSpPr>
          <p:cNvPr id="31763" name="Avrundet rektangel 37" title="">
            <a:hlinkClick r:id="rId6" tgtFrame="_blank"/>
          </p:cNvPr>
          <p:cNvSpPr/>
          <p:nvPr/>
        </p:nvSpPr>
        <p:spPr>
          <a:xfrm>
            <a:off x="5003800" y="3573463"/>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9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Skjema for tics registrering</a:t>
            </a:r>
            <a:endParaRPr kumimoji="0" lang="nb-NO" altLang="en-US" sz="900" b="0" i="0" u="none" strike="noStrike" kern="1200" cap="none" spc="0" normalizeH="0" baseline="0" noProof="0">
              <a:uLnTx/>
              <a:uFillTx/>
              <a:ea typeface="Arial" pitchFamily="34" charset="0"/>
            </a:endParaRPr>
          </a:p>
        </p:txBody>
      </p:sp>
      <p:sp>
        <p:nvSpPr>
          <p:cNvPr id="31764" name="Avrundet rektangel 38" title="">
            <a:hlinkClick r:id="rId7" tgtFrame="_blank"/>
          </p:cNvPr>
          <p:cNvSpPr/>
          <p:nvPr/>
        </p:nvSpPr>
        <p:spPr>
          <a:xfrm>
            <a:off x="5003800" y="2997200"/>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9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Tics selv-rapporterings skjema</a:t>
            </a:r>
            <a:endParaRPr kumimoji="0" lang="nb-NO" altLang="en-US" sz="900" b="0" i="0" u="none" strike="noStrike" kern="1200" cap="none" spc="0" normalizeH="0" baseline="0" noProof="0">
              <a:uLnTx/>
              <a:uFillTx/>
              <a:ea typeface="Arial" pitchFamily="34" charset="0"/>
            </a:endParaRPr>
          </a:p>
        </p:txBody>
      </p:sp>
      <p:sp>
        <p:nvSpPr>
          <p:cNvPr id="31765" name="Avrundet rektangel 54" title="">
            <a:hlinkClick r:id="rId8" tgtFrame="_blank"/>
          </p:cNvPr>
          <p:cNvSpPr/>
          <p:nvPr/>
        </p:nvSpPr>
        <p:spPr>
          <a:xfrm>
            <a:off x="5003800" y="242093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SNAP IV</a:t>
            </a:r>
            <a:endParaRPr kumimoji="0" lang="nb-NO" altLang="en-US" sz="1000" b="0" i="0" u="none" strike="noStrike" kern="1200" cap="none" spc="0" normalizeH="0" baseline="0" noProof="0">
              <a:uLnTx/>
              <a:uFillTx/>
              <a:ea typeface="Arial" pitchFamily="34" charset="0"/>
            </a:endParaRPr>
          </a:p>
        </p:txBody>
      </p:sp>
      <p:sp>
        <p:nvSpPr>
          <p:cNvPr id="31766" name="Avrundet rektangel 55" title="">
            <a:hlinkClick r:id="rId9" tgtFrame="_blank"/>
          </p:cNvPr>
          <p:cNvSpPr/>
          <p:nvPr/>
        </p:nvSpPr>
        <p:spPr>
          <a:xfrm>
            <a:off x="6084888" y="242093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ASEBA</a:t>
            </a:r>
            <a:endParaRPr kumimoji="0" lang="nb-NO" altLang="en-US" sz="1000" b="0" i="0" u="none" strike="noStrike" kern="1200" cap="none" spc="0" normalizeH="0" baseline="0" noProof="0">
              <a:uLnTx/>
              <a:uFillTx/>
              <a:ea typeface="Arial" pitchFamily="34" charset="0"/>
            </a:endParaRPr>
          </a:p>
        </p:txBody>
      </p:sp>
      <p:sp>
        <p:nvSpPr>
          <p:cNvPr id="31767" name="Pil ned 64"/>
          <p:cNvSpPr/>
          <p:nvPr/>
        </p:nvSpPr>
        <p:spPr>
          <a:xfrm>
            <a:off x="4211638" y="2133600"/>
            <a:ext cx="215900" cy="215900"/>
          </a:xfrm>
          <a:prstGeom prst="downArrow">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1768" name="TekstSylinder 65" title=""/>
          <p:cNvSpPr/>
          <p:nvPr/>
        </p:nvSpPr>
        <p:spPr>
          <a:xfrm>
            <a:off x="3851275" y="4868863"/>
            <a:ext cx="4105275" cy="2778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200" b="1">
                <a:ea typeface="Arial" pitchFamily="34" charset="0"/>
              </a:rPr>
              <a:t>Supplerende utredning</a:t>
            </a:r>
            <a:endParaRPr lang="nb-NO" altLang="nb-NO" sz="1200" b="1">
              <a:ea typeface="Arial" pitchFamily="34" charset="0"/>
            </a:endParaRPr>
          </a:p>
        </p:txBody>
      </p:sp>
      <p:sp>
        <p:nvSpPr>
          <p:cNvPr id="31769" name="Avrundet rektangel 94" title="">
            <a:hlinkClick r:id="rId10" tgtFrame="_blank"/>
          </p:cNvPr>
          <p:cNvSpPr/>
          <p:nvPr/>
        </p:nvSpPr>
        <p:spPr>
          <a:xfrm>
            <a:off x="3924300" y="537368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YGTSS</a:t>
            </a:r>
            <a:endParaRPr kumimoji="0" lang="nb-NO" altLang="en-US" sz="1000" b="0" i="0" u="none" strike="noStrike" kern="1200" cap="none" spc="0" normalizeH="0" baseline="0" noProof="0">
              <a:uLnTx/>
              <a:uFillTx/>
              <a:ea typeface="Arial" pitchFamily="34" charset="0"/>
            </a:endParaRPr>
          </a:p>
        </p:txBody>
      </p:sp>
      <p:sp>
        <p:nvSpPr>
          <p:cNvPr id="31770" name="Avrundet rektangel 95" title="">
            <a:hlinkClick r:id="rId11" tgtFrame="_blank"/>
          </p:cNvPr>
          <p:cNvSpPr/>
          <p:nvPr/>
        </p:nvSpPr>
        <p:spPr>
          <a:xfrm>
            <a:off x="4859338" y="5373688"/>
            <a:ext cx="865187"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CY BOCS</a:t>
            </a:r>
            <a:endParaRPr kumimoji="0" lang="nb-NO" altLang="en-US" sz="1000" b="0" i="0" u="none" strike="noStrike" kern="1200" cap="none" spc="0" normalizeH="0" baseline="0" noProof="0">
              <a:uLnTx/>
              <a:uFillTx/>
              <a:ea typeface="Arial" pitchFamily="34" charset="0"/>
            </a:endParaRPr>
          </a:p>
        </p:txBody>
      </p:sp>
      <p:sp>
        <p:nvSpPr>
          <p:cNvPr id="31771" name="Avrundet rektangel 96" title="">
            <a:hlinkClick r:id="rId12" tgtFrame="_blank" tooltip="XDF42019 - dok42019.docx"/>
          </p:cNvPr>
          <p:cNvSpPr/>
          <p:nvPr/>
        </p:nvSpPr>
        <p:spPr>
          <a:xfrm>
            <a:off x="7667625" y="5373688"/>
            <a:ext cx="865188"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ASSQ/KADI</a:t>
            </a:r>
            <a:endParaRPr kumimoji="0" lang="nb-NO" altLang="en-US" sz="1000" b="0" i="0" u="none" strike="noStrike" kern="1200" cap="none" spc="0" normalizeH="0" baseline="0" noProof="0">
              <a:uLnTx/>
              <a:uFillTx/>
              <a:ea typeface="Arial" pitchFamily="34" charset="0"/>
            </a:endParaRPr>
          </a:p>
        </p:txBody>
      </p:sp>
      <p:sp>
        <p:nvSpPr>
          <p:cNvPr id="31772" name="Avrundet rektangel 97" title="">
            <a:hlinkClick r:id="rId13" tgtFrame="_blank"/>
          </p:cNvPr>
          <p:cNvSpPr/>
          <p:nvPr/>
        </p:nvSpPr>
        <p:spPr>
          <a:xfrm>
            <a:off x="6732588" y="537368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KSADS</a:t>
            </a:r>
            <a:endParaRPr kumimoji="0" lang="nb-NO" altLang="en-US" sz="1000" b="0" i="0" u="none" strike="noStrike" kern="1200" cap="none" spc="0" normalizeH="0" baseline="0" noProof="0">
              <a:uLnTx/>
              <a:uFillTx/>
              <a:ea typeface="Arial" pitchFamily="34" charset="0"/>
            </a:endParaRPr>
          </a:p>
        </p:txBody>
      </p:sp>
      <p:sp>
        <p:nvSpPr>
          <p:cNvPr id="31773" name="Avrundet rektangel 98" title="">
            <a:hlinkClick r:id="rId14" tgtFrame="_blank"/>
          </p:cNvPr>
          <p:cNvSpPr/>
          <p:nvPr/>
        </p:nvSpPr>
        <p:spPr>
          <a:xfrm>
            <a:off x="5795963" y="537368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WISC/WAIS</a:t>
            </a:r>
            <a:endParaRPr kumimoji="0" lang="nb-NO" altLang="en-US" sz="1000" b="0" i="0" u="none" strike="noStrike" kern="1200" cap="none" spc="0" normalizeH="0" baseline="0" noProof="0">
              <a:uLnTx/>
              <a:uFillTx/>
              <a:ea typeface="Arial" pitchFamily="34" charset="0"/>
            </a:endParaRPr>
          </a:p>
        </p:txBody>
      </p:sp>
      <p:sp>
        <p:nvSpPr>
          <p:cNvPr id="31774" name="Pil høyre 100" title=""/>
          <p:cNvSpPr/>
          <p:nvPr/>
        </p:nvSpPr>
        <p:spPr>
          <a:xfrm>
            <a:off x="3419475" y="5445125"/>
            <a:ext cx="360363" cy="215900"/>
          </a:xfrm>
          <a:prstGeom prst="rightArrow">
            <a:avLst>
              <a:gd name="adj1" fmla="val 50000"/>
              <a:gd name="adj2" fmla="val 49996"/>
            </a:avLst>
          </a:prstGeom>
          <a:solidFill>
            <a:schemeClr val="accent1"/>
          </a:solidFill>
          <a:ln w="25400">
            <a:solidFill>
              <a:srgbClr val="385D8A"/>
            </a:solidFill>
            <a:miter lim="800000"/>
          </a:ln>
        </p:spPr>
        <p:txBody>
          <a:bodyPr anchor="ctr" anchorCtr="0"/>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algn="ctr" eaLnBrk="1" hangingPunct="1">
              <a:spcBef>
                <a:spcPct val="0"/>
              </a:spcBef>
              <a:buFontTx/>
              <a:buNone/>
            </a:pPr>
            <a:endParaRPr lang="nb-NO" altLang="nb-NO" sz="1800">
              <a:solidFill>
                <a:srgbClr val="FFFFFF"/>
              </a:solidFill>
              <a:ea typeface="Arial" pitchFamily="34" charset="0"/>
            </a:endParaRPr>
          </a:p>
        </p:txBody>
      </p:sp>
      <p:sp>
        <p:nvSpPr>
          <p:cNvPr id="31775" name="TekstSylinder 101" title=""/>
          <p:cNvSpPr/>
          <p:nvPr/>
        </p:nvSpPr>
        <p:spPr>
          <a:xfrm>
            <a:off x="3851275" y="6021388"/>
            <a:ext cx="5041900" cy="4302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ikke er mulig å gjøre diagnostisk vurdering etter endt standard utredning – for tics og Tourettes syndrom, gjøres supplerende utredning .</a:t>
            </a:r>
            <a:endParaRPr kumimoji="0" lang="nb-NO" altLang="nb-NO" sz="1100" b="0" i="0" u="none" strike="noStrike" kern="1200" cap="none" spc="0" normalizeH="0" baseline="0" noProof="0">
              <a:solidFill>
                <a:schemeClr val="tx1"/>
              </a:solidFill>
              <a:uLnTx/>
              <a:uFillTx/>
              <a:ea typeface="Arial" pitchFamily="34" charset="0"/>
            </a:endParaRPr>
          </a:p>
        </p:txBody>
      </p:sp>
      <p:grpSp>
        <p:nvGrpSpPr>
          <p:cNvPr id="31776" name="Gruppe 2" title=""/>
          <p:cNvGrpSpPr/>
          <p:nvPr/>
        </p:nvGrpSpPr>
        <p:grpSpPr>
          <a:xfrm>
            <a:off x="468313" y="549275"/>
            <a:ext cx="1736725" cy="693738"/>
            <a:chOff x="1951" y="480744"/>
            <a:chExt cx="1736735" cy="694694"/>
          </a:xfrm>
        </p:grpSpPr>
        <p:sp>
          <p:nvSpPr>
            <p:cNvPr id="31777" name="Vinkeltegn 61" title="">
              <a:hlinkClick r:id="rId1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17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1779" name="Gruppe 3" title=""/>
          <p:cNvGrpSpPr/>
          <p:nvPr/>
        </p:nvGrpSpPr>
        <p:grpSpPr>
          <a:xfrm>
            <a:off x="2030413" y="549275"/>
            <a:ext cx="1736725" cy="693738"/>
            <a:chOff x="1565013" y="480744"/>
            <a:chExt cx="1736735" cy="694694"/>
          </a:xfrm>
        </p:grpSpPr>
        <p:sp>
          <p:nvSpPr>
            <p:cNvPr id="31780" name="Vinkeltegn 68" title="">
              <a:hlinkClick r:id="rId1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178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1782" name="Gruppe 4" title=""/>
          <p:cNvGrpSpPr/>
          <p:nvPr/>
        </p:nvGrpSpPr>
        <p:grpSpPr>
          <a:xfrm>
            <a:off x="3594100" y="549275"/>
            <a:ext cx="1736725" cy="693738"/>
            <a:chOff x="3128076" y="480744"/>
            <a:chExt cx="1736735" cy="694694"/>
          </a:xfrm>
        </p:grpSpPr>
        <p:sp>
          <p:nvSpPr>
            <p:cNvPr id="31783" name="Vinkeltegn 71" title="">
              <a:hlinkClick r:id="rId1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178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1785" name="Gruppe 6" title=""/>
          <p:cNvGrpSpPr/>
          <p:nvPr/>
        </p:nvGrpSpPr>
        <p:grpSpPr>
          <a:xfrm>
            <a:off x="6719888" y="549275"/>
            <a:ext cx="1736725" cy="693738"/>
            <a:chOff x="6254200" y="480744"/>
            <a:chExt cx="1736735" cy="694694"/>
          </a:xfrm>
        </p:grpSpPr>
        <p:sp>
          <p:nvSpPr>
            <p:cNvPr id="31786" name="Vinkeltegn 74" title="">
              <a:hlinkClick r:id="rId1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178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1788" name="Gruppe 2" title=""/>
          <p:cNvGrpSpPr/>
          <p:nvPr/>
        </p:nvGrpSpPr>
        <p:grpSpPr>
          <a:xfrm>
            <a:off x="5148263" y="549275"/>
            <a:ext cx="1736725" cy="693738"/>
            <a:chOff x="1951" y="480744"/>
            <a:chExt cx="1736735" cy="694694"/>
          </a:xfrm>
        </p:grpSpPr>
        <p:sp>
          <p:nvSpPr>
            <p:cNvPr id="31789" name="Vinkeltegn 77" title="">
              <a:hlinkClick r:id="rId1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179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1791"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4338" name="Gruppe 2" title=""/>
          <p:cNvGrpSpPr/>
          <p:nvPr/>
        </p:nvGrpSpPr>
        <p:grpSpPr>
          <a:xfrm>
            <a:off x="468313" y="549275"/>
            <a:ext cx="1736725" cy="693738"/>
            <a:chOff x="1951" y="480744"/>
            <a:chExt cx="1736735" cy="694694"/>
          </a:xfrm>
        </p:grpSpPr>
        <p:sp>
          <p:nvSpPr>
            <p:cNvPr id="14339" name="Vinkeltegn 15"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434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4341" name="Gruppe 3" title=""/>
          <p:cNvGrpSpPr/>
          <p:nvPr/>
        </p:nvGrpSpPr>
        <p:grpSpPr>
          <a:xfrm>
            <a:off x="2030413" y="549275"/>
            <a:ext cx="1736725" cy="693738"/>
            <a:chOff x="1565013" y="480744"/>
            <a:chExt cx="1736735" cy="694694"/>
          </a:xfrm>
        </p:grpSpPr>
        <p:sp>
          <p:nvSpPr>
            <p:cNvPr id="14342" name="Vinkeltegn 13"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434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4344" name="Gruppe 4" title=""/>
          <p:cNvGrpSpPr/>
          <p:nvPr/>
        </p:nvGrpSpPr>
        <p:grpSpPr>
          <a:xfrm>
            <a:off x="3594100" y="549275"/>
            <a:ext cx="1736725" cy="693738"/>
            <a:chOff x="3128076" y="480744"/>
            <a:chExt cx="1736735" cy="694694"/>
          </a:xfrm>
        </p:grpSpPr>
        <p:sp>
          <p:nvSpPr>
            <p:cNvPr id="14345" name="Vinkeltegn 11"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434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4347" name="Gruppe 6" title=""/>
          <p:cNvGrpSpPr/>
          <p:nvPr/>
        </p:nvGrpSpPr>
        <p:grpSpPr>
          <a:xfrm>
            <a:off x="6719888" y="549275"/>
            <a:ext cx="1736725" cy="693738"/>
            <a:chOff x="6254200" y="480744"/>
            <a:chExt cx="1736735" cy="694694"/>
          </a:xfrm>
        </p:grpSpPr>
        <p:sp>
          <p:nvSpPr>
            <p:cNvPr id="14348" name="Vinkeltegn 7"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434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sp>
        <p:nvSpPr>
          <p:cNvPr id="14350"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ticstilstand?</a:t>
            </a:r>
          </a:p>
        </p:txBody>
      </p:sp>
      <p:sp>
        <p:nvSpPr>
          <p:cNvPr id="14351"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Tourettes syndrom?</a:t>
            </a:r>
          </a:p>
        </p:txBody>
      </p:sp>
      <p:sp>
        <p:nvSpPr>
          <p:cNvPr id="14352" name="Avrundet rektangel 2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4353" name="Avrundet rektangel 2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4354"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grpSp>
        <p:nvGrpSpPr>
          <p:cNvPr id="14355" name="Gruppe 2" title=""/>
          <p:cNvGrpSpPr/>
          <p:nvPr/>
        </p:nvGrpSpPr>
        <p:grpSpPr>
          <a:xfrm>
            <a:off x="5148263" y="549275"/>
            <a:ext cx="1736725" cy="693738"/>
            <a:chOff x="1951" y="480744"/>
            <a:chExt cx="1736735" cy="694694"/>
          </a:xfrm>
        </p:grpSpPr>
        <p:sp>
          <p:nvSpPr>
            <p:cNvPr id="14356" name="Vinkeltegn 26"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435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4358" name="Avrundet rektangel 29"/>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70" name="Rektangel 72"/>
          <p:cNvSpPr/>
          <p:nvPr/>
        </p:nvSpPr>
        <p:spPr>
          <a:xfrm>
            <a:off x="4643438" y="5516563"/>
            <a:ext cx="3241675"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71" name="Avrundet rektangel 2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2772" name="Avrundet rektangel 25"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 voksne</a:t>
            </a:r>
            <a:endParaRPr kumimoji="0" lang="nb-NO" altLang="nb-NO" sz="1400" b="0" i="0" u="none" strike="noStrike" kern="1200" cap="none" spc="0" normalizeH="0" baseline="0" noProof="0">
              <a:uLnTx/>
              <a:uFillTx/>
              <a:ea typeface="Arial" pitchFamily="34" charset="0"/>
            </a:endParaRPr>
          </a:p>
        </p:txBody>
      </p:sp>
      <p:sp>
        <p:nvSpPr>
          <p:cNvPr id="32773" name="Avrundet rektangel 2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2774" name="Avrundet rektangel 2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v/TS</a:t>
            </a:r>
          </a:p>
        </p:txBody>
      </p:sp>
      <p:sp>
        <p:nvSpPr>
          <p:cNvPr id="32775" name="Avrundet rektangel 28"/>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
        <p:nvSpPr>
          <p:cNvPr id="32776" name="TekstSylinder 69" title=""/>
          <p:cNvSpPr/>
          <p:nvPr/>
        </p:nvSpPr>
        <p:spPr>
          <a:xfrm>
            <a:off x="3851275" y="4149725"/>
            <a:ext cx="3673475" cy="6000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Veiledende timeantall for utredning 3-5 timer.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enkelte tilfeller kan det være behov for videre utredning før diagnostisk avklaring.   </a:t>
            </a:r>
            <a:endParaRPr kumimoji="0" lang="nb-NO" altLang="nb-NO" sz="1100" b="0" i="0" u="none" strike="noStrike" kern="1200" cap="none" spc="0" normalizeH="0" baseline="0" noProof="0">
              <a:solidFill>
                <a:schemeClr val="tx1"/>
              </a:solidFill>
              <a:uLnTx/>
              <a:uFillTx/>
              <a:ea typeface="Arial" pitchFamily="34" charset="0"/>
            </a:endParaRPr>
          </a:p>
        </p:txBody>
      </p:sp>
      <p:sp>
        <p:nvSpPr>
          <p:cNvPr id="32777" name="Rektangel 30"/>
          <p:cNvSpPr/>
          <p:nvPr/>
        </p:nvSpPr>
        <p:spPr>
          <a:xfrm>
            <a:off x="5867400" y="2565400"/>
            <a:ext cx="217488" cy="142875"/>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78" name="Rektangel 31"/>
          <p:cNvSpPr/>
          <p:nvPr/>
        </p:nvSpPr>
        <p:spPr>
          <a:xfrm>
            <a:off x="4787900" y="3716338"/>
            <a:ext cx="215900"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79" name="Rektangel 32"/>
          <p:cNvSpPr/>
          <p:nvPr/>
        </p:nvSpPr>
        <p:spPr>
          <a:xfrm>
            <a:off x="5364163" y="3429000"/>
            <a:ext cx="144462" cy="144463"/>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80" name="Rektangel 33"/>
          <p:cNvSpPr/>
          <p:nvPr/>
        </p:nvSpPr>
        <p:spPr>
          <a:xfrm>
            <a:off x="5364163" y="2852738"/>
            <a:ext cx="144462"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81" name="Rektangel 34"/>
          <p:cNvSpPr/>
          <p:nvPr/>
        </p:nvSpPr>
        <p:spPr>
          <a:xfrm>
            <a:off x="4284663" y="3429000"/>
            <a:ext cx="142875" cy="144463"/>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82" name="Rektangel 35"/>
          <p:cNvSpPr/>
          <p:nvPr/>
        </p:nvSpPr>
        <p:spPr>
          <a:xfrm>
            <a:off x="4284663" y="2852738"/>
            <a:ext cx="142875" cy="144462"/>
          </a:xfrm>
          <a:prstGeom prst="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83" name="Avrundet rektangel 36" title="">
            <a:hlinkClick r:id="rId2" tgtFrame="_blank"/>
          </p:cNvPr>
          <p:cNvSpPr/>
          <p:nvPr/>
        </p:nvSpPr>
        <p:spPr>
          <a:xfrm>
            <a:off x="3924300" y="242093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Anamnese</a:t>
            </a:r>
            <a:endParaRPr kumimoji="0" lang="nb-NO" altLang="en-US" sz="1000" b="0" i="0" u="none" strike="noStrike" kern="1200" cap="none" spc="0" normalizeH="0" baseline="0" noProof="0">
              <a:uLnTx/>
              <a:uFillTx/>
              <a:ea typeface="Arial" pitchFamily="34" charset="0"/>
            </a:endParaRPr>
          </a:p>
        </p:txBody>
      </p:sp>
      <p:sp>
        <p:nvSpPr>
          <p:cNvPr id="32784" name="Avrundet rektangel 37" title="">
            <a:hlinkClick r:id="rId3" tgtFrame="_blank" tooltip="XDF42036 - dok42036."/>
          </p:cNvPr>
          <p:cNvSpPr/>
          <p:nvPr/>
        </p:nvSpPr>
        <p:spPr>
          <a:xfrm>
            <a:off x="3924300" y="2997200"/>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Somatisk/</a:t>
            </a:r>
            <a:endPar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Nevrologisk undersøkelse</a:t>
            </a:r>
            <a:endParaRPr kumimoji="0" lang="nb-NO" altLang="en-US" sz="800" b="0" i="0" u="none" strike="noStrike" kern="1200" cap="none" spc="0" normalizeH="0" baseline="0" noProof="0">
              <a:uLnTx/>
              <a:uFillTx/>
              <a:ea typeface="Arial" pitchFamily="34" charset="0"/>
            </a:endParaRPr>
          </a:p>
        </p:txBody>
      </p:sp>
      <p:sp>
        <p:nvSpPr>
          <p:cNvPr id="32785" name="Avrundet rektangel 38" title="">
            <a:hlinkClick r:id="rId4" tgtFrame="_blank"/>
          </p:cNvPr>
          <p:cNvSpPr/>
          <p:nvPr/>
        </p:nvSpPr>
        <p:spPr>
          <a:xfrm>
            <a:off x="3924300" y="3573463"/>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Tics anamnese</a:t>
            </a:r>
            <a:endParaRPr kumimoji="0" lang="nb-NO" altLang="en-US" sz="1000" b="0" i="0" u="none" strike="noStrike" kern="1200" cap="none" spc="0" normalizeH="0" baseline="0" noProof="0">
              <a:uLnTx/>
              <a:uFillTx/>
              <a:ea typeface="Arial" pitchFamily="34" charset="0"/>
            </a:endParaRPr>
          </a:p>
        </p:txBody>
      </p:sp>
      <p:sp>
        <p:nvSpPr>
          <p:cNvPr id="32786" name="Avrundet rektangel 39" title="">
            <a:hlinkClick r:id="rId5" tgtFrame="_blank"/>
          </p:cNvPr>
          <p:cNvSpPr/>
          <p:nvPr/>
        </p:nvSpPr>
        <p:spPr>
          <a:xfrm>
            <a:off x="5003800" y="3573463"/>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9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Skjema for tics registrering</a:t>
            </a:r>
            <a:endParaRPr kumimoji="0" lang="nb-NO" altLang="en-US" sz="900" b="0" i="0" u="none" strike="noStrike" kern="1200" cap="none" spc="0" normalizeH="0" baseline="0" noProof="0">
              <a:uLnTx/>
              <a:uFillTx/>
              <a:ea typeface="Arial" pitchFamily="34" charset="0"/>
            </a:endParaRPr>
          </a:p>
        </p:txBody>
      </p:sp>
      <p:sp>
        <p:nvSpPr>
          <p:cNvPr id="32787" name="Avrundet rektangel 40" title="">
            <a:hlinkClick r:id="rId6" tgtFrame="_blank"/>
          </p:cNvPr>
          <p:cNvSpPr/>
          <p:nvPr/>
        </p:nvSpPr>
        <p:spPr>
          <a:xfrm>
            <a:off x="5003800" y="2997200"/>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9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Tics selv-rapporterings skjema</a:t>
            </a:r>
            <a:endParaRPr kumimoji="0" lang="nb-NO" altLang="en-US" sz="900" b="0" i="0" u="none" strike="noStrike" kern="1200" cap="none" spc="0" normalizeH="0" baseline="0" noProof="0">
              <a:uLnTx/>
              <a:uFillTx/>
              <a:ea typeface="Arial" pitchFamily="34" charset="0"/>
            </a:endParaRPr>
          </a:p>
        </p:txBody>
      </p:sp>
      <p:sp>
        <p:nvSpPr>
          <p:cNvPr id="32788" name="Avrundet rektangel 41" title="">
            <a:hlinkClick r:id="rId7" tgtFrame="_blank"/>
          </p:cNvPr>
          <p:cNvSpPr/>
          <p:nvPr/>
        </p:nvSpPr>
        <p:spPr>
          <a:xfrm>
            <a:off x="5003800" y="242093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ASRS</a:t>
            </a:r>
            <a:endParaRPr kumimoji="0" lang="nb-NO" altLang="en-US" sz="1000" b="0" i="0" u="none" strike="noStrike" kern="1200" cap="none" spc="0" normalizeH="0" baseline="0" noProof="0">
              <a:uLnTx/>
              <a:uFillTx/>
              <a:ea typeface="Arial" pitchFamily="34" charset="0"/>
            </a:endParaRPr>
          </a:p>
        </p:txBody>
      </p:sp>
      <p:sp>
        <p:nvSpPr>
          <p:cNvPr id="32789" name="Avrundet rektangel 42" title="">
            <a:hlinkClick r:id="rId8" tgtFrame="_blank"/>
          </p:cNvPr>
          <p:cNvSpPr/>
          <p:nvPr/>
        </p:nvSpPr>
        <p:spPr>
          <a:xfrm>
            <a:off x="6084888" y="242093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MINI PLUSS</a:t>
            </a:r>
            <a:endParaRPr kumimoji="0" lang="nb-NO" altLang="en-US" sz="1000" b="0" i="0" u="none" strike="noStrike" kern="1200" cap="none" spc="0" normalizeH="0" baseline="0" noProof="0">
              <a:uLnTx/>
              <a:uFillTx/>
              <a:ea typeface="Arial" pitchFamily="34" charset="0"/>
            </a:endParaRPr>
          </a:p>
        </p:txBody>
      </p:sp>
      <p:sp>
        <p:nvSpPr>
          <p:cNvPr id="32790" name="TekstSylinder 44" title=""/>
          <p:cNvSpPr/>
          <p:nvPr/>
        </p:nvSpPr>
        <p:spPr>
          <a:xfrm>
            <a:off x="3851275" y="1700213"/>
            <a:ext cx="3673475" cy="3079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400" b="1">
                <a:ea typeface="Arial" pitchFamily="34" charset="0"/>
              </a:rPr>
              <a:t>Standard utredning</a:t>
            </a:r>
            <a:endParaRPr lang="nb-NO" altLang="nb-NO" sz="1400" b="1">
              <a:ea typeface="Arial" pitchFamily="34" charset="0"/>
            </a:endParaRPr>
          </a:p>
        </p:txBody>
      </p:sp>
      <p:sp>
        <p:nvSpPr>
          <p:cNvPr id="32791" name="Pil ned 45"/>
          <p:cNvSpPr/>
          <p:nvPr/>
        </p:nvSpPr>
        <p:spPr>
          <a:xfrm>
            <a:off x="4211638" y="2133600"/>
            <a:ext cx="215900" cy="215900"/>
          </a:xfrm>
          <a:prstGeom prst="downArrow">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2792" name="TekstSylinder 46" title=""/>
          <p:cNvSpPr/>
          <p:nvPr/>
        </p:nvSpPr>
        <p:spPr>
          <a:xfrm>
            <a:off x="3851275" y="4935538"/>
            <a:ext cx="3673475" cy="3079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400" b="1">
                <a:ea typeface="Arial" pitchFamily="34" charset="0"/>
              </a:rPr>
              <a:t>Supplerende utredning</a:t>
            </a:r>
            <a:endParaRPr lang="nb-NO" altLang="nb-NO" sz="1400" b="1">
              <a:ea typeface="Arial" pitchFamily="34" charset="0"/>
            </a:endParaRPr>
          </a:p>
        </p:txBody>
      </p:sp>
      <p:sp>
        <p:nvSpPr>
          <p:cNvPr id="32793" name="TekstSylinder 47" title=""/>
          <p:cNvSpPr/>
          <p:nvPr/>
        </p:nvSpPr>
        <p:spPr>
          <a:xfrm>
            <a:off x="3851275" y="5949950"/>
            <a:ext cx="5041900" cy="43021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ikke er mulig å gjøre diagnostisk vurdering etter endt standard utredning – for tics og Tourettes syndrom, gjøres supplerende utredning .</a:t>
            </a:r>
            <a:endParaRPr kumimoji="0" lang="nb-NO" altLang="nb-NO" sz="1100" b="0" i="0" u="none" strike="noStrike" kern="1200" cap="none" spc="0" normalizeH="0" baseline="0" noProof="0">
              <a:solidFill>
                <a:schemeClr val="tx1"/>
              </a:solidFill>
              <a:uLnTx/>
              <a:uFillTx/>
              <a:ea typeface="Arial" pitchFamily="34" charset="0"/>
            </a:endParaRPr>
          </a:p>
        </p:txBody>
      </p:sp>
      <p:sp>
        <p:nvSpPr>
          <p:cNvPr id="32794" name="Avrundet rektangel 49" title="">
            <a:hlinkClick r:id="rId9" tgtFrame="_blank"/>
          </p:cNvPr>
          <p:cNvSpPr/>
          <p:nvPr/>
        </p:nvSpPr>
        <p:spPr>
          <a:xfrm>
            <a:off x="3924300" y="537368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YGTSS</a:t>
            </a:r>
            <a:endParaRPr kumimoji="0" lang="nb-NO" altLang="en-US" sz="1000" b="0" i="0" u="none" strike="noStrike" kern="1200" cap="none" spc="0" normalizeH="0" baseline="0" noProof="0">
              <a:uLnTx/>
              <a:uFillTx/>
              <a:ea typeface="Arial" pitchFamily="34" charset="0"/>
            </a:endParaRPr>
          </a:p>
        </p:txBody>
      </p:sp>
      <p:sp>
        <p:nvSpPr>
          <p:cNvPr id="32795" name="Avrundet rektangel 50" title="">
            <a:hlinkClick r:id="rId10" tgtFrame="_blank"/>
          </p:cNvPr>
          <p:cNvSpPr/>
          <p:nvPr/>
        </p:nvSpPr>
        <p:spPr>
          <a:xfrm>
            <a:off x="4859338" y="5373688"/>
            <a:ext cx="865187"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Y BOCS</a:t>
            </a:r>
            <a:endParaRPr kumimoji="0" lang="nb-NO" altLang="en-US" sz="1000" b="0" i="0" u="none" strike="noStrike" kern="1200" cap="none" spc="0" normalizeH="0" baseline="0" noProof="0">
              <a:uLnTx/>
              <a:uFillTx/>
              <a:ea typeface="Arial" pitchFamily="34" charset="0"/>
            </a:endParaRPr>
          </a:p>
        </p:txBody>
      </p:sp>
      <p:sp>
        <p:nvSpPr>
          <p:cNvPr id="32796" name="Avrundet rektangel 66" title="">
            <a:hlinkClick r:id="rId11" tgtFrame="_blank"/>
          </p:cNvPr>
          <p:cNvSpPr/>
          <p:nvPr/>
        </p:nvSpPr>
        <p:spPr>
          <a:xfrm>
            <a:off x="6732588" y="537368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SCL 90</a:t>
            </a:r>
            <a:endParaRPr kumimoji="0" lang="nb-NO" altLang="en-US" sz="1000" b="0" i="0" u="none" strike="noStrike" kern="1200" cap="none" spc="0" normalizeH="0" baseline="0" noProof="0">
              <a:uLnTx/>
              <a:uFillTx/>
              <a:ea typeface="Arial" pitchFamily="34" charset="0"/>
            </a:endParaRPr>
          </a:p>
        </p:txBody>
      </p:sp>
      <p:sp>
        <p:nvSpPr>
          <p:cNvPr id="32797" name="Avrundet rektangel 67" title="">
            <a:hlinkClick r:id="rId12" tgtFrame="_blank"/>
          </p:cNvPr>
          <p:cNvSpPr/>
          <p:nvPr/>
        </p:nvSpPr>
        <p:spPr>
          <a:xfrm>
            <a:off x="5795963" y="5373688"/>
            <a:ext cx="863600"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WAIS</a:t>
            </a:r>
            <a:endParaRPr kumimoji="0" lang="nb-NO" altLang="en-US" sz="1000" b="0" i="0" u="none" strike="noStrike" kern="1200" cap="none" spc="0" normalizeH="0" baseline="0" noProof="0">
              <a:uLnTx/>
              <a:uFillTx/>
              <a:ea typeface="Arial" pitchFamily="34" charset="0"/>
            </a:endParaRPr>
          </a:p>
        </p:txBody>
      </p:sp>
      <p:sp>
        <p:nvSpPr>
          <p:cNvPr id="32798" name="Avrundet rektangel 71" title="">
            <a:hlinkClick r:id="rId13" tgtFrame="_blank"/>
          </p:cNvPr>
          <p:cNvSpPr/>
          <p:nvPr/>
        </p:nvSpPr>
        <p:spPr>
          <a:xfrm>
            <a:off x="7667625" y="5373688"/>
            <a:ext cx="865188" cy="431800"/>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en-US"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rPr>
              <a:t>AQ</a:t>
            </a:r>
            <a:endParaRPr kumimoji="0" lang="nb-NO" altLang="en-US" sz="1000" b="0" i="0" u="none" strike="noStrike" kern="1200" cap="none" spc="0" normalizeH="0" baseline="0" noProof="0">
              <a:uLnTx/>
              <a:uFillTx/>
              <a:ea typeface="Arial" pitchFamily="34" charset="0"/>
            </a:endParaRPr>
          </a:p>
        </p:txBody>
      </p:sp>
      <p:grpSp>
        <p:nvGrpSpPr>
          <p:cNvPr id="32799" name="Gruppe 2" title=""/>
          <p:cNvGrpSpPr/>
          <p:nvPr/>
        </p:nvGrpSpPr>
        <p:grpSpPr>
          <a:xfrm>
            <a:off x="468313" y="549275"/>
            <a:ext cx="1736725" cy="693738"/>
            <a:chOff x="1951" y="480744"/>
            <a:chExt cx="1736735" cy="694694"/>
          </a:xfrm>
        </p:grpSpPr>
        <p:sp>
          <p:nvSpPr>
            <p:cNvPr id="32800" name="Vinkeltegn 68" title="">
              <a:hlinkClick r:id="rId1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280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2802" name="Gruppe 3" title=""/>
          <p:cNvGrpSpPr/>
          <p:nvPr/>
        </p:nvGrpSpPr>
        <p:grpSpPr>
          <a:xfrm>
            <a:off x="2030413" y="549275"/>
            <a:ext cx="1736725" cy="693738"/>
            <a:chOff x="1565013" y="480744"/>
            <a:chExt cx="1736735" cy="694694"/>
          </a:xfrm>
        </p:grpSpPr>
        <p:sp>
          <p:nvSpPr>
            <p:cNvPr id="32803" name="Vinkeltegn 74" title="">
              <a:hlinkClick r:id="rId1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280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2805" name="Gruppe 4" title=""/>
          <p:cNvGrpSpPr/>
          <p:nvPr/>
        </p:nvGrpSpPr>
        <p:grpSpPr>
          <a:xfrm>
            <a:off x="3594100" y="549275"/>
            <a:ext cx="1736725" cy="693738"/>
            <a:chOff x="3128076" y="480744"/>
            <a:chExt cx="1736735" cy="694694"/>
          </a:xfrm>
        </p:grpSpPr>
        <p:sp>
          <p:nvSpPr>
            <p:cNvPr id="32806" name="Vinkeltegn 77" title="">
              <a:hlinkClick r:id="" action="ppaction://noaction"/>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280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2808" name="Gruppe 6" title=""/>
          <p:cNvGrpSpPr/>
          <p:nvPr/>
        </p:nvGrpSpPr>
        <p:grpSpPr>
          <a:xfrm>
            <a:off x="6719888" y="549275"/>
            <a:ext cx="1736725" cy="693738"/>
            <a:chOff x="6254200" y="480744"/>
            <a:chExt cx="1736735" cy="694694"/>
          </a:xfrm>
        </p:grpSpPr>
        <p:sp>
          <p:nvSpPr>
            <p:cNvPr id="32809" name="Vinkeltegn 80" title="">
              <a:hlinkClick r:id="rId1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281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2811" name="Gruppe 2" title=""/>
          <p:cNvGrpSpPr/>
          <p:nvPr/>
        </p:nvGrpSpPr>
        <p:grpSpPr>
          <a:xfrm>
            <a:off x="5148263" y="549275"/>
            <a:ext cx="1736725" cy="693738"/>
            <a:chOff x="1951" y="480744"/>
            <a:chExt cx="1736735" cy="694694"/>
          </a:xfrm>
        </p:grpSpPr>
        <p:sp>
          <p:nvSpPr>
            <p:cNvPr id="32812" name="Vinkeltegn 83" title="">
              <a:hlinkClick r:id="rId1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281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2814"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3794" name="TekstSylinder 21"/>
          <p:cNvSpPr txBox="1"/>
          <p:nvPr/>
        </p:nvSpPr>
        <p:spPr>
          <a:xfrm>
            <a:off x="3851275" y="1700213"/>
            <a:ext cx="5041900" cy="4016375"/>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Diagnostikk</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Diagnostisk vurdering gjøres på bakgrunn av kunnskap om pasienten ervervet gjennom utredningen. Da det er kjent at både barn med tics, og voksne med ticstilstander, ofte henvises til spesialisthelsetjenesten av andre grunner enn tics – bør komorbide tilstander kartlegges og vurderes.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sng" strike="noStrike" kern="1200" cap="none" spc="0" normalizeH="0" baseline="0" noProof="0">
                <a:ln>
                  <a:noFill/>
                </a:ln>
                <a:solidFill>
                  <a:schemeClr val="tx1"/>
                </a:solidFill>
                <a:uLnTx/>
                <a:uFillTx/>
                <a:latin typeface="+mn-lt" pitchFamily="34" charset="0"/>
                <a:ea typeface="+mn-ea" pitchFamily="34" charset="0"/>
                <a:cs typeface="+mn-cs"/>
              </a:rPr>
              <a:t>Diagnostisk vurdering skrives med følgende momenter;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Vurderingsgrunnlag</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Relevant anamnestisk informasjon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Problembeskrivelse (deriblant endringer i tics over tid)</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Differensialdiagnostiske vurderinger (symptomene vurdert også opp mot andre tilstander, som OCD, ADHD, Asperger eller andre gjennomgripende utviklingsforstyrrelser.)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sng" strike="noStrike" kern="1200" cap="none" spc="0" normalizeH="0" baseline="0" noProof="0">
                <a:ln>
                  <a:noFill/>
                </a:ln>
                <a:solidFill>
                  <a:schemeClr val="tx1"/>
                </a:solidFill>
                <a:uLnTx/>
                <a:uFillTx/>
                <a:latin typeface="+mn-lt" pitchFamily="34" charset="0"/>
                <a:ea typeface="+mn-ea" pitchFamily="34" charset="0"/>
                <a:cs typeface="+mn-cs"/>
              </a:rPr>
              <a:t>Diagnostisk konklusjon:</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F95.0 Forbigående motoriske eller vokale tics</a:t>
            </a:r>
          </a:p>
          <a:p>
            <a:pPr marL="457200" marR="0" lvl="1"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Symptomene har vært tilstede kortere enn 12 mnd.</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F95.1 Kroniske motoriske eller vokal tics tilstand</a:t>
            </a:r>
          </a:p>
          <a:p>
            <a:pPr marL="457200" marR="0" lvl="1"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Kun motoriske eller vokale tics, som har vært tilstede lenger enn 12 mnd.</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F95.2 Tourettes Syndrom </a:t>
            </a:r>
          </a:p>
          <a:p>
            <a:pPr marL="457200" marR="0" lvl="1"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Kombinasjon av motoriske og vokale tics som har vedvart over 12 mnd.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33795"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33796" name="Avrundet rektangel 2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3797" name="Avrundet rektangel 2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3798" name="Avrundet rektangel 25"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400" b="0" i="0" u="none" strike="noStrike" kern="1200" cap="none" spc="0" normalizeH="0" baseline="0" noProof="0">
              <a:uLnTx/>
              <a:uFillTx/>
              <a:ea typeface="Arial" pitchFamily="34" charset="0"/>
            </a:endParaRPr>
          </a:p>
        </p:txBody>
      </p:sp>
      <p:sp>
        <p:nvSpPr>
          <p:cNvPr id="33799" name="Avrundet rektangel 26"/>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v/TS</a:t>
            </a:r>
          </a:p>
        </p:txBody>
      </p:sp>
      <p:sp>
        <p:nvSpPr>
          <p:cNvPr id="33800" name="Avrundet rektangel 2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grpSp>
        <p:nvGrpSpPr>
          <p:cNvPr id="33801" name="Gruppe 2" title=""/>
          <p:cNvGrpSpPr/>
          <p:nvPr/>
        </p:nvGrpSpPr>
        <p:grpSpPr>
          <a:xfrm>
            <a:off x="468313" y="549275"/>
            <a:ext cx="1736725" cy="693738"/>
            <a:chOff x="1951" y="480744"/>
            <a:chExt cx="1736735" cy="694694"/>
          </a:xfrm>
        </p:grpSpPr>
        <p:sp>
          <p:nvSpPr>
            <p:cNvPr id="33802" name="Vinkeltegn 2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380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3804" name="Gruppe 3" title=""/>
          <p:cNvGrpSpPr/>
          <p:nvPr/>
        </p:nvGrpSpPr>
        <p:grpSpPr>
          <a:xfrm>
            <a:off x="2030413" y="549275"/>
            <a:ext cx="1736725" cy="693738"/>
            <a:chOff x="1565013" y="480744"/>
            <a:chExt cx="1736735" cy="694694"/>
          </a:xfrm>
        </p:grpSpPr>
        <p:sp>
          <p:nvSpPr>
            <p:cNvPr id="33805"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380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3807" name="Gruppe 4" title=""/>
          <p:cNvGrpSpPr/>
          <p:nvPr/>
        </p:nvGrpSpPr>
        <p:grpSpPr>
          <a:xfrm>
            <a:off x="3594100" y="549275"/>
            <a:ext cx="1736725" cy="693738"/>
            <a:chOff x="3128076" y="480744"/>
            <a:chExt cx="1736735" cy="694694"/>
          </a:xfrm>
        </p:grpSpPr>
        <p:sp>
          <p:nvSpPr>
            <p:cNvPr id="33808"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380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3810" name="Gruppe 6" title=""/>
          <p:cNvGrpSpPr/>
          <p:nvPr/>
        </p:nvGrpSpPr>
        <p:grpSpPr>
          <a:xfrm>
            <a:off x="6719888" y="549275"/>
            <a:ext cx="1736725" cy="693738"/>
            <a:chOff x="6254200" y="480744"/>
            <a:chExt cx="1736735" cy="694694"/>
          </a:xfrm>
        </p:grpSpPr>
        <p:sp>
          <p:nvSpPr>
            <p:cNvPr id="33811" name="Vinkeltegn 53" title="">
              <a:hlinkClick r:id="rId2"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381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3813" name="Gruppe 2" title=""/>
          <p:cNvGrpSpPr/>
          <p:nvPr/>
        </p:nvGrpSpPr>
        <p:grpSpPr>
          <a:xfrm>
            <a:off x="5148263" y="549275"/>
            <a:ext cx="1736725" cy="693738"/>
            <a:chOff x="1951" y="480744"/>
            <a:chExt cx="1736735" cy="694694"/>
          </a:xfrm>
        </p:grpSpPr>
        <p:sp>
          <p:nvSpPr>
            <p:cNvPr id="33814" name="Vinkeltegn 56"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381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4818"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4819"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4820" name="Avrundet rektangel 2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4821" name="Avrundet rektangel 22"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Førerkortvurdering v/TS</a:t>
            </a:r>
            <a:endParaRPr kumimoji="0" lang="nb-NO" altLang="nb-NO" sz="1400" b="0" i="0" u="none" strike="noStrike" kern="1200" cap="none" spc="0" normalizeH="0" baseline="0" noProof="0">
              <a:uLnTx/>
              <a:uFillTx/>
              <a:ea typeface="Arial" pitchFamily="34" charset="0"/>
            </a:endParaRPr>
          </a:p>
        </p:txBody>
      </p:sp>
      <p:sp>
        <p:nvSpPr>
          <p:cNvPr id="34822" name="Avrundet rektangel 2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 til litteratur for fagpersonell</a:t>
            </a:r>
          </a:p>
        </p:txBody>
      </p:sp>
      <p:sp>
        <p:nvSpPr>
          <p:cNvPr id="34823" name="TekstSylinder 24" title=""/>
          <p:cNvSpPr/>
          <p:nvPr/>
        </p:nvSpPr>
        <p:spPr>
          <a:xfrm>
            <a:off x="3851275" y="1700213"/>
            <a:ext cx="5041900" cy="55562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400" b="1">
                <a:ea typeface="Arial" pitchFamily="34" charset="0"/>
              </a:rPr>
              <a:t> _________________ ___  ________ _______ _________ __ _________ ___ _________</a:t>
            </a:r>
            <a:endParaRPr lang="nb-NO" altLang="nb-NO" sz="1400" b="1">
              <a:ea typeface="Arial" pitchFamily="34" charset="0"/>
            </a:endParaRPr>
          </a:p>
          <a:p>
            <a:pPr marL="0" lvl="0" indent="0" eaLnBrk="1" hangingPunct="1">
              <a:spcBef>
                <a:spcPct val="0"/>
              </a:spcBef>
              <a:buFontTx/>
              <a:buNone/>
            </a:pPr>
            <a:r>
              <a:rPr lang="nb-NO" altLang="nb-NO" sz="1100">
                <a:ea typeface="Arial" pitchFamily="34" charset="0"/>
              </a:rPr>
              <a:t>  _______ ___ _________ __ _________ ___ _________  ___ __ _______ _______ ___ _________ _____ ____ _______ ________ ___ _________ ___________ ___ _________  </a:t>
            </a:r>
            <a:endParaRPr lang="nb-NO" altLang="nb-NO" sz="1100">
              <a:ea typeface="Arial" pitchFamily="34" charset="0"/>
            </a:endParaRPr>
          </a:p>
          <a:p>
            <a:pPr marL="0" lvl="0" indent="0" eaLnBrk="1" hangingPunct="1">
              <a:spcBef>
                <a:spcPct val="0"/>
              </a:spcBef>
              <a:buFontTx/>
              <a:buNone/>
            </a:pPr>
            <a:endParaRPr lang="nb-NO" altLang="nb-NO" sz="1100">
              <a:ea typeface="Arial" pitchFamily="34" charset="0"/>
            </a:endParaRPr>
          </a:p>
          <a:p>
            <a:pPr marL="457200" lvl="1" indent="0" eaLnBrk="1" hangingPunct="1">
              <a:spcBef>
                <a:spcPct val="0"/>
              </a:spcBef>
            </a:pPr>
            <a:r>
              <a:rPr lang="nb-NO" altLang="nb-NO" sz="1100" b="1" i="1">
                <a:ea typeface="Arial" pitchFamily="34" charset="0"/>
              </a:rPr>
              <a:t>       ________ _________ ___ ________ ________  ___________________  _______________________  ______________ _____________ __ __________________________ </a:t>
            </a:r>
            <a:endParaRPr lang="nb-NO" altLang="nb-NO" sz="1100" b="1" i="1">
              <a:ea typeface="Arial" pitchFamily="34" charset="0"/>
            </a:endParaRPr>
          </a:p>
          <a:p>
            <a:pPr marL="457200" lvl="1" indent="0" eaLnBrk="1" hangingPunct="1">
              <a:spcBef>
                <a:spcPct val="0"/>
              </a:spcBef>
              <a:buFontTx/>
              <a:buNone/>
            </a:pPr>
            <a:r>
              <a:rPr lang="nb-NO" altLang="nb-NO" sz="1100" i="1">
                <a:ea typeface="Arial" pitchFamily="34" charset="0"/>
              </a:rPr>
              <a:t> ________ __ ____ _______ ___ _______ _______ ______ _____ ______________  _________ ______  _____ _ ______________  _________________________  _____________ ____________ _____ _________________ ___ _________ __________  __ _______________ ___ _______ __ ______ _ _________  </a:t>
            </a:r>
            <a:endParaRPr lang="nb-NO" altLang="nb-NO" sz="1100" i="1">
              <a:ea typeface="Arial" pitchFamily="34" charset="0"/>
            </a:endParaRPr>
          </a:p>
          <a:p>
            <a:pPr marL="457200" lvl="1" indent="0" eaLnBrk="1" hangingPunct="1">
              <a:spcBef>
                <a:spcPct val="0"/>
              </a:spcBef>
              <a:buFontTx/>
              <a:buNone/>
            </a:pPr>
            <a:endParaRPr lang="nb-NO" altLang="nb-NO" sz="1100" i="1">
              <a:ea typeface="Arial" pitchFamily="34" charset="0"/>
            </a:endParaRPr>
          </a:p>
          <a:p>
            <a:pPr marL="457200" lvl="1" indent="0" eaLnBrk="1" hangingPunct="1">
              <a:spcBef>
                <a:spcPct val="0"/>
              </a:spcBef>
            </a:pPr>
            <a:r>
              <a:rPr lang="nb-NO" altLang="nb-NO" sz="1100" b="1" i="1">
                <a:ea typeface="Arial" pitchFamily="34" charset="0"/>
              </a:rPr>
              <a:t>       ________ ___ ____ __________ ________ ________ </a:t>
            </a:r>
            <a:endParaRPr lang="nb-NO" altLang="nb-NO" sz="1100" b="1" i="1">
              <a:ea typeface="Arial" pitchFamily="34" charset="0"/>
            </a:endParaRPr>
          </a:p>
          <a:p>
            <a:pPr marL="457200" lvl="1" indent="0" eaLnBrk="1" hangingPunct="1">
              <a:spcBef>
                <a:spcPct val="0"/>
              </a:spcBef>
              <a:buFontTx/>
              <a:buNone/>
            </a:pPr>
            <a:r>
              <a:rPr lang="nb-NO" altLang="nb-NO" sz="1100" i="1">
                <a:ea typeface="Arial" pitchFamily="34" charset="0"/>
              </a:rPr>
              <a:t> __ ________ ________  __________________________  _______________________  ______________ _____________ __ ___________________ ___ ______ _ ________ _ _____ ____  _______ _____________ _ ________   _____ _ ________ __ ____ __________   __ ___ _______ ______________ _______ _____________ _       </a:t>
            </a:r>
            <a:endParaRPr lang="nb-NO" altLang="nb-NO" sz="1100" i="1">
              <a:ea typeface="Arial" pitchFamily="34" charset="0"/>
            </a:endParaRPr>
          </a:p>
          <a:p>
            <a:pPr marL="457200" lvl="1" indent="0" eaLnBrk="1" hangingPunct="1">
              <a:spcBef>
                <a:spcPct val="0"/>
              </a:spcBef>
              <a:buFontTx/>
              <a:buNone/>
            </a:pPr>
            <a:endParaRPr lang="nb-NO" altLang="nb-NO" sz="1100" i="1">
              <a:ea typeface="Arial" pitchFamily="34" charset="0"/>
            </a:endParaRPr>
          </a:p>
          <a:p>
            <a:pPr marL="0" lvl="0" indent="0" eaLnBrk="1" hangingPunct="1">
              <a:spcBef>
                <a:spcPct val="0"/>
              </a:spcBef>
              <a:buFontTx/>
              <a:buNone/>
            </a:pPr>
            <a:r>
              <a:rPr lang="nb-NO" altLang="nb-NO" sz="1100">
                <a:ea typeface="Arial" pitchFamily="34" charset="0"/>
              </a:rPr>
              <a:t> _______ _________________ ___ ___ ________ ___ ___ ______ ___ _________ __ _________  __ _ _____ _ </a:t>
            </a:r>
            <a:r>
              <a:rPr lang="nb-NO" altLang="nb-NO" sz="1100">
                <a:ea typeface="Arial" pitchFamily="34" charset="0"/>
                <a:hlinkClick r:id="rId3"/>
              </a:rPr>
              <a:t> ________________  _________________</a:t>
            </a:r>
            <a:r>
              <a:rPr lang="nb-NO" altLang="nb-NO" sz="1100">
                <a:ea typeface="Arial" pitchFamily="34" charset="0"/>
              </a:rPr>
              <a:t>   _ __ _______ ___ ____ __________ ___ __________  __ ________ ___________   ___ ___ __ _________ _____ ______________ ___ ____ ___ ______ ___ _______   ____ __ ________ _ _________ ___ ______________ ________   __ __________ ____ _____________ ___ _________ __ _________ __ __________ ___      </a:t>
            </a:r>
            <a:endParaRPr lang="nb-NO" altLang="nb-NO" sz="1100">
              <a:ea typeface="Arial" pitchFamily="34" charset="0"/>
            </a:endParaRPr>
          </a:p>
          <a:p>
            <a:pPr marL="0" lvl="0" indent="0" eaLnBrk="1" hangingPunct="1">
              <a:spcBef>
                <a:spcPct val="0"/>
              </a:spcBef>
              <a:buFontTx/>
              <a:buNone/>
            </a:pPr>
            <a:endParaRPr lang="nb-NO" altLang="nb-NO" sz="1100">
              <a:ea typeface="Arial" pitchFamily="34" charset="0"/>
            </a:endParaRPr>
          </a:p>
          <a:p>
            <a:pPr marL="0" lvl="0" indent="0" eaLnBrk="1" hangingPunct="1">
              <a:spcBef>
                <a:spcPct val="0"/>
              </a:spcBef>
              <a:buFontTx/>
              <a:buNone/>
            </a:pPr>
            <a:r>
              <a:rPr lang="nb-NO" altLang="nb-NO" sz="1100" b="1">
                <a:ea typeface="Arial" pitchFamily="34" charset="0"/>
              </a:rPr>
              <a:t> _________ ___ ___________ __ ____________ __ ___ ____________ ___________ ___________ ______________ _ _______________   __ ______ ___________ __ _____________  </a:t>
            </a:r>
            <a:r>
              <a:rPr lang="nb-NO" altLang="nb-NO" sz="1100">
                <a:ea typeface="Arial" pitchFamily="34" charset="0"/>
                <a:hlinkClick r:id="rId4"/>
              </a:rPr>
              <a:t> </a:t>
            </a:r>
            <a:r>
              <a:rPr lang="nb-NO" altLang="nb-NO" sz="1100" b="1">
                <a:ea typeface="Arial" pitchFamily="34" charset="0"/>
                <a:hlinkClick r:id="rId4"/>
              </a:rPr>
              <a:t>ek-sshf.sikt.sykehuspartner.no/docs/pub/dok41750.pdf</a:t>
            </a:r>
            <a:r>
              <a:rPr lang="nb-NO" altLang="nb-NO" sz="1100">
                <a:ea typeface="Arial" pitchFamily="34" charset="0"/>
                <a:hlinkClick r:id="rId4"/>
              </a:rPr>
              <a:t> </a:t>
            </a:r>
            <a:endParaRPr lang="nb-NO" altLang="nb-NO" sz="1100">
              <a:ea typeface="Arial" pitchFamily="34" charset="0"/>
            </a:endParaRPr>
          </a:p>
          <a:p>
            <a:pPr marL="0" lvl="0" indent="0" eaLnBrk="1" hangingPunct="1">
              <a:spcBef>
                <a:spcPct val="0"/>
              </a:spcBef>
              <a:buFontTx/>
              <a:buNone/>
            </a:pPr>
            <a:endParaRPr lang="nb-NO" altLang="nb-NO" sz="1000">
              <a:ea typeface="Arial" pitchFamily="34" charset="0"/>
            </a:endParaRPr>
          </a:p>
          <a:p>
            <a:pPr marL="0" lvl="0" indent="0" eaLnBrk="1" hangingPunct="1">
              <a:spcBef>
                <a:spcPct val="0"/>
              </a:spcBef>
              <a:buFontTx/>
              <a:buNone/>
            </a:pPr>
            <a:endParaRPr lang="nb-NO" altLang="nb-NO" sz="1000">
              <a:ea typeface="Arial" pitchFamily="34" charset="0"/>
            </a:endParaRPr>
          </a:p>
        </p:txBody>
      </p:sp>
      <p:grpSp>
        <p:nvGrpSpPr>
          <p:cNvPr id="34824" name="Gruppe 2" title=""/>
          <p:cNvGrpSpPr/>
          <p:nvPr/>
        </p:nvGrpSpPr>
        <p:grpSpPr>
          <a:xfrm>
            <a:off x="468313" y="549275"/>
            <a:ext cx="1736725" cy="693738"/>
            <a:chOff x="1951" y="480744"/>
            <a:chExt cx="1736735" cy="694694"/>
          </a:xfrm>
        </p:grpSpPr>
        <p:sp>
          <p:nvSpPr>
            <p:cNvPr id="34825" name="Vinkeltegn 26"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482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4827" name="Gruppe 3" title=""/>
          <p:cNvGrpSpPr/>
          <p:nvPr/>
        </p:nvGrpSpPr>
        <p:grpSpPr>
          <a:xfrm>
            <a:off x="2030413" y="549275"/>
            <a:ext cx="1736725" cy="693738"/>
            <a:chOff x="1565013" y="480744"/>
            <a:chExt cx="1736735" cy="694694"/>
          </a:xfrm>
        </p:grpSpPr>
        <p:sp>
          <p:nvSpPr>
            <p:cNvPr id="34828" name="Vinkeltegn 29"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482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4830" name="Gruppe 4" title=""/>
          <p:cNvGrpSpPr/>
          <p:nvPr/>
        </p:nvGrpSpPr>
        <p:grpSpPr>
          <a:xfrm>
            <a:off x="3594100" y="549275"/>
            <a:ext cx="1736725" cy="693738"/>
            <a:chOff x="3128076" y="480744"/>
            <a:chExt cx="1736735" cy="694694"/>
          </a:xfrm>
        </p:grpSpPr>
        <p:sp>
          <p:nvSpPr>
            <p:cNvPr id="34831" name="Vinkeltegn 32" title="">
              <a:hlinkClick r:id="rId7"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483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4833" name="Gruppe 6" title=""/>
          <p:cNvGrpSpPr/>
          <p:nvPr/>
        </p:nvGrpSpPr>
        <p:grpSpPr>
          <a:xfrm>
            <a:off x="6719888" y="549275"/>
            <a:ext cx="1736725" cy="693738"/>
            <a:chOff x="6254200" y="480744"/>
            <a:chExt cx="1736735" cy="694694"/>
          </a:xfrm>
        </p:grpSpPr>
        <p:sp>
          <p:nvSpPr>
            <p:cNvPr id="34834" name="Vinkeltegn 3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483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4836" name="Gruppe 2" title=""/>
          <p:cNvGrpSpPr/>
          <p:nvPr/>
        </p:nvGrpSpPr>
        <p:grpSpPr>
          <a:xfrm>
            <a:off x="5148263" y="549275"/>
            <a:ext cx="1736725" cy="693738"/>
            <a:chOff x="1951" y="480744"/>
            <a:chExt cx="1736735" cy="694694"/>
          </a:xfrm>
        </p:grpSpPr>
        <p:sp>
          <p:nvSpPr>
            <p:cNvPr id="34837" name="Vinkeltegn 4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483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4839"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2"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barn og unge</a:t>
            </a:r>
          </a:p>
        </p:txBody>
      </p:sp>
      <p:sp>
        <p:nvSpPr>
          <p:cNvPr id="35843"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Utredning - voksne</a:t>
            </a:r>
          </a:p>
        </p:txBody>
      </p:sp>
      <p:sp>
        <p:nvSpPr>
          <p:cNvPr id="35844" name="Avrundet rektangel 2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5845"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35846" name="Avrundet rektangel 2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Førerkortvurdering v/TS</a:t>
            </a:r>
          </a:p>
        </p:txBody>
      </p:sp>
      <p:sp>
        <p:nvSpPr>
          <p:cNvPr id="35847" name="Avrundet rektangel 23"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 til litteratur for fagpersonell</a:t>
            </a:r>
            <a:endParaRPr kumimoji="0" lang="nb-NO" altLang="nb-NO" sz="1400" b="0" i="0" u="none" strike="noStrike" kern="1200" cap="none" spc="0" normalizeH="0" baseline="0" noProof="0">
              <a:uLnTx/>
              <a:uFillTx/>
              <a:ea typeface="Arial" pitchFamily="34" charset="0"/>
            </a:endParaRPr>
          </a:p>
        </p:txBody>
      </p:sp>
      <p:sp>
        <p:nvSpPr>
          <p:cNvPr id="35848" name="TekstSylinder 24" title=""/>
          <p:cNvSpPr/>
          <p:nvPr/>
        </p:nvSpPr>
        <p:spPr>
          <a:xfrm>
            <a:off x="3851275" y="1700213"/>
            <a:ext cx="5041900" cy="437038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Nyttig litteratur: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Belluscio et al. (2011): </a:t>
            </a:r>
            <a:r>
              <a:rPr kumimoji="0" lang="nb-NO"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Sensory Sensitivity to Eternal Simuli in Tourettes Syndrome Patients.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Movement Disorders, nr. 14, s. 2538-2543.</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Bradshaw, J.L. (2006). </a:t>
            </a:r>
            <a:r>
              <a:rPr kumimoji="0" lang="en-US"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Tourette’s syndrome. In Developmental disorders of the frontostriatal system. </a:t>
            </a: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Psychology Press, Hove and New York.</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Cath, D.C., Hedderly, T., Ludolph, A.G., Stern, J.S., Murphy, T., Hartmann, A., Czernecki, V., Robertson, M.M., Martin, D., Munchau, A., Rizzo, R. (2011). </a:t>
            </a:r>
            <a:r>
              <a:rPr kumimoji="0" lang="en-US"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European clinical guidelines for Tourettes Syndrome and other tic disorder. Part I: assessment. </a:t>
            </a: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European Child Adolesc Psychiatry, 155-171.</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ICD 10 – International Classification of Diseases (2011) World Health Organization, Helsedirektoratet.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Verdellen, C., Griendt, J. van., Hartmann, A., Murphy T. (2011). </a:t>
            </a:r>
            <a:r>
              <a:rPr kumimoji="0" lang="en-US"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European clinical guidelines for Tourettes Syndrom and tics disorders. Part III: behavioural and psychosocial interventions. </a:t>
            </a: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European Child Adolesc Psychiatry (20), 197-207.</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Woods, D.W., Piacentini, J.C., Chang, S., Deckersbach,T., Ginsburg, G., Peterson, A., Scahill, L.D., Walkup, J.T., Wilhelm, S. (2008). </a:t>
            </a:r>
            <a:r>
              <a:rPr kumimoji="0" lang="en-US"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Managing Tourettes Syndrome: A Behavioral Intervention for Children and Adults Therapist Guide (Treatments That</a:t>
            </a:r>
            <a:r>
              <a:rPr kumimoji="0" lang="en-US"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en-US" altLang="nb-NO" sz="1100" b="0" i="1"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Work).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Oxford Press.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Tics og Tourettes syndrom</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 legeforeningen</a:t>
            </a:r>
            <a:endParaRPr kumimoji="0" lang="nb-NO" altLang="nb-NO" sz="1100" b="0" i="0" u="none" strike="noStrike" kern="1200" cap="none" spc="0" normalizeH="0" baseline="0" noProof="0">
              <a:solidFill>
                <a:schemeClr val="tx1"/>
              </a:solidFill>
              <a:uLnTx/>
              <a:uFillTx/>
              <a:ea typeface="Arial" pitchFamily="34" charset="0"/>
            </a:endParaRPr>
          </a:p>
        </p:txBody>
      </p:sp>
      <p:grpSp>
        <p:nvGrpSpPr>
          <p:cNvPr id="35849" name="Gruppe 2" title=""/>
          <p:cNvGrpSpPr/>
          <p:nvPr/>
        </p:nvGrpSpPr>
        <p:grpSpPr>
          <a:xfrm>
            <a:off x="468313" y="549275"/>
            <a:ext cx="1736725" cy="693738"/>
            <a:chOff x="1951" y="480744"/>
            <a:chExt cx="1736735" cy="694694"/>
          </a:xfrm>
        </p:grpSpPr>
        <p:sp>
          <p:nvSpPr>
            <p:cNvPr id="35850" name="Vinkeltegn 26"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585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5852" name="Gruppe 3" title=""/>
          <p:cNvGrpSpPr/>
          <p:nvPr/>
        </p:nvGrpSpPr>
        <p:grpSpPr>
          <a:xfrm>
            <a:off x="2030413" y="549275"/>
            <a:ext cx="1736725" cy="693738"/>
            <a:chOff x="1565013" y="480744"/>
            <a:chExt cx="1736735" cy="694694"/>
          </a:xfrm>
        </p:grpSpPr>
        <p:sp>
          <p:nvSpPr>
            <p:cNvPr id="35853" name="Vinkeltegn 29"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585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5855" name="Gruppe 4" title=""/>
          <p:cNvGrpSpPr/>
          <p:nvPr/>
        </p:nvGrpSpPr>
        <p:grpSpPr>
          <a:xfrm>
            <a:off x="3594100" y="549275"/>
            <a:ext cx="1736725" cy="693738"/>
            <a:chOff x="3128076" y="480744"/>
            <a:chExt cx="1736735" cy="694694"/>
          </a:xfrm>
        </p:grpSpPr>
        <p:sp>
          <p:nvSpPr>
            <p:cNvPr id="35856" name="Vinkeltegn 32" title="">
              <a:hlinkClick r:id="" action="ppaction://noaction"/>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585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5858" name="Gruppe 6" title=""/>
          <p:cNvGrpSpPr/>
          <p:nvPr/>
        </p:nvGrpSpPr>
        <p:grpSpPr>
          <a:xfrm>
            <a:off x="6719888" y="549275"/>
            <a:ext cx="1736725" cy="693738"/>
            <a:chOff x="6254200" y="480744"/>
            <a:chExt cx="1736735" cy="694694"/>
          </a:xfrm>
        </p:grpSpPr>
        <p:sp>
          <p:nvSpPr>
            <p:cNvPr id="35859" name="Vinkeltegn 3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586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5861" name="Gruppe 2" title=""/>
          <p:cNvGrpSpPr/>
          <p:nvPr/>
        </p:nvGrpSpPr>
        <p:grpSpPr>
          <a:xfrm>
            <a:off x="5148263" y="549275"/>
            <a:ext cx="1736725" cy="693738"/>
            <a:chOff x="1951" y="480744"/>
            <a:chExt cx="1736735" cy="694694"/>
          </a:xfrm>
        </p:grpSpPr>
        <p:sp>
          <p:nvSpPr>
            <p:cNvPr id="35862" name="Vinkeltegn 4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586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6866"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6867" name="Avrundet rektangel 1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Habit reversal training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6868" name="Avrundet rektangel 2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6869" name="Avrundet rektangel 2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6870" name="Avrundet rektangel 2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Annet</a:t>
            </a:r>
          </a:p>
        </p:txBody>
      </p:sp>
      <p:sp>
        <p:nvSpPr>
          <p:cNvPr id="36871" name="Avrundet rektangel 23"/>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
        <p:nvSpPr>
          <p:cNvPr id="36872" name="Hjem 2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grpSp>
        <p:nvGrpSpPr>
          <p:cNvPr id="36873" name="Gruppe 2" title=""/>
          <p:cNvGrpSpPr/>
          <p:nvPr/>
        </p:nvGrpSpPr>
        <p:grpSpPr>
          <a:xfrm>
            <a:off x="468313" y="549275"/>
            <a:ext cx="1736725" cy="693738"/>
            <a:chOff x="1951" y="480744"/>
            <a:chExt cx="1736735" cy="694694"/>
          </a:xfrm>
        </p:grpSpPr>
        <p:sp>
          <p:nvSpPr>
            <p:cNvPr id="36874" name="Vinkeltegn 2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687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6876" name="Gruppe 3" title=""/>
          <p:cNvGrpSpPr/>
          <p:nvPr/>
        </p:nvGrpSpPr>
        <p:grpSpPr>
          <a:xfrm>
            <a:off x="2030413" y="549275"/>
            <a:ext cx="1736725" cy="693738"/>
            <a:chOff x="1565013" y="480744"/>
            <a:chExt cx="1736735" cy="694694"/>
          </a:xfrm>
        </p:grpSpPr>
        <p:sp>
          <p:nvSpPr>
            <p:cNvPr id="36877" name="Vinkeltegn 2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687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6879" name="Gruppe 4" title=""/>
          <p:cNvGrpSpPr/>
          <p:nvPr/>
        </p:nvGrpSpPr>
        <p:grpSpPr>
          <a:xfrm>
            <a:off x="3594100" y="549275"/>
            <a:ext cx="1736725" cy="693738"/>
            <a:chOff x="3128076" y="480744"/>
            <a:chExt cx="1736735" cy="694694"/>
          </a:xfrm>
        </p:grpSpPr>
        <p:sp>
          <p:nvSpPr>
            <p:cNvPr id="36880" name="Vinkeltegn 32" title="">
              <a:hlinkClick r:id="" action="ppaction://noaction"/>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688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6882" name="Gruppe 6" title=""/>
          <p:cNvGrpSpPr/>
          <p:nvPr/>
        </p:nvGrpSpPr>
        <p:grpSpPr>
          <a:xfrm>
            <a:off x="6719888" y="549275"/>
            <a:ext cx="1736725" cy="693738"/>
            <a:chOff x="6254200" y="480744"/>
            <a:chExt cx="1736735" cy="694694"/>
          </a:xfrm>
        </p:grpSpPr>
        <p:sp>
          <p:nvSpPr>
            <p:cNvPr id="36883" name="Vinkeltegn 35"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688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6885" name="Gruppe 2" title=""/>
          <p:cNvGrpSpPr/>
          <p:nvPr/>
        </p:nvGrpSpPr>
        <p:grpSpPr>
          <a:xfrm>
            <a:off x="5148263" y="549275"/>
            <a:ext cx="1736725" cy="693738"/>
            <a:chOff x="1951" y="480744"/>
            <a:chExt cx="1736735" cy="694694"/>
          </a:xfrm>
        </p:grpSpPr>
        <p:sp>
          <p:nvSpPr>
            <p:cNvPr id="36886" name="Vinkeltegn 38"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688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90" name="TekstSylinder 24" title=""/>
          <p:cNvSpPr/>
          <p:nvPr/>
        </p:nvSpPr>
        <p:spPr>
          <a:xfrm>
            <a:off x="3851275" y="1700213"/>
            <a:ext cx="5041900" cy="4710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 eller opplæring, i hva en ticstilstand og Tourettes syndrom er, er selve grunnlaget for all behandling av ticstilstander og tourettes syndrom.</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 omfatter følgende;</a:t>
            </a:r>
            <a:endPar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Årsak – informasjon om arvelighet og antatte nevrobiologisk opphav for tilstanden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diagnosen – hvilke grunnlag settes diagnosen på</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Vanlige symptomer – vanligste tics og ticsutvikling, samt variasjon over tid</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vanlige tilstander som følger med (samsykelighet)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hvordan følelser kan påvirke tics, stress kan for eksempel øke tics, det samme kan ro/avslapning. Individuelle triggere på kartlegges.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enkelte pasienter kan dette være tilstrekkelig. Det vil si at ticsene ikke gir en stor funksjonsnedsettelse i hverdagen. Kunnskap om tilstanden er da nok til å kunne mestre den. For andre kan det være tilstrekkelig med psykoedukasjon for ticstilstanden, men de kan ha behov for oppfølging av andre tilstander (samsykeligheten) som de har.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Andre plages i stor grad av sine tics, og har behov for videre behandling. Da kan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Habit Reversal Training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være et alternativ.</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gjøres individuelle vurderinger med tanke på hvilke pasient som får hvilke behandlingstilbud. Tilbudet tilpasses ticsbelastning og eventuell annen samsykelighet.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grpSp>
        <p:nvGrpSpPr>
          <p:cNvPr id="37891" name="Gruppe 2" title=""/>
          <p:cNvGrpSpPr/>
          <p:nvPr/>
        </p:nvGrpSpPr>
        <p:grpSpPr>
          <a:xfrm>
            <a:off x="468313" y="549275"/>
            <a:ext cx="1736725" cy="693738"/>
            <a:chOff x="1951" y="480744"/>
            <a:chExt cx="1736735" cy="694694"/>
          </a:xfrm>
        </p:grpSpPr>
        <p:sp>
          <p:nvSpPr>
            <p:cNvPr id="37892" name="Vinkeltegn 33"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789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7894" name="Gruppe 3" title=""/>
          <p:cNvGrpSpPr/>
          <p:nvPr/>
        </p:nvGrpSpPr>
        <p:grpSpPr>
          <a:xfrm>
            <a:off x="2030413" y="549275"/>
            <a:ext cx="1736725" cy="693738"/>
            <a:chOff x="1565013" y="480744"/>
            <a:chExt cx="1736735" cy="694694"/>
          </a:xfrm>
        </p:grpSpPr>
        <p:sp>
          <p:nvSpPr>
            <p:cNvPr id="37895" name="Vinkeltegn 36"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789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7897" name="Gruppe 4" title=""/>
          <p:cNvGrpSpPr/>
          <p:nvPr/>
        </p:nvGrpSpPr>
        <p:grpSpPr>
          <a:xfrm>
            <a:off x="3594100" y="549275"/>
            <a:ext cx="1736725" cy="693738"/>
            <a:chOff x="3128076" y="480744"/>
            <a:chExt cx="1736735" cy="694694"/>
          </a:xfrm>
        </p:grpSpPr>
        <p:sp>
          <p:nvSpPr>
            <p:cNvPr id="37898" name="Vinkeltegn 39"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789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7900" name="Gruppe 6" title=""/>
          <p:cNvGrpSpPr/>
          <p:nvPr/>
        </p:nvGrpSpPr>
        <p:grpSpPr>
          <a:xfrm>
            <a:off x="6719888" y="549275"/>
            <a:ext cx="1736725" cy="693738"/>
            <a:chOff x="6254200" y="480744"/>
            <a:chExt cx="1736735" cy="694694"/>
          </a:xfrm>
        </p:grpSpPr>
        <p:sp>
          <p:nvSpPr>
            <p:cNvPr id="37901" name="Vinkeltegn 57" title="">
              <a:hlinkClick r:id="rId3"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790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7903" name="Gruppe 2" title=""/>
          <p:cNvGrpSpPr/>
          <p:nvPr/>
        </p:nvGrpSpPr>
        <p:grpSpPr>
          <a:xfrm>
            <a:off x="5148263" y="549275"/>
            <a:ext cx="1736725" cy="693738"/>
            <a:chOff x="1951" y="480744"/>
            <a:chExt cx="1736735" cy="694694"/>
          </a:xfrm>
        </p:grpSpPr>
        <p:sp>
          <p:nvSpPr>
            <p:cNvPr id="37904" name="Vinkeltegn 60" title="">
              <a:hlinkClick r:id="rId4"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790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7906" name="Avrundet rektangel 63"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a:t>
            </a:r>
            <a:endParaRPr kumimoji="0" lang="nb-NO" altLang="nb-NO" sz="1400" b="0" i="0" u="none" strike="noStrike" kern="1200" cap="none" spc="0" normalizeH="0" baseline="0" noProof="0">
              <a:uLnTx/>
              <a:uFillTx/>
              <a:ea typeface="Arial" pitchFamily="34" charset="0"/>
            </a:endParaRPr>
          </a:p>
        </p:txBody>
      </p:sp>
      <p:sp>
        <p:nvSpPr>
          <p:cNvPr id="37907" name="Avrundet rektangel 6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Habit reversal training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7908" name="Avrundet rektangel 6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7909" name="Avrundet rektangel 66"/>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7910" name="Avrundet rektangel 6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Annet</a:t>
            </a:r>
          </a:p>
        </p:txBody>
      </p:sp>
      <p:sp>
        <p:nvSpPr>
          <p:cNvPr id="37911" name="Avrundet rektangel 68"/>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
        <p:nvSpPr>
          <p:cNvPr id="37912"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4" name="TekstSylinder 24" title=""/>
          <p:cNvSpPr/>
          <p:nvPr/>
        </p:nvSpPr>
        <p:spPr>
          <a:xfrm>
            <a:off x="3851275" y="1700213"/>
            <a:ext cx="5041900" cy="45402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Habit Reversal Training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Habit Reversal Training er en atferdsterapeutisk tilnærming til ticstilstander. Behandlingen er egnet for barn over 10 år, og voksne som er motivert for å gjøre noe med sine tics.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Dette gjelder for pasienter med moderat til alvorlig ticsbelastning</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er krevende og for mange kan det være vanskelig å gjennomføre. Særlig ved samsykelighet som ADHD eller store lærevansker.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består av følgende;</a:t>
            </a:r>
            <a:endPar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Psykoedukasjon –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opplæring i ticstilstanden.</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Bevissthetstrening</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 trene på å bli kjent med når tics inntreffer og hva som går forut for ticset.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Funksjonsbasert kartlegging og intervensjon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gjennom registreringer forsøker man å se når ticsene er kraftigst og om andre forhold kan endres for å redusere ticsbelastningen. Det vil si avdekke hva som trigger og utløser ticsene.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Habit reversal training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trene på å sette inn en konkurrerende respons til ticset. Det vil si, gjøre noe annet enn å ticse når ticset melder seg.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Avslapningsøvelser –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mange barn, unge og voksne med ticstilstander har muskelspenninger og problemer med å slappe av, noe som igjen øker ticsbelastningen.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gis over 10-12 timer, med 2-3 booster timer i etterkant. For noen kan dette være tilstrekkelig, andre må kombinere HRT med medikamentell behandling.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ABUP har laget egen informasjonsfilm;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Habit Reversal Training;  </a:t>
            </a:r>
            <a:endParaRPr kumimoji="0" lang="nb-NO" altLang="nb-NO" sz="1100" b="0" i="0" u="none" strike="noStrike" kern="1200" cap="none" spc="0" normalizeH="0" baseline="0" noProof="0">
              <a:solidFill>
                <a:schemeClr val="tx1"/>
              </a:solidFill>
              <a:uLnTx/>
              <a:uFillTx/>
              <a:ea typeface="Arial" pitchFamily="34" charset="0"/>
              <a:hlinkClick r:id="rId3"/>
            </a:endParaRPr>
          </a:p>
        </p:txBody>
      </p:sp>
      <p:grpSp>
        <p:nvGrpSpPr>
          <p:cNvPr id="38915" name="Gruppe 2" title=""/>
          <p:cNvGrpSpPr/>
          <p:nvPr/>
        </p:nvGrpSpPr>
        <p:grpSpPr>
          <a:xfrm>
            <a:off x="468313" y="549275"/>
            <a:ext cx="1736725" cy="693738"/>
            <a:chOff x="1951" y="480744"/>
            <a:chExt cx="1736735" cy="694694"/>
          </a:xfrm>
        </p:grpSpPr>
        <p:sp>
          <p:nvSpPr>
            <p:cNvPr id="38916" name="Vinkeltegn 27"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891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8918" name="Gruppe 3" title=""/>
          <p:cNvGrpSpPr/>
          <p:nvPr/>
        </p:nvGrpSpPr>
        <p:grpSpPr>
          <a:xfrm>
            <a:off x="2030413" y="549275"/>
            <a:ext cx="1736725" cy="693738"/>
            <a:chOff x="1565013" y="480744"/>
            <a:chExt cx="1736735" cy="694694"/>
          </a:xfrm>
        </p:grpSpPr>
        <p:sp>
          <p:nvSpPr>
            <p:cNvPr id="38919" name="Vinkeltegn 30"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892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8921" name="Gruppe 4" title=""/>
          <p:cNvGrpSpPr/>
          <p:nvPr/>
        </p:nvGrpSpPr>
        <p:grpSpPr>
          <a:xfrm>
            <a:off x="3594100" y="549275"/>
            <a:ext cx="1736725" cy="693738"/>
            <a:chOff x="3128076" y="480744"/>
            <a:chExt cx="1736735" cy="694694"/>
          </a:xfrm>
        </p:grpSpPr>
        <p:sp>
          <p:nvSpPr>
            <p:cNvPr id="38922" name="Vinkeltegn 39"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892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8924" name="Gruppe 6" title=""/>
          <p:cNvGrpSpPr/>
          <p:nvPr/>
        </p:nvGrpSpPr>
        <p:grpSpPr>
          <a:xfrm>
            <a:off x="6719888" y="549275"/>
            <a:ext cx="1736725" cy="693738"/>
            <a:chOff x="6254200" y="480744"/>
            <a:chExt cx="1736735" cy="694694"/>
          </a:xfrm>
        </p:grpSpPr>
        <p:sp>
          <p:nvSpPr>
            <p:cNvPr id="38925" name="Vinkeltegn 57"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892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8927" name="Gruppe 2" title=""/>
          <p:cNvGrpSpPr/>
          <p:nvPr/>
        </p:nvGrpSpPr>
        <p:grpSpPr>
          <a:xfrm>
            <a:off x="5148263" y="549275"/>
            <a:ext cx="1736725" cy="693738"/>
            <a:chOff x="1951" y="480744"/>
            <a:chExt cx="1736735" cy="694694"/>
          </a:xfrm>
        </p:grpSpPr>
        <p:sp>
          <p:nvSpPr>
            <p:cNvPr id="38928" name="Vinkeltegn 60"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892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8930" name="Avrundet rektangel 6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8931" name="Avrundet rektangel 63"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Habit reversal training</a:t>
            </a:r>
            <a:endParaRPr kumimoji="0" lang="nb-NO" altLang="nb-NO" sz="1400" b="0" i="0" u="none" strike="noStrike" kern="1200" cap="none" spc="0" normalizeH="0" baseline="0" noProof="0">
              <a:uLnTx/>
              <a:uFillTx/>
              <a:ea typeface="Arial" pitchFamily="34" charset="0"/>
            </a:endParaRPr>
          </a:p>
        </p:txBody>
      </p:sp>
      <p:sp>
        <p:nvSpPr>
          <p:cNvPr id="38932" name="Avrundet rektangel 64"/>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8933" name="Avrundet rektangel 6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8934" name="Avrundet rektangel 66"/>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Annet</a:t>
            </a:r>
          </a:p>
        </p:txBody>
      </p:sp>
      <p:sp>
        <p:nvSpPr>
          <p:cNvPr id="38935" name="Avrundet rektangel 67"/>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
        <p:nvSpPr>
          <p:cNvPr id="38936"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8" name="TekstSylinder 24"/>
          <p:cNvSpPr txBox="1"/>
          <p:nvPr/>
        </p:nvSpPr>
        <p:spPr>
          <a:xfrm>
            <a:off x="3851275" y="1700213"/>
            <a:ext cx="5041900" cy="4002087"/>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Raserihåndtering/sinnemestring</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Mange med ticstilstander eller TS har vansker med å regulere sinnet sitt. For voksne kan det være en fordel å lære seg å identifisere forløperne til sinneutbruddene og forsøke å bryte av hendelsesforløp når man kjenner at det går mot et sinneutbrudd. For barn og unge kan dette være noe vanskeligere.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Ved raserie og sinneproblematikk kan følgende gjøres: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Definere triggere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Kartlegge – hva utløser sinne, når og hvor</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Forslag til tiltak – hva kan gjøres for å forhindre sinnet?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Voksne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Barn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Velge tiltak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Skriftliggjøre </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Lage ny avtale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Følg følgende link for informasjon om sinnemestring/raserihåndtering. Informasjonen og skjemaet er utformet av Nevsom og statped i samarbeid. </a:t>
            </a:r>
          </a:p>
          <a:p>
            <a:pPr marL="457200" marR="0" lvl="1"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grpSp>
        <p:nvGrpSpPr>
          <p:cNvPr id="39939" name="Gruppe 2" title=""/>
          <p:cNvGrpSpPr/>
          <p:nvPr/>
        </p:nvGrpSpPr>
        <p:grpSpPr>
          <a:xfrm>
            <a:off x="468313" y="549275"/>
            <a:ext cx="1736725" cy="693738"/>
            <a:chOff x="1951" y="480744"/>
            <a:chExt cx="1736735" cy="694694"/>
          </a:xfrm>
        </p:grpSpPr>
        <p:sp>
          <p:nvSpPr>
            <p:cNvPr id="39940" name="Vinkeltegn 33"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994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9942" name="Gruppe 3" title=""/>
          <p:cNvGrpSpPr/>
          <p:nvPr/>
        </p:nvGrpSpPr>
        <p:grpSpPr>
          <a:xfrm>
            <a:off x="2030413" y="549275"/>
            <a:ext cx="1736725" cy="693738"/>
            <a:chOff x="1565013" y="480744"/>
            <a:chExt cx="1736735" cy="694694"/>
          </a:xfrm>
        </p:grpSpPr>
        <p:sp>
          <p:nvSpPr>
            <p:cNvPr id="39943" name="Vinkeltegn 36"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994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9945" name="Gruppe 4" title=""/>
          <p:cNvGrpSpPr/>
          <p:nvPr/>
        </p:nvGrpSpPr>
        <p:grpSpPr>
          <a:xfrm>
            <a:off x="3594100" y="549275"/>
            <a:ext cx="1736725" cy="693738"/>
            <a:chOff x="3128076" y="480744"/>
            <a:chExt cx="1736735" cy="694694"/>
          </a:xfrm>
        </p:grpSpPr>
        <p:sp>
          <p:nvSpPr>
            <p:cNvPr id="39946" name="Vinkeltegn 39"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994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9948" name="Gruppe 6" title=""/>
          <p:cNvGrpSpPr/>
          <p:nvPr/>
        </p:nvGrpSpPr>
        <p:grpSpPr>
          <a:xfrm>
            <a:off x="6719888" y="549275"/>
            <a:ext cx="1736725" cy="693738"/>
            <a:chOff x="6254200" y="480744"/>
            <a:chExt cx="1736735" cy="694694"/>
          </a:xfrm>
        </p:grpSpPr>
        <p:sp>
          <p:nvSpPr>
            <p:cNvPr id="39949" name="Vinkeltegn 57"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995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9951" name="Gruppe 2" title=""/>
          <p:cNvGrpSpPr/>
          <p:nvPr/>
        </p:nvGrpSpPr>
        <p:grpSpPr>
          <a:xfrm>
            <a:off x="5148263" y="549275"/>
            <a:ext cx="1736725" cy="693738"/>
            <a:chOff x="1951" y="480744"/>
            <a:chExt cx="1736735" cy="694694"/>
          </a:xfrm>
        </p:grpSpPr>
        <p:sp>
          <p:nvSpPr>
            <p:cNvPr id="39952" name="Vinkeltegn 60"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3995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9954" name="Avrundet rektangel 6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9955" name="Avrundet rektangel 6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Habit reversal training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9956" name="Avrundet rektangel 6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Raserihåndtering/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sinnemestring</a:t>
            </a:r>
            <a:endParaRPr kumimoji="0" lang="nb-NO" altLang="nb-NO" sz="1400" b="0" i="0" u="none" strike="noStrike" kern="1200" cap="none" spc="0" normalizeH="0" baseline="0" noProof="0">
              <a:uLnTx/>
              <a:uFillTx/>
              <a:ea typeface="Arial" pitchFamily="34" charset="0"/>
            </a:endParaRPr>
          </a:p>
        </p:txBody>
      </p:sp>
      <p:sp>
        <p:nvSpPr>
          <p:cNvPr id="39957" name="Avrundet rektangel 6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39958" name="Avrundet rektangel 66"/>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Annet</a:t>
            </a:r>
          </a:p>
        </p:txBody>
      </p:sp>
      <p:sp>
        <p:nvSpPr>
          <p:cNvPr id="39959" name="Avrundet rektangel 67"/>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pic>
        <p:nvPicPr>
          <p:cNvPr id="39960" name="Bilde 68" descr="ve-kartleggingtriggerraseri-artikkel-2013-05-02.pdf - Adobe Reader" title="">
            <a:hlinkClick r:id="rId7"/>
          </p:cNvPr>
          <p:cNvPicPr>
            <a:picLocks noChangeAspect="1"/>
          </p:cNvPicPr>
          <p:nvPr/>
        </p:nvPicPr>
        <p:blipFill>
          <a:blip r:embed="rId6"/>
          <a:srcRect l="33419" t="12573" r="33161"/>
          <a:stretch>
            <a:fillRect/>
          </a:stretch>
        </p:blipFill>
        <p:spPr>
          <a:xfrm>
            <a:off x="4067175" y="5445125"/>
            <a:ext cx="831850" cy="1158875"/>
          </a:xfrm>
          <a:prstGeom prst="rect">
            <a:avLst/>
          </a:prstGeom>
          <a:noFill/>
          <a:ln>
            <a:noFill/>
            <a:miter lim="800000"/>
          </a:ln>
          <a:effectLst>
            <a:outerShdw blurRad="292100" dist="139700" dir="2700000" algn="tl">
              <a:srgbClr val="333333">
                <a:alpha val="64998"/>
              </a:srgbClr>
            </a:outerShdw>
          </a:effectLst>
        </p:spPr>
      </p:pic>
      <p:sp>
        <p:nvSpPr>
          <p:cNvPr id="39961"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62" name="TekstSylinder 25" title=""/>
          <p:cNvSpPr/>
          <p:nvPr/>
        </p:nvSpPr>
        <p:spPr>
          <a:xfrm>
            <a:off x="4787900" y="1700213"/>
            <a:ext cx="4105275"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457200" lvl="1"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40963" name="TekstSylinder 26" title=""/>
          <p:cNvSpPr/>
          <p:nvPr/>
        </p:nvSpPr>
        <p:spPr>
          <a:xfrm>
            <a:off x="3851275" y="1700213"/>
            <a:ext cx="5041900" cy="50323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enkelte pasienter med ticstilstand eller Tourettes syndrom (TS), kan det være behov for medikamentell behandling. Vurdering av medikamentell behandling gjøres av overlege i samarbeid med det helsepersonell som kjenner pasienten best med tanke på symptombilde. Det gjøres alltid individuelle vurderinger.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lette ticstilstander (spesielt ved komorbid ADHD) kan følgende anvendes;</a:t>
            </a:r>
            <a:endPar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Klonidin (Catapresan tab.)</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Transdermalt plaster (Catapres – TTS)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moderat/alvorlige tics </a:t>
            </a:r>
            <a:endPar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Risperidon (Risperdal)</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Pimozid (Orap)</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Aripiprazol (abilify)</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Andre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antipsykotika</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som ziprasidon og quetiapin kan ev. forsøkes. Haloperidol (Haldol) anbefales ikke lenger brukt på grunn av bivirkingsprofil.</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Andre medikamenter som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klonazepam, topiramat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baklofen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har også vist seg å kunne dempe tics. Injeksjon av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butolinumtoksin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(botox) stemmebånd ved invalidiserende vokale tics, eller i nakke/halsmuskulatur  kan være aktuelt i enkelte tilfeller.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de som verken opplever symptomlette ved Habit Reversal Training, eller ved medikamenter, og hvor ticsene er svært alvorlige og funksjonsnedsettende, kan det være aktuelt å vurdere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deep brain stimulation</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Dette  er kun gjort ved et par enkelt tilfeller i Norge (Brukerhistorie etter operasjonen;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jeg føler jeg har funnet meg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selv litt mer</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grpSp>
        <p:nvGrpSpPr>
          <p:cNvPr id="40964" name="Gruppe 2" title=""/>
          <p:cNvGrpSpPr/>
          <p:nvPr/>
        </p:nvGrpSpPr>
        <p:grpSpPr>
          <a:xfrm>
            <a:off x="468313" y="549275"/>
            <a:ext cx="1736725" cy="693738"/>
            <a:chOff x="1951" y="480744"/>
            <a:chExt cx="1736735" cy="694694"/>
          </a:xfrm>
        </p:grpSpPr>
        <p:sp>
          <p:nvSpPr>
            <p:cNvPr id="40965" name="Vinkeltegn 34"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096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0967" name="Gruppe 3" title=""/>
          <p:cNvGrpSpPr/>
          <p:nvPr/>
        </p:nvGrpSpPr>
        <p:grpSpPr>
          <a:xfrm>
            <a:off x="2030413" y="549275"/>
            <a:ext cx="1736725" cy="693738"/>
            <a:chOff x="1565013" y="480744"/>
            <a:chExt cx="1736735" cy="694694"/>
          </a:xfrm>
        </p:grpSpPr>
        <p:sp>
          <p:nvSpPr>
            <p:cNvPr id="40968" name="Vinkeltegn 37" title="">
              <a:hlinkClick r:id="rId5"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096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0970" name="Gruppe 4" title=""/>
          <p:cNvGrpSpPr/>
          <p:nvPr/>
        </p:nvGrpSpPr>
        <p:grpSpPr>
          <a:xfrm>
            <a:off x="3594100" y="549275"/>
            <a:ext cx="1736725" cy="693738"/>
            <a:chOff x="3128076" y="480744"/>
            <a:chExt cx="1736735" cy="694694"/>
          </a:xfrm>
        </p:grpSpPr>
        <p:sp>
          <p:nvSpPr>
            <p:cNvPr id="40971" name="Vinkeltegn 40" title="">
              <a:hlinkClick r:id="rId6"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097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0973" name="Gruppe 6" title=""/>
          <p:cNvGrpSpPr/>
          <p:nvPr/>
        </p:nvGrpSpPr>
        <p:grpSpPr>
          <a:xfrm>
            <a:off x="6719888" y="549275"/>
            <a:ext cx="1736725" cy="693738"/>
            <a:chOff x="6254200" y="480744"/>
            <a:chExt cx="1736735" cy="694694"/>
          </a:xfrm>
        </p:grpSpPr>
        <p:sp>
          <p:nvSpPr>
            <p:cNvPr id="40974" name="Vinkeltegn 58"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097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0976" name="Gruppe 2" title=""/>
          <p:cNvGrpSpPr/>
          <p:nvPr/>
        </p:nvGrpSpPr>
        <p:grpSpPr>
          <a:xfrm>
            <a:off x="5148263" y="549275"/>
            <a:ext cx="1736725" cy="693738"/>
            <a:chOff x="1951" y="480744"/>
            <a:chExt cx="1736735" cy="694694"/>
          </a:xfrm>
        </p:grpSpPr>
        <p:sp>
          <p:nvSpPr>
            <p:cNvPr id="40977" name="Vinkeltegn 61"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09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0979" name="Avrundet rektangel 6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0980" name="Avrundet rektangel 6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Habit reversal training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0981" name="Avrundet rektangel 65"/>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0982" name="Avrundet rektangel 66"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Medikamenter</a:t>
            </a:r>
            <a:endParaRPr kumimoji="0" lang="nb-NO" altLang="nb-NO" sz="1400" b="0" i="0" u="none" strike="noStrike" kern="1200" cap="none" spc="0" normalizeH="0" baseline="0" noProof="0">
              <a:uLnTx/>
              <a:uFillTx/>
              <a:ea typeface="Arial" pitchFamily="34" charset="0"/>
            </a:endParaRPr>
          </a:p>
        </p:txBody>
      </p:sp>
      <p:sp>
        <p:nvSpPr>
          <p:cNvPr id="40983" name="Avrundet rektangel 67"/>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Annet</a:t>
            </a:r>
          </a:p>
        </p:txBody>
      </p:sp>
      <p:sp>
        <p:nvSpPr>
          <p:cNvPr id="40984" name="Avrundet rektangel 68"/>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
        <p:nvSpPr>
          <p:cNvPr id="40985" name="Hjem 6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1986" name="TekstSylinder 24"/>
          <p:cNvSpPr txBox="1"/>
          <p:nvPr/>
        </p:nvSpPr>
        <p:spPr>
          <a:xfrm>
            <a:off x="3851275" y="1700213"/>
            <a:ext cx="5041900" cy="4864100"/>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Annet</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Mindfulness er funnet nyttig for enkelte pasienter med tics eller Tourettes syndrom. Mindfulness oversettes til ”</a:t>
            </a:r>
            <a:r>
              <a:rPr kumimoji="0" lang="nb-NO" sz="1100" b="0" i="1" u="none" strike="noStrike" kern="1200" cap="none" spc="0" normalizeH="0" baseline="0" noProof="0">
                <a:ln>
                  <a:noFill/>
                </a:ln>
                <a:solidFill>
                  <a:schemeClr val="tx1"/>
                </a:solidFill>
                <a:uLnTx/>
                <a:uFillTx/>
                <a:latin typeface="+mn-lt" pitchFamily="34" charset="0"/>
                <a:ea typeface="+mn-ea" pitchFamily="34" charset="0"/>
                <a:cs typeface="+mn-cs"/>
              </a:rPr>
              <a:t>oppmerksomhet nærvær</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og det å lære å være her og nå, fullt ut. Det foreligger noe forskning som viser at pasienter med kronisk ticstilstand og Tourettes syndrom opplever symptomlette når det kommer til tics etter gjennomført mindfulness behandling.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Der det er vansker i skole/arbeid – er det viktig å gi informasjon til ev. PPT, arbeidsplass, lærere og ev. NAV for tilrettelegging og samarbeid. Der det er mulig og ønskelig kan også andre aktører involveres i oppfølging av ticstilstanden, Sosial støtte (det vil si oppmuntring og anerkjennelse) fra andre personer, er funnet svært nyttig når det gjelder å benytte konkurrerende respons i hverdagen.</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Enkelte barn/unge kan ha store vansker med regulering av sinne/raseri, og kan fremvise atferdsvansker.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Ved samsykelighet som atferdsvansker eller opposisjonelle vansker kan følgende foreldreveiledningsprogram nevnes:</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Parent Child Interaction Therapy (PCIT)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for barn opp til 7 års alder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Trening i foreldreferdigheter (TFF)</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hlinkClick r:id="rId3"/>
              </a:rPr>
              <a:t>ICDP </a:t>
            </a:r>
            <a:endParaRPr kumimoji="0" lang="nb-NO" sz="1100" b="1" i="0" u="none" strike="noStrike" kern="1200" cap="none" spc="0" normalizeH="0" baseline="0" noProof="0">
              <a:ln>
                <a:noFill/>
              </a:ln>
              <a:solidFill>
                <a:schemeClr val="tx1"/>
              </a:solidFill>
              <a:uLnTx/>
              <a:uFillTx/>
              <a:latin typeface="+mn-lt"/>
              <a:ea typeface="+mn-ea"/>
              <a:cs typeface="+mn-cs"/>
              <a:hlinkClick r:id="rId3"/>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hlinkClick r:id="rId4"/>
              </a:rPr>
              <a:t>COS (Circle of Security) </a:t>
            </a:r>
            <a:endParaRPr kumimoji="0" lang="nb-NO" sz="1100" b="1" i="0" u="none" strike="noStrike" kern="1200" cap="none" spc="0" normalizeH="0" baseline="0" noProof="0">
              <a:ln>
                <a:noFill/>
              </a:ln>
              <a:solidFill>
                <a:schemeClr val="tx1"/>
              </a:solidFill>
              <a:uLnTx/>
              <a:uFillTx/>
              <a:latin typeface="+mn-lt"/>
              <a:ea typeface="+mn-ea"/>
              <a:cs typeface="+mn-cs"/>
              <a:hlinkClick r:id="rId4"/>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Det er også viktig å nevne foreldreveiledningsprogram som tilbys av andre samarbeidspartnere, slik som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5"/>
              </a:rPr>
              <a:t>BUFETAT</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eller lokalt barnevern;</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6"/>
              </a:rPr>
              <a:t>Parental Management Training – O (PMTO)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for barn i alderen 3-12 år.</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7"/>
              </a:rPr>
              <a:t>Funksjonell familieterapi (FFT)</a:t>
            </a:r>
            <a:endParaRPr kumimoji="0" lang="nb-NO" sz="1100" b="0" i="0" u="none" strike="noStrike" kern="1200" cap="none" spc="0" normalizeH="0" baseline="0" noProof="0">
              <a:ln>
                <a:noFill/>
              </a:ln>
              <a:solidFill>
                <a:schemeClr val="tx1"/>
              </a:solidFill>
              <a:uLnTx/>
              <a:uFillTx/>
              <a:latin typeface="+mn-lt"/>
              <a:ea typeface="+mn-ea"/>
              <a:cs typeface="+mn-cs"/>
              <a:hlinkClick r:id="rId8"/>
            </a:endParaRP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9"/>
              </a:rPr>
              <a:t>Multisystemisk terapi</a:t>
            </a:r>
            <a:endParaRPr kumimoji="0" lang="nb-NO" sz="1000" b="0" i="0" u="none" strike="noStrike" kern="1200" cap="none" spc="0" normalizeH="0" baseline="0" noProof="0">
              <a:ln>
                <a:noFill/>
              </a:ln>
              <a:solidFill>
                <a:schemeClr val="tx1"/>
              </a:solidFill>
              <a:uLnTx/>
              <a:uFillTx/>
              <a:latin typeface="+mn-lt"/>
              <a:ea typeface="+mn-ea"/>
              <a:cs typeface="+mn-cs"/>
              <a:hlinkClick r:id="rId10"/>
            </a:endParaRPr>
          </a:p>
        </p:txBody>
      </p:sp>
      <p:grpSp>
        <p:nvGrpSpPr>
          <p:cNvPr id="41987" name="Gruppe 2" title=""/>
          <p:cNvGrpSpPr/>
          <p:nvPr/>
        </p:nvGrpSpPr>
        <p:grpSpPr>
          <a:xfrm>
            <a:off x="468313" y="549275"/>
            <a:ext cx="1736725" cy="693738"/>
            <a:chOff x="1951" y="480744"/>
            <a:chExt cx="1736735" cy="694694"/>
          </a:xfrm>
        </p:grpSpPr>
        <p:sp>
          <p:nvSpPr>
            <p:cNvPr id="41988" name="Vinkeltegn 33" title="">
              <a:hlinkClick r:id="rId11"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198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1990" name="Gruppe 3" title=""/>
          <p:cNvGrpSpPr/>
          <p:nvPr/>
        </p:nvGrpSpPr>
        <p:grpSpPr>
          <a:xfrm>
            <a:off x="2030413" y="549275"/>
            <a:ext cx="1736725" cy="693738"/>
            <a:chOff x="1565013" y="480744"/>
            <a:chExt cx="1736735" cy="694694"/>
          </a:xfrm>
        </p:grpSpPr>
        <p:sp>
          <p:nvSpPr>
            <p:cNvPr id="41991" name="Vinkeltegn 36" title="">
              <a:hlinkClick r:id="rId12"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199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1993" name="Gruppe 4" title=""/>
          <p:cNvGrpSpPr/>
          <p:nvPr/>
        </p:nvGrpSpPr>
        <p:grpSpPr>
          <a:xfrm>
            <a:off x="3594100" y="549275"/>
            <a:ext cx="1736725" cy="693738"/>
            <a:chOff x="3128076" y="480744"/>
            <a:chExt cx="1736735" cy="694694"/>
          </a:xfrm>
        </p:grpSpPr>
        <p:sp>
          <p:nvSpPr>
            <p:cNvPr id="41994" name="Vinkeltegn 39" title="">
              <a:hlinkClick r:id="rId1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199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1996" name="Gruppe 6" title=""/>
          <p:cNvGrpSpPr/>
          <p:nvPr/>
        </p:nvGrpSpPr>
        <p:grpSpPr>
          <a:xfrm>
            <a:off x="6719888" y="549275"/>
            <a:ext cx="1736725" cy="693738"/>
            <a:chOff x="6254200" y="480744"/>
            <a:chExt cx="1736735" cy="694694"/>
          </a:xfrm>
        </p:grpSpPr>
        <p:sp>
          <p:nvSpPr>
            <p:cNvPr id="41997" name="Vinkeltegn 42" title="">
              <a:hlinkClick r:id="rId11"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199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1999" name="Gruppe 2" title=""/>
          <p:cNvGrpSpPr/>
          <p:nvPr/>
        </p:nvGrpSpPr>
        <p:grpSpPr>
          <a:xfrm>
            <a:off x="5148263" y="549275"/>
            <a:ext cx="1736725" cy="693738"/>
            <a:chOff x="1951" y="480744"/>
            <a:chExt cx="1736735" cy="694694"/>
          </a:xfrm>
        </p:grpSpPr>
        <p:sp>
          <p:nvSpPr>
            <p:cNvPr id="42000" name="Vinkeltegn 45" title="">
              <a:hlinkClick r:id="rId1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200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2002" name="Avrundet rektangel 4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3" name="Avrundet rektangel 4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Habit reversal training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4" name="Avrundet rektangel 49"/>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Raserihåndtering/</a:t>
            </a:r>
          </a:p>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sinnemestring</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5" name="Avrundet rektangel 50"/>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p:txBody>
      </p:sp>
      <p:sp>
        <p:nvSpPr>
          <p:cNvPr id="42006" name="Avrundet rektangel 51"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Annet</a:t>
            </a:r>
            <a:endParaRPr kumimoji="0" lang="nb-NO" altLang="nb-NO" sz="1400" b="0" i="0" u="none" strike="noStrike" kern="1200" cap="none" spc="0" normalizeH="0" baseline="0" noProof="0">
              <a:uLnTx/>
              <a:uFillTx/>
              <a:ea typeface="Arial" pitchFamily="34" charset="0"/>
            </a:endParaRPr>
          </a:p>
        </p:txBody>
      </p:sp>
      <p:sp>
        <p:nvSpPr>
          <p:cNvPr id="42007" name="Avrundet rektangel 52"/>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Samlet pasientforløp</a:t>
            </a:r>
          </a:p>
        </p:txBody>
      </p:sp>
      <p:sp>
        <p:nvSpPr>
          <p:cNvPr id="42008"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5362" name="TekstSylinder 24"/>
          <p:cNvSpPr txBox="1"/>
          <p:nvPr/>
        </p:nvSpPr>
        <p:spPr>
          <a:xfrm>
            <a:off x="3995738" y="1628775"/>
            <a:ext cx="4897437" cy="5586413"/>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Hva er en ticstilstand</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En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ticstilstand</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kjennetegnes av tilstedeværelse av tics med debut før 18 år. </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Tics</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beskrives som ”</a:t>
            </a:r>
            <a:r>
              <a:rPr kumimoji="0" lang="nb-NO" sz="1100" b="0" i="1" u="none" strike="noStrike" kern="1200" cap="none" spc="0" normalizeH="0" baseline="0" noProof="0">
                <a:ln>
                  <a:noFill/>
                </a:ln>
                <a:solidFill>
                  <a:schemeClr val="tx1"/>
                </a:solidFill>
                <a:uLnTx/>
                <a:uFillTx/>
                <a:latin typeface="+mn-lt" pitchFamily="34" charset="0"/>
                <a:ea typeface="+mn-ea" pitchFamily="34" charset="0"/>
                <a:cs typeface="+mn-cs"/>
              </a:rPr>
              <a:t>gjentatte, hurtige, plutselige, uventede, formålsløse, urytmiske og ufrivillige bevegelser</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Det skilles mellom motoriske og vokale tics, som kan være henholdsvis enkle eller komplekse i formen. Tabellen under viser ulike typer tics, og hvordan de inndeles i henholdsvis motoriske og vokale, samt enkle og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sammensatte;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Ticstilstander</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 deles inn i følgende;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Forbigående tics (varighet under 12 mnd).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Kroniske motoriske tics (det vil si med lengre enn 12 mnd. varighet)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Kroniske vokale tics (det vil si med lengre enn 12 mnd. varighet)</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Tourette syndrom</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Forbigående tics er svært vanlig blant barn i 4-5 års alder, og er å se i 15-25% av barnepopulasjonen.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Tics kan variere over tid og i styrke og hyppighet de inntreffer. Ticsene kommer ofte i serier, og kan under stress øke både i antall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og styrke. De fleste begynner med motoriske tics. Det er kun en andel av de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med motoriske tics som senere får vokale tics. Det er ikke en ticstilstand, </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dersom ticsene skyldes medisinbruk eller annen sykdom.</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tx1"/>
                </a:solidFill>
                <a:uLnTx/>
                <a:uFillTx/>
                <a:latin typeface="+mn-lt" pitchFamily="34" charset="0"/>
                <a:ea typeface="+mn-ea" pitchFamily="34" charset="0"/>
                <a:cs typeface="+mn-cs"/>
              </a:rPr>
              <a:t> </a:t>
            </a:r>
          </a:p>
        </p:txBody>
      </p:sp>
      <p:sp>
        <p:nvSpPr>
          <p:cNvPr id="15363" name="Avrundet rektangel 37"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Hva er en ticstilstand?</a:t>
            </a:r>
            <a:endParaRPr kumimoji="0" lang="nb-NO" altLang="nb-NO" sz="1400" b="0" i="0" u="none" strike="noStrike" kern="1200" cap="none" spc="0" normalizeH="0" baseline="0" noProof="0">
              <a:uLnTx/>
              <a:uFillTx/>
              <a:ea typeface="Arial" pitchFamily="34" charset="0"/>
            </a:endParaRPr>
          </a:p>
        </p:txBody>
      </p:sp>
      <p:sp>
        <p:nvSpPr>
          <p:cNvPr id="15364" name="Avrundet rektangel 3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Tourettes syndrom?</a:t>
            </a:r>
          </a:p>
        </p:txBody>
      </p:sp>
      <p:sp>
        <p:nvSpPr>
          <p:cNvPr id="15365" name="Avrundet rektangel 4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5366" name="Avrundet rektangel 4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5367" name="Avrundet rektangel 4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5368" name="Gruppe 2" title=""/>
          <p:cNvGrpSpPr/>
          <p:nvPr/>
        </p:nvGrpSpPr>
        <p:grpSpPr>
          <a:xfrm>
            <a:off x="468313" y="549275"/>
            <a:ext cx="1736725" cy="693738"/>
            <a:chOff x="1951" y="480744"/>
            <a:chExt cx="1736735" cy="694694"/>
          </a:xfrm>
        </p:grpSpPr>
        <p:sp>
          <p:nvSpPr>
            <p:cNvPr id="15369" name="Vinkeltegn 43"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537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5371" name="Gruppe 3" title=""/>
          <p:cNvGrpSpPr/>
          <p:nvPr/>
        </p:nvGrpSpPr>
        <p:grpSpPr>
          <a:xfrm>
            <a:off x="2030413" y="549275"/>
            <a:ext cx="1736725" cy="693738"/>
            <a:chOff x="1565013" y="480744"/>
            <a:chExt cx="1736735" cy="694694"/>
          </a:xfrm>
        </p:grpSpPr>
        <p:sp>
          <p:nvSpPr>
            <p:cNvPr id="15372" name="Vinkeltegn 46"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537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5374" name="Gruppe 4" title=""/>
          <p:cNvGrpSpPr/>
          <p:nvPr/>
        </p:nvGrpSpPr>
        <p:grpSpPr>
          <a:xfrm>
            <a:off x="3594100" y="549275"/>
            <a:ext cx="1736725" cy="693738"/>
            <a:chOff x="3128076" y="480744"/>
            <a:chExt cx="1736735" cy="694694"/>
          </a:xfrm>
        </p:grpSpPr>
        <p:sp>
          <p:nvSpPr>
            <p:cNvPr id="15375" name="Vinkeltegn 49"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537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5377" name="Gruppe 6" title=""/>
          <p:cNvGrpSpPr/>
          <p:nvPr/>
        </p:nvGrpSpPr>
        <p:grpSpPr>
          <a:xfrm>
            <a:off x="6719888" y="549275"/>
            <a:ext cx="1736725" cy="693738"/>
            <a:chOff x="6254200" y="480744"/>
            <a:chExt cx="1736735" cy="694694"/>
          </a:xfrm>
        </p:grpSpPr>
        <p:sp>
          <p:nvSpPr>
            <p:cNvPr id="15378" name="Vinkeltegn 52"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537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5380" name="Gruppe 2" title=""/>
          <p:cNvGrpSpPr/>
          <p:nvPr/>
        </p:nvGrpSpPr>
        <p:grpSpPr>
          <a:xfrm>
            <a:off x="5148263" y="549275"/>
            <a:ext cx="1736725" cy="693738"/>
            <a:chOff x="1951" y="480744"/>
            <a:chExt cx="1736735" cy="694694"/>
          </a:xfrm>
        </p:grpSpPr>
        <p:sp>
          <p:nvSpPr>
            <p:cNvPr id="15381" name="Vinkeltegn 55"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538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graphicFrame>
        <p:nvGraphicFramePr>
          <p:cNvPr id="15383" name="Tabell 1" title=""/>
          <p:cNvGraphicFramePr/>
          <p:nvPr/>
        </p:nvGraphicFramePr>
        <p:xfrm>
          <a:off x="4089400" y="3044825"/>
          <a:ext cx="4622800" cy="1586709"/>
        </p:xfrm>
        <a:graphic>
          <a:graphicData uri="http://schemas.openxmlformats.org/drawingml/2006/table">
            <a:tbl>
              <a:tblPr/>
              <a:tblGrid>
                <a:gridCol w="1155700"/>
                <a:gridCol w="1155700"/>
                <a:gridCol w="1155700"/>
                <a:gridCol w="1155700"/>
              </a:tblGrid>
              <a:tr h="852488">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b="1">
                          <a:solidFill>
                            <a:srgbClr val="FFFFFF"/>
                          </a:solidFill>
                        </a:rPr>
                        <a:t>Enkle motoriske tics </a:t>
                      </a:r>
                      <a:endParaRPr lang="nb-NO" altLang="nb-NO" sz="1000" b="1">
                        <a:solidFill>
                          <a:srgbClr val="FFFFFF"/>
                        </a:solidFill>
                      </a:endParaRPr>
                    </a:p>
                    <a:p>
                      <a:pPr lvl="0" eaLnBrk="1" hangingPunct="1"/>
                      <a:endParaRPr lang="nb-NO" altLang="nb-NO" sz="1000" b="1">
                        <a:solidFill>
                          <a:srgbClr val="FFFFFF"/>
                        </a:solidFill>
                      </a:endParaRPr>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38100">
                      <a:solidFill>
                        <a:schemeClr val="bg1"/>
                      </a:solidFill>
                      <a:miter lim="800000"/>
                    </a:lnB>
                    <a:solidFill>
                      <a:schemeClr val="accent1"/>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b="1">
                          <a:solidFill>
                            <a:srgbClr val="FFFFFF"/>
                          </a:solidFill>
                        </a:rPr>
                        <a:t>Sammensatte motoriske tics (er langsomme og mer formålsrettet)</a:t>
                      </a:r>
                      <a:endParaRPr lang="nb-NO" altLang="nb-NO" sz="1000" b="1">
                        <a:solidFill>
                          <a:srgbClr val="FFFFFF"/>
                        </a:solidFill>
                      </a:endParaRPr>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38100">
                      <a:solidFill>
                        <a:schemeClr val="bg1"/>
                      </a:solidFill>
                      <a:miter lim="800000"/>
                    </a:lnB>
                    <a:solidFill>
                      <a:schemeClr val="accent1"/>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b="1">
                          <a:solidFill>
                            <a:srgbClr val="FFFFFF"/>
                          </a:solidFill>
                        </a:rPr>
                        <a:t>Enkle vokale tics </a:t>
                      </a:r>
                      <a:endParaRPr lang="nb-NO" altLang="nb-NO" sz="1000" b="1">
                        <a:solidFill>
                          <a:srgbClr val="FFFFFF"/>
                        </a:solidFill>
                      </a:endParaRPr>
                    </a:p>
                    <a:p>
                      <a:pPr lvl="0" eaLnBrk="1" hangingPunct="1"/>
                      <a:endParaRPr lang="nb-NO" altLang="nb-NO" sz="1000" b="1">
                        <a:solidFill>
                          <a:srgbClr val="FFFFFF"/>
                        </a:solidFill>
                      </a:endParaRPr>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38100">
                      <a:solidFill>
                        <a:schemeClr val="bg1"/>
                      </a:solidFill>
                      <a:miter lim="800000"/>
                    </a:lnB>
                    <a:solidFill>
                      <a:schemeClr val="accent1"/>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b="1">
                          <a:solidFill>
                            <a:srgbClr val="FFFFFF"/>
                          </a:solidFill>
                        </a:rPr>
                        <a:t>Sammensatte vokale tics er mer menings fylte ord og setninger </a:t>
                      </a:r>
                      <a:endParaRPr lang="nb-NO" altLang="nb-NO" sz="1000" b="1">
                        <a:solidFill>
                          <a:srgbClr val="FFFFFF"/>
                        </a:solidFill>
                      </a:endParaRPr>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38100">
                      <a:solidFill>
                        <a:schemeClr val="bg1"/>
                      </a:solidFill>
                      <a:miter lim="800000"/>
                    </a:lnB>
                    <a:solidFill>
                      <a:schemeClr val="accent1"/>
                    </a:solidFill>
                  </a:tcPr>
                </a:tc>
              </a:tr>
              <a:tr h="244475">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Rykning i øye</a:t>
                      </a:r>
                      <a:endParaRPr lang="nb-NO" altLang="nb-NO" sz="1000"/>
                    </a:p>
                  </a:txBody>
                  <a:tcPr marL="91459" marR="91459" marT="45642" marB="45642">
                    <a:lnL w="12700">
                      <a:solidFill>
                        <a:schemeClr val="bg1"/>
                      </a:solidFill>
                      <a:miter lim="800000"/>
                    </a:lnL>
                    <a:lnR w="12700">
                      <a:solidFill>
                        <a:schemeClr val="bg1"/>
                      </a:solidFill>
                      <a:miter lim="800000"/>
                    </a:lnR>
                    <a:lnT w="38100">
                      <a:solidFill>
                        <a:schemeClr val="bg1"/>
                      </a:solidFill>
                      <a:miter lim="800000"/>
                    </a:lnT>
                    <a:lnB w="12700">
                      <a:solidFill>
                        <a:schemeClr val="bg1"/>
                      </a:solidFill>
                      <a:miter lim="800000"/>
                    </a:lnB>
                    <a:solidFill>
                      <a:srgbClr val="D0D8E8"/>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Fikle med tøy</a:t>
                      </a:r>
                      <a:endParaRPr lang="nb-NO" altLang="nb-NO" sz="1000"/>
                    </a:p>
                  </a:txBody>
                  <a:tcPr marL="91459" marR="91459" marT="45642" marB="45642">
                    <a:lnL w="12700">
                      <a:solidFill>
                        <a:schemeClr val="bg1"/>
                      </a:solidFill>
                      <a:miter lim="800000"/>
                    </a:lnL>
                    <a:lnR w="12700">
                      <a:solidFill>
                        <a:schemeClr val="bg1"/>
                      </a:solidFill>
                      <a:miter lim="800000"/>
                    </a:lnR>
                    <a:lnT w="38100">
                      <a:solidFill>
                        <a:schemeClr val="bg1"/>
                      </a:solidFill>
                      <a:miter lim="800000"/>
                    </a:lnT>
                    <a:lnB w="12700">
                      <a:solidFill>
                        <a:schemeClr val="bg1"/>
                      </a:solidFill>
                      <a:miter lim="800000"/>
                    </a:lnB>
                    <a:solidFill>
                      <a:srgbClr val="D0D8E8"/>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Harking</a:t>
                      </a:r>
                      <a:endParaRPr lang="nb-NO" altLang="nb-NO" sz="1000"/>
                    </a:p>
                  </a:txBody>
                  <a:tcPr marL="91459" marR="91459" marT="45642" marB="45642">
                    <a:lnL w="12700">
                      <a:solidFill>
                        <a:schemeClr val="bg1"/>
                      </a:solidFill>
                      <a:miter lim="800000"/>
                    </a:lnL>
                    <a:lnR w="12700">
                      <a:solidFill>
                        <a:schemeClr val="bg1"/>
                      </a:solidFill>
                      <a:miter lim="800000"/>
                    </a:lnR>
                    <a:lnT w="38100">
                      <a:solidFill>
                        <a:schemeClr val="bg1"/>
                      </a:solidFill>
                      <a:miter lim="800000"/>
                    </a:lnT>
                    <a:lnB w="12700">
                      <a:solidFill>
                        <a:schemeClr val="bg1"/>
                      </a:solidFill>
                      <a:miter lim="800000"/>
                    </a:lnB>
                    <a:solidFill>
                      <a:srgbClr val="D0D8E8"/>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Latter</a:t>
                      </a:r>
                      <a:endParaRPr lang="nb-NO" altLang="nb-NO" sz="1000"/>
                    </a:p>
                  </a:txBody>
                  <a:tcPr marL="91459" marR="91459" marT="45642" marB="45642">
                    <a:lnL w="12700">
                      <a:solidFill>
                        <a:schemeClr val="bg1"/>
                      </a:solidFill>
                      <a:miter lim="800000"/>
                    </a:lnL>
                    <a:lnR w="12700">
                      <a:solidFill>
                        <a:schemeClr val="bg1"/>
                      </a:solidFill>
                      <a:miter lim="800000"/>
                    </a:lnR>
                    <a:lnT w="38100">
                      <a:solidFill>
                        <a:schemeClr val="bg1"/>
                      </a:solidFill>
                      <a:miter lim="800000"/>
                    </a:lnT>
                    <a:lnB w="12700">
                      <a:solidFill>
                        <a:schemeClr val="bg1"/>
                      </a:solidFill>
                      <a:miter lim="800000"/>
                    </a:lnB>
                    <a:solidFill>
                      <a:srgbClr val="D0D8E8"/>
                    </a:solidFill>
                  </a:tcPr>
                </a:tc>
              </a:tr>
              <a:tr h="244475">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Skuldertrekning</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Bite på tøy</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Snufsing</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Gjenta ord</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r>
              <a:tr h="244475">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Hyppig blunking </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Ta på ting</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Hosting</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c>
                  <a:txBody>
                    <a:bodyPr lIns="91459" tIns="45642" rIns="91459" bIns="45642"/>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000"/>
                        <a:t>Gjenta uttrykk</a:t>
                      </a:r>
                      <a:endParaRPr lang="nb-NO" altLang="nb-NO" sz="1000"/>
                    </a:p>
                  </a:txBody>
                  <a:tcPr marL="91459" marR="91459" marT="45642" marB="45642">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r>
            </a:tbl>
          </a:graphicData>
        </a:graphic>
      </p:graphicFrame>
      <p:sp>
        <p:nvSpPr>
          <p:cNvPr id="15410"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43010" name="Figur 70" title=""/>
          <p:cNvCxnSpPr>
            <a:stCxn id="43012" idx="2"/>
            <a:endCxn id="43028" idx="1"/>
          </p:cNvCxnSpPr>
          <p:nvPr/>
        </p:nvCxnSpPr>
        <p:spPr>
          <a:xfrm rot="16200000" flipH="1">
            <a:off x="442913" y="2755900"/>
            <a:ext cx="2171700" cy="1308100"/>
          </a:xfrm>
          <a:prstGeom prst="bentConnector2">
            <a:avLst/>
          </a:prstGeom>
          <a:noFill/>
          <a:ln>
            <a:solidFill>
              <a:srgbClr val="4A7EBB"/>
            </a:solidFill>
            <a:miter lim="800000"/>
            <a:tailEnd type="arrow"/>
          </a:ln>
        </p:spPr>
      </p:cxnSp>
      <p:grpSp>
        <p:nvGrpSpPr>
          <p:cNvPr id="43011" name="Gruppe 2" title=""/>
          <p:cNvGrpSpPr/>
          <p:nvPr/>
        </p:nvGrpSpPr>
        <p:grpSpPr>
          <a:xfrm>
            <a:off x="179388" y="1628775"/>
            <a:ext cx="1736725" cy="695325"/>
            <a:chOff x="1951" y="480744"/>
            <a:chExt cx="1736735" cy="694694"/>
          </a:xfrm>
        </p:grpSpPr>
        <p:sp>
          <p:nvSpPr>
            <p:cNvPr id="43012" name="Vinkeltegn 21"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1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sp>
        <p:nvSpPr>
          <p:cNvPr id="43014" name="Avrundet rektangel 24"/>
          <p:cNvSpPr/>
          <p:nvPr/>
        </p:nvSpPr>
        <p:spPr>
          <a:xfrm>
            <a:off x="179388" y="2420938"/>
            <a:ext cx="1439862"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Problembeskrivelse</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Tics (vokale/motoriske)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Tidspunkt for debut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Endringer over tid</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Tics tilstander i familien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Somatisk status</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Nevrologisk status</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Annen bekymring, angst/tvang ev. konsentrasjonsvansker</a:t>
            </a:r>
          </a:p>
        </p:txBody>
      </p:sp>
      <p:cxnSp>
        <p:nvCxnSpPr>
          <p:cNvPr id="43015" name="Rett linje 29" title=""/>
          <p:cNvCxnSpPr/>
          <p:nvPr/>
        </p:nvCxnSpPr>
        <p:spPr>
          <a:xfrm>
            <a:off x="75565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16" name="Rett linje 30" title=""/>
          <p:cNvCxnSpPr/>
          <p:nvPr/>
        </p:nvCxnSpPr>
        <p:spPr>
          <a:xfrm>
            <a:off x="176371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17" name="Rett linje 31" title=""/>
          <p:cNvCxnSpPr/>
          <p:nvPr/>
        </p:nvCxnSpPr>
        <p:spPr>
          <a:xfrm>
            <a:off x="277177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18" name="Rett linje 32" title=""/>
          <p:cNvCxnSpPr/>
          <p:nvPr/>
        </p:nvCxnSpPr>
        <p:spPr>
          <a:xfrm>
            <a:off x="377983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19" name="Rett linje 33" title=""/>
          <p:cNvCxnSpPr/>
          <p:nvPr/>
        </p:nvCxnSpPr>
        <p:spPr>
          <a:xfrm>
            <a:off x="4787900"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20" name="Rett linje 34" title=""/>
          <p:cNvCxnSpPr/>
          <p:nvPr/>
        </p:nvCxnSpPr>
        <p:spPr>
          <a:xfrm>
            <a:off x="5795963"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21" name="Rett linje 36" title=""/>
          <p:cNvCxnSpPr/>
          <p:nvPr/>
        </p:nvCxnSpPr>
        <p:spPr>
          <a:xfrm>
            <a:off x="7812088"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3022" name="Rett linje 37" title=""/>
          <p:cNvCxnSpPr/>
          <p:nvPr/>
        </p:nvCxnSpPr>
        <p:spPr>
          <a:xfrm>
            <a:off x="6804025" y="4005263"/>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grpSp>
        <p:nvGrpSpPr>
          <p:cNvPr id="43023" name="Gruppe 2" title=""/>
          <p:cNvGrpSpPr/>
          <p:nvPr/>
        </p:nvGrpSpPr>
        <p:grpSpPr>
          <a:xfrm>
            <a:off x="250825" y="4868863"/>
            <a:ext cx="1736725" cy="695325"/>
            <a:chOff x="1951" y="1056808"/>
            <a:chExt cx="1736735" cy="694694"/>
          </a:xfrm>
        </p:grpSpPr>
        <p:sp>
          <p:nvSpPr>
            <p:cNvPr id="43024" name="Vinkeltegn 39" title=""/>
            <p:cNvSpPr/>
            <p:nvPr/>
          </p:nvSpPr>
          <p:spPr>
            <a:xfrm>
              <a:off x="1951" y="1056808"/>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25" name="Vinkeltegn 4"/>
            <p:cNvSpPr/>
            <p:nvPr/>
          </p:nvSpPr>
          <p:spPr>
            <a:xfrm>
              <a:off x="362316" y="1056808"/>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annen tilstand</a:t>
              </a:r>
            </a:p>
          </p:txBody>
        </p:sp>
      </p:grpSp>
      <p:sp>
        <p:nvSpPr>
          <p:cNvPr id="43026" name="Avrundet rektangel 41"/>
          <p:cNvSpPr/>
          <p:nvPr/>
        </p:nvSpPr>
        <p:spPr>
          <a:xfrm>
            <a:off x="250825" y="5732463"/>
            <a:ext cx="1441450" cy="9366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Ved oppdaget tics hos pasienter under utredning/behandling for annen tilstand – går da inn i pasientforløp for tics</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grpSp>
        <p:nvGrpSpPr>
          <p:cNvPr id="43027" name="Gruppe 2" title=""/>
          <p:cNvGrpSpPr/>
          <p:nvPr/>
        </p:nvGrpSpPr>
        <p:grpSpPr>
          <a:xfrm>
            <a:off x="1835150" y="4149725"/>
            <a:ext cx="1736725" cy="693738"/>
            <a:chOff x="1951" y="480744"/>
            <a:chExt cx="1736735" cy="694694"/>
          </a:xfrm>
        </p:grpSpPr>
        <p:sp>
          <p:nvSpPr>
            <p:cNvPr id="43028" name="Vinkeltegn 49"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29"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Vurdering</a:t>
              </a:r>
            </a:p>
          </p:txBody>
        </p:sp>
      </p:grpSp>
      <p:grpSp>
        <p:nvGrpSpPr>
          <p:cNvPr id="43030" name="Gruppe 2" title=""/>
          <p:cNvGrpSpPr/>
          <p:nvPr/>
        </p:nvGrpSpPr>
        <p:grpSpPr>
          <a:xfrm>
            <a:off x="3348038" y="4149725"/>
            <a:ext cx="1736725" cy="693738"/>
            <a:chOff x="1951" y="480744"/>
            <a:chExt cx="1736735" cy="694694"/>
          </a:xfrm>
        </p:grpSpPr>
        <p:sp>
          <p:nvSpPr>
            <p:cNvPr id="43031" name="Vinkeltegn 52"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3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grpSp>
      <p:grpSp>
        <p:nvGrpSpPr>
          <p:cNvPr id="43033" name="Gruppe 2" title=""/>
          <p:cNvGrpSpPr/>
          <p:nvPr/>
        </p:nvGrpSpPr>
        <p:grpSpPr>
          <a:xfrm>
            <a:off x="4859338" y="4149725"/>
            <a:ext cx="1736725" cy="693738"/>
            <a:chOff x="1951" y="480744"/>
            <a:chExt cx="1736735" cy="694694"/>
          </a:xfrm>
        </p:grpSpPr>
        <p:sp>
          <p:nvSpPr>
            <p:cNvPr id="43034" name="Vinkeltegn 55"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3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Diagnostisering</a:t>
              </a:r>
            </a:p>
          </p:txBody>
        </p:sp>
      </p:grpSp>
      <p:grpSp>
        <p:nvGrpSpPr>
          <p:cNvPr id="43036" name="Gruppe 2" title=""/>
          <p:cNvGrpSpPr/>
          <p:nvPr/>
        </p:nvGrpSpPr>
        <p:grpSpPr>
          <a:xfrm>
            <a:off x="6372225" y="4149725"/>
            <a:ext cx="1736725" cy="693738"/>
            <a:chOff x="1951" y="480744"/>
            <a:chExt cx="1736735" cy="694694"/>
          </a:xfrm>
        </p:grpSpPr>
        <p:sp>
          <p:nvSpPr>
            <p:cNvPr id="43037" name="Vinkeltegn 5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38"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grpSp>
      <p:grpSp>
        <p:nvGrpSpPr>
          <p:cNvPr id="43039" name="Gruppe 2" title=""/>
          <p:cNvGrpSpPr/>
          <p:nvPr/>
        </p:nvGrpSpPr>
        <p:grpSpPr>
          <a:xfrm>
            <a:off x="7407275" y="2852738"/>
            <a:ext cx="1736725" cy="695325"/>
            <a:chOff x="1951" y="480744"/>
            <a:chExt cx="1736735" cy="694694"/>
          </a:xfrm>
        </p:grpSpPr>
        <p:sp>
          <p:nvSpPr>
            <p:cNvPr id="43040" name="Vinkeltegn 6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43041"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Primær helsetjenesten</a:t>
              </a:r>
            </a:p>
          </p:txBody>
        </p:sp>
      </p:grpSp>
      <p:sp>
        <p:nvSpPr>
          <p:cNvPr id="43042" name="Avrundet rektangel 63"/>
          <p:cNvSpPr/>
          <p:nvPr/>
        </p:nvSpPr>
        <p:spPr>
          <a:xfrm>
            <a:off x="2051050" y="5013325"/>
            <a:ext cx="1225550"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Vurdering av helsetilstand av inntaksteam/ innledende samtale. </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Vurdering av tilstanden – generell utredning/ standard utredning for voksne KPH</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p:txBody>
      </p:sp>
      <p:sp>
        <p:nvSpPr>
          <p:cNvPr id="43043" name="Avrundet rektangel 64"/>
          <p:cNvSpPr/>
          <p:nvPr/>
        </p:nvSpPr>
        <p:spPr>
          <a:xfrm>
            <a:off x="3492500"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Utredning barn/ unge;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6"/>
              </a:rPr>
              <a:t>Anamnese,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7"/>
              </a:rPr>
              <a:t>ticsanamnes</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8"/>
              </a:rPr>
              <a:t>ticsregistrering</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9"/>
              </a:rPr>
              <a:t>YGTSS</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0" tooltip="XDF41971 - dok41971.pdf"/>
              </a:rPr>
              <a:t> KSADS</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,(for barn) /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1"/>
              </a:rPr>
              <a:t>MINI PLUSS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(for voksne)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2" tooltip="XDF42019 - dok42019.docx"/>
              </a:rPr>
              <a:t>ASSQ</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3"/>
              </a:rPr>
              <a:t>ASEBA</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(for barn)/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4"/>
              </a:rPr>
              <a:t>SCL 90</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(for voksne),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5"/>
              </a:rPr>
              <a:t>SNAP IV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(for barn)/</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6"/>
              </a:rPr>
              <a:t>ASRS</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 (for voksne),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7"/>
              </a:rPr>
              <a:t>YBOCS,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ev.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hlinkClick r:id="rId18"/>
              </a:rPr>
              <a:t>WISC/WAIS</a:t>
            </a:r>
            <a:endParaRPr kumimoji="0" lang="nb-NO" sz="800" b="0" i="0" u="none" strike="noStrike" kern="1200" cap="none" spc="0" normalizeH="0" baseline="0" noProof="0">
              <a:ln>
                <a:noFill/>
              </a:ln>
              <a:solidFill>
                <a:schemeClr val="dk1"/>
              </a:solidFill>
              <a:uLnTx/>
              <a:uFillTx/>
              <a:latin typeface="+mn-lt"/>
              <a:ea typeface="+mn-ea"/>
              <a:cs typeface="+mn-cs"/>
              <a:hlinkClick r:id="rId19"/>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3044" name="Avrundet rektangel 65"/>
          <p:cNvSpPr/>
          <p:nvPr/>
        </p:nvSpPr>
        <p:spPr>
          <a:xfrm>
            <a:off x="5003800" y="5013325"/>
            <a:ext cx="1223963"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Diagnostisering gjøres jmf. ICD 10.</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F95.0 Forbigående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tics tilstand</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F95.1 Kronisk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ticstilstand</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F95.2 Tourettes </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syndrom</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Diagnostisk vurdering drøftes i tverrfaglig team. Diagnostisk vurdering føres i journal. </a:t>
            </a:r>
          </a:p>
        </p:txBody>
      </p:sp>
      <p:sp>
        <p:nvSpPr>
          <p:cNvPr id="43045" name="Avrundet rektangel 66"/>
          <p:cNvSpPr/>
          <p:nvPr/>
        </p:nvSpPr>
        <p:spPr>
          <a:xfrm>
            <a:off x="6516688" y="5013325"/>
            <a:ext cx="1223962" cy="15843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Psykoedukasjon</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Habit Reveral training (ved moderat/alvorlig ticstilstand)</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Medikamenter</a:t>
            </a:r>
          </a:p>
          <a:p>
            <a:pPr marL="0" marR="0" lvl="0" indent="0" algn="l" defTabSz="914400" rtl="0" eaLnBrk="1" fontAlgn="auto" latinLnBrk="0" hangingPunct="1">
              <a:lnSpc>
                <a:spcPct val="100000"/>
              </a:lnSpc>
              <a:spcBef>
                <a:spcPct val="0"/>
              </a:spcBef>
              <a:spcAft>
                <a:spcPct val="0"/>
              </a:spcAft>
              <a:buClrTx/>
              <a:buSzTx/>
              <a:buFontTx/>
              <a:buNone/>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Ev. behandling av annen tilstand (komorbid/ samsykelighet)</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43046" name="Figur 68" title=""/>
          <p:cNvCxnSpPr>
            <a:stCxn id="43037" idx="3"/>
          </p:cNvCxnSpPr>
          <p:nvPr/>
        </p:nvCxnSpPr>
        <p:spPr>
          <a:xfrm flipV="1">
            <a:off x="8108950" y="3573463"/>
            <a:ext cx="279400" cy="922337"/>
          </a:xfrm>
          <a:prstGeom prst="bentConnector2">
            <a:avLst/>
          </a:prstGeom>
          <a:noFill/>
          <a:ln>
            <a:solidFill>
              <a:srgbClr val="4A7EBB"/>
            </a:solidFill>
            <a:miter lim="800000"/>
            <a:tailEnd type="arrow"/>
          </a:ln>
        </p:spPr>
      </p:cxnSp>
      <p:sp>
        <p:nvSpPr>
          <p:cNvPr id="43047" name="Hjem 5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43048" name="Avrundet rektangel 83"/>
          <p:cNvSpPr/>
          <p:nvPr/>
        </p:nvSpPr>
        <p:spPr>
          <a:xfrm>
            <a:off x="7451725" y="1341438"/>
            <a:ext cx="1441450" cy="14398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Primærhelsetjenesten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Oppfølging av PPT (barn)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Fastlege</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Psykiatrisk sykepleier (voksne)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Kommunale tilbud for pasienter med psykiske lidelser – se aktuell kommune sine nettsider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3049" name="TekstSylinder 57" title=""/>
          <p:cNvSpPr/>
          <p:nvPr/>
        </p:nvSpPr>
        <p:spPr>
          <a:xfrm>
            <a:off x="1187450" y="476250"/>
            <a:ext cx="6697663" cy="5238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2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 Tourettes syndrom </a:t>
            </a:r>
            <a:endParaRPr kumimoji="0" lang="nb-NO" altLang="nb-NO" sz="2800" b="1" i="0" u="none" strike="noStrike" kern="1200" cap="none" spc="0" normalizeH="0" baseline="0" noProof="0">
              <a:solidFill>
                <a:schemeClr val="tx1"/>
              </a:solidFill>
              <a:uLnTx/>
              <a:uFillTx/>
              <a:ea typeface="Arial" pitchFamily="34" charset="0"/>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6386" name="TekstSylinder 22" title=""/>
          <p:cNvSpPr/>
          <p:nvPr/>
        </p:nvSpPr>
        <p:spPr>
          <a:xfrm>
            <a:off x="3924300" y="1628775"/>
            <a:ext cx="4824413" cy="48323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Hva er Tourettes syndrom?</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Tourettes syndrom (TS) er en nevrobiologisk tilstand  som debuterer mellom 3 og 8 års alder. Tilstanden er mer vanlig blant gutter enn jenter. Det antas  at forholdet er 3-5 gutter mot 1 jente.  Prevalensen varierer noe og antas å være mellom  0.1-2.9%. I barnepopulasjonen antar man 1.0% prevalens.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Tilstanden kjennetegnes av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flere ufrivillige muskeltrekninger (motoriske tics)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 eller flere lyder (vokale tics). </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tilstanden er nevrobiologisk betyr at den i stor sannsynlighet skyldes en kjemisk ubalanse i visse områder i hjernen og ulike nevrostransmittersystemer. Dette vil si at det antas for lite/for mye av signalstoffer (nevrotransmittere) som videresender beskjeder mellom celler. Motoriske impulser som normalt sett ville bli stoppet, kommer så til uttrykk. Genetiske faktorer har stor betydning for utviklingen av Tourettes syndrom.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Som oftest begynner tilstanden med enkle motoriske tics i hode/ansiktsregion, som videre over tid utvikler seg til mer sammensatte, komplekse  til også å innebære lyder. Det vil si at de fleste begynner med motoriske tics,  vokale tics oppstår som oftest på et senere tidspunkt. Banning (koprolali) inntreffer hos kun ca 10% av alle med TS og debuterer ofte ikke før i ungdomsårene.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Tourettes syndrom har et svært varierende og individuelt forløp. Noen opplever bedring i ung voksen alder. 40% av barn med TS symptom blir symptomfrie. Det er uklart hvilke faktorer som bidrar til dette. Andre har tics inn i voksenalder, men lærer seg å kontrollere ticsene i større grad.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800" b="0" i="0" u="none" strike="noStrike" kern="1200" cap="none" spc="0" normalizeH="0" baseline="0" noProof="0">
              <a:solidFill>
                <a:schemeClr val="tx1"/>
              </a:solidFill>
              <a:uLnTx/>
              <a:uFillTx/>
              <a:ea typeface="Arial" pitchFamily="34" charset="0"/>
            </a:endParaRPr>
          </a:p>
        </p:txBody>
      </p:sp>
      <p:sp>
        <p:nvSpPr>
          <p:cNvPr id="1638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16388" name="Avrundet rektangel 3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ticstilstand?</a:t>
            </a:r>
          </a:p>
        </p:txBody>
      </p:sp>
      <p:sp>
        <p:nvSpPr>
          <p:cNvPr id="16389" name="Avrundet rektangel 38"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Hva er Tourettes syndrom?</a:t>
            </a:r>
            <a:endParaRPr kumimoji="0" lang="nb-NO" altLang="nb-NO" sz="1400" b="0" i="0" u="none" strike="noStrike" kern="1200" cap="none" spc="0" normalizeH="0" baseline="0" noProof="0">
              <a:uLnTx/>
              <a:uFillTx/>
              <a:ea typeface="Arial" pitchFamily="34" charset="0"/>
            </a:endParaRPr>
          </a:p>
        </p:txBody>
      </p:sp>
      <p:sp>
        <p:nvSpPr>
          <p:cNvPr id="16390" name="Avrundet rektangel 4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6391" name="Avrundet rektangel 4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6392" name="Avrundet rektangel 4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6393" name="Gruppe 2" title=""/>
          <p:cNvGrpSpPr/>
          <p:nvPr/>
        </p:nvGrpSpPr>
        <p:grpSpPr>
          <a:xfrm>
            <a:off x="468313" y="549275"/>
            <a:ext cx="1736725" cy="693738"/>
            <a:chOff x="1951" y="480744"/>
            <a:chExt cx="1736735" cy="694694"/>
          </a:xfrm>
        </p:grpSpPr>
        <p:sp>
          <p:nvSpPr>
            <p:cNvPr id="16394"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639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6396" name="Gruppe 3" title=""/>
          <p:cNvGrpSpPr/>
          <p:nvPr/>
        </p:nvGrpSpPr>
        <p:grpSpPr>
          <a:xfrm>
            <a:off x="2030413" y="549275"/>
            <a:ext cx="1736725" cy="693738"/>
            <a:chOff x="1565013" y="480744"/>
            <a:chExt cx="1736735" cy="694694"/>
          </a:xfrm>
        </p:grpSpPr>
        <p:sp>
          <p:nvSpPr>
            <p:cNvPr id="16397" name="Vinkeltegn 49"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639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6399" name="Gruppe 4" title=""/>
          <p:cNvGrpSpPr/>
          <p:nvPr/>
        </p:nvGrpSpPr>
        <p:grpSpPr>
          <a:xfrm>
            <a:off x="3594100" y="549275"/>
            <a:ext cx="1736725" cy="693738"/>
            <a:chOff x="3128076" y="480744"/>
            <a:chExt cx="1736735" cy="694694"/>
          </a:xfrm>
        </p:grpSpPr>
        <p:sp>
          <p:nvSpPr>
            <p:cNvPr id="16400" name="Vinkeltegn 52"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640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6402" name="Gruppe 6" title=""/>
          <p:cNvGrpSpPr/>
          <p:nvPr/>
        </p:nvGrpSpPr>
        <p:grpSpPr>
          <a:xfrm>
            <a:off x="6719888" y="549275"/>
            <a:ext cx="1736725" cy="693738"/>
            <a:chOff x="6254200" y="480744"/>
            <a:chExt cx="1736735" cy="694694"/>
          </a:xfrm>
        </p:grpSpPr>
        <p:sp>
          <p:nvSpPr>
            <p:cNvPr id="16403" name="Vinkeltegn 55"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640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6405" name="Gruppe 2" title=""/>
          <p:cNvGrpSpPr/>
          <p:nvPr/>
        </p:nvGrpSpPr>
        <p:grpSpPr>
          <a:xfrm>
            <a:off x="5148263" y="549275"/>
            <a:ext cx="1736725" cy="693738"/>
            <a:chOff x="1951" y="480744"/>
            <a:chExt cx="1736735" cy="694694"/>
          </a:xfrm>
        </p:grpSpPr>
        <p:sp>
          <p:nvSpPr>
            <p:cNvPr id="16406" name="Vinkeltegn 58"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640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10" name="TekstSylinder 22" title=""/>
          <p:cNvSpPr/>
          <p:nvPr/>
        </p:nvSpPr>
        <p:spPr>
          <a:xfrm>
            <a:off x="3851275" y="1628775"/>
            <a:ext cx="4897438" cy="335438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Tourettes syndrom er samsykelighet svært vanlig. Det vil si at andre tilstander er tilstede i tillegg til ticstilstanden eller  Tourettes syndrom.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Dette kan for eksempel være;</a:t>
            </a:r>
            <a:endPar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Tvangstanker og tvangshandlinger.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Konsentrasjonsvansker, impulsivitet og uro (ADHD)</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Depresjon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Sensorisk hypersensitivitet (opplever berøring, lyder, smak som sterkere enn andre)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Søvnvansker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Atferdsproblemer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Sinne/raseri</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Selvskading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Lærevansker og fagvansker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Koprolali (banning, obskøne ord -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Ekkofenomener (gjentakelse av ord/setninger)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Kun 10-15% av de med Tourettes syndrom har ikke en annen tilstand i tillegg </a:t>
            </a:r>
            <a:endParaRPr kumimoji="0" lang="nb-NO" altLang="nb-NO" sz="1100" b="1" i="0" u="none" strike="noStrike" kern="1200" cap="none" spc="0" normalizeH="0" baseline="0" noProof="0">
              <a:solidFill>
                <a:schemeClr val="tx1"/>
              </a:solidFill>
              <a:uLnTx/>
              <a:uFillTx/>
              <a:ea typeface="Arial" pitchFamily="34" charset="0"/>
            </a:endParaRPr>
          </a:p>
        </p:txBody>
      </p:sp>
      <p:sp>
        <p:nvSpPr>
          <p:cNvPr id="17411"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17412" name="Avrundet rektangel 3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ticstilstand?</a:t>
            </a:r>
          </a:p>
        </p:txBody>
      </p:sp>
      <p:sp>
        <p:nvSpPr>
          <p:cNvPr id="17413" name="Avrundet rektangel 3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Tourettes syndrom?</a:t>
            </a:r>
          </a:p>
        </p:txBody>
      </p:sp>
      <p:sp>
        <p:nvSpPr>
          <p:cNvPr id="17414" name="Avrundet rektangel 40"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400" b="0" i="0" u="none" strike="noStrike" kern="1200" cap="none" spc="0" normalizeH="0" baseline="0" noProof="0">
              <a:uLnTx/>
              <a:uFillTx/>
              <a:ea typeface="Arial" pitchFamily="34" charset="0"/>
            </a:endParaRPr>
          </a:p>
        </p:txBody>
      </p:sp>
      <p:sp>
        <p:nvSpPr>
          <p:cNvPr id="17415" name="Avrundet rektangel 4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7416" name="Avrundet rektangel 42"/>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7417" name="Gruppe 2" title=""/>
          <p:cNvGrpSpPr/>
          <p:nvPr/>
        </p:nvGrpSpPr>
        <p:grpSpPr>
          <a:xfrm>
            <a:off x="468313" y="549275"/>
            <a:ext cx="1736725" cy="693738"/>
            <a:chOff x="1951" y="480744"/>
            <a:chExt cx="1736735" cy="694694"/>
          </a:xfrm>
        </p:grpSpPr>
        <p:sp>
          <p:nvSpPr>
            <p:cNvPr id="17418" name="Vinkeltegn 58"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741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7420" name="Gruppe 3" title=""/>
          <p:cNvGrpSpPr/>
          <p:nvPr/>
        </p:nvGrpSpPr>
        <p:grpSpPr>
          <a:xfrm>
            <a:off x="2030413" y="549275"/>
            <a:ext cx="1736725" cy="693738"/>
            <a:chOff x="1565013" y="480744"/>
            <a:chExt cx="1736735" cy="694694"/>
          </a:xfrm>
        </p:grpSpPr>
        <p:sp>
          <p:nvSpPr>
            <p:cNvPr id="17421" name="Vinkeltegn 61"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7422"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7423" name="Gruppe 4" title=""/>
          <p:cNvGrpSpPr/>
          <p:nvPr/>
        </p:nvGrpSpPr>
        <p:grpSpPr>
          <a:xfrm>
            <a:off x="3594100" y="549275"/>
            <a:ext cx="1736725" cy="693738"/>
            <a:chOff x="3128076" y="480744"/>
            <a:chExt cx="1736735" cy="694694"/>
          </a:xfrm>
        </p:grpSpPr>
        <p:sp>
          <p:nvSpPr>
            <p:cNvPr id="17424" name="Vinkeltegn 64" title="">
              <a:hlinkClick r:id="rId2"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7425"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7426" name="Gruppe 6" title=""/>
          <p:cNvGrpSpPr/>
          <p:nvPr/>
        </p:nvGrpSpPr>
        <p:grpSpPr>
          <a:xfrm>
            <a:off x="6719888" y="549275"/>
            <a:ext cx="1736725" cy="693738"/>
            <a:chOff x="6254200" y="480744"/>
            <a:chExt cx="1736735" cy="694694"/>
          </a:xfrm>
        </p:grpSpPr>
        <p:sp>
          <p:nvSpPr>
            <p:cNvPr id="17427" name="Vinkeltegn 67" title="">
              <a:hlinkClick r:id="rId3"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7428"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7429" name="Gruppe 2" title=""/>
          <p:cNvGrpSpPr/>
          <p:nvPr/>
        </p:nvGrpSpPr>
        <p:grpSpPr>
          <a:xfrm>
            <a:off x="5148263" y="549275"/>
            <a:ext cx="1736725" cy="693738"/>
            <a:chOff x="1951" y="480744"/>
            <a:chExt cx="1736735" cy="694694"/>
          </a:xfrm>
        </p:grpSpPr>
        <p:sp>
          <p:nvSpPr>
            <p:cNvPr id="17430" name="Vinkeltegn 85" title="">
              <a:hlinkClick r:id="rId4"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7431"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4" name="TekstSylinder 22" title=""/>
          <p:cNvSpPr/>
          <p:nvPr/>
        </p:nvSpPr>
        <p:spPr>
          <a:xfrm>
            <a:off x="3851275" y="1628775"/>
            <a:ext cx="4897438" cy="44323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Nyttige linker;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Norsk Tourettes forening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tgtFrame="_blank"/>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Nevsom - Nasjonalt kompetansesenter for</a:t>
            </a:r>
            <a:b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b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nevroutviklingsforstyrrelser og hypersomnier — ADHD, autisme, Tourettes syndrom og hypersomnier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tgtFrame="_blank"/>
            </a:endParaRPr>
          </a:p>
          <a:p>
            <a:pPr marL="457200" marR="0" lvl="1"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FFOs Rettighetssenter er et rådgivnings- og kompetansesenter i rettighetsspørsmål som gjelder personer med funksjonshemning og kronisk sykdom.</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tgtFrame="_blank"/>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rPr>
              <a:t>Brukerhistorie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tgtFrame="_blank"/>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Videoer</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a:rPr>
              <a:t>Hva er tics?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Nesten helg ”To rette og en vrang” – Tourettes syndrom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a:rPr>
              <a:t>Hva er Habit Reversal Training</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tgtFrame="_blank"/>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9"/>
              </a:rPr>
              <a:t>Kan det være tics?</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9"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a:rPr>
              <a:t>Tics i skolen og konsentrasjon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1"/>
              </a:rPr>
              <a:t>Tourettes som livslang tilstand</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1"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2"/>
              </a:rPr>
              <a:t>Det er vondt å bli stirret på</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2" tgtFrame="_blank"/>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3"/>
              </a:rPr>
              <a:t>Jakten på en frisone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4"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5"/>
              </a:rPr>
              <a:t>Jeg føler jeg har funnet meg selv</a:t>
            </a:r>
            <a:endParaRPr kumimoji="0" lang="nb-NO" altLang="nb-NO" sz="1200" b="0" i="0" u="none" strike="noStrike" kern="1200" cap="none" spc="0" normalizeH="0" baseline="0" noProof="0">
              <a:solidFill>
                <a:schemeClr val="tx1"/>
              </a:solidFill>
              <a:uLnTx/>
              <a:uFillTx/>
              <a:ea typeface="Arial" pitchFamily="34" charset="0"/>
              <a:hlinkClick r:id="rId16"/>
            </a:endParaRPr>
          </a:p>
        </p:txBody>
      </p:sp>
      <p:sp>
        <p:nvSpPr>
          <p:cNvPr id="18435"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18436" name="Avrundet rektangel 4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ticstilstand?</a:t>
            </a:r>
          </a:p>
        </p:txBody>
      </p:sp>
      <p:sp>
        <p:nvSpPr>
          <p:cNvPr id="18437" name="Avrundet rektangel 4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Tourettes syndrom?</a:t>
            </a:r>
          </a:p>
        </p:txBody>
      </p:sp>
      <p:sp>
        <p:nvSpPr>
          <p:cNvPr id="18438" name="Avrundet rektangel 4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8439" name="Avrundet rektangel 43"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Linker/video</a:t>
            </a:r>
            <a:endParaRPr kumimoji="0" lang="nb-NO" altLang="nb-NO" sz="1400" b="0" i="0" u="none" strike="noStrike" kern="1200" cap="none" spc="0" normalizeH="0" baseline="0" noProof="0">
              <a:uLnTx/>
              <a:uFillTx/>
              <a:ea typeface="Arial" pitchFamily="34" charset="0"/>
            </a:endParaRPr>
          </a:p>
        </p:txBody>
      </p:sp>
      <p:sp>
        <p:nvSpPr>
          <p:cNvPr id="18440" name="Avrundet rektangel 4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nvGrpSpPr>
          <p:cNvPr id="18441" name="Gruppe 2" title=""/>
          <p:cNvGrpSpPr/>
          <p:nvPr/>
        </p:nvGrpSpPr>
        <p:grpSpPr>
          <a:xfrm>
            <a:off x="468313" y="549275"/>
            <a:ext cx="1736725" cy="693738"/>
            <a:chOff x="1951" y="480744"/>
            <a:chExt cx="1736735" cy="694694"/>
          </a:xfrm>
        </p:grpSpPr>
        <p:sp>
          <p:nvSpPr>
            <p:cNvPr id="18442" name="Vinkeltegn 45" title="">
              <a:hlinkClick r:id="rId1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844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8444" name="Gruppe 3" title=""/>
          <p:cNvGrpSpPr/>
          <p:nvPr/>
        </p:nvGrpSpPr>
        <p:grpSpPr>
          <a:xfrm>
            <a:off x="2030413" y="549275"/>
            <a:ext cx="1736725" cy="693738"/>
            <a:chOff x="1565013" y="480744"/>
            <a:chExt cx="1736735" cy="694694"/>
          </a:xfrm>
        </p:grpSpPr>
        <p:sp>
          <p:nvSpPr>
            <p:cNvPr id="18445" name="Vinkeltegn 48"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844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8447" name="Gruppe 4" title=""/>
          <p:cNvGrpSpPr/>
          <p:nvPr/>
        </p:nvGrpSpPr>
        <p:grpSpPr>
          <a:xfrm>
            <a:off x="3594100" y="549275"/>
            <a:ext cx="1736725" cy="693738"/>
            <a:chOff x="3128076" y="480744"/>
            <a:chExt cx="1736735" cy="694694"/>
          </a:xfrm>
        </p:grpSpPr>
        <p:sp>
          <p:nvSpPr>
            <p:cNvPr id="18448" name="Vinkeltegn 51" title="">
              <a:hlinkClick r:id="rId1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844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8450" name="Gruppe 6" title=""/>
          <p:cNvGrpSpPr/>
          <p:nvPr/>
        </p:nvGrpSpPr>
        <p:grpSpPr>
          <a:xfrm>
            <a:off x="6719888" y="549275"/>
            <a:ext cx="1736725" cy="693738"/>
            <a:chOff x="6254200" y="480744"/>
            <a:chExt cx="1736735" cy="694694"/>
          </a:xfrm>
        </p:grpSpPr>
        <p:sp>
          <p:nvSpPr>
            <p:cNvPr id="18451" name="Vinkeltegn 54" title="">
              <a:hlinkClick r:id="rId1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845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8453" name="Gruppe 2" title=""/>
          <p:cNvGrpSpPr/>
          <p:nvPr/>
        </p:nvGrpSpPr>
        <p:grpSpPr>
          <a:xfrm>
            <a:off x="5148263" y="549275"/>
            <a:ext cx="1736725" cy="693738"/>
            <a:chOff x="1951" y="480744"/>
            <a:chExt cx="1736735" cy="694694"/>
          </a:xfrm>
        </p:grpSpPr>
        <p:sp>
          <p:nvSpPr>
            <p:cNvPr id="18454" name="Vinkeltegn 57" title="">
              <a:hlinkClick r:id="rId1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845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9458" name="TekstSylinder 22" title=""/>
          <p:cNvSpPr/>
          <p:nvPr/>
        </p:nvSpPr>
        <p:spPr>
          <a:xfrm>
            <a:off x="4787900" y="1628775"/>
            <a:ext cx="3960813" cy="46196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200">
              <a:ea typeface="Arial" pitchFamily="34" charset="0"/>
            </a:endParaRPr>
          </a:p>
          <a:p>
            <a:pPr marL="0" lvl="0" indent="0" eaLnBrk="1" hangingPunct="1">
              <a:spcBef>
                <a:spcPct val="0"/>
              </a:spcBef>
              <a:buFontTx/>
              <a:buNone/>
            </a:pPr>
            <a:endParaRPr lang="nb-NO" altLang="nb-NO" sz="1200">
              <a:ea typeface="Arial" pitchFamily="34" charset="0"/>
            </a:endParaRPr>
          </a:p>
        </p:txBody>
      </p:sp>
      <p:sp>
        <p:nvSpPr>
          <p:cNvPr id="19459"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19460" name="TekstSylinder 41"/>
          <p:cNvSpPr txBox="1"/>
          <p:nvPr/>
        </p:nvSpPr>
        <p:spPr>
          <a:xfrm>
            <a:off x="3851275" y="1628775"/>
            <a:ext cx="5041900" cy="3186113"/>
          </a:xfrm>
          <a:prstGeom prst="rect">
            <a:avLst/>
          </a:prstGeom>
          <a:noFill/>
          <a:ln w="9525" cap="flat" cmpd="sng" algn="ctr">
            <a:noFill/>
            <a:prstDash val="solid"/>
            <a:round/>
            <a:headEnd type="none" w="med" len="med"/>
            <a:tailEnd type="none" w="med" len="med"/>
          </a:ln>
        </p:spPr>
        <p:txBody>
          <a:bodyPr>
            <a:spAutoFit/>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400" b="1" i="0" u="none" strike="noStrike" kern="1200" cap="none" spc="0" normalizeH="0" baseline="0" noProof="0">
                <a:ln>
                  <a:noFill/>
                </a:ln>
                <a:solidFill>
                  <a:schemeClr val="tx1"/>
                </a:solidFill>
                <a:uLnTx/>
                <a:uFillTx/>
                <a:latin typeface="+mn-lt" pitchFamily="34" charset="0"/>
                <a:ea typeface="+mn-ea" pitchFamily="34" charset="0"/>
                <a:cs typeface="+mn-cs"/>
              </a:rPr>
              <a:t>Henvisning</a:t>
            </a: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Henvisning sendes av fastlege  eller psykolog.</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Det kan anbefales at henvisning skrives i samsvar med</a:t>
            </a: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hlinkClick r:id="rId2"/>
              </a:rPr>
              <a:t>Nasjonal veileder for henvisninger til spesialisthelsetjenesten</a:t>
            </a: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eller i samsvar med mal på </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hlinkClick r:id="rId3"/>
              </a:rPr>
              <a:t>Praksisnytt</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t>
            </a: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sng" strike="noStrike" kern="1200" cap="none" spc="0" normalizeH="0" baseline="0" noProof="0">
                <a:ln>
                  <a:noFill/>
                </a:ln>
                <a:solidFill>
                  <a:schemeClr val="tx1"/>
                </a:solidFill>
                <a:uLnTx/>
                <a:uFillTx/>
                <a:latin typeface="+mn-lt" pitchFamily="34" charset="0"/>
                <a:ea typeface="+mn-ea" pitchFamily="34" charset="0"/>
                <a:cs typeface="+mn-cs"/>
              </a:rPr>
              <a:t>Ved henvisning med mistanke om ticstilstand er det viktig å få frem følgende;</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hvilke tics pasienten har hatt,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hvordan dette har utviklet seg over tid, </a:t>
            </a:r>
          </a:p>
          <a:p>
            <a:pPr marL="171450" marR="0" lvl="0" indent="-17145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samt ev. arvelighet i familien.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Dersom somatisk undersøkelse er gjort av fastlege, er det å foretrekke at dette fremkommer i henvisningen.  Generell utredning forutsetter også </a:t>
            </a:r>
            <a:r>
              <a:rPr kumimoji="0" lang="nb-NO" sz="1100" b="1" i="0" u="sng" strike="noStrike" kern="1200" cap="none" spc="0" normalizeH="0" baseline="0" noProof="0">
                <a:ln>
                  <a:noFill/>
                </a:ln>
                <a:solidFill>
                  <a:schemeClr val="tx1"/>
                </a:solidFill>
                <a:uLnTx/>
                <a:uFillTx/>
                <a:latin typeface="+mn-lt" pitchFamily="34" charset="0"/>
                <a:ea typeface="+mn-ea" pitchFamily="34" charset="0"/>
                <a:cs typeface="+mn-cs"/>
              </a:rPr>
              <a:t>nevrologisk status</a:t>
            </a: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tx1"/>
                </a:solidFill>
                <a:uLnTx/>
                <a:uFillTx/>
                <a:latin typeface="+mn-lt" pitchFamily="34" charset="0"/>
                <a:ea typeface="+mn-ea" pitchFamily="34" charset="0"/>
                <a:cs typeface="+mn-cs"/>
              </a:rPr>
              <a:t>EEG og MR tas kun på indikasjon.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100" b="1"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100" b="1" i="0" u="none" strike="noStrike" kern="1200" cap="none" spc="0" normalizeH="0" baseline="0" noProof="0">
                <a:ln>
                  <a:noFill/>
                </a:ln>
                <a:solidFill>
                  <a:schemeClr val="tx1"/>
                </a:solidFill>
                <a:uLnTx/>
                <a:uFillTx/>
                <a:latin typeface="+mn-lt" pitchFamily="34" charset="0"/>
                <a:ea typeface="+mn-ea" pitchFamily="34" charset="0"/>
                <a:cs typeface="+mn-cs"/>
              </a:rPr>
              <a:t>Henvisning sendes til mottak for Klinikk for psykisk helse.</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100" b="0" i="0" u="none" strike="noStrike" kern="1200" cap="none" spc="0" normalizeH="0" baseline="0" noProof="0">
              <a:ln>
                <a:noFill/>
              </a:ln>
              <a:solidFill>
                <a:schemeClr val="tx1"/>
              </a:solidFill>
              <a:uLnTx/>
              <a:uFillTx/>
              <a:latin typeface="+mn-lt"/>
              <a:ea typeface="+mn-ea"/>
              <a:cs typeface="+mn-cs"/>
            </a:endParaRPr>
          </a:p>
        </p:txBody>
      </p:sp>
      <p:sp>
        <p:nvSpPr>
          <p:cNvPr id="19461" name="Avrundet rektangel 4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en ticstilstand?</a:t>
            </a:r>
          </a:p>
        </p:txBody>
      </p:sp>
      <p:sp>
        <p:nvSpPr>
          <p:cNvPr id="19462" name="Avrundet rektangel 4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Hva er Tourettes syndrom?</a:t>
            </a:r>
          </a:p>
        </p:txBody>
      </p:sp>
      <p:sp>
        <p:nvSpPr>
          <p:cNvPr id="19463" name="Avrundet rektangel 4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p>
        </p:txBody>
      </p:sp>
      <p:sp>
        <p:nvSpPr>
          <p:cNvPr id="19464" name="Avrundet rektangel 4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9465" name="Avrundet rektangel 45"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400" b="0" i="0" u="none" strike="noStrike" kern="1200" cap="none" spc="0" normalizeH="0" baseline="0" noProof="0">
              <a:uLnTx/>
              <a:uFillTx/>
              <a:ea typeface="Arial" pitchFamily="34" charset="0"/>
            </a:endParaRPr>
          </a:p>
        </p:txBody>
      </p:sp>
      <p:grpSp>
        <p:nvGrpSpPr>
          <p:cNvPr id="19466" name="Gruppe 2" title=""/>
          <p:cNvGrpSpPr/>
          <p:nvPr/>
        </p:nvGrpSpPr>
        <p:grpSpPr>
          <a:xfrm>
            <a:off x="468313" y="549275"/>
            <a:ext cx="1736725" cy="693738"/>
            <a:chOff x="1951" y="480744"/>
            <a:chExt cx="1736735" cy="694694"/>
          </a:xfrm>
        </p:grpSpPr>
        <p:sp>
          <p:nvSpPr>
            <p:cNvPr id="19467" name="Vinkeltegn 46" title="">
              <a:hlinkClick r:id="rId4"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946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9469" name="Gruppe 3" title=""/>
          <p:cNvGrpSpPr/>
          <p:nvPr/>
        </p:nvGrpSpPr>
        <p:grpSpPr>
          <a:xfrm>
            <a:off x="2030413" y="549275"/>
            <a:ext cx="1736725" cy="693738"/>
            <a:chOff x="1565013" y="480744"/>
            <a:chExt cx="1736735" cy="694694"/>
          </a:xfrm>
        </p:grpSpPr>
        <p:sp>
          <p:nvSpPr>
            <p:cNvPr id="19470" name="Vinkeltegn 49" title="">
              <a:hlinkClick r:id="" action="ppaction://noaction"/>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947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9472" name="Gruppe 4" title=""/>
          <p:cNvGrpSpPr/>
          <p:nvPr/>
        </p:nvGrpSpPr>
        <p:grpSpPr>
          <a:xfrm>
            <a:off x="3594100" y="549275"/>
            <a:ext cx="1736725" cy="693738"/>
            <a:chOff x="3128076" y="480744"/>
            <a:chExt cx="1736735" cy="694694"/>
          </a:xfrm>
        </p:grpSpPr>
        <p:sp>
          <p:nvSpPr>
            <p:cNvPr id="19473" name="Vinkeltegn 52"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947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9475" name="Gruppe 6" title=""/>
          <p:cNvGrpSpPr/>
          <p:nvPr/>
        </p:nvGrpSpPr>
        <p:grpSpPr>
          <a:xfrm>
            <a:off x="6719888" y="549275"/>
            <a:ext cx="1736725" cy="693738"/>
            <a:chOff x="6254200" y="480744"/>
            <a:chExt cx="1736735" cy="694694"/>
          </a:xfrm>
        </p:grpSpPr>
        <p:sp>
          <p:nvSpPr>
            <p:cNvPr id="19476" name="Vinkeltegn 55"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947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9478" name="Gruppe 2" title=""/>
          <p:cNvGrpSpPr/>
          <p:nvPr/>
        </p:nvGrpSpPr>
        <p:grpSpPr>
          <a:xfrm>
            <a:off x="5148263" y="549275"/>
            <a:ext cx="1736725" cy="693738"/>
            <a:chOff x="1951" y="480744"/>
            <a:chExt cx="1736735" cy="694694"/>
          </a:xfrm>
        </p:grpSpPr>
        <p:sp>
          <p:nvSpPr>
            <p:cNvPr id="19479" name="Vinkeltegn 58"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1948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2" name="Avrundet rektangel 1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0483" name="Avrundet rektangel 2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20484" name="Hjem 1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grpSp>
        <p:nvGrpSpPr>
          <p:cNvPr id="20485" name="Gruppe 2" title=""/>
          <p:cNvGrpSpPr/>
          <p:nvPr/>
        </p:nvGrpSpPr>
        <p:grpSpPr>
          <a:xfrm>
            <a:off x="468313" y="549275"/>
            <a:ext cx="1736725" cy="693738"/>
            <a:chOff x="1951" y="480744"/>
            <a:chExt cx="1736735" cy="694694"/>
          </a:xfrm>
        </p:grpSpPr>
        <p:sp>
          <p:nvSpPr>
            <p:cNvPr id="20486" name="Vinkeltegn 3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048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0488" name="Gruppe 3" title=""/>
          <p:cNvGrpSpPr/>
          <p:nvPr/>
        </p:nvGrpSpPr>
        <p:grpSpPr>
          <a:xfrm>
            <a:off x="2030413" y="549275"/>
            <a:ext cx="1736725" cy="693738"/>
            <a:chOff x="1565013" y="480744"/>
            <a:chExt cx="1736735" cy="694694"/>
          </a:xfrm>
        </p:grpSpPr>
        <p:sp>
          <p:nvSpPr>
            <p:cNvPr id="20489" name="Vinkeltegn 40"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049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0491" name="Gruppe 4" title=""/>
          <p:cNvGrpSpPr/>
          <p:nvPr/>
        </p:nvGrpSpPr>
        <p:grpSpPr>
          <a:xfrm>
            <a:off x="3594100" y="549275"/>
            <a:ext cx="1736725" cy="693738"/>
            <a:chOff x="3128076" y="480744"/>
            <a:chExt cx="1736735" cy="694694"/>
          </a:xfrm>
        </p:grpSpPr>
        <p:sp>
          <p:nvSpPr>
            <p:cNvPr id="20492" name="Vinkeltegn 43"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049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0494" name="Gruppe 6" title=""/>
          <p:cNvGrpSpPr/>
          <p:nvPr/>
        </p:nvGrpSpPr>
        <p:grpSpPr>
          <a:xfrm>
            <a:off x="6719888" y="549275"/>
            <a:ext cx="1736725" cy="693738"/>
            <a:chOff x="6254200" y="480744"/>
            <a:chExt cx="1736735" cy="694694"/>
          </a:xfrm>
        </p:grpSpPr>
        <p:sp>
          <p:nvSpPr>
            <p:cNvPr id="20495" name="Vinkeltegn 46"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049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0497" name="Gruppe 2" title=""/>
          <p:cNvGrpSpPr/>
          <p:nvPr/>
        </p:nvGrpSpPr>
        <p:grpSpPr>
          <a:xfrm>
            <a:off x="5148263" y="549275"/>
            <a:ext cx="1736725" cy="693738"/>
            <a:chOff x="1951" y="480744"/>
            <a:chExt cx="1736735" cy="694694"/>
          </a:xfrm>
        </p:grpSpPr>
        <p:sp>
          <p:nvSpPr>
            <p:cNvPr id="20498" name="Vinkeltegn 49"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049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6" name="TekstSylinder 19" title=""/>
          <p:cNvSpPr/>
          <p:nvPr/>
        </p:nvSpPr>
        <p:spPr>
          <a:xfrm>
            <a:off x="3851275" y="1700213"/>
            <a:ext cx="5041900" cy="458628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 og vurdering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sendt til Klinikk for psykisk helse skal vurderes av inntaksteam/vurderingsteam i den kliniske enhet som pasienten sorterer inn under. Det vil si at henvisning vurderes av et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tverrfagligteam</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bestående av minst en psykologspesialist og psykiater.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med utgangspunkt i Prioriteringsforskriften § 2 og §§2a. Med bakgrunn i dette tildeles enten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helsehjelp</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jmf. Pasient og brukerrettighetsloven § 2-1. Eller man vurderer at det </a:t>
            </a: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foreligger behov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helsehjelp fra spesialisthelsetjenesten. Vurdering med tilbakemelding til pasient skal gjøres innen 10 dager.</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 punkter skal vurderes når rett til helsehjelp tildeles;</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Nytte av helsehjelpen</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skal være et rimelig forhold mellom kostnader og nytte</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innvilges rett til helsehjelp fra spesialisthelsetjenesten, kan dette være enten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 </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a:t>
            </a:r>
            <a:r>
              <a:rPr kumimoji="0" lang="nb-NO" altLang="nb-NO" sz="11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Rett til behandling gis der man er sikker på pasientforløp. Rett til utredning når det er mer uavklarte forhold og usikkerhet rundt antatt diagnose og problemstilling.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Frist for oppstart skal settes.  Fristen avhenger av vurderingen som gjøres av graden av alvorlighet. </a:t>
            </a:r>
            <a:endPar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21507" name="Hjem 21" title="">
            <a:hlinkClick action="ppaction://hlinkshowjump?jump=firstslide"/>
          </p:cNvPr>
          <p:cNvSpPr/>
          <p:nvPr/>
        </p:nvSpPr>
        <p:spPr>
          <a:xfrm>
            <a:off x="8532813" y="6381750"/>
            <a:ext cx="431800" cy="360363"/>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charset="2"/>
            </a:endParaRPr>
          </a:p>
        </p:txBody>
      </p:sp>
      <p:sp>
        <p:nvSpPr>
          <p:cNvPr id="21508" name="Avrundet rektangel 39"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0">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 og vurdering</a:t>
            </a:r>
            <a:endParaRPr kumimoji="0" lang="nb-NO" altLang="nb-NO" sz="1400" b="0" i="0" u="none" strike="noStrike" kern="1200" cap="none" spc="0" normalizeH="0" baseline="0" noProof="0">
              <a:uLnTx/>
              <a:uFillTx/>
              <a:ea typeface="Arial" pitchFamily="34" charset="0"/>
            </a:endParaRPr>
          </a:p>
        </p:txBody>
      </p:sp>
      <p:sp>
        <p:nvSpPr>
          <p:cNvPr id="21509" name="Avrundet rektangel 4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grpSp>
        <p:nvGrpSpPr>
          <p:cNvPr id="21510" name="Gruppe 2" title=""/>
          <p:cNvGrpSpPr/>
          <p:nvPr/>
        </p:nvGrpSpPr>
        <p:grpSpPr>
          <a:xfrm>
            <a:off x="468313" y="549275"/>
            <a:ext cx="1736725" cy="693738"/>
            <a:chOff x="1951" y="480744"/>
            <a:chExt cx="1736735" cy="694694"/>
          </a:xfrm>
        </p:grpSpPr>
        <p:sp>
          <p:nvSpPr>
            <p:cNvPr id="21511" name="Vinkeltegn 3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151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1513" name="Gruppe 3" title=""/>
          <p:cNvGrpSpPr/>
          <p:nvPr/>
        </p:nvGrpSpPr>
        <p:grpSpPr>
          <a:xfrm>
            <a:off x="2030413" y="549275"/>
            <a:ext cx="1736725" cy="693738"/>
            <a:chOff x="1565013" y="480744"/>
            <a:chExt cx="1736735" cy="694694"/>
          </a:xfrm>
        </p:grpSpPr>
        <p:sp>
          <p:nvSpPr>
            <p:cNvPr id="21514" name="Vinkeltegn 43" title="">
              <a:hlinkClick r:id="" action="ppaction://noaction"/>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151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1516" name="Gruppe 4" title=""/>
          <p:cNvGrpSpPr/>
          <p:nvPr/>
        </p:nvGrpSpPr>
        <p:grpSpPr>
          <a:xfrm>
            <a:off x="3594100" y="549275"/>
            <a:ext cx="1736725" cy="693738"/>
            <a:chOff x="3128076" y="480744"/>
            <a:chExt cx="1736735" cy="694694"/>
          </a:xfrm>
        </p:grpSpPr>
        <p:sp>
          <p:nvSpPr>
            <p:cNvPr id="21517" name="Vinkeltegn 46" title="">
              <a:hlinkClick r:id="rId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151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1519" name="Gruppe 6" title=""/>
          <p:cNvGrpSpPr/>
          <p:nvPr/>
        </p:nvGrpSpPr>
        <p:grpSpPr>
          <a:xfrm>
            <a:off x="6719888" y="549275"/>
            <a:ext cx="1736725" cy="693738"/>
            <a:chOff x="6254200" y="480744"/>
            <a:chExt cx="1736735" cy="694694"/>
          </a:xfrm>
        </p:grpSpPr>
        <p:sp>
          <p:nvSpPr>
            <p:cNvPr id="21520" name="Vinkeltegn 49" title="">
              <a:hlinkClick r:id="rId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152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1522" name="Gruppe 2" title=""/>
          <p:cNvGrpSpPr/>
          <p:nvPr/>
        </p:nvGrpSpPr>
        <p:grpSpPr>
          <a:xfrm>
            <a:off x="5148263" y="549275"/>
            <a:ext cx="1736725" cy="693738"/>
            <a:chOff x="1951" y="480744"/>
            <a:chExt cx="1736735" cy="694694"/>
          </a:xfrm>
        </p:grpSpPr>
        <p:sp>
          <p:nvSpPr>
            <p:cNvPr id="21523" name="Vinkeltegn 52" title="">
              <a:hlinkClick r:id="rId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0">
                <a:spcBef>
                  <a:spcPct val="0"/>
                </a:spcBef>
                <a:buFontTx/>
                <a:buNone/>
              </a:pPr>
              <a:endParaRPr lang="nb-NO" altLang="nb-NO" sz="1800">
                <a:ea typeface="Arial" pitchFamily="34" charset="0"/>
              </a:endParaRPr>
            </a:p>
          </p:txBody>
        </p:sp>
        <p:sp>
          <p:nvSpPr>
            <p:cNvPr id="2152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584</Paragraphs>
  <Slides>30</Slides>
  <Notes>4</Notes>
  <TotalTime>3008</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30</vt:i4>
      </vt:variant>
    </vt:vector>
  </HeadingPairs>
  <TitlesOfParts>
    <vt:vector baseType="lpstr" size="34">
      <vt:lpstr>Arial</vt:lpstr>
      <vt:lpstr>Calibri</vt:lpstr>
      <vt:lpstr>Wingdings</vt:lpstr>
      <vt:lpstr>Office-tema</vt:lpstr>
      <vt:lpstr>Pasientforløp Tourettes Syndrom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Lysbilde 1</dc:title>
  <dc:creator>greile</dc:creator>
  <dc:description>EK_Avdeling¤2#4¤2# ¤3#EK_Avsnitt¤2#4¤2# ¤3#EK_Bedriftsnavn¤2#1¤2#Sørlandet sykehus HF¤3#EK_GjelderFra¤2#0¤2# ¤3#EK_KlGjelderFra¤2#0¤2# ¤3#EK_Opprettet¤2#0¤2#07.06.2016¤3#EK_Utgitt¤2#0¤2#23.06.2016¤3#EK_IBrukDato¤2#0¤2#28.03.2022¤3#EK_DokumentID¤2#0¤2#D41900¤3#EK_DokTittel¤2#0¤2#Behandlingslinje - Tourettes Syndrom¤3#EK_DokType¤2#0¤2#Generelt dokument¤3#EK_DocLvlShort¤2#0¤2# ¤3#EK_DocLevel¤2#0¤2# ¤3#EK_EksRef¤2#2¤2# 0¤3#EK_Erstatter¤2#0¤2#4.00¤3#EK_ErstatterD¤2#0¤2#28.03.2022¤3#EK_Signatur¤2#0¤2#¤3#EK_Verifisert¤2#0¤2#¤3#EK_Hørt¤2#0¤2#¤3#EK_AuditReview¤2#2¤2#¤3#EK_AuditApprove¤2#2¤2#¤3#EK_Gradering¤2#0¤2#Åpen¤3#EK_Gradnr¤2#4¤2#0¤3#EK_Kapittel¤2#4¤2# ¤3#EK_Referanse¤2#2¤2# 20I.3.12-26Førerkortvurderinger og meldeplikt (trafikkmedisin) i SSHF41750dok41750.docx¤1#II.KPH.1.1.1-1EK ny forside41188dok41188.docx¤1#II.KPH.2.4.1-1Anamnese KPH - Veiledning31127dok31127.docx¤1#II.KPH.2.4.1-18SCL90R - Skjema22467dok22467.pdf¤1#II.KPH.2.4.1-24Kiddie - SADS27866dok27866.docx¤1#II.KPH.2.4.1-25AQ - The Autism-Spectrum Qoutient27867http://nevro.legehandboka.no/skjema/skaringsskjema/aq-autism-spectrum-quotient-47398.html¤1#II.KPH.2.4.1-31WPPSI/WISC IV/WAIS-IV - lenke27876dok27876.docx¤1#II.KPH.2.4.1-34ASEBA - lenke27896dok27896.docx¤1#II.KPH.2.4.1-76Mini - plus41872¤1#II.KPH.2.4.1-77Kartlegging av "triggere" - tvang, tics, raseri, sinne41901dok41901.pdf¤1#II.KPH.2.4.1-80YGTSS Norsk versjon - skåringsverktøy tourettes syndrom41968dok41968.pdf¤1#II.KPH.2.4.1-81TSSR - selvrapportering tics41969dok41969.pdf¤1#II.KPH.2.4.1-82SNAP IV - skåringsverktøy tourettes syndrom41970dok41970.pdf¤1#II.KPH.2.4.1-83ASRS - selvrapportering ADHD voksen - lenke41972http://www.helsebiblioteket.no/psykisk-helse/skaringsverktoy¤1#II.KPH.2.4.1-84Ticsanamnese42010dok42010.docx¤1#II.KPH.2.4.1-85Tics registrering42012dok42012.pdf¤1#II.KPH.2.4.1-87Y-BOCS - skåringsverktøy OCD42022dok42022.pdf¤1#II.KPH.2.4.2-23Utredning - Standard utreding voksne KPH40598dok40598.ppt¤1#II.KPH.4.1-34Nasjonal veileder for henvsininger til spesialisthelsetjenesten41698https://helsedirektoratet.no/retningslinjer/henvisningsveileder¤1#II.KPH.4.1-35Førerkortveileder - psykologforeningen41549http://www.psykologforeningen.no/medlem/foererkortveileder¤1#¤3#EK_RefNr¤2#0¤2#II.KPH.3.12-1¤3#EK_Revisjon¤2#0¤2#5.00¤3#EK_Ansvarlig¤2#0¤2#Martin Rafoss¤3#EK_SkrevetAv¤2#0¤2#Faggruppe¤3#EK_DokAnsvNavn¤2#0¤2#Gro Merete Eilertsen¤3#EK_UText2¤2#0¤2# ¤3#EK_UText3¤2#0¤2# ¤3#EK_UText4¤2#0¤2# ¤3#EK_Status¤2#0¤2#Til godkj.(rev)¤3#EK_Stikkord¤2#0¤2#¤3#EK_SuperStikkord¤2#0¤2#¤3#EK_Rapport¤2#3¤2#¤3#EK_EKPrintMerke¤2#0¤2#¤3#EK_Watermark¤2#0¤2#¤3#EK_Utgave¤2#0¤2#5.00¤3#EK_Merknad¤2#7¤2#¤3#EK_VerLogg¤2#2¤2#Ver. 5.00 - 28.03.2022|¤1#Ver. 4.00 - 28.03.2022|¤1#Ver. 3.00 - 26.05.2020|Forlenges uten endringer¤1#Ver. 2.00 - 03.05.2018|Kun forlengelse.¤1#Ver. 1.00 - 23.06.2016|¤3#EK_RF1¤2#4¤2# ¤3#EK_RF2¤2#4¤2# ¤3#EK_RF3¤2#4¤2# ¤3#EK_RF4¤2#4¤2# ¤3#EK_RF5¤2#4¤2# ¤3#EK_RF6¤2#4¤2# ¤3#EK_RF7¤2#4¤2# ¤3#EK_RF8¤2#4¤2# ¤3#EK_RF9¤2#4¤2# ¤3#EK_Mappe1¤2#4¤2# ¤3#EK_Mappe2¤2#4¤2# ¤3#EK_Mappe3¤2#4¤2# ¤3#EK_Mappe4¤2#4¤2# ¤3#EK_Mappe5¤2#4¤2# ¤3#EK_Mappe6¤2#4¤2# ¤3#EK_Mappe7¤2#4¤2# ¤3#EK_Mappe8¤2#4¤2# ¤3#EK_Mappe9¤2#4¤2# ¤3#EK_DL¤2#0¤2#1¤3#EK_GjelderTil¤2#0¤2#¤3#EK_Vedlegg¤2#2¤2# 0¤3#EK_AvdelingOver¤2#4¤2# ¤3#EK_HRefNr¤2#0¤2# ¤3#EK_HbNavn¤2#0¤2# ¤3#EK_DokRefnr¤2#4¤2#0002040312¤3#EK_Dokendrdato¤2#4¤2#03.01.2024 14:39:26¤3#EK_HbType¤2#4¤2# ¤3#EK_Offisiell¤2#4¤2# ¤3#EK_VedleggRef¤2#4¤2#II.KPH.3.12-1¤3#EK_Strukt00¤2#5¤2#¤5#II¤5#Klinikknivå¤5#0¤5#0¤4#.¤5#KPH¤5#Klinikk for psykisk helse - psykiatri og avhengighetsbehandling¤5#0¤5#0¤4#.¤5#3¤5#Diagnosespesifikke behandlingsforløp¤5#0¤5#0¤4#.¤5#12¤5#Tourettes Syndrom¤5#0¤5#0¤4#\¤3#EK_Strukt01¤2#5¤2#¤3#EK_Strukt02¤2#5¤2# ¤3#EK_Pub¤2#6¤2# ¤3#EKR_DokType¤2#0¤2#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¤3#EKR_Strukt00¤2#5¤2#¤5#II¤5#Klinikknivå¤5#0¤5#0¤4#.¤5#KPH¤5#Klinikk for psykisk helse - psykiatri og avhengighetsbehandling¤5#0¤5#0¤4#.¤5#3¤5#Diagnosespesifikke behandlingsforløp¤5#0¤5#0¤4#.¤5#12¤5#Tourettes Syndrom¤5#0¤5#0¤4#\¤3#</dc:description>
  <cp:keywords>&lt;dok41900.ppt&gt;&lt;n&gt;ek_type&lt;/n&gt;&lt;v&gt;ARB&lt;/v&gt;&lt;n&gt;khb&lt;/n&gt;&lt;v&gt;UB&lt;/v&gt;&lt;n&gt;beskyttet&lt;/n&gt;&lt;v&gt;nei&lt;/v&gt;&lt;/dok41900.ppt&gt;</cp:keywords>
  <cp:lastModifiedBy>Martin Rafoss</cp:lastModifiedBy>
  <cp:revision>430</cp:revision>
  <dcterms:created xsi:type="dcterms:W3CDTF">2015-12-04T09:53:51Z</dcterms:created>
  <dcterms:modified xsi:type="dcterms:W3CDTF">2024-10-22T10:25:02Z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