
<file path=[Content_Types].xml><?xml version="1.0" encoding="utf-8"?>
<Types xmlns="http://schemas.openxmlformats.org/package/2006/content-types">
  <Default Extension="rels" ContentType="application/vnd.openxmlformats-package.relationships+xml"/>
  <Default Extension="xml" ContentType="application/xml"/>
  <Default Extension="jpeg" ContentType="image/jpeg"/>
  <Default Extension="png" ContentType="image/png"/>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 Id="rId5" Type="http://schemas.openxmlformats.org/officeDocument/2006/relationships/custom-properties" Target="docProps/custom.xml" /></Relationships>
</file>

<file path=ppt/presentation.xml><?xml version="1.0" encoding="utf-8"?>
<!--Generated by Aspose.Slides for .NET 23.5-->
<p:presentation xmlns:r="http://schemas.openxmlformats.org/officeDocument/2006/relationships" xmlns:a="http://schemas.openxmlformats.org/drawingml/2006/main" xmlns:p="http://schemas.openxmlformats.org/presentationml/2006/main">
  <p:sldMasterIdLst>
    <p:sldMasterId id="2147483648" r:id="rId1"/>
  </p:sldMasterIdLst>
  <p:notesMasterIdLst>
    <p:notesMasterId r:id="rId2"/>
  </p:notesMasterIdLst>
  <p:sldIdLst>
    <p:sldId id="256" r:id="rId3"/>
    <p:sldId id="263" r:id="rId4"/>
    <p:sldId id="265" r:id="rId5"/>
    <p:sldId id="268" r:id="rId6"/>
    <p:sldId id="266" r:id="rId7"/>
    <p:sldId id="267" r:id="rId8"/>
    <p:sldId id="299" r:id="rId9"/>
    <p:sldId id="270" r:id="rId10"/>
    <p:sldId id="274" r:id="rId11"/>
    <p:sldId id="276" r:id="rId12"/>
    <p:sldId id="277" r:id="rId13"/>
    <p:sldId id="278" r:id="rId14"/>
    <p:sldId id="279" r:id="rId15"/>
    <p:sldId id="280" r:id="rId16"/>
    <p:sldId id="281" r:id="rId17"/>
    <p:sldId id="282" r:id="rId18"/>
    <p:sldId id="283" r:id="rId19"/>
    <p:sldId id="275" r:id="rId20"/>
    <p:sldId id="284" r:id="rId21"/>
    <p:sldId id="304" r:id="rId22"/>
    <p:sldId id="286" r:id="rId23"/>
    <p:sldId id="305" r:id="rId24"/>
    <p:sldId id="306" r:id="rId25"/>
    <p:sldId id="285" r:id="rId26"/>
    <p:sldId id="297" r:id="rId27"/>
    <p:sldId id="296" r:id="rId28"/>
    <p:sldId id="295" r:id="rId29"/>
    <p:sldId id="308" r:id="rId30"/>
    <p:sldId id="309" r:id="rId31"/>
    <p:sldId id="307" r:id="rId32"/>
    <p:sldId id="310" r:id="rId33"/>
    <p:sldId id="311" r:id="rId34"/>
    <p:sldId id="298" r:id="rId35"/>
  </p:sldIdLst>
  <p:sldSz cx="9144000" cy="6858000" type="screen4x3"/>
  <p:notesSz cx="6858000" cy="9144000"/>
  <p:custDataLst>
    <p:tags r:id="rId36"/>
  </p:custDataLst>
  <p:defaultTextStyle>
    <a:defPPr>
      <a:defRPr lang="nb-NO"/>
    </a:defPPr>
    <a:lvl1pPr marL="0" indent="0" algn="l" defTabSz="914400" rtl="0" eaLnBrk="0" fontAlgn="base" hangingPunct="0">
      <a:lnSpc>
        <a:spcPct val="100000"/>
      </a:lnSpc>
      <a:spcBef>
        <a:spcPct val="0"/>
      </a:spcBef>
      <a:spcAft>
        <a:spcPct val="0"/>
      </a:spcAft>
      <a:buClrTx/>
      <a:buSzTx/>
      <a:buFontTx/>
      <a:buNone/>
      <a:defRPr kumimoji="0" sz="1800" b="0" i="0" u="none" baseline="0">
        <a:solidFill>
          <a:srgbClr val="000000"/>
        </a:solidFill>
        <a:effectLst/>
        <a:latin typeface="Calibri" pitchFamily="34" charset="0"/>
        <a:ea typeface="Calibri" pitchFamily="34" charset="0"/>
      </a:defRPr>
    </a:lvl1pPr>
    <a:lvl2pPr marL="457200" indent="0" algn="l" defTabSz="914400" rtl="0" eaLnBrk="0" fontAlgn="base" hangingPunct="0">
      <a:lnSpc>
        <a:spcPct val="100000"/>
      </a:lnSpc>
      <a:spcBef>
        <a:spcPct val="0"/>
      </a:spcBef>
      <a:spcAft>
        <a:spcPct val="0"/>
      </a:spcAft>
      <a:buClrTx/>
      <a:buSzTx/>
      <a:buFontTx/>
      <a:buNone/>
      <a:defRPr kumimoji="0" sz="1800" b="0" i="0" u="none" baseline="0">
        <a:solidFill>
          <a:srgbClr val="000000"/>
        </a:solidFill>
        <a:effectLst/>
        <a:latin typeface="Calibri" pitchFamily="34" charset="0"/>
        <a:ea typeface="Calibri" pitchFamily="34" charset="0"/>
      </a:defRPr>
    </a:lvl2pPr>
    <a:lvl3pPr marL="914400" indent="0" algn="l" defTabSz="914400" rtl="0" eaLnBrk="0" fontAlgn="base" hangingPunct="0">
      <a:lnSpc>
        <a:spcPct val="100000"/>
      </a:lnSpc>
      <a:spcBef>
        <a:spcPct val="0"/>
      </a:spcBef>
      <a:spcAft>
        <a:spcPct val="0"/>
      </a:spcAft>
      <a:buClrTx/>
      <a:buSzTx/>
      <a:buFontTx/>
      <a:buNone/>
      <a:defRPr kumimoji="0" sz="1800" b="0" i="0" u="none" baseline="0">
        <a:solidFill>
          <a:srgbClr val="000000"/>
        </a:solidFill>
        <a:effectLst/>
        <a:latin typeface="Calibri" pitchFamily="34" charset="0"/>
        <a:ea typeface="Calibri" pitchFamily="34" charset="0"/>
      </a:defRPr>
    </a:lvl3pPr>
    <a:lvl4pPr marL="1371600" indent="0" algn="l" defTabSz="914400" rtl="0" eaLnBrk="0" fontAlgn="base" hangingPunct="0">
      <a:lnSpc>
        <a:spcPct val="100000"/>
      </a:lnSpc>
      <a:spcBef>
        <a:spcPct val="0"/>
      </a:spcBef>
      <a:spcAft>
        <a:spcPct val="0"/>
      </a:spcAft>
      <a:buClrTx/>
      <a:buSzTx/>
      <a:buFontTx/>
      <a:buNone/>
      <a:defRPr kumimoji="0" sz="1800" b="0" i="0" u="none" baseline="0">
        <a:solidFill>
          <a:srgbClr val="000000"/>
        </a:solidFill>
        <a:effectLst/>
        <a:latin typeface="Calibri" pitchFamily="34" charset="0"/>
        <a:ea typeface="Calibri" pitchFamily="34" charset="0"/>
      </a:defRPr>
    </a:lvl4pPr>
    <a:lvl5pPr marL="1828800" indent="0" algn="l" defTabSz="914400" rtl="0" eaLnBrk="0" fontAlgn="base" hangingPunct="0">
      <a:lnSpc>
        <a:spcPct val="100000"/>
      </a:lnSpc>
      <a:spcBef>
        <a:spcPct val="0"/>
      </a:spcBef>
      <a:spcAft>
        <a:spcPct val="0"/>
      </a:spcAft>
      <a:buClrTx/>
      <a:buSzTx/>
      <a:buFontTx/>
      <a:buNone/>
      <a:defRPr kumimoji="0" sz="1800" b="0" i="0" u="none" baseline="0">
        <a:solidFill>
          <a:srgbClr val="000000"/>
        </a:solidFill>
        <a:effectLst/>
        <a:latin typeface="Calibri" pitchFamily="34" charset="0"/>
        <a:ea typeface="Calibri" pitchFamily="34" charset="0"/>
      </a:defRPr>
    </a:lvl5pPr>
  </p:defaultTextStyle>
</p:presentation>
</file>

<file path=ppt/presProps.xml><?xml version="1.0" encoding="utf-8"?>
<p:presentationPr xmlns:r="http://schemas.openxmlformats.org/officeDocument/2006/relationships" xmlns:a="http://schemas.openxmlformats.org/drawingml/2006/main" xmlns:p="http://schemas.openxmlformats.org/presentationml/2006/main">
  <p:showPr showNarration="1">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 uri="{1BD7E111-0CB8-44D6-8891-C1BB2F81B7CC}">
      <p1710:readonlyRecommended xmlns:p1710="http://schemas.microsoft.com/office/powerpoint/2017/10/main" val="0"/>
    </p:ext>
  </p:extLst>
</p:presentationPr>
</file>

<file path=ppt/tableStyles.xml><?xml version="1.0" encoding="utf-8"?>
<a:tblStyleLst xmlns:r="http://schemas.openxmlformats.org/officeDocument/2006/relationships"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14044" autoAdjust="0"/>
    <p:restoredTop sz="90764" autoAdjust="0"/>
  </p:normalViewPr>
  <p:slideViewPr>
    <p:cSldViewPr>
      <p:cViewPr varScale="1">
        <p:scale>
          <a:sx n="57" d="100"/>
          <a:sy n="57" d="100"/>
        </p:scale>
        <p:origin x="0" y="0"/>
      </p:cViewPr>
    </p:cSldViewPr>
  </p:slideViewPr>
  <p:notesViewPr>
    <p:cSldViewPr>
      <p:cViewPr varScale="1">
        <p:scale>
          <a:sx n="10" d="100"/>
          <a:sy n="10" d="100"/>
        </p:scale>
        <p:origin x="0" y="0"/>
      </p:cViewPr>
    </p:cSldViewPr>
  </p:notesViewPr>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8.xml" /><Relationship Id="rId11" Type="http://schemas.openxmlformats.org/officeDocument/2006/relationships/slide" Target="slides/slide9.xml" /><Relationship Id="rId12" Type="http://schemas.openxmlformats.org/officeDocument/2006/relationships/slide" Target="slides/slide10.xml" /><Relationship Id="rId13" Type="http://schemas.openxmlformats.org/officeDocument/2006/relationships/slide" Target="slides/slide11.xml" /><Relationship Id="rId14" Type="http://schemas.openxmlformats.org/officeDocument/2006/relationships/slide" Target="slides/slide12.xml" /><Relationship Id="rId15" Type="http://schemas.openxmlformats.org/officeDocument/2006/relationships/slide" Target="slides/slide13.xml" /><Relationship Id="rId16" Type="http://schemas.openxmlformats.org/officeDocument/2006/relationships/slide" Target="slides/slide14.xml" /><Relationship Id="rId17" Type="http://schemas.openxmlformats.org/officeDocument/2006/relationships/slide" Target="slides/slide15.xml" /><Relationship Id="rId18" Type="http://schemas.openxmlformats.org/officeDocument/2006/relationships/slide" Target="slides/slide16.xml" /><Relationship Id="rId19" Type="http://schemas.openxmlformats.org/officeDocument/2006/relationships/slide" Target="slides/slide17.xml" /><Relationship Id="rId2" Type="http://schemas.openxmlformats.org/officeDocument/2006/relationships/notesMaster" Target="notesMasters/notesMaster1.xml" /><Relationship Id="rId20" Type="http://schemas.openxmlformats.org/officeDocument/2006/relationships/slide" Target="slides/slide18.xml" /><Relationship Id="rId21" Type="http://schemas.openxmlformats.org/officeDocument/2006/relationships/slide" Target="slides/slide19.xml" /><Relationship Id="rId22" Type="http://schemas.openxmlformats.org/officeDocument/2006/relationships/slide" Target="slides/slide20.xml" /><Relationship Id="rId23" Type="http://schemas.openxmlformats.org/officeDocument/2006/relationships/slide" Target="slides/slide21.xml" /><Relationship Id="rId24" Type="http://schemas.openxmlformats.org/officeDocument/2006/relationships/slide" Target="slides/slide22.xml" /><Relationship Id="rId25" Type="http://schemas.openxmlformats.org/officeDocument/2006/relationships/slide" Target="slides/slide23.xml" /><Relationship Id="rId26" Type="http://schemas.openxmlformats.org/officeDocument/2006/relationships/slide" Target="slides/slide24.xml" /><Relationship Id="rId27" Type="http://schemas.openxmlformats.org/officeDocument/2006/relationships/slide" Target="slides/slide25.xml" /><Relationship Id="rId28" Type="http://schemas.openxmlformats.org/officeDocument/2006/relationships/slide" Target="slides/slide26.xml" /><Relationship Id="rId29" Type="http://schemas.openxmlformats.org/officeDocument/2006/relationships/slide" Target="slides/slide27.xml" /><Relationship Id="rId3" Type="http://schemas.openxmlformats.org/officeDocument/2006/relationships/slide" Target="slides/slide1.xml" /><Relationship Id="rId30" Type="http://schemas.openxmlformats.org/officeDocument/2006/relationships/slide" Target="slides/slide28.xml" /><Relationship Id="rId31" Type="http://schemas.openxmlformats.org/officeDocument/2006/relationships/slide" Target="slides/slide29.xml" /><Relationship Id="rId32" Type="http://schemas.openxmlformats.org/officeDocument/2006/relationships/slide" Target="slides/slide30.xml" /><Relationship Id="rId33" Type="http://schemas.openxmlformats.org/officeDocument/2006/relationships/slide" Target="slides/slide31.xml" /><Relationship Id="rId34" Type="http://schemas.openxmlformats.org/officeDocument/2006/relationships/slide" Target="slides/slide32.xml" /><Relationship Id="rId35" Type="http://schemas.openxmlformats.org/officeDocument/2006/relationships/slide" Target="slides/slide33.xml" /><Relationship Id="rId36" Type="http://schemas.openxmlformats.org/officeDocument/2006/relationships/tags" Target="tags/tag1.xml" /><Relationship Id="rId37" Type="http://schemas.openxmlformats.org/officeDocument/2006/relationships/presProps" Target="presProps.xml" /><Relationship Id="rId38" Type="http://schemas.openxmlformats.org/officeDocument/2006/relationships/viewProps" Target="viewProps.xml" /><Relationship Id="rId39" Type="http://schemas.openxmlformats.org/officeDocument/2006/relationships/theme" Target="theme/theme1.xml" /><Relationship Id="rId4" Type="http://schemas.openxmlformats.org/officeDocument/2006/relationships/slide" Target="slides/slide2.xml" /><Relationship Id="rId40" Type="http://schemas.openxmlformats.org/officeDocument/2006/relationships/tableStyles" Target="tableStyles.xml" /><Relationship Id="rId5" Type="http://schemas.openxmlformats.org/officeDocument/2006/relationships/slide" Target="slides/slide3.xml" /><Relationship Id="rId6" Type="http://schemas.openxmlformats.org/officeDocument/2006/relationships/slide" Target="slides/slide4.xml" /><Relationship Id="rId7" Type="http://schemas.openxmlformats.org/officeDocument/2006/relationships/slide" Target="slides/slide5.xml" /><Relationship Id="rId8" Type="http://schemas.openxmlformats.org/officeDocument/2006/relationships/slide" Target="slides/slide6.xml" /><Relationship Id="rId9" Type="http://schemas.openxmlformats.org/officeDocument/2006/relationships/slide" Target="slides/slide7.xml" /></Relationships>
</file>

<file path=ppt/notesMasters/_rels/notesMaster1.xml.rels>&#65279;<?xml version="1.0" encoding="utf-8" standalone="yes"?><Relationships xmlns="http://schemas.openxmlformats.org/package/2006/relationships"><Relationship Id="rId1" Type="http://schemas.openxmlformats.org/officeDocument/2006/relationships/theme" Target="../theme/theme2.xml" /></Relationships>
</file>

<file path=ppt/notesMasters/notesMaster1.xml><?xml version="1.0" encoding="utf-8"?>
<p:notes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bg>
      <p:bgPr>
        <a:solidFill>
          <a:schemeClr val="bg1"/>
        </a:solidFill>
      </p:bgPr>
    </p:bg>
    <p:spTree>
      <p:nvGrpSpPr>
        <p:cNvPr id="1" name="" title=""/>
        <p:cNvGrpSpPr/>
        <p:nvPr/>
      </p:nvGrpSpPr>
      <p:grpSpPr/>
      <p:sp>
        <p:nvSpPr>
          <p:cNvPr id="47106" name="Plassholder for topptekst 1"/>
          <p:cNvSpPr>
            <a:spLocks noGrp="1"/>
          </p:cNvSpPr>
          <p:nvPr>
            <p:ph type="hdr" sz="quarter"/>
          </p:nvPr>
        </p:nvSpPr>
        <p:spPr>
          <a:xfrm>
            <a:off x="0" y="0"/>
            <a:ext cx="2971800" cy="457200"/>
          </a:xfrm>
          <a:prstGeom prst="rect">
            <a:avLst/>
          </a:prstGeom>
          <a:noFill/>
          <a:ln w="9525" cap="flat" cmpd="sng" algn="ctr">
            <a:noFill/>
            <a:prstDash val="solid"/>
            <a:round/>
            <a:headEnd type="none" w="med" len="med"/>
            <a:tailEnd type="none" w="med" len="med"/>
          </a:ln>
        </p:spPr>
        <p:txBody>
          <a:bodyPr vert="horz" lIns="91440" tIns="45720" rIns="91440" bIns="45720" rtlCol="0"/>
          <a:lstStyle>
            <a:lvl1pPr algn="l" eaLnBrk="1" fontAlgn="auto" hangingPunct="1">
              <a:spcBef>
                <a:spcPct val="0"/>
              </a:spcBef>
              <a:spcAft>
                <a:spcPct val="0"/>
              </a:spcAft>
              <a:buSzTx/>
              <a:defRPr sz="1200">
                <a:solidFill>
                  <a:schemeClr val="tx1"/>
                </a:solidFill>
                <a:latin typeface="+mn-lt"/>
                <a:cs typeface="+mn-cs"/>
              </a:defRPr>
            </a:lvl1pPr>
          </a:lstStyle>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p:txBody>
      </p:sp>
      <p:sp>
        <p:nvSpPr>
          <p:cNvPr id="47107" name="Plassholder for dato 2"/>
          <p:cNvSpPr>
            <a:spLocks noGrp="1"/>
          </p:cNvSpPr>
          <p:nvPr>
            <p:ph type="dt" idx="2"/>
          </p:nvPr>
        </p:nvSpPr>
        <p:spPr>
          <a:xfrm>
            <a:off x="3884613" y="0"/>
            <a:ext cx="2971800" cy="457200"/>
          </a:xfrm>
          <a:prstGeom prst="rect">
            <a:avLst/>
          </a:prstGeom>
          <a:noFill/>
          <a:ln w="9525" cap="flat" cmpd="sng" algn="ctr">
            <a:noFill/>
            <a:prstDash val="solid"/>
            <a:round/>
            <a:headEnd type="none" w="med" len="med"/>
            <a:tailEnd type="none" w="med" len="med"/>
          </a:ln>
        </p:spPr>
        <p:txBody>
          <a:bodyPr vert="horz" lIns="91440" tIns="45720" rIns="91440" bIns="45720" rtlCol="0"/>
          <a:lstStyle>
            <a:lvl1pPr algn="r" eaLnBrk="1" fontAlgn="auto" hangingPunct="1">
              <a:spcBef>
                <a:spcPct val="0"/>
              </a:spcBef>
              <a:spcAft>
                <a:spcPct val="0"/>
              </a:spcAft>
              <a:buSzTx/>
              <a:defRPr sz="1200">
                <a:solidFill>
                  <a:schemeClr val="tx1"/>
                </a:solidFill>
                <a:latin typeface="+mn-lt"/>
                <a:cs typeface="+mn-cs"/>
              </a:defRPr>
            </a:lvl1pPr>
          </a:lstStyle>
          <a:p>
            <a:pPr marL="0" marR="0" lvl="0" indent="0" algn="r" defTabSz="914400" rtl="0" eaLnBrk="1" fontAlgn="auto" latinLnBrk="0" hangingPunct="1">
              <a:lnSpc>
                <a:spcPct val="100000"/>
              </a:lnSpc>
              <a:spcBef>
                <a:spcPct val="0"/>
              </a:spcBef>
              <a:spcAft>
                <a:spcPct val="0"/>
              </a:spcAft>
              <a:buClrTx/>
              <a:buSzTx/>
              <a:buFontTx/>
              <a:buNone/>
            </a:pPr>
            <a:fld id="{850960ED-87E0-4A32-BB26-83C9CD71686F}" type="hfDateTime">
              <a:rPr kumimoji="0" lang="nb-NO" sz="1200" b="0" i="0" u="none" strike="noStrike" kern="1200" cap="none" spc="0" normalizeH="0" baseline="0" noProof="0">
                <a:ln>
                  <a:noFill/>
                </a:ln>
                <a:solidFill>
                  <a:schemeClr val="tx1"/>
                </a:solidFill>
                <a:uLnTx/>
                <a:uFillTx/>
                <a:latin typeface="+mn-lt"/>
                <a:ea typeface="+mn-ea"/>
                <a:cs typeface="+mn-cs"/>
              </a:rPr>
              <a:pPr marL="0" marR="0" lvl="0" indent="0" algn="r"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solidFill>
              <a:uLnTx/>
              <a:uFillTx/>
              <a:latin typeface="+mn-lt"/>
              <a:ea typeface="+mn-ea"/>
              <a:cs typeface="+mn-cs"/>
            </a:endParaRPr>
          </a:p>
        </p:txBody>
      </p:sp>
      <p:sp>
        <p:nvSpPr>
          <p:cNvPr id="47108" name="Plassholder for lysbilde 3" title=""/>
          <p:cNvSpPr>
            <a:spLocks noGrp="1" noRot="1" noChangeAspect="1"/>
          </p:cNvSpPr>
          <p:nvPr>
            <p:ph type="sldImg" idx="5"/>
          </p:nvPr>
        </p:nvSpPr>
        <p:spPr>
          <a:xfrm>
            <a:off x="1143000" y="685800"/>
            <a:ext cx="4572000" cy="3429000"/>
          </a:xfrm>
          <a:prstGeom prst="rect">
            <a:avLst/>
          </a:prstGeom>
          <a:noFill/>
          <a:ln w="12700">
            <a:solidFill>
              <a:srgbClr val="000000"/>
            </a:solidFill>
            <a:miter lim="800000"/>
          </a:ln>
        </p:spPr>
      </p:sp>
      <p:sp>
        <p:nvSpPr>
          <p:cNvPr id="47109" name="Plassholder for notater 4"/>
          <p:cNvSpPr>
            <a:spLocks noGrp="1"/>
          </p:cNvSpPr>
          <p:nvPr>
            <p:ph type="body" sz="quarter" idx="1"/>
          </p:nvPr>
        </p:nvSpPr>
        <p:spPr>
          <a:xfrm>
            <a:off x="685800" y="4343400"/>
            <a:ext cx="5486400" cy="411480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t" anchorCtr="0" compatLnSpc="1">
            <a:prstTxWarp prst="textNoShape">
              <a:avLst/>
            </a:prstTxWarp>
            <a:normAutofit/>
          </a:bodyPr>
          <a:lstStyle/>
          <a:p>
            <a:pPr marL="0" marR="0" lvl="0" indent="0" algn="l" defTabSz="457200" rtl="0" eaLnBrk="0" fontAlgn="base" latinLnBrk="0" hangingPunct="0">
              <a:lnSpc>
                <a:spcPct val="100000"/>
              </a:lnSpc>
              <a:spcBef>
                <a:spcPct val="30000"/>
              </a:spcBef>
              <a:spcAft>
                <a:spcPct val="0"/>
              </a:spcAft>
              <a:buClrTx/>
              <a:buSzTx/>
              <a:buFontTx/>
              <a:buNone/>
            </a:pPr>
            <a:r>
              <a:rPr kumimoji="0" lang="nb-NO" altLang="nb-NO" sz="1200" b="0" i="0" u="none" strike="noStrike" kern="1200" cap="none" spc="0" normalizeH="0" baseline="0" noProof="0">
                <a:ln>
                  <a:noFill/>
                </a:ln>
                <a:solidFill>
                  <a:schemeClr val="tx1"/>
                </a:solidFill>
                <a:uLnTx/>
                <a:uFillTx/>
                <a:latin typeface="+mn-lt"/>
                <a:ea typeface="+mn-ea"/>
                <a:cs typeface="+mn-cs"/>
              </a:rPr>
              <a:t>Klikk for å redigere tekststiler i malen</a:t>
            </a:r>
          </a:p>
          <a:p>
            <a:pPr marL="457200" marR="0" lvl="1" indent="0" algn="l" defTabSz="457200" rtl="0" eaLnBrk="0" fontAlgn="base" latinLnBrk="0" hangingPunct="0">
              <a:lnSpc>
                <a:spcPct val="100000"/>
              </a:lnSpc>
              <a:spcBef>
                <a:spcPct val="30000"/>
              </a:spcBef>
              <a:spcAft>
                <a:spcPct val="0"/>
              </a:spcAft>
              <a:buClrTx/>
              <a:buSzTx/>
              <a:buFontTx/>
              <a:buNone/>
            </a:pPr>
            <a:r>
              <a:rPr kumimoji="0" lang="nb-NO" altLang="nb-NO" sz="1200" b="0" i="0" u="none" strike="noStrike" kern="1200" cap="none" spc="0" normalizeH="0" baseline="0" noProof="0">
                <a:ln>
                  <a:noFill/>
                </a:ln>
                <a:solidFill>
                  <a:schemeClr val="tx1"/>
                </a:solidFill>
                <a:uLnTx/>
                <a:uFillTx/>
                <a:latin typeface="+mn-lt"/>
                <a:ea typeface="+mn-ea"/>
                <a:cs typeface="+mn-cs"/>
              </a:rPr>
              <a:t>Andre nivå</a:t>
            </a:r>
          </a:p>
          <a:p>
            <a:pPr marL="914400" marR="0" lvl="2" indent="0" algn="l" defTabSz="457200" rtl="0" eaLnBrk="0" fontAlgn="base" latinLnBrk="0" hangingPunct="0">
              <a:lnSpc>
                <a:spcPct val="100000"/>
              </a:lnSpc>
              <a:spcBef>
                <a:spcPct val="30000"/>
              </a:spcBef>
              <a:spcAft>
                <a:spcPct val="0"/>
              </a:spcAft>
              <a:buClrTx/>
              <a:buSzTx/>
              <a:buFontTx/>
              <a:buNone/>
            </a:pPr>
            <a:r>
              <a:rPr kumimoji="0" lang="nb-NO" altLang="nb-NO" sz="1200" b="0" i="0" u="none" strike="noStrike" kern="1200" cap="none" spc="0" normalizeH="0" baseline="0" noProof="0">
                <a:ln>
                  <a:noFill/>
                </a:ln>
                <a:solidFill>
                  <a:schemeClr val="tx1"/>
                </a:solidFill>
                <a:uLnTx/>
                <a:uFillTx/>
                <a:latin typeface="+mn-lt"/>
                <a:ea typeface="+mn-ea"/>
                <a:cs typeface="+mn-cs"/>
              </a:rPr>
              <a:t>Tredje nivå</a:t>
            </a:r>
          </a:p>
          <a:p>
            <a:pPr marL="1371600" marR="0" lvl="3" indent="0" algn="l" defTabSz="457200" rtl="0" eaLnBrk="0" fontAlgn="base" latinLnBrk="0" hangingPunct="0">
              <a:lnSpc>
                <a:spcPct val="100000"/>
              </a:lnSpc>
              <a:spcBef>
                <a:spcPct val="30000"/>
              </a:spcBef>
              <a:spcAft>
                <a:spcPct val="0"/>
              </a:spcAft>
              <a:buClrTx/>
              <a:buSzTx/>
              <a:buFontTx/>
              <a:buNone/>
            </a:pPr>
            <a:r>
              <a:rPr kumimoji="0" lang="nb-NO" altLang="nb-NO" sz="1200" b="0" i="0" u="none" strike="noStrike" kern="1200" cap="none" spc="0" normalizeH="0" baseline="0" noProof="0">
                <a:ln>
                  <a:noFill/>
                </a:ln>
                <a:solidFill>
                  <a:schemeClr val="tx1"/>
                </a:solidFill>
                <a:uLnTx/>
                <a:uFillTx/>
                <a:latin typeface="+mn-lt"/>
                <a:ea typeface="+mn-ea"/>
                <a:cs typeface="+mn-cs"/>
              </a:rPr>
              <a:t>Fjerde nivå</a:t>
            </a:r>
          </a:p>
          <a:p>
            <a:pPr marL="1828800" marR="0" lvl="4" indent="0" algn="l" defTabSz="457200" rtl="0" eaLnBrk="0" fontAlgn="base" latinLnBrk="0" hangingPunct="0">
              <a:lnSpc>
                <a:spcPct val="100000"/>
              </a:lnSpc>
              <a:spcBef>
                <a:spcPct val="30000"/>
              </a:spcBef>
              <a:spcAft>
                <a:spcPct val="0"/>
              </a:spcAft>
              <a:buClrTx/>
              <a:buSzTx/>
              <a:buFontTx/>
              <a:buNone/>
            </a:pPr>
            <a:r>
              <a:rPr kumimoji="0" lang="nb-NO" altLang="nb-NO" sz="1200" b="0" i="0" u="none" strike="noStrike" kern="1200" cap="none" spc="0" normalizeH="0" baseline="0" noProof="0">
                <a:ln>
                  <a:noFill/>
                </a:ln>
                <a:solidFill>
                  <a:schemeClr val="tx1"/>
                </a:solidFill>
                <a:uLnTx/>
                <a:uFillTx/>
                <a:latin typeface="+mn-lt"/>
                <a:ea typeface="+mn-ea"/>
                <a:cs typeface="+mn-cs"/>
              </a:rPr>
              <a:t>Femte nivå</a:t>
            </a:r>
          </a:p>
        </p:txBody>
      </p:sp>
      <p:sp>
        <p:nvSpPr>
          <p:cNvPr id="47110" name="Plassholder for bunntekst 5"/>
          <p:cNvSpPr>
            <a:spLocks noGrp="1"/>
          </p:cNvSpPr>
          <p:nvPr>
            <p:ph type="ftr" sz="quarter" idx="3"/>
          </p:nvPr>
        </p:nvSpPr>
        <p:spPr>
          <a:xfrm>
            <a:off x="0" y="8685213"/>
            <a:ext cx="2971800" cy="457200"/>
          </a:xfrm>
          <a:prstGeom prst="rect">
            <a:avLst/>
          </a:prstGeom>
          <a:noFill/>
          <a:ln w="9525" cap="flat" cmpd="sng" algn="ctr">
            <a:noFill/>
            <a:prstDash val="solid"/>
            <a:round/>
            <a:headEnd type="none" w="med" len="med"/>
            <a:tailEnd type="none" w="med" len="med"/>
          </a:ln>
        </p:spPr>
        <p:txBody>
          <a:bodyPr vert="horz" lIns="91440" tIns="45720" rIns="91440" bIns="45720" rtlCol="0" anchor="b"/>
          <a:lstStyle>
            <a:lvl1pPr algn="l" eaLnBrk="1" fontAlgn="auto" hangingPunct="1">
              <a:spcBef>
                <a:spcPct val="0"/>
              </a:spcBef>
              <a:spcAft>
                <a:spcPct val="0"/>
              </a:spcAft>
              <a:buSzTx/>
              <a:defRPr sz="1200">
                <a:solidFill>
                  <a:schemeClr val="tx1"/>
                </a:solidFill>
                <a:latin typeface="+mn-lt"/>
                <a:cs typeface="+mn-cs"/>
              </a:defRPr>
            </a:lvl1pPr>
          </a:lstStyle>
          <a:p>
            <a:pPr marL="0" marR="0" lvl="0" indent="0" algn="l"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solidFill>
              <a:uLnTx/>
              <a:uFillTx/>
              <a:latin typeface="+mn-lt"/>
              <a:ea typeface="+mn-ea"/>
              <a:cs typeface="+mn-cs"/>
            </a:endParaRPr>
          </a:p>
        </p:txBody>
      </p:sp>
      <p:sp>
        <p:nvSpPr>
          <p:cNvPr id="47111" name="Plassholder for lysbildenummer 6"/>
          <p:cNvSpPr>
            <a:spLocks noGrp="1"/>
          </p:cNvSpPr>
          <p:nvPr>
            <p:ph type="sldNum" sz="quarter" idx="4"/>
          </p:nvPr>
        </p:nvSpPr>
        <p:spPr>
          <a:xfrm>
            <a:off x="3884613" y="8685213"/>
            <a:ext cx="2971800" cy="457200"/>
          </a:xfrm>
          <a:prstGeom prst="rect">
            <a:avLst/>
          </a:prstGeom>
          <a:noFill/>
          <a:ln w="9525" cap="flat" cmpd="sng" algn="ctr">
            <a:noFill/>
            <a:prstDash val="solid"/>
            <a:round/>
            <a:headEnd type="none" w="med" len="med"/>
            <a:tailEnd type="none" w="med" len="med"/>
          </a:ln>
        </p:spPr>
        <p:txBody>
          <a:bodyPr vert="horz" wrap="square" lIns="91440" tIns="45720" rIns="91440" bIns="45720" numCol="1" anchor="b" anchorCtr="0" compatLnSpc="1">
            <a:prstTxWarp prst="textNoShape">
              <a:avLst/>
            </a:prstTxWarp>
          </a:bodyPr>
          <a:lstStyle>
            <a:lvl1pPr algn="r" eaLnBrk="1" hangingPunct="1">
              <a:buSzTx/>
              <a:defRPr sz="1200">
                <a:solidFill>
                  <a:schemeClr val="tx1"/>
                </a:solidFill>
                <a:cs typeface="Arial"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pPr>
            <a:fld id="{5B2DA702-635A-4C92-B4FF-C9E38AD7D85E}" type="slidenum">
              <a:rPr kumimoji="0" lang="nb-NO" altLang="nb-NO" sz="1200" b="0" i="0" u="none" strike="noStrike" kern="1200" cap="none" spc="0" normalizeH="0" baseline="0" noProof="0">
                <a:ln>
                  <a:noFill/>
                </a:ln>
                <a:solidFill>
                  <a:schemeClr val="tx1"/>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chemeClr val="tx1"/>
              </a:solidFill>
              <a:uLnTx/>
              <a:uFillTx/>
              <a:latin typeface="Calibri" pitchFamily="34" charset="0"/>
              <a:ea typeface="+mn-ea"/>
              <a:cs typeface="Arial" pitchFamily="34" charset="0"/>
            </a:endParaRPr>
          </a:p>
        </p:txBody>
      </p:sp>
    </p:spTree>
  </p:cSld>
  <p:clrMap bg1="lt1" tx1="dk1" bg2="lt2" tx2="dk2" accent1="accent1" accent2="accent2" accent3="accent3" accent4="accent4" accent5="accent5" accent6="accent6" hlink="hlink" folHlink="folHlink"/>
  <p:notesStyle/>
</p:notesMaster>
</file>

<file path=ppt/notesSlides/_rels/notesSlide1.xml.rels>&#65279;<?xml version="1.0" encoding="utf-8" standalone="yes"?><Relationships xmlns="http://schemas.openxmlformats.org/package/2006/relationships"><Relationship Id="rId1" Type="http://schemas.openxmlformats.org/officeDocument/2006/relationships/slide" Target="../slides/slide7.xml" /><Relationship Id="rId2" Type="http://schemas.openxmlformats.org/officeDocument/2006/relationships/notesMaster" Target="../notesMasters/notesMaster1.xml" /></Relationships>
</file>

<file path=ppt/notesSlides/_rels/notesSlide2.xml.rels>&#65279;<?xml version="1.0" encoding="utf-8" standalone="yes"?><Relationships xmlns="http://schemas.openxmlformats.org/package/2006/relationships"><Relationship Id="rId1" Type="http://schemas.openxmlformats.org/officeDocument/2006/relationships/slide" Target="../slides/slide18.xml" /><Relationship Id="rId2" Type="http://schemas.openxmlformats.org/officeDocument/2006/relationships/notesMaster" Target="../notesMasters/notesMaster1.xml" /></Relationships>
</file>

<file path=ppt/notesSlides/_rels/notesSlide3.xml.rels>&#65279;<?xml version="1.0" encoding="utf-8" standalone="yes"?><Relationships xmlns="http://schemas.openxmlformats.org/package/2006/relationships"><Relationship Id="rId1" Type="http://schemas.openxmlformats.org/officeDocument/2006/relationships/slide" Target="../slides/slide19.xml" /><Relationship Id="rId2" Type="http://schemas.openxmlformats.org/officeDocument/2006/relationships/notesMaster" Target="../notesMasters/notesMaster1.xml" /></Relationships>
</file>

<file path=ppt/notesSlides/_rels/notesSlide4.xml.rels>&#65279;<?xml version="1.0" encoding="utf-8" standalone="yes"?><Relationships xmlns="http://schemas.openxmlformats.org/package/2006/relationships"><Relationship Id="rId1" Type="http://schemas.openxmlformats.org/officeDocument/2006/relationships/slide" Target="../slides/slide22.xml" /><Relationship Id="rId2" Type="http://schemas.openxmlformats.org/officeDocument/2006/relationships/notesMaster" Target="../notesMasters/notesMaster1.xml" /></Relationships>
</file>

<file path=ppt/notesSlides/_rels/notesSlide5.xml.rels>&#65279;<?xml version="1.0" encoding="utf-8" standalone="yes"?><Relationships xmlns="http://schemas.openxmlformats.org/package/2006/relationships"><Relationship Id="rId1" Type="http://schemas.openxmlformats.org/officeDocument/2006/relationships/slide" Target="../slides/slide23.xml" /><Relationship Id="rId2" Type="http://schemas.openxmlformats.org/officeDocument/2006/relationships/notesMaster" Target="../notesMasters/notesMaster1.xml" /></Relationships>
</file>

<file path=ppt/notesSlides/_rels/notesSlide6.xml.rels>&#65279;<?xml version="1.0" encoding="utf-8" standalone="yes"?><Relationships xmlns="http://schemas.openxmlformats.org/package/2006/relationships"><Relationship Id="rId1" Type="http://schemas.openxmlformats.org/officeDocument/2006/relationships/slide" Target="../slides/slide25.xml" /><Relationship Id="rId2" Type="http://schemas.openxmlformats.org/officeDocument/2006/relationships/notesMaster" Target="../notesMasters/notesMaster1.xml" /></Relationships>
</file>

<file path=ppt/notesSlides/_rels/notesSlide7.xml.rels>&#65279;<?xml version="1.0" encoding="utf-8" standalone="yes"?><Relationships xmlns="http://schemas.openxmlformats.org/package/2006/relationships"><Relationship Id="rId1" Type="http://schemas.openxmlformats.org/officeDocument/2006/relationships/slide" Target="../slides/slide26.xml" /><Relationship Id="rId2" Type="http://schemas.openxmlformats.org/officeDocument/2006/relationships/notesMaster" Target="../notesMasters/notesMaster1.xml" /></Relationships>
</file>

<file path=ppt/notesSlides/_rels/notesSlide8.xml.rels>&#65279;<?xml version="1.0" encoding="utf-8" standalone="yes"?><Relationships xmlns="http://schemas.openxmlformats.org/package/2006/relationships"><Relationship Id="rId1" Type="http://schemas.openxmlformats.org/officeDocument/2006/relationships/slide" Target="../slides/slide33.xml" /><Relationship Id="rId2" Type="http://schemas.openxmlformats.org/officeDocument/2006/relationships/notesMaster" Target="../notesMasters/notesMaster1.xml" /></Relationships>
</file>

<file path=ppt/notesSlides/notesSlide1.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48130"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48131" name="Plassholder for notater 2" title=""/>
          <p:cNvSpPr>
            <a:spLocks noGrp="1"/>
          </p:cNvSpPr>
          <p:nvPr>
            <p:ph type="body" idx="1"/>
          </p:nvPr>
        </p:nvSpPr>
        <p:spPr bwMode="auto">
          <a:xfrm>
            <a:off x="685800" y="4343400"/>
            <a:ext cx="5486400" cy="4114800"/>
          </a:xfrm>
          <a:prstGeom prst="rect">
            <a:avLst/>
          </a:prstGeom>
          <a:noFill/>
          <a:ln w="9525">
            <a:noFill/>
            <a:miter lim="800000"/>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Blodprøver:</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 Utvidet hematologisk status, ferritin, elektrolytter, kreatinin, leverstatus, T4, TSH, cøliakistatus, urinstix.</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        </a:t>
            </a: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Somatisk undersøkelse for å utelukke fysiske årsaker til symptomene:</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 Generell somatisk undersøkelse inkludert høyde, vekt, blodtrykk, puls og hjerterytme. Det vil spørres om søvnvansker, allergier, medisinbruk og eventuell bruk av rusmidler. Syn og hørsel vil undersøkes hvis det ikke er gjort tidligere og det er mulighet for at en forenklet nevrologisk screening vil foretas</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solidFill>
                <a:srgbClr val="000000"/>
              </a:solidFill>
              <a:uLnTx/>
              <a:uFillTx/>
            </a:endParaRPr>
          </a:p>
        </p:txBody>
      </p:sp>
      <p:sp>
        <p:nvSpPr>
          <p:cNvPr id="48132"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DD740D59-87EB-4C11-88B8-F48DC46B1EFB}" type="slidenum">
              <a:rPr kumimoji="0" lang="nb-NO" altLang="nb-NO" sz="1200" u="none" baseline="0">
                <a:solidFill>
                  <a:srgbClr val="000000"/>
                </a:solidFill>
                <a:effectLst/>
                <a:latin typeface="Calibri" pitchFamily="34" charset="0"/>
                <a:ea typeface="Calibri" pitchFamily="34" charset="0"/>
              </a:rPr>
              <a:t>7</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49154"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49155" name="Plassholder for notater 2" title=""/>
          <p:cNvSpPr>
            <a:spLocks noGrp="1"/>
          </p:cNvSpPr>
          <p:nvPr>
            <p:ph type="body" idx="1"/>
          </p:nvPr>
        </p:nvSpPr>
        <p:spPr bwMode="auto">
          <a:xfrm>
            <a:off x="685800" y="4343400"/>
            <a:ext cx="5486400" cy="4114800"/>
          </a:xfrm>
          <a:noFill/>
          <a:ln cap="flat">
            <a:noFill/>
            <a:prstDash val="solid"/>
            <a:round/>
            <a:headEnd type="none" w="med" len="med"/>
            <a:tailEnd type="none" w="med" len="med"/>
          </a:ln>
        </p:spPr>
        <p:txBody>
          <a:bodyPr wrap="square" lIns="91440" tIns="45720" rIns="91440" bIns="45720" anchor="t"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l" defTabSz="914400" rtl="0" eaLnBrk="0" fontAlgn="base" hangingPunct="0">
              <a:lnSpc>
                <a:spcPct val="100000"/>
              </a:lnSpc>
              <a:spcBef>
                <a:spcPct val="0"/>
              </a:spcBef>
              <a:spcAft>
                <a:spcPct val="0"/>
              </a:spcAft>
              <a:buClrTx/>
              <a:buSzTx/>
              <a:buFontTx/>
              <a:buNone/>
            </a:pPr>
            <a:r>
              <a:rPr kumimoji="0" lang="nb-NO" altLang="nb-NO" sz="1200" u="none" baseline="0">
                <a:solidFill>
                  <a:srgbClr val="000000"/>
                </a:solidFill>
                <a:effectLst/>
                <a:latin typeface="Calibri" pitchFamily="34" charset="0"/>
                <a:ea typeface="Calibri" pitchFamily="34" charset="0"/>
              </a:rPr>
              <a:t>Sett inn boks for voksen. </a:t>
            </a:r>
            <a:endParaRPr kumimoji="0" lang="nb-NO" altLang="nb-NO" sz="1200" u="none" baseline="0">
              <a:solidFill>
                <a:srgbClr val="000000"/>
              </a:solidFill>
              <a:effectLst/>
              <a:latin typeface="Calibri" pitchFamily="34" charset="0"/>
              <a:ea typeface="Calibri" pitchFamily="34" charset="0"/>
            </a:endParaRPr>
          </a:p>
        </p:txBody>
      </p:sp>
      <p:sp>
        <p:nvSpPr>
          <p:cNvPr id="49156"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FAA203E2-A383-4F54-8D7A-DAFD5F2C4BF4}" type="slidenum">
              <a:rPr kumimoji="0" lang="nb-NO" altLang="nb-NO" sz="1200" u="none" baseline="0">
                <a:solidFill>
                  <a:srgbClr val="000000"/>
                </a:solidFill>
                <a:effectLst/>
                <a:latin typeface="Calibri" pitchFamily="34" charset="0"/>
                <a:ea typeface="Calibri" pitchFamily="34" charset="0"/>
              </a:rPr>
              <a:t>18</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50178"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50179" name="Plassholder for notater 2" title=""/>
          <p:cNvSpPr>
            <a:spLocks noGrp="1"/>
          </p:cNvSpPr>
          <p:nvPr>
            <p:ph type="body" idx="1"/>
          </p:nvPr>
        </p:nvSpPr>
        <p:spPr bwMode="auto">
          <a:xfrm>
            <a:off x="685800" y="4343400"/>
            <a:ext cx="5486400" cy="4114800"/>
          </a:xfrm>
          <a:prstGeom prst="rect">
            <a:avLst/>
          </a:prstGeom>
          <a:noFill/>
          <a:ln w="9525">
            <a:noFill/>
            <a:miter lim="800000"/>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Klinisk observasjon (hjemme – lekeobs). </a:t>
            </a:r>
            <a:endParaRPr kumimoji="0" lang="nb-NO" altLang="nb-NO" sz="1200" b="0" i="0" u="none" strike="noStrike" kern="1200" cap="none" spc="0" normalizeH="0" baseline="0" noProof="0">
              <a:solidFill>
                <a:srgbClr val="000000"/>
              </a:solidFill>
              <a:uLnTx/>
              <a:uFillTx/>
            </a:endParaRPr>
          </a:p>
        </p:txBody>
      </p:sp>
      <p:sp>
        <p:nvSpPr>
          <p:cNvPr id="50180"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0F36A684-037D-4FF3-8284-6AC139F89944}" type="slidenum">
              <a:rPr kumimoji="0" lang="nb-NO" altLang="nb-NO" sz="1200" u="none" baseline="0">
                <a:solidFill>
                  <a:srgbClr val="000000"/>
                </a:solidFill>
                <a:effectLst/>
                <a:latin typeface="Calibri" pitchFamily="34" charset="0"/>
                <a:ea typeface="Calibri" pitchFamily="34" charset="0"/>
              </a:rPr>
              <a:t>19</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51202"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51203" name="Plassholder for notater 2" title=""/>
          <p:cNvSpPr>
            <a:spLocks noGrp="1"/>
          </p:cNvSpPr>
          <p:nvPr>
            <p:ph type="body" idx="1"/>
          </p:nvPr>
        </p:nvSpPr>
        <p:spPr bwMode="auto">
          <a:xfrm>
            <a:off x="685800" y="4343400"/>
            <a:ext cx="5486400" cy="4114800"/>
          </a:xfrm>
          <a:prstGeom prst="rect">
            <a:avLst/>
          </a:prstGeom>
          <a:noFill/>
          <a:ln w="9525">
            <a:noFill/>
            <a:miter lim="800000"/>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Revurdering av diagnose – rutine for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Second opinion?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Redigere i henhold til nye retningslinjer som foreligger og tilpasses barn.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solidFill>
                <a:srgbClr val="000000"/>
              </a:solidFill>
              <a:uLnTx/>
              <a:uFillTx/>
            </a:endParaRPr>
          </a:p>
        </p:txBody>
      </p:sp>
      <p:sp>
        <p:nvSpPr>
          <p:cNvPr id="51204"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B87A824F-05A1-43E4-A202-E9D73A59DEBF}" type="slidenum">
              <a:rPr kumimoji="0" lang="nb-NO" altLang="nb-NO" sz="1200" u="none" baseline="0">
                <a:solidFill>
                  <a:srgbClr val="000000"/>
                </a:solidFill>
                <a:effectLst/>
                <a:latin typeface="Calibri" pitchFamily="34" charset="0"/>
                <a:ea typeface="Calibri" pitchFamily="34" charset="0"/>
              </a:rPr>
              <a:t>22</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52226"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52227" name="Plassholder for notater 2" title=""/>
          <p:cNvSpPr>
            <a:spLocks noGrp="1"/>
          </p:cNvSpPr>
          <p:nvPr>
            <p:ph type="body" idx="1"/>
          </p:nvPr>
        </p:nvSpPr>
        <p:spPr bwMode="auto">
          <a:xfrm>
            <a:off x="685800" y="4343400"/>
            <a:ext cx="5486400" cy="4114800"/>
          </a:xfrm>
          <a:prstGeom prst="rect">
            <a:avLst/>
          </a:prstGeom>
          <a:noFill/>
          <a:ln w="9525">
            <a:noFill/>
            <a:miter lim="800000"/>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Revurdering av diagnosen – ADHD……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DKEFS ved behov, WISC IV/WAIS IV</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SNAP – symptomkartlegging.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Samtale med pasient</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QB test</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Beck youth, Vineland, QB, WAIS IV/WISC dersom ikke nylig er tatt.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Nevropsyk på indikasjon.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Mini utredning.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solidFill>
                <a:srgbClr val="000000"/>
              </a:solidFill>
              <a:uLnTx/>
              <a:uFillTx/>
            </a:endParaRPr>
          </a:p>
        </p:txBody>
      </p:sp>
      <p:sp>
        <p:nvSpPr>
          <p:cNvPr id="52228"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A603648F-886F-4C25-937B-9D05E4894BBD}" type="slidenum">
              <a:rPr kumimoji="0" lang="nb-NO" altLang="nb-NO" sz="1200" u="none" baseline="0">
                <a:solidFill>
                  <a:srgbClr val="000000"/>
                </a:solidFill>
                <a:effectLst/>
                <a:latin typeface="Calibri" pitchFamily="34" charset="0"/>
                <a:ea typeface="Calibri" pitchFamily="34" charset="0"/>
              </a:rPr>
              <a:t>23</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53250"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53251" name="Plassholder for notater 2" title=""/>
          <p:cNvSpPr>
            <a:spLocks noGrp="1"/>
          </p:cNvSpPr>
          <p:nvPr>
            <p:ph type="body" idx="1"/>
          </p:nvPr>
        </p:nvSpPr>
        <p:spPr bwMode="auto">
          <a:xfrm>
            <a:off x="685800" y="4343400"/>
            <a:ext cx="5486400" cy="4114800"/>
          </a:xfrm>
          <a:prstGeom prst="rect">
            <a:avLst/>
          </a:prstGeom>
          <a:noFill/>
          <a:ln w="9525">
            <a:noFill/>
            <a:miter lim="800000"/>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DKEFS ved behov, WISC IV/WAIS IV</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SNAP – symptomkartlegging.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Samtale med pasient</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QB test</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Beck youth, Vineland, QB, WAIS IV/WISC dersom ikke nylig er tatt.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Nevropsyk på indikasjon.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Mini utredning. </a:t>
            </a:r>
            <a:endParaRPr kumimoji="0" lang="nb-NO" altLang="nb-NO" sz="1200" b="0" i="0" u="none" strike="noStrike" kern="1200" cap="none" spc="0" normalizeH="0" baseline="0" noProof="0">
              <a:solidFill>
                <a:srgbClr val="000000"/>
              </a:solidFill>
              <a:uLnTx/>
              <a:uFillTx/>
            </a:endParaRPr>
          </a:p>
        </p:txBody>
      </p:sp>
      <p:sp>
        <p:nvSpPr>
          <p:cNvPr id="53252"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FBA58C1D-D543-4991-8500-9BA4D62AA155}" type="slidenum">
              <a:rPr kumimoji="0" lang="nb-NO" altLang="nb-NO" sz="1200" u="none" baseline="0">
                <a:solidFill>
                  <a:srgbClr val="000000"/>
                </a:solidFill>
                <a:effectLst/>
                <a:latin typeface="Calibri" pitchFamily="34" charset="0"/>
                <a:ea typeface="Calibri" pitchFamily="34" charset="0"/>
              </a:rPr>
              <a:t>25</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54274"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54275" name="Plassholder for notater 2" title=""/>
          <p:cNvSpPr>
            <a:spLocks noGrp="1"/>
          </p:cNvSpPr>
          <p:nvPr>
            <p:ph type="body" idx="1"/>
          </p:nvPr>
        </p:nvSpPr>
        <p:spPr bwMode="auto">
          <a:xfrm>
            <a:off x="685800" y="4343400"/>
            <a:ext cx="5486400" cy="4114800"/>
          </a:xfrm>
          <a:prstGeom prst="rect">
            <a:avLst/>
          </a:prstGeom>
          <a:noFill/>
          <a:ln w="9525">
            <a:noFill/>
            <a:miter lim="800000"/>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Link til Nav. Opplæringspenger, transportutgifter, omsorgslønn,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endParaRPr>
          </a:p>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Link til pasientrettigheter.</a:t>
            </a:r>
            <a:endParaRPr kumimoji="0" lang="nb-NO" altLang="nb-NO" sz="1200" b="0" i="0" u="none" strike="noStrike" kern="1200" cap="none" spc="0" normalizeH="0" baseline="0" noProof="0">
              <a:solidFill>
                <a:srgbClr val="000000"/>
              </a:solidFill>
              <a:uLnTx/>
              <a:uFillTx/>
            </a:endParaRPr>
          </a:p>
        </p:txBody>
      </p:sp>
      <p:sp>
        <p:nvSpPr>
          <p:cNvPr id="54276"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5C4CAD1B-BE5C-4C0B-AF06-AA1F0158E47C}" type="slidenum">
              <a:rPr kumimoji="0" lang="nb-NO" altLang="nb-NO" sz="1200" u="none" baseline="0">
                <a:solidFill>
                  <a:srgbClr val="000000"/>
                </a:solidFill>
                <a:effectLst/>
                <a:latin typeface="Calibri" pitchFamily="34" charset="0"/>
                <a:ea typeface="Calibri" pitchFamily="34" charset="0"/>
              </a:rPr>
              <a:t>26</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http://schemas.openxmlformats.org/presentationml/2006/main">
  <p:cSld name="">
    <p:spTree>
      <p:nvGrpSpPr>
        <p:cNvPr id="1" name="" title=""/>
        <p:cNvGrpSpPr/>
        <p:nvPr/>
      </p:nvGrpSpPr>
      <p:grpSpPr/>
      <p:sp>
        <p:nvSpPr>
          <p:cNvPr id="55298" name="Plassholder for lysbilde 1" title=""/>
          <p:cNvSpPr>
            <a:spLocks noGrp="1" noRot="1" noChangeAspect="1" noTextEdit="1"/>
          </p:cNvSpPr>
          <p:nvPr>
            <p:ph type="sldImg" idx="5"/>
          </p:nvPr>
        </p:nvSpPr>
        <p:spPr>
          <a:xfrm>
            <a:off x="1143000" y="685800"/>
            <a:ext cx="4572000" cy="3429000"/>
          </a:xfrm>
          <a:noFill/>
          <a:ln w="12700" cap="flat">
            <a:solidFill>
              <a:srgbClr val="000000"/>
            </a:solidFill>
            <a:prstDash val="solid"/>
            <a:miter lim="800000"/>
            <a:headEnd type="none" w="med" len="med"/>
            <a:tailEnd type="none" w="med" len="med"/>
          </a:ln>
        </p:spPr>
      </p:sp>
      <p:sp>
        <p:nvSpPr>
          <p:cNvPr id="55299" name="Plassholder for notater 2" title=""/>
          <p:cNvSpPr>
            <a:spLocks noGrp="1"/>
          </p:cNvSpPr>
          <p:nvPr>
            <p:ph type="body" idx="1"/>
          </p:nvPr>
        </p:nvSpPr>
        <p:spPr bwMode="auto">
          <a:xfrm>
            <a:off x="685800" y="4343400"/>
            <a:ext cx="5486400" cy="4114800"/>
          </a:xfrm>
          <a:prstGeom prst="rect">
            <a:avLst/>
          </a:prstGeom>
          <a:noFill/>
          <a:ln w="9525">
            <a:noFill/>
            <a:miter lim="800000"/>
          </a:ln>
        </p:spPr>
        <p:txBody>
          <a:bodyPr wrap="square" lIns="91440" tIns="45720" rIns="91440" bIns="45720" anchor="t" anchorCtr="0">
            <a:noAutofit/>
          </a:bodyPr>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ea typeface="Calibri" pitchFamily="34" charset="0"/>
              </a:defRPr>
            </a:lvl5pPr>
          </a:lstStyle>
          <a:p>
            <a:pPr marL="0" marR="0" lvl="0" indent="0" algn="l" defTabSz="914400" rtl="0" eaLnBrk="0" fontAlgn="base" latinLnBrk="0" hangingPunct="0">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Arial"/>
                <a:sym typeface="Wingdings" charset="2"/>
              </a:rPr>
              <a:t>Rutine for ADHD revurdering – hentes fra Kirsten. Vedtatt brukt for hele ABUP.</a:t>
            </a:r>
            <a:endParaRPr kumimoji="0" lang="nb-NO" altLang="nb-NO" sz="1200" b="0" i="0" u="none" strike="noStrike" kern="1200" cap="none" spc="0" normalizeH="0" baseline="0" noProof="0">
              <a:solidFill>
                <a:srgbClr val="000000"/>
              </a:solidFill>
              <a:uLnTx/>
              <a:uFillTx/>
            </a:endParaRPr>
          </a:p>
        </p:txBody>
      </p:sp>
      <p:sp>
        <p:nvSpPr>
          <p:cNvPr id="55300" name="Plassholder for lysbildenummer 3" title=""/>
          <p:cNvSpPr>
            <a:spLocks noGrp="1"/>
          </p:cNvSpPr>
          <p:nvPr>
            <p:ph type="sldNum"/>
          </p:nvPr>
        </p:nvSpPr>
        <p:spPr>
          <a:xfrm>
            <a:off x="3884613" y="8685213"/>
            <a:ext cx="2971800" cy="457200"/>
          </a:xfrm>
          <a:prstGeom prst="rect">
            <a:avLst/>
          </a:prstGeom>
          <a:noFill/>
          <a:ln>
            <a:noFill/>
            <a:miter lim="800000"/>
          </a:ln>
        </p:spPr>
        <p:txBody>
          <a:bodyPr anchor="b" anchorCtr="0"/>
          <a:lstStyle>
            <a:lvl1pPr marL="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1pPr>
            <a:lvl2pPr marL="4572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2pPr>
            <a:lvl3pPr marL="9144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3pPr>
            <a:lvl4pPr marL="13716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4pPr>
            <a:lvl5pPr marL="1828800" indent="0" algn="l" defTabSz="457200" rtl="0" eaLnBrk="0" fontAlgn="base" hangingPunct="0">
              <a:lnSpc>
                <a:spcPct val="100000"/>
              </a:lnSpc>
              <a:spcBef>
                <a:spcPct val="30000"/>
              </a:spcBef>
              <a:spcAft>
                <a:spcPct val="0"/>
              </a:spcAft>
              <a:buClrTx/>
              <a:buSzTx/>
              <a:buFontTx/>
              <a:buNone/>
              <a:defRPr kumimoji="0" lang="nb-NO" altLang="en-US" sz="1200" b="0" i="0" u="none" baseline="0">
                <a:solidFill>
                  <a:schemeClr val="tx1"/>
                </a:solidFill>
                <a:effectLst/>
                <a:latin typeface="Calibri" pitchFamily="34" charset="0"/>
              </a:defRPr>
            </a:lvl5pPr>
          </a:lstStyle>
          <a:p>
            <a:pPr marL="0" lvl="0" indent="0" algn="r" defTabSz="914400" rtl="0" eaLnBrk="0" fontAlgn="base" hangingPunct="0">
              <a:lnSpc>
                <a:spcPct val="100000"/>
              </a:lnSpc>
              <a:spcBef>
                <a:spcPct val="0"/>
              </a:spcBef>
              <a:spcAft>
                <a:spcPct val="0"/>
              </a:spcAft>
              <a:buClrTx/>
              <a:buSzTx/>
              <a:buFontTx/>
              <a:buNone/>
            </a:pPr>
            <a:fld id="{43CC6853-FF39-4438-963E-855A292C0CF2}" type="slidenum">
              <a:rPr kumimoji="0" lang="nb-NO" altLang="nb-NO" sz="1200" u="none" baseline="0">
                <a:solidFill>
                  <a:srgbClr val="000000"/>
                </a:solidFill>
                <a:effectLst/>
                <a:latin typeface="Calibri" pitchFamily="34" charset="0"/>
                <a:ea typeface="Calibri" pitchFamily="34" charset="0"/>
              </a:rPr>
              <a:t>33</a:t>
            </a:fld>
            <a:endParaRPr kumimoji="0" lang="nb-NO" altLang="nb-NO" sz="1200" u="none" baseline="0">
              <a:solidFill>
                <a:srgbClr val="000000"/>
              </a:solidFill>
              <a:effectLst/>
              <a:latin typeface="Calibri" pitchFamily="34" charset="0"/>
              <a:ea typeface="Calibri" pitchFamily="34" charset="0"/>
            </a:endParaRPr>
          </a:p>
        </p:txBody>
      </p:sp>
    </p:spTree>
  </p:cSld>
  <p:clrMapOvr>
    <a:masterClrMapping/>
  </p:clrMapOvr>
</p:note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
  <p:cSld name="Tittellysbilde">
    <p:bg>
      <p:bgPr>
        <a:solidFill>
          <a:schemeClr val="bg1"/>
        </a:solidFill>
      </p:bgPr>
    </p:bg>
    <p:spTree>
      <p:nvGrpSpPr>
        <p:cNvPr id="1" name="" title=""/>
        <p:cNvGrpSpPr/>
        <p:nvPr/>
      </p:nvGrpSpPr>
      <p:grpSpPr/>
      <p:sp>
        <p:nvSpPr>
          <p:cNvPr id="2" name="Tittel 1"/>
          <p:cNvSpPr>
            <a:spLocks noGrp="1"/>
          </p:cNvSpPr>
          <p:nvPr>
            <p:ph type="ctrTitle"/>
          </p:nvPr>
        </p:nvSpPr>
        <p:spPr>
          <a:xfrm>
            <a:off x="685800" y="2130425"/>
            <a:ext cx="7772400" cy="1470025"/>
          </a:xfrm>
        </p:spPr>
        <p:txBody>
          <a:bodyPr/>
          <a:lstStyle/>
          <a:p>
            <a:r>
              <a:rPr kumimoji="0" lang="nb-NO" altLang="en-US" sz="4400" b="0" i="0" u="none" strike="noStrike" kern="1200" cap="none" spc="0" normalizeH="0" baseline="0" noProof="0">
                <a:uLnTx/>
                <a:uFillTx/>
              </a:rPr>
              <a:t>Klikk for å redigere tittelstil</a:t>
            </a:r>
          </a:p>
        </p:txBody>
      </p:sp>
      <p:sp>
        <p:nvSpPr>
          <p:cNvPr id="3" name="Undertit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0" lang="nb-NO" altLang="en-US" sz="3200" b="0" i="0" u="none" strike="noStrike" kern="1200" cap="none" spc="0" normalizeH="0" baseline="0" noProof="0">
                <a:uLnTx/>
                <a:uFillTx/>
              </a:rPr>
              <a:t>Klikk for å redigere undertittelstil i malen</a:t>
            </a:r>
          </a:p>
        </p:txBody>
      </p:sp>
      <p:sp>
        <p:nvSpPr>
          <p:cNvPr id="2050" name="Plassholder for dato 3"/>
          <p:cNvSpPr>
            <a:spLocks noGrp="1"/>
          </p:cNvSpPr>
          <p:nvPr>
            <p:ph type="dt" sz="half" idx="10"/>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2F798577-B31D-411D-B26C-B733F588372D}"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2053" name="Plassholder for bunntekst 4"/>
          <p:cNvSpPr>
            <a:spLocks noGrp="1"/>
          </p:cNvSpPr>
          <p:nvPr>
            <p:ph type="ftr" sz="quarter" idx="11"/>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2054" name="Plassholder for lysbildenummer 5"/>
          <p:cNvSpPr>
            <a:spLocks noGrp="1"/>
          </p:cNvSpPr>
          <p:nvPr>
            <p:ph type="sldNum" sz="quarter" idx="12"/>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72AE22A4-0BB9-40D8-AE0F-2F47E31A8AD3}"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x">
  <p:cSld name="Loddrett tekst">
    <p:bg>
      <p:bgPr>
        <a:solidFill>
          <a:schemeClr val="bg1"/>
        </a:solidFill>
      </p:bgPr>
    </p:bg>
    <p:spTree>
      <p:nvGrpSpPr>
        <p:cNvPr id="1" name="" title=""/>
        <p:cNvGrpSpPr/>
        <p:nvPr/>
      </p:nvGrpSpPr>
      <p:grpSpPr/>
      <p:sp>
        <p:nvSpPr>
          <p:cNvPr id="2" name="Tittel 1"/>
          <p:cNvSpPr>
            <a:spLocks noGrp="1"/>
          </p:cNvSpPr>
          <p:nvPr>
            <p:ph type="title"/>
          </p:nvPr>
        </p:nvSpPr>
        <p:spPr>
          <a:xfrm>
            <a:off x="457200" y="274638"/>
            <a:ext cx="8229600" cy="1143000"/>
          </a:xfrm>
        </p:spPr>
        <p:txBody>
          <a:bodyPr/>
          <a:lstStyle/>
          <a:p>
            <a:r>
              <a:rPr kumimoji="0" lang="nb-NO" altLang="en-US" sz="4400" b="0" i="0" u="none" strike="noStrike" kern="1200" cap="none" spc="0" normalizeH="0" baseline="0" noProof="0">
                <a:uLnTx/>
                <a:uFillTx/>
              </a:rPr>
              <a:t>Klikk for å redigere tittelstil</a:t>
            </a:r>
          </a:p>
        </p:txBody>
      </p:sp>
      <p:sp>
        <p:nvSpPr>
          <p:cNvPr id="3" name="Plassholder for loddrett tekst 2"/>
          <p:cNvSpPr>
            <a:spLocks noGrp="1"/>
          </p:cNvSpPr>
          <p:nvPr>
            <p:ph type="body" orient="vert" idx="1"/>
          </p:nvPr>
        </p:nvSpPr>
        <p:spPr>
          <a:xfrm>
            <a:off x="457200" y="1600200"/>
            <a:ext cx="8229600" cy="4525963"/>
          </a:xfrm>
        </p:spPr>
        <p:txBody>
          <a:bodyPr vert="eaVert"/>
          <a:lstStyle/>
          <a:p>
            <a:pPr lvl="0"/>
            <a:r>
              <a:rPr kumimoji="0" lang="nb-NO" altLang="en-US" sz="3200" b="0" i="0" u="none" strike="noStrike" kern="1200" cap="none" spc="0" normalizeH="0" baseline="0" noProof="0">
                <a:uLnTx/>
                <a:uFillTx/>
              </a:rPr>
              <a:t>Klikk for å redigere tekststiler i malen</a:t>
            </a:r>
          </a:p>
          <a:p>
            <a:pPr lvl="1"/>
            <a:r>
              <a:rPr kumimoji="0" lang="nb-NO" altLang="en-US" sz="2800" b="0" i="0" u="none" strike="noStrike" kern="1200" cap="none" spc="0" normalizeH="0" baseline="0" noProof="0">
                <a:uLnTx/>
                <a:uFillTx/>
              </a:rPr>
              <a:t>Andre nivå</a:t>
            </a:r>
          </a:p>
          <a:p>
            <a:pPr lvl="2"/>
            <a:r>
              <a:rPr kumimoji="0" lang="nb-NO" altLang="en-US" sz="2400" b="0" i="0" u="none" strike="noStrike" kern="1200" cap="none" spc="0" normalizeH="0" baseline="0" noProof="0">
                <a:uLnTx/>
                <a:uFillTx/>
              </a:rPr>
              <a:t>Tredje nivå</a:t>
            </a:r>
          </a:p>
          <a:p>
            <a:pPr lvl="3"/>
            <a:r>
              <a:rPr kumimoji="0" lang="nb-NO" altLang="en-US" sz="2000" b="0" i="0" u="none" strike="noStrike" kern="1200" cap="none" spc="0" normalizeH="0" baseline="0" noProof="0">
                <a:uLnTx/>
                <a:uFillTx/>
              </a:rPr>
              <a:t>Fjerde nivå</a:t>
            </a:r>
          </a:p>
          <a:p>
            <a:pPr lvl="4"/>
            <a:r>
              <a:rPr kumimoji="0" lang="nb-NO" altLang="en-US" sz="2000" b="0" i="0" u="none" strike="noStrike" kern="1200" cap="none" spc="0" normalizeH="0" baseline="0" noProof="0">
                <a:uLnTx/>
                <a:uFillTx/>
              </a:rPr>
              <a:t>Femte nivå</a:t>
            </a:r>
          </a:p>
        </p:txBody>
      </p:sp>
      <p:sp>
        <p:nvSpPr>
          <p:cNvPr id="11266" name="Plassholder for dato 3"/>
          <p:cNvSpPr>
            <a:spLocks noGrp="1"/>
          </p:cNvSpPr>
          <p:nvPr>
            <p:ph type="dt" sz="half" idx="10"/>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D5A8AA46-C69A-4841-80D4-934A81EC2B0E}"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1269" name="Plassholder for bunntekst 4"/>
          <p:cNvSpPr>
            <a:spLocks noGrp="1"/>
          </p:cNvSpPr>
          <p:nvPr>
            <p:ph type="ftr" sz="quarter" idx="11"/>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1270" name="Plassholder for lysbildenummer 5"/>
          <p:cNvSpPr>
            <a:spLocks noGrp="1"/>
          </p:cNvSpPr>
          <p:nvPr>
            <p:ph type="sldNum" sz="quarter" idx="12"/>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4AB023F4-5FAF-4449-86ED-B205D9E1C5AA}"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vertTitleAndTx">
  <p:cSld name="Loddrett tittel og tekst">
    <p:bg>
      <p:bgPr>
        <a:solidFill>
          <a:schemeClr val="bg1"/>
        </a:solidFill>
      </p:bgPr>
    </p:bg>
    <p:spTree>
      <p:nvGrpSpPr>
        <p:cNvPr id="1" name="" title=""/>
        <p:cNvGrpSpPr/>
        <p:nvPr/>
      </p:nvGrpSpPr>
      <p:grpSpPr/>
      <p:sp>
        <p:nvSpPr>
          <p:cNvPr id="2" name="Loddrett tittel 1"/>
          <p:cNvSpPr>
            <a:spLocks noGrp="1"/>
          </p:cNvSpPr>
          <p:nvPr>
            <p:ph type="title" orient="vert"/>
          </p:nvPr>
        </p:nvSpPr>
        <p:spPr>
          <a:xfrm>
            <a:off x="6629400" y="274638"/>
            <a:ext cx="2057400" cy="5851525"/>
          </a:xfrm>
        </p:spPr>
        <p:txBody>
          <a:bodyPr vert="eaVert"/>
          <a:lstStyle/>
          <a:p>
            <a:r>
              <a:rPr kumimoji="0" lang="nb-NO" altLang="en-US" sz="4400" b="0" i="0" u="none" strike="noStrike" kern="1200" cap="none" spc="0" normalizeH="0" baseline="0" noProof="0">
                <a:uLnTx/>
                <a:uFillTx/>
              </a:rPr>
              <a:t>Klikk for å redigere tittelstil</a:t>
            </a:r>
          </a:p>
        </p:txBody>
      </p:sp>
      <p:sp>
        <p:nvSpPr>
          <p:cNvPr id="3" name="Plassholder for loddrett tekst 2"/>
          <p:cNvSpPr>
            <a:spLocks noGrp="1"/>
          </p:cNvSpPr>
          <p:nvPr>
            <p:ph type="body" orient="vert" idx="1"/>
          </p:nvPr>
        </p:nvSpPr>
        <p:spPr>
          <a:xfrm>
            <a:off x="457200" y="274638"/>
            <a:ext cx="6019800" cy="5851525"/>
          </a:xfrm>
        </p:spPr>
        <p:txBody>
          <a:bodyPr vert="eaVert"/>
          <a:lstStyle/>
          <a:p>
            <a:pPr lvl="0"/>
            <a:r>
              <a:rPr kumimoji="0" lang="nb-NO" altLang="en-US" sz="3200" b="0" i="0" u="none" strike="noStrike" kern="1200" cap="none" spc="0" normalizeH="0" baseline="0" noProof="0">
                <a:uLnTx/>
                <a:uFillTx/>
              </a:rPr>
              <a:t>Klikk for å redigere tekststiler i malen</a:t>
            </a:r>
          </a:p>
          <a:p>
            <a:pPr lvl="1"/>
            <a:r>
              <a:rPr kumimoji="0" lang="nb-NO" altLang="en-US" sz="2800" b="0" i="0" u="none" strike="noStrike" kern="1200" cap="none" spc="0" normalizeH="0" baseline="0" noProof="0">
                <a:uLnTx/>
                <a:uFillTx/>
              </a:rPr>
              <a:t>Andre nivå</a:t>
            </a:r>
          </a:p>
          <a:p>
            <a:pPr lvl="2"/>
            <a:r>
              <a:rPr kumimoji="0" lang="nb-NO" altLang="en-US" sz="2400" b="0" i="0" u="none" strike="noStrike" kern="1200" cap="none" spc="0" normalizeH="0" baseline="0" noProof="0">
                <a:uLnTx/>
                <a:uFillTx/>
              </a:rPr>
              <a:t>Tredje nivå</a:t>
            </a:r>
          </a:p>
          <a:p>
            <a:pPr lvl="3"/>
            <a:r>
              <a:rPr kumimoji="0" lang="nb-NO" altLang="en-US" sz="2000" b="0" i="0" u="none" strike="noStrike" kern="1200" cap="none" spc="0" normalizeH="0" baseline="0" noProof="0">
                <a:uLnTx/>
                <a:uFillTx/>
              </a:rPr>
              <a:t>Fjerde nivå</a:t>
            </a:r>
          </a:p>
          <a:p>
            <a:pPr lvl="4"/>
            <a:r>
              <a:rPr kumimoji="0" lang="nb-NO" altLang="en-US" sz="2000" b="0" i="0" u="none" strike="noStrike" kern="1200" cap="none" spc="0" normalizeH="0" baseline="0" noProof="0">
                <a:uLnTx/>
                <a:uFillTx/>
              </a:rPr>
              <a:t>Femte nivå</a:t>
            </a:r>
          </a:p>
        </p:txBody>
      </p:sp>
      <p:sp>
        <p:nvSpPr>
          <p:cNvPr id="12290" name="Plassholder for dato 3"/>
          <p:cNvSpPr>
            <a:spLocks noGrp="1"/>
          </p:cNvSpPr>
          <p:nvPr>
            <p:ph type="dt" sz="half" idx="10"/>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D13C0C0B-7528-42C6-B924-3B58C1781BFC}"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2293" name="Plassholder for bunntekst 4"/>
          <p:cNvSpPr>
            <a:spLocks noGrp="1"/>
          </p:cNvSpPr>
          <p:nvPr>
            <p:ph type="ftr" sz="quarter" idx="11"/>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2294" name="Plassholder for lysbildenummer 5"/>
          <p:cNvSpPr>
            <a:spLocks noGrp="1"/>
          </p:cNvSpPr>
          <p:nvPr>
            <p:ph type="sldNum" sz="quarter" idx="12"/>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DEBA1AAB-22F8-4F63-8566-2DE7F599C317}"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
  <p:cSld name="Tittel og innhold">
    <p:bg>
      <p:bgPr>
        <a:solidFill>
          <a:schemeClr val="bg1"/>
        </a:solidFill>
      </p:bgPr>
    </p:bg>
    <p:spTree>
      <p:nvGrpSpPr>
        <p:cNvPr id="1" name="" title=""/>
        <p:cNvGrpSpPr/>
        <p:nvPr/>
      </p:nvGrpSpPr>
      <p:grpSpPr/>
      <p:sp>
        <p:nvSpPr>
          <p:cNvPr id="2" name="Tittel 1"/>
          <p:cNvSpPr>
            <a:spLocks noGrp="1"/>
          </p:cNvSpPr>
          <p:nvPr>
            <p:ph type="title"/>
          </p:nvPr>
        </p:nvSpPr>
        <p:spPr>
          <a:xfrm>
            <a:off x="457200" y="274638"/>
            <a:ext cx="8229600" cy="1143000"/>
          </a:xfrm>
        </p:spPr>
        <p:txBody>
          <a:bodyPr/>
          <a:lstStyle/>
          <a:p>
            <a:r>
              <a:rPr kumimoji="0" lang="nb-NO" altLang="en-US" sz="4400" b="0" i="0" u="none" strike="noStrike" kern="1200" cap="none" spc="0" normalizeH="0" baseline="0" noProof="0">
                <a:uLnTx/>
                <a:uFillTx/>
              </a:rPr>
              <a:t>Klikk for å redigere tittelstil</a:t>
            </a:r>
          </a:p>
        </p:txBody>
      </p:sp>
      <p:sp>
        <p:nvSpPr>
          <p:cNvPr id="3" name="Plassholder for innhold 2"/>
          <p:cNvSpPr>
            <a:spLocks noGrp="1"/>
          </p:cNvSpPr>
          <p:nvPr>
            <p:ph idx="1"/>
          </p:nvPr>
        </p:nvSpPr>
        <p:spPr>
          <a:xfrm>
            <a:off x="457200" y="1600200"/>
            <a:ext cx="8229600" cy="4525963"/>
          </a:xfrm>
        </p:spPr>
        <p:txBody>
          <a:bodyPr/>
          <a:lstStyle/>
          <a:p>
            <a:pPr lvl="0"/>
            <a:r>
              <a:rPr kumimoji="0" lang="nb-NO" altLang="en-US" sz="3200" b="0" i="0" u="none" strike="noStrike" kern="1200" cap="none" spc="0" normalizeH="0" baseline="0" noProof="0">
                <a:uLnTx/>
                <a:uFillTx/>
              </a:rPr>
              <a:t>Klikk for å redigere tekststiler i malen</a:t>
            </a:r>
          </a:p>
          <a:p>
            <a:pPr lvl="1"/>
            <a:r>
              <a:rPr kumimoji="0" lang="nb-NO" altLang="en-US" sz="2800" b="0" i="0" u="none" strike="noStrike" kern="1200" cap="none" spc="0" normalizeH="0" baseline="0" noProof="0">
                <a:uLnTx/>
                <a:uFillTx/>
              </a:rPr>
              <a:t>Andre nivå</a:t>
            </a:r>
          </a:p>
          <a:p>
            <a:pPr lvl="2"/>
            <a:r>
              <a:rPr kumimoji="0" lang="nb-NO" altLang="en-US" sz="2400" b="0" i="0" u="none" strike="noStrike" kern="1200" cap="none" spc="0" normalizeH="0" baseline="0" noProof="0">
                <a:uLnTx/>
                <a:uFillTx/>
              </a:rPr>
              <a:t>Tredje nivå</a:t>
            </a:r>
          </a:p>
          <a:p>
            <a:pPr lvl="3"/>
            <a:r>
              <a:rPr kumimoji="0" lang="nb-NO" altLang="en-US" sz="2000" b="0" i="0" u="none" strike="noStrike" kern="1200" cap="none" spc="0" normalizeH="0" baseline="0" noProof="0">
                <a:uLnTx/>
                <a:uFillTx/>
              </a:rPr>
              <a:t>Fjerde nivå</a:t>
            </a:r>
          </a:p>
          <a:p>
            <a:pPr lvl="4"/>
            <a:r>
              <a:rPr kumimoji="0" lang="nb-NO" altLang="en-US" sz="2000" b="0" i="0" u="none" strike="noStrike" kern="1200" cap="none" spc="0" normalizeH="0" baseline="0" noProof="0">
                <a:uLnTx/>
                <a:uFillTx/>
              </a:rPr>
              <a:t>Femte nivå</a:t>
            </a:r>
          </a:p>
        </p:txBody>
      </p:sp>
      <p:sp>
        <p:nvSpPr>
          <p:cNvPr id="3074" name="Plassholder for dato 3"/>
          <p:cNvSpPr>
            <a:spLocks noGrp="1"/>
          </p:cNvSpPr>
          <p:nvPr>
            <p:ph type="dt" sz="half" idx="10"/>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D215FE39-BAC2-44F5-BFC0-92F2C0FF23BA}"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3077" name="Plassholder for bunntekst 4"/>
          <p:cNvSpPr>
            <a:spLocks noGrp="1"/>
          </p:cNvSpPr>
          <p:nvPr>
            <p:ph type="ftr" sz="quarter" idx="11"/>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3078" name="Plassholder for lysbildenummer 5"/>
          <p:cNvSpPr>
            <a:spLocks noGrp="1"/>
          </p:cNvSpPr>
          <p:nvPr>
            <p:ph type="sldNum" sz="quarter" idx="12"/>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82CA5B5C-45AF-4C63-BAC6-9FFEB270B200}"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secHead">
  <p:cSld name="Inndelingsoverskrift">
    <p:bg>
      <p:bgPr>
        <a:solidFill>
          <a:schemeClr val="bg1"/>
        </a:solidFill>
      </p:bgPr>
    </p:bg>
    <p:spTree>
      <p:nvGrpSpPr>
        <p:cNvPr id="1" name="" title=""/>
        <p:cNvGrpSpPr/>
        <p:nvPr/>
      </p:nvGrpSpPr>
      <p:grpSpPr/>
      <p:sp>
        <p:nvSpPr>
          <p:cNvPr id="2" name="Tittel 1"/>
          <p:cNvSpPr>
            <a:spLocks noGrp="1"/>
          </p:cNvSpPr>
          <p:nvPr>
            <p:ph type="title"/>
          </p:nvPr>
        </p:nvSpPr>
        <p:spPr>
          <a:xfrm>
            <a:off x="722313" y="4406900"/>
            <a:ext cx="7772400" cy="1362075"/>
          </a:xfrm>
        </p:spPr>
        <p:txBody>
          <a:bodyPr anchor="t"/>
          <a:lstStyle>
            <a:lvl1pPr algn="l">
              <a:defRPr sz="4000" b="1" cap="all"/>
            </a:lvl1pPr>
          </a:lstStyle>
          <a:p>
            <a:r>
              <a:rPr kumimoji="0" lang="nb-NO" altLang="en-US" sz="4000" b="1" i="0" u="none" strike="noStrike" kern="1200" cap="all" spc="0" normalizeH="0" baseline="0" noProof="0">
                <a:uLnTx/>
                <a:uFillTx/>
              </a:rPr>
              <a:t>Klikk for å redigere tittelstil</a:t>
            </a:r>
          </a:p>
        </p:txBody>
      </p:sp>
      <p:sp>
        <p:nvSpPr>
          <p:cNvPr id="3" name="Plassholder f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0" lang="nb-NO" altLang="en-US" sz="2000" b="0" i="0" u="none" strike="noStrike" kern="1200" cap="none" spc="0" normalizeH="0" baseline="0" noProof="0">
                <a:uLnTx/>
                <a:uFillTx/>
              </a:rPr>
              <a:t>Klikk for å redigere tekststiler i malen</a:t>
            </a:r>
          </a:p>
        </p:txBody>
      </p:sp>
      <p:sp>
        <p:nvSpPr>
          <p:cNvPr id="4098" name="Plassholder for dato 3"/>
          <p:cNvSpPr>
            <a:spLocks noGrp="1"/>
          </p:cNvSpPr>
          <p:nvPr>
            <p:ph type="dt" sz="half" idx="10"/>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607586DE-1724-483C-9437-8AFED2228813}"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4101" name="Plassholder for bunntekst 4"/>
          <p:cNvSpPr>
            <a:spLocks noGrp="1"/>
          </p:cNvSpPr>
          <p:nvPr>
            <p:ph type="ftr" sz="quarter" idx="11"/>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4102" name="Plassholder for lysbildenummer 5"/>
          <p:cNvSpPr>
            <a:spLocks noGrp="1"/>
          </p:cNvSpPr>
          <p:nvPr>
            <p:ph type="sldNum" sz="quarter" idx="12"/>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B4FC8D4A-B2B5-4708-AB1A-F11C08108EB9}"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Obj">
  <p:cSld name="To innholdsdeler">
    <p:bg>
      <p:bgPr>
        <a:solidFill>
          <a:schemeClr val="bg1"/>
        </a:solidFill>
      </p:bgPr>
    </p:bg>
    <p:spTree>
      <p:nvGrpSpPr>
        <p:cNvPr id="1" name="" title=""/>
        <p:cNvGrpSpPr/>
        <p:nvPr/>
      </p:nvGrpSpPr>
      <p:grpSpPr/>
      <p:sp>
        <p:nvSpPr>
          <p:cNvPr id="2" name="Tittel 1"/>
          <p:cNvSpPr>
            <a:spLocks noGrp="1"/>
          </p:cNvSpPr>
          <p:nvPr>
            <p:ph type="title"/>
          </p:nvPr>
        </p:nvSpPr>
        <p:spPr>
          <a:xfrm>
            <a:off x="457200" y="274638"/>
            <a:ext cx="8229600" cy="1143000"/>
          </a:xfrm>
        </p:spPr>
        <p:txBody>
          <a:bodyPr/>
          <a:lstStyle/>
          <a:p>
            <a:r>
              <a:rPr kumimoji="0" lang="nb-NO" altLang="en-US" sz="4400" b="0" i="0" u="none" strike="noStrike" kern="1200" cap="none" spc="0" normalizeH="0" baseline="0" noProof="0">
                <a:uLnTx/>
                <a:uFillTx/>
              </a:rPr>
              <a:t>Klikk for å redigere tittelstil</a:t>
            </a:r>
          </a:p>
        </p:txBody>
      </p:sp>
      <p:sp>
        <p:nvSpPr>
          <p:cNvPr id="3" name="Plassholder for innhol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0" lang="nb-NO" altLang="en-US" sz="2800" b="0" i="0" u="none" strike="noStrike" kern="1200" cap="none" spc="0" normalizeH="0" baseline="0" noProof="0">
                <a:uLnTx/>
                <a:uFillTx/>
              </a:rPr>
              <a:t>Klikk for å redigere tekststiler i malen</a:t>
            </a:r>
          </a:p>
          <a:p>
            <a:pPr lvl="1"/>
            <a:r>
              <a:rPr kumimoji="0" lang="nb-NO" altLang="en-US" sz="2400" b="0" i="0" u="none" strike="noStrike" kern="1200" cap="none" spc="0" normalizeH="0" baseline="0" noProof="0">
                <a:uLnTx/>
                <a:uFillTx/>
              </a:rPr>
              <a:t>Andre nivå</a:t>
            </a:r>
          </a:p>
          <a:p>
            <a:pPr lvl="2"/>
            <a:r>
              <a:rPr kumimoji="0" lang="nb-NO" altLang="en-US" sz="2000" b="0" i="0" u="none" strike="noStrike" kern="1200" cap="none" spc="0" normalizeH="0" baseline="0" noProof="0">
                <a:uLnTx/>
                <a:uFillTx/>
              </a:rPr>
              <a:t>Tredje nivå</a:t>
            </a:r>
          </a:p>
          <a:p>
            <a:pPr lvl="3"/>
            <a:r>
              <a:rPr kumimoji="0" lang="nb-NO" altLang="en-US" sz="1800" b="0" i="0" u="none" strike="noStrike" kern="1200" cap="none" spc="0" normalizeH="0" baseline="0" noProof="0">
                <a:uLnTx/>
                <a:uFillTx/>
              </a:rPr>
              <a:t>Fjerde nivå</a:t>
            </a:r>
          </a:p>
          <a:p>
            <a:pPr lvl="4"/>
            <a:r>
              <a:rPr kumimoji="0" lang="nb-NO" altLang="en-US" sz="1800" b="0" i="0" u="none" strike="noStrike" kern="1200" cap="none" spc="0" normalizeH="0" baseline="0" noProof="0">
                <a:uLnTx/>
                <a:uFillTx/>
              </a:rPr>
              <a:t>Femte nivå</a:t>
            </a:r>
          </a:p>
        </p:txBody>
      </p:sp>
      <p:sp>
        <p:nvSpPr>
          <p:cNvPr id="4" name="Plassholder for innhol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0" lang="nb-NO" altLang="en-US" sz="2800" b="0" i="0" u="none" strike="noStrike" kern="1200" cap="none" spc="0" normalizeH="0" baseline="0" noProof="0">
                <a:uLnTx/>
                <a:uFillTx/>
              </a:rPr>
              <a:t>Klikk for å redigere tekststiler i malen</a:t>
            </a:r>
          </a:p>
          <a:p>
            <a:pPr lvl="1"/>
            <a:r>
              <a:rPr kumimoji="0" lang="nb-NO" altLang="en-US" sz="2400" b="0" i="0" u="none" strike="noStrike" kern="1200" cap="none" spc="0" normalizeH="0" baseline="0" noProof="0">
                <a:uLnTx/>
                <a:uFillTx/>
              </a:rPr>
              <a:t>Andre nivå</a:t>
            </a:r>
          </a:p>
          <a:p>
            <a:pPr lvl="2"/>
            <a:r>
              <a:rPr kumimoji="0" lang="nb-NO" altLang="en-US" sz="2000" b="0" i="0" u="none" strike="noStrike" kern="1200" cap="none" spc="0" normalizeH="0" baseline="0" noProof="0">
                <a:uLnTx/>
                <a:uFillTx/>
              </a:rPr>
              <a:t>Tredje nivå</a:t>
            </a:r>
          </a:p>
          <a:p>
            <a:pPr lvl="3"/>
            <a:r>
              <a:rPr kumimoji="0" lang="nb-NO" altLang="en-US" sz="1800" b="0" i="0" u="none" strike="noStrike" kern="1200" cap="none" spc="0" normalizeH="0" baseline="0" noProof="0">
                <a:uLnTx/>
                <a:uFillTx/>
              </a:rPr>
              <a:t>Fjerde nivå</a:t>
            </a:r>
          </a:p>
          <a:p>
            <a:pPr lvl="4"/>
            <a:r>
              <a:rPr kumimoji="0" lang="nb-NO" altLang="en-US" sz="1800" b="0" i="0" u="none" strike="noStrike" kern="1200" cap="none" spc="0" normalizeH="0" baseline="0" noProof="0">
                <a:uLnTx/>
                <a:uFillTx/>
              </a:rPr>
              <a:t>Femte nivå</a:t>
            </a:r>
          </a:p>
        </p:txBody>
      </p:sp>
      <p:sp>
        <p:nvSpPr>
          <p:cNvPr id="5122" name="Plassholder for dato 3"/>
          <p:cNvSpPr>
            <a:spLocks noGrp="1"/>
          </p:cNvSpPr>
          <p:nvPr>
            <p:ph type="dt" sz="half" idx="10"/>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C177E66E-D985-4E44-B5A1-7B74FAA3AAF9}"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5125" name="Plassholder for bunntekst 4"/>
          <p:cNvSpPr>
            <a:spLocks noGrp="1"/>
          </p:cNvSpPr>
          <p:nvPr>
            <p:ph type="ftr" sz="quarter" idx="11"/>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5126" name="Plassholder for lysbildenummer 5"/>
          <p:cNvSpPr>
            <a:spLocks noGrp="1"/>
          </p:cNvSpPr>
          <p:nvPr>
            <p:ph type="sldNum" sz="quarter" idx="12"/>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52B0064B-788C-4DC7-9D40-947FA4DDE37C}"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woTxTwoObj">
  <p:cSld name="Sammenligning">
    <p:bg>
      <p:bgPr>
        <a:solidFill>
          <a:schemeClr val="bg1"/>
        </a:solidFill>
      </p:bgPr>
    </p:bg>
    <p:spTree>
      <p:nvGrpSpPr>
        <p:cNvPr id="1" name="" title=""/>
        <p:cNvGrpSpPr/>
        <p:nvPr/>
      </p:nvGrpSpPr>
      <p:grpSpPr/>
      <p:sp>
        <p:nvSpPr>
          <p:cNvPr id="2" name="Tittel 1"/>
          <p:cNvSpPr>
            <a:spLocks noGrp="1"/>
          </p:cNvSpPr>
          <p:nvPr>
            <p:ph type="title"/>
          </p:nvPr>
        </p:nvSpPr>
        <p:spPr>
          <a:xfrm>
            <a:off x="457200" y="274638"/>
            <a:ext cx="8229600" cy="1143000"/>
          </a:xfrm>
        </p:spPr>
        <p:txBody>
          <a:bodyPr/>
          <a:lstStyle>
            <a:lvl1pPr>
              <a:defRPr/>
            </a:lvl1pPr>
          </a:lstStyle>
          <a:p>
            <a:r>
              <a:rPr kumimoji="0" lang="nb-NO" altLang="en-US" sz="4400" b="0" i="0" u="none" strike="noStrike" kern="1200" cap="none" spc="0" normalizeH="0" baseline="0" noProof="0">
                <a:uLnTx/>
                <a:uFillTx/>
              </a:rPr>
              <a:t>Klikk for å redigere tittelstil</a:t>
            </a:r>
          </a:p>
        </p:txBody>
      </p:sp>
      <p:sp>
        <p:nvSpPr>
          <p:cNvPr id="3" name="Plassholder f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0" lang="nb-NO" altLang="en-US" sz="2400" b="1" i="0" u="none" strike="noStrike" kern="1200" cap="none" spc="0" normalizeH="0" baseline="0" noProof="0">
                <a:uLnTx/>
                <a:uFillTx/>
              </a:rPr>
              <a:t>Klikk for å redigere tekststiler i malen</a:t>
            </a:r>
          </a:p>
        </p:txBody>
      </p:sp>
      <p:sp>
        <p:nvSpPr>
          <p:cNvPr id="4" name="Plassholder for innhol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0" lang="nb-NO" altLang="en-US" sz="2400" b="0" i="0" u="none" strike="noStrike" kern="1200" cap="none" spc="0" normalizeH="0" baseline="0" noProof="0">
                <a:uLnTx/>
                <a:uFillTx/>
              </a:rPr>
              <a:t>Klikk for å redigere tekststiler i malen</a:t>
            </a:r>
          </a:p>
          <a:p>
            <a:pPr lvl="1"/>
            <a:r>
              <a:rPr kumimoji="0" lang="nb-NO" altLang="en-US" sz="2000" b="0" i="0" u="none" strike="noStrike" kern="1200" cap="none" spc="0" normalizeH="0" baseline="0" noProof="0">
                <a:uLnTx/>
                <a:uFillTx/>
              </a:rPr>
              <a:t>Andre nivå</a:t>
            </a:r>
          </a:p>
          <a:p>
            <a:pPr lvl="2"/>
            <a:r>
              <a:rPr kumimoji="0" lang="nb-NO" altLang="en-US" sz="1800" b="0" i="0" u="none" strike="noStrike" kern="1200" cap="none" spc="0" normalizeH="0" baseline="0" noProof="0">
                <a:uLnTx/>
                <a:uFillTx/>
              </a:rPr>
              <a:t>Tredje nivå</a:t>
            </a:r>
          </a:p>
          <a:p>
            <a:pPr lvl="3"/>
            <a:r>
              <a:rPr kumimoji="0" lang="nb-NO" altLang="en-US" sz="1600" b="0" i="0" u="none" strike="noStrike" kern="1200" cap="none" spc="0" normalizeH="0" baseline="0" noProof="0">
                <a:uLnTx/>
                <a:uFillTx/>
              </a:rPr>
              <a:t>Fjerde nivå</a:t>
            </a:r>
          </a:p>
          <a:p>
            <a:pPr lvl="4"/>
            <a:r>
              <a:rPr kumimoji="0" lang="nb-NO" altLang="en-US" sz="1600" b="0" i="0" u="none" strike="noStrike" kern="1200" cap="none" spc="0" normalizeH="0" baseline="0" noProof="0">
                <a:uLnTx/>
                <a:uFillTx/>
              </a:rPr>
              <a:t>Femte nivå</a:t>
            </a:r>
          </a:p>
        </p:txBody>
      </p:sp>
      <p:sp>
        <p:nvSpPr>
          <p:cNvPr id="5" name="Plassholder f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0" lang="nb-NO" altLang="en-US" sz="2400" b="1" i="0" u="none" strike="noStrike" kern="1200" cap="none" spc="0" normalizeH="0" baseline="0" noProof="0">
                <a:uLnTx/>
                <a:uFillTx/>
              </a:rPr>
              <a:t>Klikk for å redigere tekststiler i malen</a:t>
            </a:r>
          </a:p>
        </p:txBody>
      </p:sp>
      <p:sp>
        <p:nvSpPr>
          <p:cNvPr id="6" name="Plassholder for innhol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0" lang="nb-NO" altLang="en-US" sz="2400" b="0" i="0" u="none" strike="noStrike" kern="1200" cap="none" spc="0" normalizeH="0" baseline="0" noProof="0">
                <a:uLnTx/>
                <a:uFillTx/>
              </a:rPr>
              <a:t>Klikk for å redigere tekststiler i malen</a:t>
            </a:r>
          </a:p>
          <a:p>
            <a:pPr lvl="1"/>
            <a:r>
              <a:rPr kumimoji="0" lang="nb-NO" altLang="en-US" sz="2000" b="0" i="0" u="none" strike="noStrike" kern="1200" cap="none" spc="0" normalizeH="0" baseline="0" noProof="0">
                <a:uLnTx/>
                <a:uFillTx/>
              </a:rPr>
              <a:t>Andre nivå</a:t>
            </a:r>
          </a:p>
          <a:p>
            <a:pPr lvl="2"/>
            <a:r>
              <a:rPr kumimoji="0" lang="nb-NO" altLang="en-US" sz="1800" b="0" i="0" u="none" strike="noStrike" kern="1200" cap="none" spc="0" normalizeH="0" baseline="0" noProof="0">
                <a:uLnTx/>
                <a:uFillTx/>
              </a:rPr>
              <a:t>Tredje nivå</a:t>
            </a:r>
          </a:p>
          <a:p>
            <a:pPr lvl="3"/>
            <a:r>
              <a:rPr kumimoji="0" lang="nb-NO" altLang="en-US" sz="1600" b="0" i="0" u="none" strike="noStrike" kern="1200" cap="none" spc="0" normalizeH="0" baseline="0" noProof="0">
                <a:uLnTx/>
                <a:uFillTx/>
              </a:rPr>
              <a:t>Fjerde nivå</a:t>
            </a:r>
          </a:p>
          <a:p>
            <a:pPr lvl="4"/>
            <a:r>
              <a:rPr kumimoji="0" lang="nb-NO" altLang="en-US" sz="1600" b="0" i="0" u="none" strike="noStrike" kern="1200" cap="none" spc="0" normalizeH="0" baseline="0" noProof="0">
                <a:uLnTx/>
                <a:uFillTx/>
              </a:rPr>
              <a:t>Femte nivå</a:t>
            </a:r>
          </a:p>
        </p:txBody>
      </p:sp>
      <p:sp>
        <p:nvSpPr>
          <p:cNvPr id="6146" name="Plassholder for dato 3"/>
          <p:cNvSpPr>
            <a:spLocks noGrp="1"/>
          </p:cNvSpPr>
          <p:nvPr>
            <p:ph type="dt" sz="half" idx="10"/>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16302441-13C9-4C14-A270-3832C39B84DA}"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6149" name="Plassholder for bunntekst 4"/>
          <p:cNvSpPr>
            <a:spLocks noGrp="1"/>
          </p:cNvSpPr>
          <p:nvPr>
            <p:ph type="ftr" sz="quarter" idx="11"/>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6150" name="Plassholder for lysbildenummer 5"/>
          <p:cNvSpPr>
            <a:spLocks noGrp="1"/>
          </p:cNvSpPr>
          <p:nvPr>
            <p:ph type="sldNum" sz="quarter" idx="12"/>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CF65DA2E-C175-4708-B182-A4DE21906940}"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titleOnly">
  <p:cSld name="Bare tittel">
    <p:bg>
      <p:bgPr>
        <a:solidFill>
          <a:schemeClr val="bg1"/>
        </a:solidFill>
      </p:bgPr>
    </p:bg>
    <p:spTree>
      <p:nvGrpSpPr>
        <p:cNvPr id="1" name="" title=""/>
        <p:cNvGrpSpPr/>
        <p:nvPr/>
      </p:nvGrpSpPr>
      <p:grpSpPr/>
      <p:sp>
        <p:nvSpPr>
          <p:cNvPr id="2" name="Tittel 1"/>
          <p:cNvSpPr>
            <a:spLocks noGrp="1"/>
          </p:cNvSpPr>
          <p:nvPr>
            <p:ph type="title"/>
          </p:nvPr>
        </p:nvSpPr>
        <p:spPr>
          <a:xfrm>
            <a:off x="457200" y="274638"/>
            <a:ext cx="8229600" cy="1143000"/>
          </a:xfrm>
        </p:spPr>
        <p:txBody>
          <a:bodyPr/>
          <a:lstStyle/>
          <a:p>
            <a:r>
              <a:rPr kumimoji="0" lang="nb-NO" altLang="en-US" sz="4400" b="0" i="0" u="none" strike="noStrike" kern="1200" cap="none" spc="0" normalizeH="0" baseline="0" noProof="0">
                <a:uLnTx/>
                <a:uFillTx/>
              </a:rPr>
              <a:t>Klikk for å redigere tittelstil</a:t>
            </a:r>
          </a:p>
        </p:txBody>
      </p:sp>
      <p:sp>
        <p:nvSpPr>
          <p:cNvPr id="7170" name="Plassholder for dato 3"/>
          <p:cNvSpPr>
            <a:spLocks noGrp="1"/>
          </p:cNvSpPr>
          <p:nvPr>
            <p:ph type="dt" sz="half" idx="10"/>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B98E9552-65D8-415F-9A2D-644BDF964B0F}"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7173" name="Plassholder for bunntekst 4"/>
          <p:cNvSpPr>
            <a:spLocks noGrp="1"/>
          </p:cNvSpPr>
          <p:nvPr>
            <p:ph type="ftr" sz="quarter" idx="11"/>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7174" name="Plassholder for lysbildenummer 5"/>
          <p:cNvSpPr>
            <a:spLocks noGrp="1"/>
          </p:cNvSpPr>
          <p:nvPr>
            <p:ph type="sldNum" sz="quarter" idx="12"/>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81082587-D362-470B-A050-C3BC40F5FE4F}"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blank">
  <p:cSld name="Tomt">
    <p:bg>
      <p:bgPr>
        <a:solidFill>
          <a:schemeClr val="bg1"/>
        </a:solidFill>
      </p:bgPr>
    </p:bg>
    <p:spTree>
      <p:nvGrpSpPr>
        <p:cNvPr id="1" name="" title=""/>
        <p:cNvGrpSpPr/>
        <p:nvPr/>
      </p:nvGrpSpPr>
      <p:grpSpPr/>
      <p:sp>
        <p:nvSpPr>
          <p:cNvPr id="8194" name="Plassholder for dato 3"/>
          <p:cNvSpPr>
            <a:spLocks noGrp="1"/>
          </p:cNvSpPr>
          <p:nvPr>
            <p:ph type="dt" sz="half" idx="10"/>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87759EBD-CD6D-4B55-80DB-389B07B740A7}"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8197" name="Plassholder for bunntekst 4"/>
          <p:cNvSpPr>
            <a:spLocks noGrp="1"/>
          </p:cNvSpPr>
          <p:nvPr>
            <p:ph type="ftr" sz="quarter" idx="11"/>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8198" name="Plassholder for lysbildenummer 5"/>
          <p:cNvSpPr>
            <a:spLocks noGrp="1"/>
          </p:cNvSpPr>
          <p:nvPr>
            <p:ph type="sldNum" sz="quarter" idx="12"/>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27CEF63E-3AEF-44CB-91D8-D9267A5537BB}"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objTx">
  <p:cSld name="Innhold med tekst">
    <p:bg>
      <p:bgPr>
        <a:solidFill>
          <a:schemeClr val="bg1"/>
        </a:solidFill>
      </p:bgPr>
    </p:bg>
    <p:spTree>
      <p:nvGrpSpPr>
        <p:cNvPr id="1" name="" title=""/>
        <p:cNvGrpSpPr/>
        <p:nvPr/>
      </p:nvGrpSpPr>
      <p:grpSpPr/>
      <p:sp>
        <p:nvSpPr>
          <p:cNvPr id="2" name="Tittel 1"/>
          <p:cNvSpPr>
            <a:spLocks noGrp="1"/>
          </p:cNvSpPr>
          <p:nvPr>
            <p:ph type="title"/>
          </p:nvPr>
        </p:nvSpPr>
        <p:spPr>
          <a:xfrm>
            <a:off x="457200" y="273050"/>
            <a:ext cx="3008313" cy="1162050"/>
          </a:xfrm>
        </p:spPr>
        <p:txBody>
          <a:bodyPr anchor="b"/>
          <a:lstStyle>
            <a:lvl1pPr algn="l">
              <a:defRPr sz="2000" b="1"/>
            </a:lvl1pPr>
          </a:lstStyle>
          <a:p>
            <a:r>
              <a:rPr kumimoji="0" lang="nb-NO" altLang="en-US" sz="2000" b="1" i="0" u="none" strike="noStrike" kern="1200" cap="none" spc="0" normalizeH="0" baseline="0" noProof="0">
                <a:uLnTx/>
                <a:uFillTx/>
              </a:rPr>
              <a:t>Klikk for å redigere tittelstil</a:t>
            </a:r>
          </a:p>
        </p:txBody>
      </p:sp>
      <p:sp>
        <p:nvSpPr>
          <p:cNvPr id="3" name="Plassholder for innhol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0" lang="nb-NO" altLang="en-US" sz="3200" b="0" i="0" u="none" strike="noStrike" kern="1200" cap="none" spc="0" normalizeH="0" baseline="0" noProof="0">
                <a:uLnTx/>
                <a:uFillTx/>
              </a:rPr>
              <a:t>Klikk for å redigere tekststiler i malen</a:t>
            </a:r>
          </a:p>
          <a:p>
            <a:pPr lvl="1"/>
            <a:r>
              <a:rPr kumimoji="0" lang="nb-NO" altLang="en-US" sz="2800" b="0" i="0" u="none" strike="noStrike" kern="1200" cap="none" spc="0" normalizeH="0" baseline="0" noProof="0">
                <a:uLnTx/>
                <a:uFillTx/>
              </a:rPr>
              <a:t>Andre nivå</a:t>
            </a:r>
          </a:p>
          <a:p>
            <a:pPr lvl="2"/>
            <a:r>
              <a:rPr kumimoji="0" lang="nb-NO" altLang="en-US" sz="2400" b="0" i="0" u="none" strike="noStrike" kern="1200" cap="none" spc="0" normalizeH="0" baseline="0" noProof="0">
                <a:uLnTx/>
                <a:uFillTx/>
              </a:rPr>
              <a:t>Tredje nivå</a:t>
            </a:r>
          </a:p>
          <a:p>
            <a:pPr lvl="3"/>
            <a:r>
              <a:rPr kumimoji="0" lang="nb-NO" altLang="en-US" sz="2000" b="0" i="0" u="none" strike="noStrike" kern="1200" cap="none" spc="0" normalizeH="0" baseline="0" noProof="0">
                <a:uLnTx/>
                <a:uFillTx/>
              </a:rPr>
              <a:t>Fjerde nivå</a:t>
            </a:r>
          </a:p>
          <a:p>
            <a:pPr lvl="4"/>
            <a:r>
              <a:rPr kumimoji="0" lang="nb-NO" altLang="en-US" sz="2000" b="0" i="0" u="none" strike="noStrike" kern="1200" cap="none" spc="0" normalizeH="0" baseline="0" noProof="0">
                <a:uLnTx/>
                <a:uFillTx/>
              </a:rPr>
              <a:t>Femte nivå</a:t>
            </a:r>
          </a:p>
        </p:txBody>
      </p:sp>
      <p:sp>
        <p:nvSpPr>
          <p:cNvPr id="4" name="Plassholder f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0" lang="nb-NO" altLang="en-US" sz="1400" b="0" i="0" u="none" strike="noStrike" kern="1200" cap="none" spc="0" normalizeH="0" baseline="0" noProof="0">
                <a:uLnTx/>
                <a:uFillTx/>
              </a:rPr>
              <a:t>Klikk for å redigere tekststiler i malen</a:t>
            </a:r>
          </a:p>
        </p:txBody>
      </p:sp>
      <p:sp>
        <p:nvSpPr>
          <p:cNvPr id="9218" name="Plassholder for dato 3"/>
          <p:cNvSpPr>
            <a:spLocks noGrp="1"/>
          </p:cNvSpPr>
          <p:nvPr>
            <p:ph type="dt" sz="half" idx="10"/>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8A385E10-0942-44C4-ACB8-4D422620EA2C}"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9221" name="Plassholder for bunntekst 4"/>
          <p:cNvSpPr>
            <a:spLocks noGrp="1"/>
          </p:cNvSpPr>
          <p:nvPr>
            <p:ph type="ftr" sz="quarter" idx="11"/>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9222" name="Plassholder for lysbildenummer 5"/>
          <p:cNvSpPr>
            <a:spLocks noGrp="1"/>
          </p:cNvSpPr>
          <p:nvPr>
            <p:ph type="sldNum" sz="quarter" idx="12"/>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337F5BF7-7005-434D-9EC7-7ABA805B3314}"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type="picTx">
  <p:cSld name="Bilde med tekst">
    <p:bg>
      <p:bgPr>
        <a:solidFill>
          <a:schemeClr val="bg1"/>
        </a:solidFill>
      </p:bgPr>
    </p:bg>
    <p:spTree>
      <p:nvGrpSpPr>
        <p:cNvPr id="1" name="" title=""/>
        <p:cNvGrpSpPr/>
        <p:nvPr/>
      </p:nvGrpSpPr>
      <p:grpSpPr/>
      <p:sp>
        <p:nvSpPr>
          <p:cNvPr id="2" name="Tittel 1"/>
          <p:cNvSpPr>
            <a:spLocks noGrp="1"/>
          </p:cNvSpPr>
          <p:nvPr>
            <p:ph type="title"/>
          </p:nvPr>
        </p:nvSpPr>
        <p:spPr>
          <a:xfrm>
            <a:off x="1792288" y="4800600"/>
            <a:ext cx="5486400" cy="566738"/>
          </a:xfrm>
        </p:spPr>
        <p:txBody>
          <a:bodyPr anchor="b"/>
          <a:lstStyle>
            <a:lvl1pPr algn="l">
              <a:defRPr sz="2000" b="1"/>
            </a:lvl1pPr>
          </a:lstStyle>
          <a:p>
            <a:r>
              <a:rPr kumimoji="0" lang="nb-NO" altLang="en-US" sz="2000" b="1" i="0" u="none" strike="noStrike" kern="1200" cap="none" spc="0" normalizeH="0" baseline="0" noProof="0">
                <a:uLnTx/>
                <a:uFillTx/>
              </a:rPr>
              <a:t>Klikk for å redigere tittelstil</a:t>
            </a:r>
          </a:p>
        </p:txBody>
      </p:sp>
      <p:sp>
        <p:nvSpPr>
          <p:cNvPr id="3" name="Plassholder for bilde 2"/>
          <p:cNvSpPr>
            <a:spLocks noGrp="1"/>
          </p:cNvSpPr>
          <p:nvPr>
            <p:ph type="pic" idx="1"/>
          </p:nvPr>
        </p:nvSpPr>
        <p:spPr>
          <a:xfrm>
            <a:off x="1792288" y="612775"/>
            <a:ext cx="5486400" cy="4114800"/>
          </a:xfrm>
        </p:spPr>
        <p:txBody>
          <a:bodyPr vert="horz" wrap="square" lIns="91440" tIns="45720" rIns="91440" bIns="45720" numCol="1" rtlCol="0" anchor="t" anchorCtr="0" compatLnSpc="1">
            <a:prstTxWarp prst="textNoShape">
              <a:avLst/>
            </a:prstTxWarp>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marL="0" marR="0" lvl="0" indent="0" algn="l" defTabSz="914400" rtl="0" eaLnBrk="0" fontAlgn="base" latinLnBrk="0" hangingPunct="0">
              <a:lnSpc>
                <a:spcPct val="100000"/>
              </a:lnSpc>
              <a:spcBef>
                <a:spcPct val="20000"/>
              </a:spcBef>
              <a:spcAft>
                <a:spcPct val="0"/>
              </a:spcAft>
              <a:buClrTx/>
              <a:buSzTx/>
              <a:buFont typeface="Arial" pitchFamily="34" charset="0"/>
              <a:buNone/>
              <a:defRPr/>
            </a:pPr>
            <a:endParaRPr kumimoji="0" lang="nb-NO" altLang="en-US" sz="3200" b="0" i="0" u="none" strike="noStrike" kern="1200" cap="none" spc="0" normalizeH="0" baseline="0" noProof="0">
              <a:ln>
                <a:noFill/>
              </a:ln>
              <a:solidFill>
                <a:srgbClr val="000000"/>
              </a:solidFill>
              <a:uLnTx/>
              <a:uFillTx/>
              <a:latin typeface="+mn-lt"/>
              <a:ea typeface="+mn-ea"/>
              <a:cs typeface="Calibri" panose="020f0502020204030204" pitchFamily="34" charset="0"/>
            </a:endParaRPr>
          </a:p>
        </p:txBody>
      </p:sp>
      <p:sp>
        <p:nvSpPr>
          <p:cNvPr id="4" name="Plassholder f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0" lang="nb-NO" altLang="en-US" sz="1400" b="0" i="0" u="none" strike="noStrike" kern="1200" cap="none" spc="0" normalizeH="0" baseline="0" noProof="0">
                <a:uLnTx/>
                <a:uFillTx/>
              </a:rPr>
              <a:t>Klikk for å redigere tekststiler i malen</a:t>
            </a:r>
          </a:p>
        </p:txBody>
      </p:sp>
      <p:sp>
        <p:nvSpPr>
          <p:cNvPr id="10242" name="Plassholder for dato 3"/>
          <p:cNvSpPr>
            <a:spLocks noGrp="1"/>
          </p:cNvSpPr>
          <p:nvPr>
            <p:ph type="dt" sz="half" idx="10"/>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l" defTabSz="914400" rtl="0" eaLnBrk="1" fontAlgn="auto" latinLnBrk="0" hangingPunct="1">
              <a:lnSpc>
                <a:spcPct val="100000"/>
              </a:lnSpc>
              <a:spcBef>
                <a:spcPct val="0"/>
              </a:spcBef>
              <a:spcAft>
                <a:spcPct val="0"/>
              </a:spcAft>
              <a:buClrTx/>
              <a:buSzTx/>
              <a:buFontTx/>
              <a:buNone/>
            </a:pPr>
            <a:fld id="{AEC9C22E-6360-4694-8E2E-8F856CC62B9B}"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0245" name="Plassholder for bunntekst 4"/>
          <p:cNvSpPr>
            <a:spLocks noGrp="1"/>
          </p:cNvSpPr>
          <p:nvPr>
            <p:ph type="ftr" sz="quarter" idx="11"/>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0246" name="Plassholder for lysbildenummer 5"/>
          <p:cNvSpPr>
            <a:spLocks noGrp="1"/>
          </p:cNvSpPr>
          <p:nvPr>
            <p:ph type="sldNum" sz="quarter" idx="12"/>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defRPr/>
            </a:lvl1pPr>
          </a:lstStyle>
          <a:p>
            <a:pPr marL="0" marR="0" lvl="0" indent="0" algn="r" defTabSz="914400" rtl="0" eaLnBrk="1" fontAlgn="base" latinLnBrk="0" hangingPunct="1">
              <a:lnSpc>
                <a:spcPct val="100000"/>
              </a:lnSpc>
              <a:spcBef>
                <a:spcPct val="0"/>
              </a:spcBef>
              <a:spcAft>
                <a:spcPct val="0"/>
              </a:spcAft>
              <a:buClrTx/>
              <a:buSzTx/>
              <a:buFontTx/>
              <a:buNone/>
            </a:pPr>
            <a:fld id="{3B208B86-861F-4657-86CB-1B88251C8954}"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p:bg>
      <p:bgPr>
        <a:solidFill>
          <a:schemeClr val="bg1"/>
        </a:solidFill>
      </p:bgPr>
    </p:bg>
    <p:spTree>
      <p:nvGrpSpPr>
        <p:cNvPr id="1" name="" title=""/>
        <p:cNvGrpSpPr/>
        <p:nvPr/>
      </p:nvGrpSpPr>
      <p:grpSpPr/>
      <p:sp>
        <p:nvSpPr>
          <p:cNvPr id="1026" name="Plassholder for tittel 1" title=""/>
          <p:cNvSpPr>
            <a:spLocks noGrp="1"/>
          </p:cNvSpPr>
          <p:nvPr>
            <p:ph type="title"/>
          </p:nvPr>
        </p:nvSpPr>
        <p:spPr>
          <a:xfrm>
            <a:off x="457200" y="274638"/>
            <a:ext cx="8229600" cy="1143000"/>
          </a:xfrm>
          <a:prstGeom prst="rect">
            <a:avLst/>
          </a:prstGeom>
          <a:noFill/>
          <a:ln>
            <a:noFill/>
            <a:miter lim="800000"/>
          </a:ln>
        </p:spPr>
        <p:txBody>
          <a:bodyPr anchor="ctr" anchorCtr="0">
            <a:noAutofit/>
          </a:bodyPr>
          <a:lstStyle>
            <a:lvl1pPr marL="0" indent="0" algn="ctr" defTabSz="914400" rtl="0" eaLnBrk="0" fontAlgn="base" hangingPunct="0">
              <a:lnSpc>
                <a:spcPct val="100000"/>
              </a:lnSpc>
              <a:spcBef>
                <a:spcPct val="0"/>
              </a:spcBef>
              <a:spcAft>
                <a:spcPct val="0"/>
              </a:spcAft>
              <a:buClrTx/>
              <a:buSzTx/>
              <a:buFontTx/>
              <a:buNone/>
              <a:defRPr kumimoji="0" lang="nb-NO" altLang="en-US" sz="4400" b="0" i="0" u="none" kern="1200" baseline="0">
                <a:solidFill>
                  <a:srgbClr val="000000"/>
                </a:solidFill>
                <a:latin typeface="Calibri" pitchFamily="34" charset="0"/>
                <a:ea typeface="Calibri" pitchFamily="34" charset="0"/>
                <a:cs typeface="Calibri" panose="020f0502020204030204" pitchFamily="34" charset="0"/>
              </a:defRPr>
            </a:lvl1pPr>
          </a:lstStyle>
          <a:p>
            <a:pPr marL="0" marR="0" lvl="0" indent="0" algn="ctr" defTabSz="914400" rtl="0" eaLnBrk="0" fontAlgn="base" latinLnBrk="0" hangingPunct="0">
              <a:lnSpc>
                <a:spcPct val="100000"/>
              </a:lnSpc>
              <a:spcBef>
                <a:spcPct val="0"/>
              </a:spcBef>
              <a:spcAft>
                <a:spcPct val="0"/>
              </a:spcAft>
              <a:buClrTx/>
              <a:buSzTx/>
              <a:buFontTx/>
              <a:buNone/>
            </a:pPr>
            <a:r>
              <a:rPr kumimoji="0" lang="nb-NO" altLang="en-US" sz="4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Calibri" panose="020f0502020204030204" pitchFamily="34" charset="0"/>
                <a:sym typeface="Wingdings" charset="2"/>
              </a:rPr>
              <a:t>Klikk for å redigere tittelstil</a:t>
            </a:r>
            <a:endParaRPr kumimoji="0" lang="nb-NO" altLang="en-US" sz="4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pitchFamily="34" charset="0"/>
              <a:ea typeface="Calibri" pitchFamily="34" charset="0"/>
              <a:cs typeface="Calibri" panose="020f0502020204030204" pitchFamily="34" charset="0"/>
              <a:sym typeface="Wingdings" charset="2"/>
            </a:endParaRPr>
          </a:p>
        </p:txBody>
      </p:sp>
      <p:sp>
        <p:nvSpPr>
          <p:cNvPr id="1027" name="Plassholder for tekst 2" title=""/>
          <p:cNvSpPr>
            <a:spLocks noGrp="1"/>
          </p:cNvSpPr>
          <p:nvPr>
            <p:ph type="body" idx="1"/>
          </p:nvPr>
        </p:nvSpPr>
        <p:spPr>
          <a:xfrm>
            <a:off x="457200" y="1600200"/>
            <a:ext cx="8229600" cy="4525963"/>
          </a:xfrm>
          <a:prstGeom prst="rect">
            <a:avLst/>
          </a:prstGeom>
          <a:noFill/>
          <a:ln>
            <a:noFill/>
            <a:miter lim="800000"/>
          </a:ln>
        </p:spPr>
        <p:txBody>
          <a:bodyPr>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342900" marR="0" lvl="0" indent="-342900" algn="l" defTabSz="914400" rtl="0" eaLnBrk="0" fontAlgn="base" latinLnBrk="0" hangingPunct="0">
              <a:lnSpc>
                <a:spcPct val="100000"/>
              </a:lnSpc>
              <a:spcBef>
                <a:spcPct val="20000"/>
              </a:spcBef>
              <a:spcAft>
                <a:spcPct val="0"/>
              </a:spcAft>
              <a:buClrTx/>
              <a:buSzTx/>
              <a:buFont typeface="Arial" pitchFamily="34" charset="0"/>
              <a:buChar char="•"/>
            </a:pPr>
            <a:r>
              <a:rPr kumimoji="0" lang="nb-NO" altLang="en-US" sz="3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Klikk for å redigere tekststiler i malen</a:t>
            </a:r>
            <a:endParaRPr kumimoji="0" lang="nb-NO" altLang="en-US" sz="32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742950" marR="0" lvl="1" indent="-285750" algn="l" defTabSz="914400" rtl="0" eaLnBrk="0" fontAlgn="base" latinLnBrk="0" hangingPunct="0">
              <a:lnSpc>
                <a:spcPct val="100000"/>
              </a:lnSpc>
              <a:spcBef>
                <a:spcPct val="20000"/>
              </a:spcBef>
              <a:spcAft>
                <a:spcPct val="0"/>
              </a:spcAft>
              <a:buClrTx/>
              <a:buSzTx/>
              <a:buFont typeface="Arial" pitchFamily="34" charset="0"/>
              <a:buChar char="–"/>
            </a:pPr>
            <a:r>
              <a:rPr kumimoji="0" lang="nb-NO" altLang="en-US" sz="2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Andre nivå</a:t>
            </a:r>
            <a:endParaRPr kumimoji="0" lang="nb-NO" altLang="en-US" sz="28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1143000" marR="0" lvl="2" indent="-228600" algn="l" defTabSz="914400" rtl="0" eaLnBrk="0" fontAlgn="base" latinLnBrk="0" hangingPunct="0">
              <a:lnSpc>
                <a:spcPct val="100000"/>
              </a:lnSpc>
              <a:spcBef>
                <a:spcPct val="20000"/>
              </a:spcBef>
              <a:spcAft>
                <a:spcPct val="0"/>
              </a:spcAft>
              <a:buClrTx/>
              <a:buSzTx/>
              <a:buFont typeface="Arial" pitchFamily="34" charset="0"/>
              <a:buChar char="•"/>
            </a:pPr>
            <a:r>
              <a:rPr kumimoji="0" lang="nb-NO" altLang="en-US" sz="2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Tredje nivå</a:t>
            </a:r>
            <a:endParaRPr kumimoji="0" lang="nb-NO" altLang="en-US" sz="24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1600200" marR="0" lvl="3" indent="-228600" algn="l" defTabSz="914400" rtl="0" eaLnBrk="0" fontAlgn="base" latinLnBrk="0" hangingPunct="0">
              <a:lnSpc>
                <a:spcPct val="100000"/>
              </a:lnSpc>
              <a:spcBef>
                <a:spcPct val="20000"/>
              </a:spcBef>
              <a:spcAft>
                <a:spcPct val="0"/>
              </a:spcAft>
              <a:buClrTx/>
              <a:buSzTx/>
              <a:buFont typeface="Arial" pitchFamily="34" charset="0"/>
              <a:buChar char="–"/>
            </a:pPr>
            <a:r>
              <a:rPr kumimoji="0" lang="nb-NO"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Fjerde nivå</a:t>
            </a:r>
            <a:endParaRPr kumimoji="0" lang="nb-NO"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a:p>
            <a:pPr marL="2057400" marR="0" lvl="4" indent="-228600" algn="l" defTabSz="914400" rtl="0" eaLnBrk="0" fontAlgn="base" latinLnBrk="0" hangingPunct="0">
              <a:lnSpc>
                <a:spcPct val="100000"/>
              </a:lnSpc>
              <a:spcBef>
                <a:spcPct val="20000"/>
              </a:spcBef>
              <a:spcAft>
                <a:spcPct val="0"/>
              </a:spcAft>
              <a:buClrTx/>
              <a:buSzTx/>
              <a:buFont typeface="Arial" pitchFamily="34" charset="0"/>
              <a:buChar char="»"/>
            </a:pPr>
            <a:r>
              <a:rPr kumimoji="0" lang="nb-NO"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Femte nivå</a:t>
            </a:r>
            <a:endParaRPr kumimoji="0" lang="nb-NO" altLang="en-US" sz="2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endParaRPr>
          </a:p>
        </p:txBody>
      </p:sp>
      <p:sp>
        <p:nvSpPr>
          <p:cNvPr id="1028" name="Plassholder for dato 3"/>
          <p:cNvSpPr>
            <a:spLocks noGrp="1"/>
          </p:cNvSpPr>
          <p:nvPr>
            <p:ph type="dt" sz="half" idx="2"/>
          </p:nvPr>
        </p:nvSpPr>
        <p:spPr>
          <a:xfrm>
            <a:off x="457200" y="6356350"/>
            <a:ext cx="2133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lgn="l" eaLnBrk="1" fontAlgn="auto" hangingPunct="1">
              <a:spcBef>
                <a:spcPct val="0"/>
              </a:spcBef>
              <a:spcAft>
                <a:spcPct val="0"/>
              </a:spcAft>
              <a:buSzTx/>
              <a:defRPr sz="1200">
                <a:solidFill>
                  <a:schemeClr val="tx1">
                    <a:tint val="75000"/>
                  </a:schemeClr>
                </a:solidFill>
                <a:latin typeface="+mn-lt"/>
                <a:cs typeface="+mn-cs"/>
              </a:defRPr>
            </a:lvl1pPr>
          </a:lstStyle>
          <a:p>
            <a:pPr marL="0" marR="0" lvl="0" indent="0" algn="l" defTabSz="914400" rtl="0" eaLnBrk="1" fontAlgn="auto" latinLnBrk="0" hangingPunct="1">
              <a:lnSpc>
                <a:spcPct val="100000"/>
              </a:lnSpc>
              <a:spcBef>
                <a:spcPct val="0"/>
              </a:spcBef>
              <a:spcAft>
                <a:spcPct val="0"/>
              </a:spcAft>
              <a:buClrTx/>
              <a:buSzTx/>
              <a:buFontTx/>
              <a:buNone/>
            </a:pPr>
            <a:fld id="{EE4E27F6-A548-421F-9706-CBF828662691}" type="hfDateTime">
              <a:rPr kumimoji="0" lang="nb-NO" sz="1200" b="0" i="0" u="none" strike="noStrike" kern="1200" cap="none" spc="0" normalizeH="0" baseline="0" noProof="0">
                <a:ln>
                  <a:noFill/>
                </a:ln>
                <a:solidFill>
                  <a:schemeClr val="tx1">
                    <a:tint val="75000"/>
                  </a:schemeClr>
                </a:solidFill>
                <a:uLnTx/>
                <a:uFillTx/>
                <a:latin typeface="+mn-lt"/>
                <a:ea typeface="+mn-ea"/>
                <a:cs typeface="+mn-cs"/>
              </a:rPr>
              <a:pPr marL="0" marR="0" lvl="0" indent="0" algn="l" defTabSz="914400" rtl="0" eaLnBrk="1" fontAlgn="auto" latinLnBrk="0" hangingPunct="1">
                <a:lnSpc>
                  <a:spcPct val="100000"/>
                </a:lnSpc>
                <a:spcBef>
                  <a:spcPct val="0"/>
                </a:spcBef>
                <a:spcAft>
                  <a:spcPct val="0"/>
                </a:spcAft>
                <a:buClrTx/>
                <a:buSzTx/>
                <a:buFontTx/>
                <a:buNone/>
              </a:pPr>
              <a:t>*</a:t>
            </a:fld>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029" name="Plassholder for bunntekst 4"/>
          <p:cNvSpPr>
            <a:spLocks noGrp="1"/>
          </p:cNvSpPr>
          <p:nvPr>
            <p:ph type="ftr" sz="quarter" idx="3"/>
          </p:nvPr>
        </p:nvSpPr>
        <p:spPr>
          <a:xfrm>
            <a:off x="3124200" y="6356350"/>
            <a:ext cx="2895600" cy="365125"/>
          </a:xfrm>
          <a:prstGeom prst="rect">
            <a:avLst/>
          </a:prstGeom>
          <a:noFill/>
          <a:ln w="9525" cap="flat" cmpd="sng" algn="ctr">
            <a:noFill/>
            <a:prstDash val="solid"/>
            <a:round/>
            <a:headEnd type="none" w="med" len="med"/>
            <a:tailEnd type="none" w="med" len="med"/>
          </a:ln>
        </p:spPr>
        <p:txBody>
          <a:bodyPr vert="horz" lIns="91440" tIns="45720" rIns="91440" bIns="45720" rtlCol="0" anchor="ctr"/>
          <a:lstStyle>
            <a:lvl1pPr algn="ctr" eaLnBrk="1" fontAlgn="auto" hangingPunct="1">
              <a:spcBef>
                <a:spcPct val="0"/>
              </a:spcBef>
              <a:spcAft>
                <a:spcPct val="0"/>
              </a:spcAft>
              <a:buSzTx/>
              <a:defRPr sz="1200">
                <a:solidFill>
                  <a:schemeClr val="tx1">
                    <a:tint val="75000"/>
                  </a:schemeClr>
                </a:solidFill>
                <a:latin typeface="+mn-lt"/>
                <a:cs typeface="+mn-cs"/>
              </a:defRPr>
            </a:lvl1pP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200" b="0" i="0" u="none" strike="noStrike" kern="1200" cap="none" spc="0" normalizeH="0" baseline="0" noProof="0">
              <a:ln>
                <a:noFill/>
              </a:ln>
              <a:solidFill>
                <a:schemeClr val="tx1">
                  <a:tint val="75000"/>
                </a:schemeClr>
              </a:solidFill>
              <a:uLnTx/>
              <a:uFillTx/>
              <a:latin typeface="+mn-lt"/>
              <a:ea typeface="+mn-ea"/>
              <a:cs typeface="+mn-cs"/>
            </a:endParaRPr>
          </a:p>
        </p:txBody>
      </p:sp>
      <p:sp>
        <p:nvSpPr>
          <p:cNvPr id="1030" name="Plassholder for lysbildenummer 5"/>
          <p:cNvSpPr>
            <a:spLocks noGrp="1"/>
          </p:cNvSpPr>
          <p:nvPr>
            <p:ph type="sldNum" sz="quarter" idx="4"/>
          </p:nvPr>
        </p:nvSpPr>
        <p:spPr>
          <a:xfrm>
            <a:off x="6553200" y="6356350"/>
            <a:ext cx="2133600" cy="365125"/>
          </a:xfrm>
          <a:prstGeom prst="rect">
            <a:avLst/>
          </a:prstGeom>
          <a:noFill/>
          <a:ln w="9525" cap="flat" cmpd="sng" algn="ctr">
            <a:noFill/>
            <a:prstDash val="solid"/>
            <a:round/>
            <a:headEnd type="none" w="med" len="med"/>
            <a:tailEnd type="none" w="med" len="med"/>
          </a:ln>
        </p:spPr>
        <p:txBody>
          <a:bodyPr vert="horz" wrap="square" lIns="91440" tIns="45720" rIns="91440" bIns="45720" numCol="1" anchor="ctr" anchorCtr="0" compatLnSpc="1">
            <a:prstTxWarp prst="textNoShape">
              <a:avLst/>
            </a:prstTxWarp>
          </a:bodyPr>
          <a:lstStyle>
            <a:lvl1pPr algn="r" eaLnBrk="1" hangingPunct="1">
              <a:buSzTx/>
              <a:defRPr sz="1200">
                <a:solidFill>
                  <a:srgbClr val="898989"/>
                </a:solidFill>
                <a:cs typeface="Arial" pitchFamily="34" charset="0"/>
              </a:defRPr>
            </a:lvl1pPr>
          </a:lstStyle>
          <a:p>
            <a:pPr marL="0" marR="0" lvl="0" indent="0" algn="r" defTabSz="914400" rtl="0" eaLnBrk="1" fontAlgn="base" latinLnBrk="0" hangingPunct="1">
              <a:lnSpc>
                <a:spcPct val="100000"/>
              </a:lnSpc>
              <a:spcBef>
                <a:spcPct val="0"/>
              </a:spcBef>
              <a:spcAft>
                <a:spcPct val="0"/>
              </a:spcAft>
              <a:buClrTx/>
              <a:buSzTx/>
              <a:buFontTx/>
              <a:buNone/>
            </a:pPr>
            <a:fld id="{452CD82C-8E16-4F0A-8E77-3273CBDBEE95}" type="slidenum">
              <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rPr>
              <a:pPr marL="0" marR="0" lvl="0" indent="0" algn="r" defTabSz="914400" rtl="0" eaLnBrk="1" fontAlgn="base" latinLnBrk="0" hangingPunct="1">
                <a:lnSpc>
                  <a:spcPct val="100000"/>
                </a:lnSpc>
                <a:spcBef>
                  <a:spcPct val="0"/>
                </a:spcBef>
                <a:spcAft>
                  <a:spcPct val="0"/>
                </a:spcAft>
                <a:buClrTx/>
                <a:buSzTx/>
                <a:buFontTx/>
                <a:buNone/>
              </a:pPr>
              <a:t>*</a:t>
            </a:fld>
            <a:endParaRPr kumimoji="0" lang="nb-NO" altLang="nb-NO" sz="1200" b="0" i="0" u="none" strike="noStrike" kern="1200" cap="none" spc="0" normalizeH="0" baseline="0" noProof="0">
              <a:ln>
                <a:noFill/>
              </a:ln>
              <a:solidFill>
                <a:srgbClr val="898989"/>
              </a:solidFill>
              <a:uLnTx/>
              <a:uFillTx/>
              <a:latin typeface="Calibri" pitchFamily="34" charset="0"/>
              <a:ea typeface="+mn-ea"/>
              <a:cs typeface="Arial" pitchFamily="34" charset="0"/>
            </a:endParaRPr>
          </a:p>
        </p:txBody>
      </p:sp>
    </p:spTree>
  </p:cSld>
  <p:clrMap bg1="lt1" tx1="dk1" bg2="lt2" tx2="dk2" accent1="accent1" accent2="accent2" accent3="accent3" accent4="accent4" accent5="accent5" accent6="accent6" hlink="hlink" folHlink="folHlink"/>
  <p:sldLayoutIdLst>
    <p:sldLayoutId id="2147483914" r:id="rId1"/>
    <p:sldLayoutId id="2147483916" r:id="rId2"/>
    <p:sldLayoutId id="2147483918" r:id="rId3"/>
    <p:sldLayoutId id="2147483920" r:id="rId4"/>
    <p:sldLayoutId id="2147483922" r:id="rId5"/>
    <p:sldLayoutId id="2147483924" r:id="rId6"/>
    <p:sldLayoutId id="2147483926" r:id="rId7"/>
    <p:sldLayoutId id="2147483928" r:id="rId8"/>
    <p:sldLayoutId id="2147483930" r:id="rId9"/>
    <p:sldLayoutId id="2147483932" r:id="rId10"/>
    <p:sldLayoutId id="2147483934" r:id="rId11"/>
  </p:sldLayoutIdLst>
  <p:transition/>
  <p:timing/>
  <p:txStyles>
    <p:titleStyle>
      <a:lvl1pPr marL="0" indent="0" algn="ctr" defTabSz="914400" rtl="0" eaLnBrk="0" fontAlgn="base" hangingPunct="0">
        <a:lnSpc>
          <a:spcPct val="100000"/>
        </a:lnSpc>
        <a:spcBef>
          <a:spcPct val="0"/>
        </a:spcBef>
        <a:spcAft>
          <a:spcPct val="0"/>
        </a:spcAft>
        <a:buClrTx/>
        <a:buSzTx/>
        <a:buFontTx/>
        <a:buNone/>
        <a:defRPr kumimoji="0" sz="4400" b="0" i="0" u="none" kern="1200" baseline="0">
          <a:solidFill>
            <a:srgbClr val="000000"/>
          </a:solidFill>
          <a:effectLst/>
          <a:latin typeface="Calibri" pitchFamily="34" charset="0"/>
          <a:ea typeface="Calibri" pitchFamily="34" charset="0"/>
          <a:cs typeface="Calibri" panose="020f0502020204030204" pitchFamily="34" charset="0"/>
        </a:defRPr>
      </a:lvl1pPr>
    </p:titleStyle>
    <p:body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b-NO"/>
      </a:defPPr>
      <a:lvl1pPr marL="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1pPr>
      <a:lvl2pPr marL="4572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2pPr>
      <a:lvl3pPr marL="9144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3pPr>
      <a:lvl4pPr marL="13716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4pPr>
      <a:lvl5pPr marL="1828800" indent="0" algn="l" defTabSz="914400" rtl="0" eaLnBrk="1" fontAlgn="base" latinLnBrk="0" hangingPunct="1">
        <a:lnSpc>
          <a:spcPct val="100000"/>
        </a:lnSpc>
        <a:spcBef>
          <a:spcPct val="0"/>
        </a:spcBef>
        <a:spcAft>
          <a:spcPct val="0"/>
        </a:spcAft>
        <a:buClrTx/>
        <a:buSzTx/>
        <a:buFontTx/>
        <a:buNone/>
        <a:defRPr kumimoji="0" sz="1800" b="0" i="0" u="none" kern="1200" baseline="0">
          <a:solidFill>
            <a:schemeClr val="tx1"/>
          </a:solidFill>
          <a:effectLst/>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8.xml" TargetMode="Internal" /><Relationship Id="rId5" Type="http://schemas.openxmlformats.org/officeDocument/2006/relationships/slide" Target="slide25.xml" TargetMode="Internal" /><Relationship Id="rId6" Type="http://schemas.openxmlformats.org/officeDocument/2006/relationships/slide" Target="slide33.xml" TargetMode="Internal"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8.xml" TargetMode="Internal" /><Relationship Id="rId5" Type="http://schemas.openxmlformats.org/officeDocument/2006/relationships/slide" Target="slide33.xml" TargetMode="Internal" /><Relationship Id="rId6" Type="http://schemas.openxmlformats.org/officeDocument/2006/relationships/slide" Target="slide25.xml" TargetMode="Internal"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8.xml" TargetMode="Internal" /><Relationship Id="rId5" Type="http://schemas.openxmlformats.org/officeDocument/2006/relationships/slide" Target="slide33.xml" TargetMode="Internal" /><Relationship Id="rId6" Type="http://schemas.openxmlformats.org/officeDocument/2006/relationships/slide" Target="slide25.xml" TargetMode="Internal"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8.xml" TargetMode="Internal" /><Relationship Id="rId5" Type="http://schemas.openxmlformats.org/officeDocument/2006/relationships/slide" Target="slide33.xml" TargetMode="Internal" /><Relationship Id="rId6" Type="http://schemas.openxmlformats.org/officeDocument/2006/relationships/slide" Target="slide25.xml" TargetMode="Internal"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8.xml" TargetMode="Internal" /><Relationship Id="rId5" Type="http://schemas.openxmlformats.org/officeDocument/2006/relationships/slide" Target="slide33.xml" TargetMode="Internal" /><Relationship Id="rId6" Type="http://schemas.openxmlformats.org/officeDocument/2006/relationships/slide" Target="slide25.xml" TargetMode="Internal"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8.xml" TargetMode="Internal" /><Relationship Id="rId5" Type="http://schemas.openxmlformats.org/officeDocument/2006/relationships/slide" Target="slide33.xml" TargetMode="Internal" /><Relationship Id="rId6" Type="http://schemas.openxmlformats.org/officeDocument/2006/relationships/slide" Target="slide25.xml" TargetMode="Internal"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8.xml" TargetMode="Internal" /><Relationship Id="rId5" Type="http://schemas.openxmlformats.org/officeDocument/2006/relationships/slide" Target="slide33.xml" TargetMode="Internal" /><Relationship Id="rId6" Type="http://schemas.openxmlformats.org/officeDocument/2006/relationships/slide" Target="slide25.xml" TargetMode="Internal"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hyperlink" Target="https://kvalitet.sshf.no/docs/pub/DOK40598.ppsx" TargetMode="External" /><Relationship Id="rId3" Type="http://schemas.openxmlformats.org/officeDocument/2006/relationships/hyperlink" Target="https://kvalitet.sshf.no/docs/pub/DOK41188.pdf" TargetMode="External" /><Relationship Id="rId4" Type="http://schemas.openxmlformats.org/officeDocument/2006/relationships/slide" Target="slide2.xml" TargetMode="Internal" /><Relationship Id="rId5" Type="http://schemas.openxmlformats.org/officeDocument/2006/relationships/slide" Target="slide8.xml" TargetMode="Internal" /><Relationship Id="rId6" Type="http://schemas.openxmlformats.org/officeDocument/2006/relationships/slide" Target="slide18.xml" TargetMode="Internal" /><Relationship Id="rId7" Type="http://schemas.openxmlformats.org/officeDocument/2006/relationships/slide" Target="slide33.xml" TargetMode="Internal" /><Relationship Id="rId8" Type="http://schemas.openxmlformats.org/officeDocument/2006/relationships/slide" Target="slide25.xml" TargetMode="Internal"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8.xml" TargetMode="Internal" /><Relationship Id="rId5" Type="http://schemas.openxmlformats.org/officeDocument/2006/relationships/slide" Target="slide33.xml" TargetMode="Internal" /><Relationship Id="rId6" Type="http://schemas.openxmlformats.org/officeDocument/2006/relationships/slide" Target="slide25.xml" TargetMode="Internal"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2.xml" /><Relationship Id="rId3" Type="http://schemas.openxmlformats.org/officeDocument/2006/relationships/slide" Target="slide2.xml" TargetMode="Internal" /><Relationship Id="rId4" Type="http://schemas.openxmlformats.org/officeDocument/2006/relationships/slide" Target="slide8.xml" TargetMode="Internal" /><Relationship Id="rId5" Type="http://schemas.openxmlformats.org/officeDocument/2006/relationships/slide" Target="slide18.xml" TargetMode="Internal" /><Relationship Id="rId6" Type="http://schemas.openxmlformats.org/officeDocument/2006/relationships/slide" Target="slide33.xml" TargetMode="Internal" /><Relationship Id="rId7" Type="http://schemas.openxmlformats.org/officeDocument/2006/relationships/slide" Target="slide25.xml" TargetMode="Internal"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6.xml" /><Relationship Id="rId10" Type="http://schemas.openxmlformats.org/officeDocument/2006/relationships/slide" Target="slide8.xml" TargetMode="Internal" /><Relationship Id="rId11" Type="http://schemas.openxmlformats.org/officeDocument/2006/relationships/slide" Target="slide18.xml" TargetMode="Internal" /><Relationship Id="rId12" Type="http://schemas.openxmlformats.org/officeDocument/2006/relationships/slide" Target="slide33.xml" TargetMode="Internal" /><Relationship Id="rId13" Type="http://schemas.openxmlformats.org/officeDocument/2006/relationships/slide" Target="slide25.xml" TargetMode="Internal" /><Relationship Id="rId2" Type="http://schemas.openxmlformats.org/officeDocument/2006/relationships/notesSlide" Target="../notesSlides/notesSlide3.xml" /><Relationship Id="rId3" Type="http://schemas.openxmlformats.org/officeDocument/2006/relationships/hyperlink" Target="https://kvalitet.sshf.no/docs/pub/DOK31127.pdf" TargetMode="External" /><Relationship Id="rId4" Type="http://schemas.openxmlformats.org/officeDocument/2006/relationships/hyperlink" Target="https://kvalitet.sshf.no/docs/pub/DOK27896.pdf" TargetMode="External" /><Relationship Id="rId5" Type="http://schemas.openxmlformats.org/officeDocument/2006/relationships/hyperlink" Target="https://kvalitet.sshf.no/docs/dok/DOK41970.pdf" TargetMode="External" /><Relationship Id="rId6" Type="http://schemas.openxmlformats.org/officeDocument/2006/relationships/hyperlink" Target="https://kvalitet.sshf.no/docs/pub/DOK27876.pdf" TargetMode="External" /><Relationship Id="rId7" Type="http://schemas.openxmlformats.org/officeDocument/2006/relationships/hyperlink" Target="http://www.5-15.org/Login.aspx?ReturnUrl=/Default.aspx" TargetMode="External" /><Relationship Id="rId8" Type="http://schemas.openxmlformats.org/officeDocument/2006/relationships/image" Target="../media/image1.png" /><Relationship Id="rId9" Type="http://schemas.openxmlformats.org/officeDocument/2006/relationships/slide" Target="slide2.xml" TargetMode="Internal"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8.xml" TargetMode="Internal" /><Relationship Id="rId5" Type="http://schemas.openxmlformats.org/officeDocument/2006/relationships/slide" Target="slide33.xml" TargetMode="Internal" /><Relationship Id="rId6" Type="http://schemas.openxmlformats.org/officeDocument/2006/relationships/slide" Target="slide25.xml" TargetMode="Internal"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6.xml" /><Relationship Id="rId10" Type="http://schemas.openxmlformats.org/officeDocument/2006/relationships/hyperlink" Target="https://kvalitet.sshf.no/docs/dok/DOK42040.pdf" TargetMode="External" /><Relationship Id="rId11" Type="http://schemas.openxmlformats.org/officeDocument/2006/relationships/hyperlink" Target="https://kvalitet.sshf.no/docs/pub/DOK32176.pdf" TargetMode="External" /><Relationship Id="rId12" Type="http://schemas.openxmlformats.org/officeDocument/2006/relationships/hyperlink" Target="https://kvalitet.sshf.no/docs/pub/DOK27876.pdf" TargetMode="External" /><Relationship Id="rId13" Type="http://schemas.openxmlformats.org/officeDocument/2006/relationships/hyperlink" Target="https://kvalitet.sshf.no/docs/dok/DOK42039.pdf" TargetMode="External" /><Relationship Id="rId2" Type="http://schemas.openxmlformats.org/officeDocument/2006/relationships/image" Target="../media/image1.png" /><Relationship Id="rId3" Type="http://schemas.openxmlformats.org/officeDocument/2006/relationships/slide" Target="slide2.xml" TargetMode="Internal" /><Relationship Id="rId4" Type="http://schemas.openxmlformats.org/officeDocument/2006/relationships/slide" Target="slide8.xml" TargetMode="Internal" /><Relationship Id="rId5" Type="http://schemas.openxmlformats.org/officeDocument/2006/relationships/slide" Target="slide18.xml" TargetMode="Internal" /><Relationship Id="rId6" Type="http://schemas.openxmlformats.org/officeDocument/2006/relationships/slide" Target="slide33.xml" TargetMode="Internal" /><Relationship Id="rId7" Type="http://schemas.openxmlformats.org/officeDocument/2006/relationships/slide" Target="slide25.xml" TargetMode="Internal" /><Relationship Id="rId8" Type="http://schemas.openxmlformats.org/officeDocument/2006/relationships/hyperlink" Target="https://kvalitet.sshf.no/docs/pub/DOK31127.pdf" TargetMode="External" /><Relationship Id="rId9" Type="http://schemas.openxmlformats.org/officeDocument/2006/relationships/hyperlink" Target="https://kvalitet.sshf.no/docs/dok/DOK27908.pdf" TargetMode="External"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8.xml" TargetMode="Internal" /><Relationship Id="rId5" Type="http://schemas.openxmlformats.org/officeDocument/2006/relationships/slide" Target="slide33.xml" TargetMode="Internal" /><Relationship Id="rId6" Type="http://schemas.openxmlformats.org/officeDocument/2006/relationships/slide" Target="slide25.xml" TargetMode="Internal" /><Relationship Id="rId7" Type="http://schemas.openxmlformats.org/officeDocument/2006/relationships/hyperlink" Target="dok41913.docx" TargetMode="External"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4.xml" /><Relationship Id="rId3" Type="http://schemas.openxmlformats.org/officeDocument/2006/relationships/slide" Target="slide2.xml" TargetMode="Internal" /><Relationship Id="rId4" Type="http://schemas.openxmlformats.org/officeDocument/2006/relationships/slide" Target="slide8.xml" TargetMode="Internal" /><Relationship Id="rId5" Type="http://schemas.openxmlformats.org/officeDocument/2006/relationships/slide" Target="slide18.xml" TargetMode="Internal" /><Relationship Id="rId6" Type="http://schemas.openxmlformats.org/officeDocument/2006/relationships/slide" Target="slide33.xml" TargetMode="Internal" /><Relationship Id="rId7" Type="http://schemas.openxmlformats.org/officeDocument/2006/relationships/slide" Target="slide25.xml" TargetMode="Internal" /><Relationship Id="rId8" Type="http://schemas.openxmlformats.org/officeDocument/2006/relationships/hyperlink" Target="http://www.psykologforeningen.no/medlem/foererkortveileder" TargetMode="External" /><Relationship Id="rId9" Type="http://schemas.openxmlformats.org/officeDocument/2006/relationships/hyperlink" Target="dok41750.docx" TargetMode="External"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6.xml" /><Relationship Id="rId10" Type="http://schemas.openxmlformats.org/officeDocument/2006/relationships/hyperlink" Target="https://kvalitet.sshf.no/docs/pub/DOK32176.pdf" TargetMode="External" /><Relationship Id="rId11" Type="http://schemas.openxmlformats.org/officeDocument/2006/relationships/hyperlink" Target="https://kvalitet.sshf.no/docs/pub/DOK27876.pdf" TargetMode="External" /><Relationship Id="rId2" Type="http://schemas.openxmlformats.org/officeDocument/2006/relationships/notesSlide" Target="../notesSlides/notesSlide5.xml" /><Relationship Id="rId3" Type="http://schemas.openxmlformats.org/officeDocument/2006/relationships/slide" Target="slide2.xml" TargetMode="Internal" /><Relationship Id="rId4" Type="http://schemas.openxmlformats.org/officeDocument/2006/relationships/slide" Target="slide8.xml" TargetMode="Internal" /><Relationship Id="rId5" Type="http://schemas.openxmlformats.org/officeDocument/2006/relationships/slide" Target="slide18.xml" TargetMode="Internal" /><Relationship Id="rId6" Type="http://schemas.openxmlformats.org/officeDocument/2006/relationships/slide" Target="slide33.xml" TargetMode="Internal" /><Relationship Id="rId7" Type="http://schemas.openxmlformats.org/officeDocument/2006/relationships/slide" Target="slide25.xml" TargetMode="Internal" /><Relationship Id="rId8" Type="http://schemas.openxmlformats.org/officeDocument/2006/relationships/hyperlink" Target="https://kvalitet.sshf.no/docs/dok/DOK41970.pdf" TargetMode="External" /><Relationship Id="rId9" Type="http://schemas.openxmlformats.org/officeDocument/2006/relationships/hyperlink" Target="https://kvalitet.sshf.no/docs/pub/DOK42042.pdf" TargetMode="External"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hyperlink" Target="https://www.nice.org.uk/guidance/cg72/evidence/adhd-full-guideline-241963165" TargetMode="External" /><Relationship Id="rId3" Type="http://schemas.openxmlformats.org/officeDocument/2006/relationships/hyperlink" Target="https://helsedirektoratet.no/retningslinjer/adhd" TargetMode="External" /><Relationship Id="rId4" Type="http://schemas.openxmlformats.org/officeDocument/2006/relationships/hyperlink" Target="mailto:siv.sandnes@sshf.no" TargetMode="External" /><Relationship Id="rId5" Type="http://schemas.openxmlformats.org/officeDocument/2006/relationships/slide" Target="slide2.xml" TargetMode="Internal" /><Relationship Id="rId6" Type="http://schemas.openxmlformats.org/officeDocument/2006/relationships/slide" Target="slide8.xml" TargetMode="Internal" /><Relationship Id="rId7" Type="http://schemas.openxmlformats.org/officeDocument/2006/relationships/slide" Target="slide18.xml" TargetMode="Internal" /><Relationship Id="rId8" Type="http://schemas.openxmlformats.org/officeDocument/2006/relationships/slide" Target="slide33.xml" TargetMode="Internal" /><Relationship Id="rId9" Type="http://schemas.openxmlformats.org/officeDocument/2006/relationships/slide" Target="slide25.xml" TargetMode="Internal" /></Relationships>
</file>

<file path=ppt/slides/_rels/slide25.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6.xml" /><Relationship Id="rId3" Type="http://schemas.openxmlformats.org/officeDocument/2006/relationships/slide" Target="slide2.xml" TargetMode="Internal" /><Relationship Id="rId4" Type="http://schemas.openxmlformats.org/officeDocument/2006/relationships/slide" Target="slide8.xml" TargetMode="Internal" /><Relationship Id="rId5" Type="http://schemas.openxmlformats.org/officeDocument/2006/relationships/slide" Target="slide18.xml" TargetMode="Internal" /><Relationship Id="rId6" Type="http://schemas.openxmlformats.org/officeDocument/2006/relationships/slide" Target="slide33.xml" TargetMode="Internal" /><Relationship Id="rId7" Type="http://schemas.openxmlformats.org/officeDocument/2006/relationships/slide" Target="slide25.xml" TargetMode="Internal" /></Relationships>
</file>

<file path=ppt/slides/_rels/slide26.xml.rels>&#65279;<?xml version="1.0" encoding="utf-8" standalone="yes"?><Relationships xmlns="http://schemas.openxmlformats.org/package/2006/relationships"><Relationship Id="rId1" Type="http://schemas.openxmlformats.org/officeDocument/2006/relationships/slideLayout" Target="../slideLayouts/slideLayout6.xml" /><Relationship Id="rId10" Type="http://schemas.openxmlformats.org/officeDocument/2006/relationships/slide" Target="slide18.xml" TargetMode="Internal" /><Relationship Id="rId11" Type="http://schemas.openxmlformats.org/officeDocument/2006/relationships/slide" Target="slide33.xml" TargetMode="Internal" /><Relationship Id="rId12" Type="http://schemas.openxmlformats.org/officeDocument/2006/relationships/slide" Target="slide25.xml" TargetMode="Internal" /><Relationship Id="rId2" Type="http://schemas.openxmlformats.org/officeDocument/2006/relationships/notesSlide" Target="../notesSlides/notesSlide7.xml" /><Relationship Id="rId3" Type="http://schemas.openxmlformats.org/officeDocument/2006/relationships/hyperlink" Target="http://adhdnorge.no/" TargetMode="External" /><Relationship Id="rId4" Type="http://schemas.openxmlformats.org/officeDocument/2006/relationships/hyperlink" Target="https://www.nav.no/no/Person/Familie/Grunn+og+hjelpestonad/grunnst%C3%B8nad" TargetMode="External" /><Relationship Id="rId5" Type="http://schemas.openxmlformats.org/officeDocument/2006/relationships/hyperlink" Target="https://www.nav.no/no/Person/Familie/Grunn+og+hjelpestonad/hjelpest%C3%B8nad" TargetMode="External" /><Relationship Id="rId6" Type="http://schemas.openxmlformats.org/officeDocument/2006/relationships/hyperlink" Target="https://www.nav.no/no/Person/Familie/Sykdom+i+familien/oppl%C3%A6ringspenger" TargetMode="External" /><Relationship Id="rId7" Type="http://schemas.openxmlformats.org/officeDocument/2006/relationships/hyperlink" Target="http://www.nav.no/" TargetMode="External" /><Relationship Id="rId8" Type="http://schemas.openxmlformats.org/officeDocument/2006/relationships/slide" Target="slide2.xml" TargetMode="Internal" /><Relationship Id="rId9" Type="http://schemas.openxmlformats.org/officeDocument/2006/relationships/slide" Target="slide8.xml" TargetMode="Internal" /></Relationships>
</file>

<file path=ppt/slides/_rels/slide27.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8.xml" TargetMode="Internal" /><Relationship Id="rId5" Type="http://schemas.openxmlformats.org/officeDocument/2006/relationships/slide" Target="slide33.xml" TargetMode="Internal" /><Relationship Id="rId6" Type="http://schemas.openxmlformats.org/officeDocument/2006/relationships/slide" Target="slide25.xml" TargetMode="Internal" /></Relationships>
</file>

<file path=ppt/slides/_rels/slide28.xml.rels>&#65279;<?xml version="1.0" encoding="utf-8" standalone="yes"?><Relationships xmlns="http://schemas.openxmlformats.org/package/2006/relationships"><Relationship Id="rId1" Type="http://schemas.openxmlformats.org/officeDocument/2006/relationships/slideLayout" Target="../slideLayouts/slideLayout6.xml" /><Relationship Id="rId10" Type="http://schemas.openxmlformats.org/officeDocument/2006/relationships/slide" Target="slide18.xml" TargetMode="Internal" /><Relationship Id="rId11" Type="http://schemas.openxmlformats.org/officeDocument/2006/relationships/slide" Target="slide33.xml" TargetMode="Internal" /><Relationship Id="rId12" Type="http://schemas.openxmlformats.org/officeDocument/2006/relationships/slide" Target="slide25.xml" TargetMode="Internal" /><Relationship Id="rId2" Type="http://schemas.openxmlformats.org/officeDocument/2006/relationships/hyperlink" Target="http://www.icdp.no/om-icdp" TargetMode="External" /><Relationship Id="rId3" Type="http://schemas.openxmlformats.org/officeDocument/2006/relationships/hyperlink" Target="https://www.bufdir.no/Barnevernsinstitusjoner/Viktoria_familiesenter/COS_avdeling__Circle_of_Security_Intervention_COS_I/" TargetMode="External" /><Relationship Id="rId4" Type="http://schemas.openxmlformats.org/officeDocument/2006/relationships/hyperlink" Target="https://www.bufdir.no/" TargetMode="External" /><Relationship Id="rId5" Type="http://schemas.openxmlformats.org/officeDocument/2006/relationships/hyperlink" Target="https://www.bufdir.no/barnevern/Tiltak_i_barnevernet/Metoder/PMTO_Parent_Management_Training_OregonBehandlingstilbud_til_familier_med_barn_som_viser_tydelige_tegn_pa_atferdsvansker_3_12_ar/" TargetMode="External" /><Relationship Id="rId6" Type="http://schemas.openxmlformats.org/officeDocument/2006/relationships/hyperlink" Target="https://www.bufdir.no/barnevern/Tiltak_i_barnevernet/Metoder/Funksjonell_familieterapi_FFTBehandlingstilbud_for_familier_med_ungdom_som_viser_alvorlige_atferdsvansker_eller_som_er_i_risiko_for_a_utvikle_dette_12_18_ar/" TargetMode="External" /><Relationship Id="rId7" Type="http://schemas.openxmlformats.org/officeDocument/2006/relationships/hyperlink" Target="https://www.bufdir.no/barnevern/Tiltak_i_barnevernet/Metoder/Multisystemisk_terapi_MST_Behandlingstilbud_for_familier_med_ungdom_med_alvorlige_atferdsvansker___et_alternativ_til_plassering_utenfor_hjemmet_12_18_ar/" TargetMode="External" /><Relationship Id="rId8" Type="http://schemas.openxmlformats.org/officeDocument/2006/relationships/slide" Target="slide2.xml" TargetMode="Internal" /><Relationship Id="rId9" Type="http://schemas.openxmlformats.org/officeDocument/2006/relationships/slide" Target="slide8.xml" TargetMode="Internal" /></Relationships>
</file>

<file path=ppt/slides/_rels/slide29.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8.xml" TargetMode="Internal" /><Relationship Id="rId5" Type="http://schemas.openxmlformats.org/officeDocument/2006/relationships/slide" Target="slide33.xml" TargetMode="Internal" /><Relationship Id="rId6" Type="http://schemas.openxmlformats.org/officeDocument/2006/relationships/slide" Target="slide25.xml" TargetMode="Internal" /><Relationship Id="rId7" Type="http://schemas.openxmlformats.org/officeDocument/2006/relationships/image" Target="../media/image2.png" /><Relationship Id="rId8" Type="http://schemas.openxmlformats.org/officeDocument/2006/relationships/hyperlink" Target="https://ek-sshf.sikt.sykehuspartner.no/docs/pub/dok41901.pdf" TargetMode="External"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8.xml" TargetMode="Internal" /><Relationship Id="rId5" Type="http://schemas.openxmlformats.org/officeDocument/2006/relationships/slide" Target="slide33.xml" TargetMode="Internal" /><Relationship Id="rId6" Type="http://schemas.openxmlformats.org/officeDocument/2006/relationships/slide" Target="slide25.xml" TargetMode="Internal" /></Relationships>
</file>

<file path=ppt/slides/_rels/slide30.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8.xml" TargetMode="Internal" /><Relationship Id="rId5" Type="http://schemas.openxmlformats.org/officeDocument/2006/relationships/slide" Target="slide33.xml" TargetMode="Internal" /><Relationship Id="rId6" Type="http://schemas.openxmlformats.org/officeDocument/2006/relationships/slide" Target="slide25.xml" TargetMode="Internal" /></Relationships>
</file>

<file path=ppt/slides/_rels/slide31.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8.xml" TargetMode="Internal" /><Relationship Id="rId5" Type="http://schemas.openxmlformats.org/officeDocument/2006/relationships/slide" Target="slide33.xml" TargetMode="Internal" /><Relationship Id="rId6" Type="http://schemas.openxmlformats.org/officeDocument/2006/relationships/slide" Target="slide25.xml" TargetMode="Internal" /></Relationships>
</file>

<file path=ppt/slides/_rels/slide32.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hyperlink" Target="http://www.habu.no/" TargetMode="External" /><Relationship Id="rId3" Type="http://schemas.openxmlformats.org/officeDocument/2006/relationships/slide" Target="slide2.xml" TargetMode="Internal" /><Relationship Id="rId4" Type="http://schemas.openxmlformats.org/officeDocument/2006/relationships/slide" Target="slide8.xml" TargetMode="Internal" /><Relationship Id="rId5" Type="http://schemas.openxmlformats.org/officeDocument/2006/relationships/slide" Target="slide18.xml" TargetMode="Internal" /><Relationship Id="rId6" Type="http://schemas.openxmlformats.org/officeDocument/2006/relationships/slide" Target="slide33.xml" TargetMode="Internal" /><Relationship Id="rId7" Type="http://schemas.openxmlformats.org/officeDocument/2006/relationships/slide" Target="slide25.xml" TargetMode="Internal" /></Relationships>
</file>

<file path=ppt/slides/_rels/slide33.xml.rels>&#65279;<?xml version="1.0" encoding="utf-8" standalone="yes"?><Relationships xmlns="http://schemas.openxmlformats.org/package/2006/relationships"><Relationship Id="rId1" Type="http://schemas.openxmlformats.org/officeDocument/2006/relationships/slideLayout" Target="../slideLayouts/slideLayout6.xml" /><Relationship Id="rId10" Type="http://schemas.openxmlformats.org/officeDocument/2006/relationships/hyperlink" Target="http://www.5-15.org/login.aspx?returnurl=/default.aspx" TargetMode="External" /><Relationship Id="rId11" Type="http://schemas.openxmlformats.org/officeDocument/2006/relationships/hyperlink" Target="https://kvalitet.sshf.no/docs/pub/DOK27876.pdf" TargetMode="External" /><Relationship Id="rId2" Type="http://schemas.openxmlformats.org/officeDocument/2006/relationships/notesSlide" Target="../notesSlides/notesSlide8.xml" /><Relationship Id="rId3" Type="http://schemas.openxmlformats.org/officeDocument/2006/relationships/slide" Target="slide7.xml" TargetMode="Internal" /><Relationship Id="rId4" Type="http://schemas.openxmlformats.org/officeDocument/2006/relationships/slide" Target="slide8.xml" TargetMode="Internal" /><Relationship Id="rId5" Type="http://schemas.openxmlformats.org/officeDocument/2006/relationships/slide" Target="slide18.xml" TargetMode="Internal" /><Relationship Id="rId6" Type="http://schemas.openxmlformats.org/officeDocument/2006/relationships/slide" Target="slide25.xml" TargetMode="Internal" /><Relationship Id="rId7" Type="http://schemas.openxmlformats.org/officeDocument/2006/relationships/hyperlink" Target="https://kvalitet.sshf.no/docs/pub/DOK31127.pdf" TargetMode="External" /><Relationship Id="rId8" Type="http://schemas.openxmlformats.org/officeDocument/2006/relationships/hyperlink" Target="https://kvalitet.sshf.no/docs/dok/DOK41970.pdf" TargetMode="External" /><Relationship Id="rId9" Type="http://schemas.openxmlformats.org/officeDocument/2006/relationships/hyperlink" Target="https://kvalitet.sshf.no/docs/pub/DOK27896.pdf" TargetMode="External"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8.xml" TargetMode="Internal" /><Relationship Id="rId5" Type="http://schemas.openxmlformats.org/officeDocument/2006/relationships/slide" Target="slide33.xml" TargetMode="Internal" /><Relationship Id="rId6" Type="http://schemas.openxmlformats.org/officeDocument/2006/relationships/slide" Target="slide25.xml" TargetMode="Internal"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8.xml" TargetMode="Internal" /><Relationship Id="rId5" Type="http://schemas.openxmlformats.org/officeDocument/2006/relationships/slide" Target="slide33.xml" TargetMode="Internal" /><Relationship Id="rId6" Type="http://schemas.openxmlformats.org/officeDocument/2006/relationships/slide" Target="slide25.xml" TargetMode="Internal"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6.xml" /><Relationship Id="rId10" Type="http://schemas.openxmlformats.org/officeDocument/2006/relationships/slide" Target="slide8.xml" TargetMode="Internal" /><Relationship Id="rId11" Type="http://schemas.openxmlformats.org/officeDocument/2006/relationships/slide" Target="slide18.xml" TargetMode="Internal" /><Relationship Id="rId12" Type="http://schemas.openxmlformats.org/officeDocument/2006/relationships/slide" Target="slide33.xml" TargetMode="Internal" /><Relationship Id="rId13" Type="http://schemas.openxmlformats.org/officeDocument/2006/relationships/slide" Target="slide25.xml" TargetMode="Internal" /><Relationship Id="rId2" Type="http://schemas.openxmlformats.org/officeDocument/2006/relationships/hyperlink" Target="http://www.adhdnorge.no/" TargetMode="External" /><Relationship Id="rId3" Type="http://schemas.openxmlformats.org/officeDocument/2006/relationships/hyperlink" Target="http://www.nevsom.no/" TargetMode="External" /><Relationship Id="rId4" Type="http://schemas.openxmlformats.org/officeDocument/2006/relationships/hyperlink" Target="http://www.ffo.no/no/Rettighetssenteret/" TargetMode="External" /><Relationship Id="rId5" Type="http://schemas.openxmlformats.org/officeDocument/2006/relationships/hyperlink" Target="http://www.abup.no/" TargetMode="External" /><Relationship Id="rId6" Type="http://schemas.openxmlformats.org/officeDocument/2006/relationships/hyperlink" Target="http://www.abup.no/hvordan-jobber-vi-i-abup-med-en-adhd-henvisning/" TargetMode="External" /><Relationship Id="rId7" Type="http://schemas.openxmlformats.org/officeDocument/2006/relationships/hyperlink" Target="https://vimeo.com/89028035" TargetMode="External" /><Relationship Id="rId8" Type="http://schemas.openxmlformats.org/officeDocument/2006/relationships/hyperlink" Target="https://tv.nrk.no/serie/saann-er-jeg-og-saann-er-det/MSUE11001210/sesong-1/episode-2" TargetMode="External" /><Relationship Id="rId9" Type="http://schemas.openxmlformats.org/officeDocument/2006/relationships/slide" Target="slide2.xml" TargetMode="Internal"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notesSlide" Target="../notesSlides/notesSlide1.xml" /><Relationship Id="rId3" Type="http://schemas.openxmlformats.org/officeDocument/2006/relationships/hyperlink" Target="https://helsedirektoratet.no/retningslinjer/henvisningsveileder" TargetMode="External" /><Relationship Id="rId4" Type="http://schemas.openxmlformats.org/officeDocument/2006/relationships/hyperlink" Target="http://www.praksisnytt.no/index.php?handling=lesmal&amp;mal_id=000013" TargetMode="External" /><Relationship Id="rId5" Type="http://schemas.openxmlformats.org/officeDocument/2006/relationships/slide" Target="slide2.xml" TargetMode="Internal" /><Relationship Id="rId6" Type="http://schemas.openxmlformats.org/officeDocument/2006/relationships/slide" Target="slide8.xml" TargetMode="Internal" /><Relationship Id="rId7" Type="http://schemas.openxmlformats.org/officeDocument/2006/relationships/slide" Target="slide18.xml" TargetMode="Internal" /><Relationship Id="rId8" Type="http://schemas.openxmlformats.org/officeDocument/2006/relationships/slide" Target="slide33.xml" TargetMode="Internal" /><Relationship Id="rId9" Type="http://schemas.openxmlformats.org/officeDocument/2006/relationships/slide" Target="slide25.xml" TargetMode="Internal"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8.xml" TargetMode="Internal" /><Relationship Id="rId5" Type="http://schemas.openxmlformats.org/officeDocument/2006/relationships/slide" Target="slide33.xml" TargetMode="Internal" /><Relationship Id="rId6" Type="http://schemas.openxmlformats.org/officeDocument/2006/relationships/slide" Target="slide25.xml" TargetMode="Internal"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6.xml" /><Relationship Id="rId2" Type="http://schemas.openxmlformats.org/officeDocument/2006/relationships/slide" Target="slide2.xml" TargetMode="Internal" /><Relationship Id="rId3" Type="http://schemas.openxmlformats.org/officeDocument/2006/relationships/slide" Target="slide8.xml" TargetMode="Internal" /><Relationship Id="rId4" Type="http://schemas.openxmlformats.org/officeDocument/2006/relationships/slide" Target="slide18.xml" TargetMode="Internal" /><Relationship Id="rId5" Type="http://schemas.openxmlformats.org/officeDocument/2006/relationships/slide" Target="slide33.xml" TargetMode="Internal" /><Relationship Id="rId6" Type="http://schemas.openxmlformats.org/officeDocument/2006/relationships/slide" Target="slide25.xml" TargetMode="Internal" /></Relationships>
</file>

<file path=ppt/slides/slide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3314" name="Tittel 3" title=""/>
          <p:cNvSpPr>
            <a:spLocks noGrp="1"/>
          </p:cNvSpPr>
          <p:nvPr>
            <p:ph type="title"/>
          </p:nvPr>
        </p:nvSpPr>
        <p:spPr>
          <a:xfrm>
            <a:off x="457200" y="274638"/>
            <a:ext cx="8229600" cy="1143000"/>
          </a:xfrm>
          <a:prstGeom prst="rect">
            <a:avLst/>
          </a:prstGeom>
          <a:noFill/>
          <a:ln w="9525" cap="flat">
            <a:noFill/>
            <a:miter lim="800000"/>
            <a:headEnd type="none" w="med" len="med"/>
            <a:tailEnd type="none" w="med" len="med"/>
          </a:ln>
        </p:spPr>
        <p:txBody>
          <a:bodyPr wrap="square" lIns="91440" tIns="45720" rIns="91440" bIns="45720" anchor="ctr" anchorCtr="0">
            <a:noAutofit/>
          </a:bodyPr>
          <a:lstStyle>
            <a:lvl1pPr marL="0" indent="0" algn="ctr" defTabSz="914400" rtl="0" eaLnBrk="0" fontAlgn="base" hangingPunct="0">
              <a:lnSpc>
                <a:spcPct val="100000"/>
              </a:lnSpc>
              <a:spcBef>
                <a:spcPct val="0"/>
              </a:spcBef>
              <a:spcAft>
                <a:spcPct val="0"/>
              </a:spcAft>
              <a:buClrTx/>
              <a:buSzTx/>
              <a:buFontTx/>
              <a:buNone/>
              <a:defRPr kumimoji="0" lang="nb-NO" altLang="en-US" sz="4400" b="0" i="0" u="none" kern="1200" baseline="0">
                <a:solidFill>
                  <a:srgbClr val="000000"/>
                </a:solidFill>
                <a:latin typeface="Calibri" pitchFamily="34" charset="0"/>
                <a:ea typeface="Calibri" pitchFamily="34" charset="0"/>
                <a:cs typeface="Calibri" panose="020f0502020204030204" pitchFamily="34" charset="0"/>
              </a:defRPr>
            </a:lvl1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4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Pasientforløp ADHD</a:t>
            </a:r>
            <a:endParaRPr kumimoji="0" lang="nb-NO" altLang="nb-NO" sz="4400" b="0" i="0" u="none" strike="noStrike" kern="1200" cap="none" spc="0" normalizeH="0" baseline="0" noProof="0">
              <a:solidFill>
                <a:schemeClr val="tx1"/>
              </a:solidFill>
              <a:uLnTx/>
              <a:uFillTx/>
              <a:ea typeface="Arial" pitchFamily="34" charset="0"/>
            </a:endParaRPr>
          </a:p>
        </p:txBody>
      </p:sp>
      <p:grpSp>
        <p:nvGrpSpPr>
          <p:cNvPr id="13315" name="Gruppe 6" title=""/>
          <p:cNvGrpSpPr/>
          <p:nvPr/>
        </p:nvGrpSpPr>
        <p:grpSpPr>
          <a:xfrm>
            <a:off x="0" y="3429000"/>
            <a:ext cx="2303463" cy="1127125"/>
            <a:chOff x="1951" y="1992913"/>
            <a:chExt cx="1736735" cy="694694"/>
          </a:xfrm>
        </p:grpSpPr>
        <p:sp>
          <p:nvSpPr>
            <p:cNvPr id="13316" name="Vinkeltegn 6" title="">
              <a:hlinkClick r:id="rId2" action="ppaction://hlinksldjump"/>
            </p:cNvPr>
            <p:cNvSpPr/>
            <p:nvPr/>
          </p:nvSpPr>
          <p:spPr>
            <a:xfrm>
              <a:off x="1951" y="1992913"/>
              <a:ext cx="1736735" cy="694694"/>
            </a:xfrm>
            <a:prstGeom prst="chevron">
              <a:avLst>
                <a:gd name="adj" fmla="val 50000"/>
              </a:avLst>
            </a:prstGeom>
            <a:solidFill>
              <a:srgbClr val="4F81BD"/>
            </a:solidFill>
            <a:ln w="25400">
              <a:solidFill>
                <a:srgbClr val="FFFFFF"/>
              </a:solidFill>
              <a:miter lim="800000"/>
            </a:ln>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solidFill>
                  <a:srgbClr val="FFFFFF"/>
                </a:solidFill>
                <a:ea typeface="Arial" pitchFamily="34" charset="0"/>
              </a:endParaRPr>
            </a:p>
          </p:txBody>
        </p:sp>
        <p:sp>
          <p:nvSpPr>
            <p:cNvPr id="13317" name="Vinkeltegn 4"/>
            <p:cNvSpPr/>
            <p:nvPr/>
          </p:nvSpPr>
          <p:spPr>
            <a:xfrm>
              <a:off x="462767" y="1992913"/>
              <a:ext cx="922827"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400" b="0" i="0" u="none" strike="noStrike" kern="1200" cap="none" spc="0" normalizeH="0" baseline="0" noProof="0">
                  <a:ln>
                    <a:noFill/>
                  </a:ln>
                  <a:solidFill>
                    <a:schemeClr val="lt1"/>
                  </a:solidFill>
                  <a:uLnTx/>
                  <a:uFillTx/>
                  <a:latin typeface="+mn-lt" pitchFamily="34" charset="0"/>
                  <a:ea typeface="+mn-ea" pitchFamily="34" charset="0"/>
                  <a:cs typeface="+mn-cs"/>
                </a:rPr>
                <a:t>Pasient/ pårørende informasjon</a:t>
              </a:r>
            </a:p>
          </p:txBody>
        </p:sp>
      </p:grpSp>
      <p:grpSp>
        <p:nvGrpSpPr>
          <p:cNvPr id="13318" name="Gruppe 11" title=""/>
          <p:cNvGrpSpPr/>
          <p:nvPr/>
        </p:nvGrpSpPr>
        <p:grpSpPr>
          <a:xfrm>
            <a:off x="1763713" y="3429000"/>
            <a:ext cx="2376487" cy="1127125"/>
            <a:chOff x="1565013" y="1992912"/>
            <a:chExt cx="1736735" cy="694694"/>
          </a:xfrm>
        </p:grpSpPr>
        <p:sp>
          <p:nvSpPr>
            <p:cNvPr id="13319" name="Vinkeltegn 9" title="">
              <a:hlinkClick r:id="rId3" action="ppaction://hlinksldjump"/>
            </p:cNvPr>
            <p:cNvSpPr/>
            <p:nvPr/>
          </p:nvSpPr>
          <p:spPr>
            <a:xfrm>
              <a:off x="1565013" y="1992912"/>
              <a:ext cx="1736735" cy="694694"/>
            </a:xfrm>
            <a:prstGeom prst="chevron">
              <a:avLst>
                <a:gd name="adj" fmla="val 50000"/>
              </a:avLst>
            </a:prstGeom>
            <a:solidFill>
              <a:srgbClr val="4F81BD"/>
            </a:solidFill>
            <a:ln w="25400">
              <a:solidFill>
                <a:srgbClr val="FFFFFF"/>
              </a:solidFill>
              <a:miter lim="800000"/>
            </a:ln>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solidFill>
                  <a:srgbClr val="FFFFFF"/>
                </a:solidFill>
                <a:ea typeface="Arial" pitchFamily="34" charset="0"/>
              </a:endParaRPr>
            </a:p>
          </p:txBody>
        </p:sp>
        <p:sp>
          <p:nvSpPr>
            <p:cNvPr id="13320" name="Vinkeltegn 4"/>
            <p:cNvSpPr/>
            <p:nvPr/>
          </p:nvSpPr>
          <p:spPr>
            <a:xfrm>
              <a:off x="1922337" y="1992912"/>
              <a:ext cx="1041809"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400" b="0" i="0" u="none" strike="noStrike" kern="1200" cap="none" spc="0" normalizeH="0" baseline="0" noProof="0">
                  <a:ln>
                    <a:noFill/>
                  </a:ln>
                  <a:solidFill>
                    <a:schemeClr val="lt1"/>
                  </a:solidFill>
                  <a:uLnTx/>
                  <a:uFillTx/>
                  <a:latin typeface="+mn-lt" pitchFamily="34" charset="0"/>
                  <a:ea typeface="+mn-ea" pitchFamily="34" charset="0"/>
                  <a:cs typeface="+mn-cs"/>
                </a:rPr>
                <a:t>Inntak og vurdering</a:t>
              </a:r>
            </a:p>
          </p:txBody>
        </p:sp>
      </p:grpSp>
      <p:grpSp>
        <p:nvGrpSpPr>
          <p:cNvPr id="13321" name="Gruppe 14" title=""/>
          <p:cNvGrpSpPr/>
          <p:nvPr/>
        </p:nvGrpSpPr>
        <p:grpSpPr>
          <a:xfrm>
            <a:off x="3492500" y="3429000"/>
            <a:ext cx="2303463" cy="1127125"/>
            <a:chOff x="3128076" y="1992912"/>
            <a:chExt cx="1736735" cy="694694"/>
          </a:xfrm>
        </p:grpSpPr>
        <p:sp>
          <p:nvSpPr>
            <p:cNvPr id="13322" name="Vinkeltegn 12" title="">
              <a:hlinkClick r:id="rId4" action="ppaction://hlinksldjump"/>
            </p:cNvPr>
            <p:cNvSpPr/>
            <p:nvPr/>
          </p:nvSpPr>
          <p:spPr>
            <a:xfrm>
              <a:off x="3128076" y="1992912"/>
              <a:ext cx="1736735" cy="694694"/>
            </a:xfrm>
            <a:prstGeom prst="chevron">
              <a:avLst>
                <a:gd name="adj" fmla="val 50000"/>
              </a:avLst>
            </a:prstGeom>
            <a:solidFill>
              <a:srgbClr val="4F81BD"/>
            </a:solidFill>
            <a:ln w="25400">
              <a:solidFill>
                <a:srgbClr val="FFFFFF"/>
              </a:solidFill>
              <a:miter lim="800000"/>
            </a:ln>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solidFill>
                  <a:srgbClr val="FFFFFF"/>
                </a:solidFill>
                <a:ea typeface="Arial" pitchFamily="34" charset="0"/>
              </a:endParaRPr>
            </a:p>
          </p:txBody>
        </p:sp>
        <p:sp>
          <p:nvSpPr>
            <p:cNvPr id="13323" name="Vinkeltegn 4"/>
            <p:cNvSpPr/>
            <p:nvPr/>
          </p:nvSpPr>
          <p:spPr>
            <a:xfrm>
              <a:off x="3562559" y="1992912"/>
              <a:ext cx="955144"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400" b="0" i="0" u="none" strike="noStrike" kern="1200" cap="none" spc="0" normalizeH="0" baseline="0" noProof="0">
                  <a:ln>
                    <a:noFill/>
                  </a:ln>
                  <a:solidFill>
                    <a:schemeClr val="lt1"/>
                  </a:solidFill>
                  <a:uLnTx/>
                  <a:uFillTx/>
                  <a:latin typeface="+mn-lt" pitchFamily="34" charset="0"/>
                  <a:ea typeface="+mn-ea" pitchFamily="34" charset="0"/>
                  <a:cs typeface="+mn-cs"/>
                </a:rPr>
                <a:t>Utredning og diagnostikk</a:t>
              </a:r>
            </a:p>
          </p:txBody>
        </p:sp>
      </p:grpSp>
      <p:grpSp>
        <p:nvGrpSpPr>
          <p:cNvPr id="13324" name="Gruppe 17" title=""/>
          <p:cNvGrpSpPr/>
          <p:nvPr/>
        </p:nvGrpSpPr>
        <p:grpSpPr>
          <a:xfrm>
            <a:off x="5219700" y="3429000"/>
            <a:ext cx="2376488" cy="1127125"/>
            <a:chOff x="4691138" y="1992912"/>
            <a:chExt cx="1736735" cy="694694"/>
          </a:xfrm>
        </p:grpSpPr>
        <p:sp>
          <p:nvSpPr>
            <p:cNvPr id="13325" name="Vinkeltegn 15" title="">
              <a:hlinkClick r:id="rId5" action="ppaction://hlinksldjump"/>
            </p:cNvPr>
            <p:cNvSpPr/>
            <p:nvPr/>
          </p:nvSpPr>
          <p:spPr>
            <a:xfrm>
              <a:off x="4691138" y="1992912"/>
              <a:ext cx="1736735" cy="694694"/>
            </a:xfrm>
            <a:prstGeom prst="chevron">
              <a:avLst>
                <a:gd name="adj" fmla="val 50000"/>
              </a:avLst>
            </a:prstGeom>
            <a:solidFill>
              <a:srgbClr val="4F81BD"/>
            </a:solidFill>
            <a:ln w="25400">
              <a:solidFill>
                <a:srgbClr val="FFFFFF"/>
              </a:solidFill>
              <a:miter lim="800000"/>
            </a:ln>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solidFill>
                  <a:srgbClr val="FFFFFF"/>
                </a:solidFill>
                <a:ea typeface="Arial" pitchFamily="34" charset="0"/>
              </a:endParaRPr>
            </a:p>
          </p:txBody>
        </p:sp>
        <p:sp>
          <p:nvSpPr>
            <p:cNvPr id="13326" name="Vinkeltegn 4"/>
            <p:cNvSpPr/>
            <p:nvPr/>
          </p:nvSpPr>
          <p:spPr>
            <a:xfrm>
              <a:off x="5038021" y="1992912"/>
              <a:ext cx="102092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400" b="0" i="0" u="none" strike="noStrike" kern="1200" cap="none" spc="0" normalizeH="0" baseline="0" noProof="0">
                  <a:ln>
                    <a:noFill/>
                  </a:ln>
                  <a:solidFill>
                    <a:schemeClr val="lt1"/>
                  </a:solidFill>
                  <a:uLnTx/>
                  <a:uFillTx/>
                  <a:latin typeface="+mn-lt" pitchFamily="34" charset="0"/>
                  <a:ea typeface="+mn-ea" pitchFamily="34" charset="0"/>
                  <a:cs typeface="+mn-cs"/>
                </a:rPr>
                <a:t>Behandling og tiltak</a:t>
              </a:r>
            </a:p>
          </p:txBody>
        </p:sp>
      </p:grpSp>
      <p:grpSp>
        <p:nvGrpSpPr>
          <p:cNvPr id="13327" name="Gruppe 20" title=""/>
          <p:cNvGrpSpPr/>
          <p:nvPr/>
        </p:nvGrpSpPr>
        <p:grpSpPr>
          <a:xfrm>
            <a:off x="6948488" y="3429000"/>
            <a:ext cx="2195512" cy="1127125"/>
            <a:chOff x="6254200" y="1992912"/>
            <a:chExt cx="1736735" cy="694694"/>
          </a:xfrm>
        </p:grpSpPr>
        <p:sp>
          <p:nvSpPr>
            <p:cNvPr id="13328" name="Vinkeltegn 18" title="">
              <a:hlinkClick r:id="rId6" action="ppaction://hlinksldjump"/>
            </p:cNvPr>
            <p:cNvSpPr/>
            <p:nvPr/>
          </p:nvSpPr>
          <p:spPr>
            <a:xfrm>
              <a:off x="6254200" y="1992912"/>
              <a:ext cx="1736735" cy="694694"/>
            </a:xfrm>
            <a:prstGeom prst="chevron">
              <a:avLst>
                <a:gd name="adj" fmla="val 50000"/>
              </a:avLst>
            </a:prstGeom>
            <a:solidFill>
              <a:srgbClr val="4F81BD"/>
            </a:solidFill>
            <a:ln w="25400">
              <a:solidFill>
                <a:srgbClr val="FFFFFF"/>
              </a:solidFill>
              <a:miter lim="800000"/>
            </a:ln>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solidFill>
                  <a:srgbClr val="FFFFFF"/>
                </a:solidFill>
                <a:ea typeface="Arial" pitchFamily="34" charset="0"/>
              </a:endParaRPr>
            </a:p>
          </p:txBody>
        </p:sp>
        <p:sp>
          <p:nvSpPr>
            <p:cNvPr id="13329" name="Vinkeltegn 4"/>
            <p:cNvSpPr/>
            <p:nvPr/>
          </p:nvSpPr>
          <p:spPr>
            <a:xfrm>
              <a:off x="6710046" y="1992912"/>
              <a:ext cx="911692"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400" b="0" i="0" u="none" strike="noStrike" kern="1200" cap="none" spc="0" normalizeH="0" baseline="0" noProof="0">
                  <a:ln>
                    <a:noFill/>
                  </a:ln>
                  <a:solidFill>
                    <a:schemeClr val="lt1"/>
                  </a:solidFill>
                  <a:uLnTx/>
                  <a:uFillTx/>
                  <a:latin typeface="+mn-lt" pitchFamily="34" charset="0"/>
                  <a:ea typeface="+mn-ea" pitchFamily="34" charset="0"/>
                  <a:cs typeface="+mn-cs"/>
                </a:rPr>
                <a:t>Pasientforløp - oversikt</a:t>
              </a:r>
            </a:p>
          </p:txBody>
        </p:sp>
      </p:grpSp>
      <p:sp>
        <p:nvSpPr>
          <p:cNvPr id="13330" name="Tittel 1"/>
          <p:cNvSpPr txBox="1"/>
          <p:nvPr/>
        </p:nvSpPr>
        <p:spPr>
          <a:xfrm>
            <a:off x="611188" y="1628775"/>
            <a:ext cx="8229600" cy="1439863"/>
          </a:xfrm>
          <a:prstGeom prst="rect">
            <a:avLst/>
          </a:prstGeom>
          <a:noFill/>
          <a:ln w="9525" cap="flat" cmpd="sng" algn="ctr">
            <a:noFill/>
            <a:prstDash val="solid"/>
            <a:round/>
            <a:headEnd type="none" w="med" len="med"/>
            <a:tailEnd type="none" w="med" len="med"/>
          </a:ln>
        </p:spPr>
        <p:txBody>
          <a:bodyPr anchor="ctr">
            <a:normAutofit fontScale="67500" lnSpcReduction="20000"/>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2700" b="0" i="0" u="none" strike="noStrike" kern="1200" cap="none" spc="0" normalizeH="0" baseline="0" noProof="0">
                <a:ln>
                  <a:noFill/>
                </a:ln>
                <a:solidFill>
                  <a:schemeClr val="tx1"/>
                </a:solidFill>
                <a:uLnTx/>
                <a:uFillTx/>
                <a:latin typeface="+mj-lt" pitchFamily="34" charset="0"/>
                <a:ea typeface="+mj-ea" pitchFamily="34" charset="0"/>
                <a:cs typeface="+mj-cs"/>
              </a:rPr>
              <a:t>Pasientforløpet beskriver forventet pasientforløp for pasienter med mistanke om og diagnostisert ADHD. Pasientforløpet gjelder for barn og ungdom. Formålet med pasientforløpet er å skape sammenheng i tjenestene, samt oppnå bedre kvalitet og øke mulighet for brukermedvirkning.</a:t>
            </a:r>
            <a:br>
              <a:rPr kumimoji="0" lang="nb-NO" sz="4400" b="0" i="0" u="none" strike="noStrike" kern="1200" cap="none" spc="0" normalizeH="0" baseline="0" noProof="0">
                <a:ln>
                  <a:noFill/>
                </a:ln>
                <a:solidFill>
                  <a:schemeClr val="tx1"/>
                </a:solidFill>
                <a:uLnTx/>
                <a:uFillTx/>
                <a:latin typeface="+mj-lt" pitchFamily="34" charset="0"/>
                <a:ea typeface="+mj-ea" pitchFamily="34" charset="0"/>
                <a:cs typeface="+mj-cs"/>
              </a:rPr>
            </a:br>
          </a:p>
        </p:txBody>
      </p:sp>
    </p:spTree>
  </p:cSld>
  <p:clrMapOvr>
    <a:masterClrMapping/>
  </p:clrMapOvr>
  <p:transition/>
  <p:timing/>
</p:sld>
</file>

<file path=ppt/slides/slide1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2530"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22531"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22532"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2533"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2534"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2535"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ADHD</a:t>
            </a:r>
            <a:endParaRPr kumimoji="0" lang="nb-NO" altLang="nb-NO" sz="1100" b="0" i="0" u="none" strike="noStrike" kern="1200" cap="none" spc="0" normalizeH="0" baseline="0" noProof="0">
              <a:uLnTx/>
              <a:uFillTx/>
              <a:ea typeface="Arial" pitchFamily="34" charset="0"/>
            </a:endParaRPr>
          </a:p>
        </p:txBody>
      </p:sp>
      <p:cxnSp>
        <p:nvCxnSpPr>
          <p:cNvPr id="22536" name="Figur 27" title=""/>
          <p:cNvCxnSpPr>
            <a:stCxn id="22530" idx="2"/>
            <a:endCxn id="22531"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37" name="Figur 29" title=""/>
          <p:cNvCxnSpPr>
            <a:stCxn id="22531"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2538"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2539"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22540"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2541" name="Figur 34" title=""/>
          <p:cNvCxnSpPr>
            <a:stCxn id="22530" idx="0"/>
            <a:endCxn id="22533"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42" name="Rett pil 36" title=""/>
          <p:cNvCxnSpPr>
            <a:stCxn id="22530" idx="3"/>
            <a:endCxn id="22532"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43" name="Vinkel 38" title=""/>
          <p:cNvCxnSpPr>
            <a:stCxn id="22532" idx="3"/>
            <a:endCxn id="22540"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44" name="Vinkel 40" title=""/>
          <p:cNvCxnSpPr>
            <a:stCxn id="22532" idx="3"/>
            <a:endCxn id="22539"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45" name="Vinkel 42" title=""/>
          <p:cNvCxnSpPr>
            <a:stCxn id="22533" idx="3"/>
            <a:endCxn id="22534"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46" name="Rett pil 48" title=""/>
          <p:cNvCxnSpPr>
            <a:stCxn id="22533" idx="3"/>
            <a:endCxn id="22535"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47" name="Figur 50" title=""/>
          <p:cNvCxnSpPr>
            <a:stCxn id="22539" idx="3"/>
            <a:endCxn id="22535"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48" name="Figur 52" title=""/>
          <p:cNvCxnSpPr>
            <a:endCxn id="22534"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49" name="Figur 54" title=""/>
          <p:cNvCxnSpPr>
            <a:stCxn id="22534" idx="3"/>
            <a:endCxn id="22535"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50" name="Vinkel 56" title=""/>
          <p:cNvCxnSpPr>
            <a:stCxn id="22540" idx="3"/>
            <a:endCxn id="22531"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51"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52" name="Figur 68" title=""/>
          <p:cNvCxnSpPr>
            <a:stCxn id="22540" idx="3"/>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2553" name="Rett pil 72" title=""/>
          <p:cNvCxnSpPr>
            <a:stCxn id="22540" idx="0"/>
            <a:endCxn id="22539" idx="2"/>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2554" name="Hjem 41"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22555" name="Avrundet rektangel 64"/>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2556" name="Avrundet rektangel 65" title=""/>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grpSp>
        <p:nvGrpSpPr>
          <p:cNvPr id="22557" name="Gruppe 2" title=""/>
          <p:cNvGrpSpPr/>
          <p:nvPr/>
        </p:nvGrpSpPr>
        <p:grpSpPr>
          <a:xfrm>
            <a:off x="468313" y="549275"/>
            <a:ext cx="1736725" cy="693738"/>
            <a:chOff x="1951" y="480744"/>
            <a:chExt cx="1736735" cy="694694"/>
          </a:xfrm>
        </p:grpSpPr>
        <p:sp>
          <p:nvSpPr>
            <p:cNvPr id="22558" name="Vinkeltegn 67"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2559"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2560" name="Gruppe 3" title=""/>
          <p:cNvGrpSpPr/>
          <p:nvPr/>
        </p:nvGrpSpPr>
        <p:grpSpPr>
          <a:xfrm>
            <a:off x="2030413" y="549275"/>
            <a:ext cx="1736725" cy="693738"/>
            <a:chOff x="1565013" y="480744"/>
            <a:chExt cx="1736735" cy="694694"/>
          </a:xfrm>
        </p:grpSpPr>
        <p:sp>
          <p:nvSpPr>
            <p:cNvPr id="22561" name="Vinkeltegn 71"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2562"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2563" name="Gruppe 4" title=""/>
          <p:cNvGrpSpPr/>
          <p:nvPr/>
        </p:nvGrpSpPr>
        <p:grpSpPr>
          <a:xfrm>
            <a:off x="3594100" y="549275"/>
            <a:ext cx="1736725" cy="693738"/>
            <a:chOff x="3128076" y="480744"/>
            <a:chExt cx="1736735" cy="694694"/>
          </a:xfrm>
        </p:grpSpPr>
        <p:sp>
          <p:nvSpPr>
            <p:cNvPr id="22564" name="Vinkeltegn 75"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2565"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2566" name="Gruppe 6" title=""/>
          <p:cNvGrpSpPr/>
          <p:nvPr/>
        </p:nvGrpSpPr>
        <p:grpSpPr>
          <a:xfrm>
            <a:off x="6719888" y="549275"/>
            <a:ext cx="1736725" cy="693738"/>
            <a:chOff x="6254200" y="480744"/>
            <a:chExt cx="1736735" cy="694694"/>
          </a:xfrm>
        </p:grpSpPr>
        <p:sp>
          <p:nvSpPr>
            <p:cNvPr id="22567" name="Vinkeltegn 78"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2568"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2569" name="Gruppe 2" title=""/>
          <p:cNvGrpSpPr/>
          <p:nvPr/>
        </p:nvGrpSpPr>
        <p:grpSpPr>
          <a:xfrm>
            <a:off x="5148263" y="549275"/>
            <a:ext cx="1736725" cy="693738"/>
            <a:chOff x="1951" y="480744"/>
            <a:chExt cx="1736735" cy="694694"/>
          </a:xfrm>
        </p:grpSpPr>
        <p:sp>
          <p:nvSpPr>
            <p:cNvPr id="22570" name="Vinkeltegn 81"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2571"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1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3554" name="Avrundet rektangel 19"/>
          <p:cNvSpPr/>
          <p:nvPr/>
        </p:nvSpPr>
        <p:spPr>
          <a:xfrm>
            <a:off x="539750" y="4437063"/>
            <a:ext cx="1584325" cy="504825"/>
          </a:xfrm>
          <a:prstGeom prst="roundRect">
            <a:avLst/>
          </a:prstGeom>
          <a:solidFill>
            <a:srgbClr val="BFBFBF"/>
          </a:solidFill>
          <a:ln w="9525" cap="flat" cmpd="sng" algn="ctr">
            <a:solidFill>
              <a:srgbClr val="4A7EBB"/>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Vurdering av henvisning</a:t>
            </a:r>
          </a:p>
        </p:txBody>
      </p:sp>
      <p:sp>
        <p:nvSpPr>
          <p:cNvPr id="23555"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23556"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3557"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3558"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3559"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ADHD</a:t>
            </a:r>
            <a:endParaRPr kumimoji="0" lang="nb-NO" altLang="nb-NO" sz="1100" b="0" i="0" u="none" strike="noStrike" kern="1200" cap="none" spc="0" normalizeH="0" baseline="0" noProof="0">
              <a:uLnTx/>
              <a:uFillTx/>
              <a:ea typeface="Arial" pitchFamily="34" charset="0"/>
            </a:endParaRPr>
          </a:p>
        </p:txBody>
      </p:sp>
      <p:cxnSp>
        <p:nvCxnSpPr>
          <p:cNvPr id="23560" name="Figur 27" title=""/>
          <p:cNvCxnSpPr>
            <a:stCxn id="23554" idx="2"/>
            <a:endCxn id="23555"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61" name="Figur 29" title=""/>
          <p:cNvCxnSpPr>
            <a:stCxn id="23555"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3562"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3563"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23564"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3565" name="Figur 34" title=""/>
          <p:cNvCxnSpPr>
            <a:stCxn id="23554" idx="0"/>
            <a:endCxn id="23557"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66" name="Rett pil 36" title=""/>
          <p:cNvCxnSpPr>
            <a:stCxn id="23554" idx="3"/>
            <a:endCxn id="23556"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67" name="Vinkel 38" title=""/>
          <p:cNvCxnSpPr>
            <a:stCxn id="23556" idx="3"/>
            <a:endCxn id="23564"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68" name="Vinkel 40" title=""/>
          <p:cNvCxnSpPr>
            <a:stCxn id="23556" idx="3"/>
            <a:endCxn id="23563"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69" name="Vinkel 42" title=""/>
          <p:cNvCxnSpPr>
            <a:stCxn id="23557" idx="3"/>
            <a:endCxn id="23558"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70" name="Rett pil 48" title=""/>
          <p:cNvCxnSpPr>
            <a:stCxn id="23557" idx="3"/>
            <a:endCxn id="23559"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71" name="Figur 50" title=""/>
          <p:cNvCxnSpPr>
            <a:stCxn id="23563" idx="3"/>
            <a:endCxn id="23559"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72" name="Figur 52" title=""/>
          <p:cNvCxnSpPr>
            <a:endCxn id="23558"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73" name="Figur 54" title=""/>
          <p:cNvCxnSpPr>
            <a:stCxn id="23558" idx="3"/>
            <a:endCxn id="23559"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74" name="Vinkel 56" title=""/>
          <p:cNvCxnSpPr>
            <a:stCxn id="23564" idx="3"/>
            <a:endCxn id="23555"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75"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23576" name="Avrundet rektangel 39" title=""/>
          <p:cNvSpPr/>
          <p:nvPr/>
        </p:nvSpPr>
        <p:spPr>
          <a:xfrm>
            <a:off x="539750" y="5084763"/>
            <a:ext cx="1584325" cy="1152525"/>
          </a:xfrm>
          <a:prstGeom prst="roundRect">
            <a:avLst>
              <a:gd name="adj" fmla="val 16667"/>
            </a:avLst>
          </a:prstGeom>
          <a:solidFill>
            <a:srgbClr val="FFFFFF"/>
          </a:solidFill>
          <a:ln w="25400">
            <a:solidFill>
              <a:srgbClr val="4F81BD"/>
            </a:solidFill>
            <a:miter lim="800000"/>
          </a:ln>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latin typeface="Calibri"/>
                <a:ea typeface="Calibri"/>
                <a:cs typeface="Calibri" panose="020f0502020204030204" pitchFamily="34" charset="0"/>
                <a:sym typeface="Wingdings" charset="2"/>
              </a:rPr>
              <a:t>Vurdering gjøres med utgangspunkt i Prioriteringsforskriften § 2 og §2a. Rett tildeles etter Pasient og brukerrettighetsloven § 2.1b</a:t>
            </a:r>
            <a:endParaRPr kumimoji="0" lang="nb-NO" altLang="nb-NO" sz="1000" b="0" i="0" u="none" strike="noStrike" kern="1200" cap="none" spc="0" normalizeH="0" baseline="0" noProof="0">
              <a:uLnTx/>
              <a:uFillTx/>
            </a:endParaRPr>
          </a:p>
        </p:txBody>
      </p:sp>
      <p:cxnSp>
        <p:nvCxnSpPr>
          <p:cNvPr id="23577"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3578" name="Rett pil 43"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3579" name="Hjem 4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23580" name="Avrundet rektangel 66"/>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3581" name="Avrundet rektangel 67"/>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Oversiktbilde – vurderinger og rettigheter</a:t>
            </a:r>
          </a:p>
        </p:txBody>
      </p:sp>
      <p:grpSp>
        <p:nvGrpSpPr>
          <p:cNvPr id="23582" name="Gruppe 2" title=""/>
          <p:cNvGrpSpPr/>
          <p:nvPr/>
        </p:nvGrpSpPr>
        <p:grpSpPr>
          <a:xfrm>
            <a:off x="468313" y="549275"/>
            <a:ext cx="1736725" cy="693738"/>
            <a:chOff x="1951" y="480744"/>
            <a:chExt cx="1736735" cy="694694"/>
          </a:xfrm>
        </p:grpSpPr>
        <p:sp>
          <p:nvSpPr>
            <p:cNvPr id="23583" name="Vinkeltegn 69"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3584"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3585" name="Gruppe 3" title=""/>
          <p:cNvGrpSpPr/>
          <p:nvPr/>
        </p:nvGrpSpPr>
        <p:grpSpPr>
          <a:xfrm>
            <a:off x="2030413" y="549275"/>
            <a:ext cx="1736725" cy="693738"/>
            <a:chOff x="1565013" y="480744"/>
            <a:chExt cx="1736735" cy="694694"/>
          </a:xfrm>
        </p:grpSpPr>
        <p:sp>
          <p:nvSpPr>
            <p:cNvPr id="23586" name="Vinkeltegn 72"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3587"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3588" name="Gruppe 4" title=""/>
          <p:cNvGrpSpPr/>
          <p:nvPr/>
        </p:nvGrpSpPr>
        <p:grpSpPr>
          <a:xfrm>
            <a:off x="3594100" y="549275"/>
            <a:ext cx="1736725" cy="693738"/>
            <a:chOff x="3128076" y="480744"/>
            <a:chExt cx="1736735" cy="694694"/>
          </a:xfrm>
        </p:grpSpPr>
        <p:sp>
          <p:nvSpPr>
            <p:cNvPr id="23589" name="Vinkeltegn 75"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3590"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3591" name="Gruppe 6" title=""/>
          <p:cNvGrpSpPr/>
          <p:nvPr/>
        </p:nvGrpSpPr>
        <p:grpSpPr>
          <a:xfrm>
            <a:off x="6719888" y="549275"/>
            <a:ext cx="1736725" cy="693738"/>
            <a:chOff x="6254200" y="480744"/>
            <a:chExt cx="1736735" cy="694694"/>
          </a:xfrm>
        </p:grpSpPr>
        <p:sp>
          <p:nvSpPr>
            <p:cNvPr id="23592" name="Vinkeltegn 78"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3593"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3594" name="Gruppe 2" title=""/>
          <p:cNvGrpSpPr/>
          <p:nvPr/>
        </p:nvGrpSpPr>
        <p:grpSpPr>
          <a:xfrm>
            <a:off x="5148263" y="549275"/>
            <a:ext cx="1736725" cy="693738"/>
            <a:chOff x="1951" y="480744"/>
            <a:chExt cx="1736735" cy="694694"/>
          </a:xfrm>
        </p:grpSpPr>
        <p:sp>
          <p:nvSpPr>
            <p:cNvPr id="23595" name="Vinkeltegn 81"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3596"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1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4578"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24579" name="Avrundet rektangel 20" title=""/>
          <p:cNvSpPr/>
          <p:nvPr/>
        </p:nvSpPr>
        <p:spPr>
          <a:xfrm>
            <a:off x="2411413" y="5589588"/>
            <a:ext cx="1584325" cy="503237"/>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24580"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4581"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4582"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4583"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ADHD</a:t>
            </a:r>
            <a:endParaRPr kumimoji="0" lang="nb-NO" altLang="nb-NO" sz="1100" b="0" i="0" u="none" strike="noStrike" kern="1200" cap="none" spc="0" normalizeH="0" baseline="0" noProof="0">
              <a:uLnTx/>
              <a:uFillTx/>
              <a:ea typeface="Arial" pitchFamily="34" charset="0"/>
            </a:endParaRPr>
          </a:p>
        </p:txBody>
      </p:sp>
      <p:cxnSp>
        <p:nvCxnSpPr>
          <p:cNvPr id="24584" name="Figur 27" title=""/>
          <p:cNvCxnSpPr>
            <a:stCxn id="24578" idx="2"/>
            <a:endCxn id="24579"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85" name="Figur 29" title=""/>
          <p:cNvCxnSpPr>
            <a:stCxn id="24579"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4586"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4587"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24588"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4589" name="Figur 34" title=""/>
          <p:cNvCxnSpPr>
            <a:stCxn id="24578" idx="0"/>
            <a:endCxn id="24581"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0" name="Rett pil 36" title=""/>
          <p:cNvCxnSpPr>
            <a:stCxn id="24578" idx="3"/>
            <a:endCxn id="24580"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1" name="Vinkel 38" title=""/>
          <p:cNvCxnSpPr>
            <a:stCxn id="24580" idx="3"/>
            <a:endCxn id="24588"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2" name="Vinkel 40" title=""/>
          <p:cNvCxnSpPr>
            <a:stCxn id="24580" idx="3"/>
            <a:endCxn id="24587"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3" name="Vinkel 42" title=""/>
          <p:cNvCxnSpPr>
            <a:stCxn id="24581" idx="3"/>
            <a:endCxn id="24582"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4" name="Rett pil 48" title=""/>
          <p:cNvCxnSpPr>
            <a:stCxn id="24581" idx="3"/>
            <a:endCxn id="24583"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5" name="Figur 50" title=""/>
          <p:cNvCxnSpPr>
            <a:stCxn id="24587" idx="3"/>
            <a:endCxn id="24583"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6" name="Figur 52" title=""/>
          <p:cNvCxnSpPr>
            <a:endCxn id="24582"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7" name="Figur 54" title=""/>
          <p:cNvCxnSpPr>
            <a:stCxn id="24582" idx="3"/>
            <a:endCxn id="24583"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8" name="Vinkel 56" title=""/>
          <p:cNvCxnSpPr>
            <a:stCxn id="24588" idx="3"/>
            <a:endCxn id="24579"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599"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24600" name="Avrundet rektangel 39"/>
          <p:cNvSpPr/>
          <p:nvPr/>
        </p:nvSpPr>
        <p:spPr>
          <a:xfrm>
            <a:off x="4284663" y="5589588"/>
            <a:ext cx="2735262" cy="115252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050" b="0" i="0" u="none" strike="noStrike" kern="1200" cap="none" spc="0" normalizeH="0" baseline="0" noProof="0">
                <a:ln>
                  <a:noFill/>
                </a:ln>
                <a:solidFill>
                  <a:schemeClr val="dk1"/>
                </a:solidFill>
                <a:uLnTx/>
                <a:uFillTx/>
                <a:latin typeface="+mn-lt" pitchFamily="34" charset="0"/>
                <a:ea typeface="+mn-ea" pitchFamily="34" charset="0"/>
                <a:cs typeface="+mn-cs"/>
              </a:rPr>
              <a:t>Der helsetilstanden beskrevet ikke viser til psykisk lidelse, eller man vurderer at behandling  like nyttig og kostnadseffektiv kan gis av primærhelsetjenesten, vurderes det at behov ikke foreligger. </a:t>
            </a:r>
          </a:p>
        </p:txBody>
      </p:sp>
      <p:cxnSp>
        <p:nvCxnSpPr>
          <p:cNvPr id="24601"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4602" name="Rett pil 43"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4603" name="Hjem 4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24604" name="Avrundet rektangel 66"/>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4605" name="Avrundet rektangel 67" title=""/>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grpSp>
        <p:nvGrpSpPr>
          <p:cNvPr id="24606" name="Gruppe 2" title=""/>
          <p:cNvGrpSpPr/>
          <p:nvPr/>
        </p:nvGrpSpPr>
        <p:grpSpPr>
          <a:xfrm>
            <a:off x="468313" y="549275"/>
            <a:ext cx="1736725" cy="693738"/>
            <a:chOff x="1951" y="480744"/>
            <a:chExt cx="1736735" cy="694694"/>
          </a:xfrm>
        </p:grpSpPr>
        <p:sp>
          <p:nvSpPr>
            <p:cNvPr id="24607" name="Vinkeltegn 69"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460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4609" name="Gruppe 3" title=""/>
          <p:cNvGrpSpPr/>
          <p:nvPr/>
        </p:nvGrpSpPr>
        <p:grpSpPr>
          <a:xfrm>
            <a:off x="2030413" y="549275"/>
            <a:ext cx="1736725" cy="693738"/>
            <a:chOff x="1565013" y="480744"/>
            <a:chExt cx="1736735" cy="694694"/>
          </a:xfrm>
        </p:grpSpPr>
        <p:sp>
          <p:nvSpPr>
            <p:cNvPr id="24610" name="Vinkeltegn 72"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4611"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4612" name="Gruppe 4" title=""/>
          <p:cNvGrpSpPr/>
          <p:nvPr/>
        </p:nvGrpSpPr>
        <p:grpSpPr>
          <a:xfrm>
            <a:off x="3594100" y="549275"/>
            <a:ext cx="1736725" cy="693738"/>
            <a:chOff x="3128076" y="480744"/>
            <a:chExt cx="1736735" cy="694694"/>
          </a:xfrm>
        </p:grpSpPr>
        <p:sp>
          <p:nvSpPr>
            <p:cNvPr id="24613" name="Vinkeltegn 75"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4614"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4615" name="Gruppe 6" title=""/>
          <p:cNvGrpSpPr/>
          <p:nvPr/>
        </p:nvGrpSpPr>
        <p:grpSpPr>
          <a:xfrm>
            <a:off x="6719888" y="549275"/>
            <a:ext cx="1736725" cy="693738"/>
            <a:chOff x="6254200" y="480744"/>
            <a:chExt cx="1736735" cy="694694"/>
          </a:xfrm>
        </p:grpSpPr>
        <p:sp>
          <p:nvSpPr>
            <p:cNvPr id="24616" name="Vinkeltegn 78"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4617"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4618" name="Gruppe 2" title=""/>
          <p:cNvGrpSpPr/>
          <p:nvPr/>
        </p:nvGrpSpPr>
        <p:grpSpPr>
          <a:xfrm>
            <a:off x="5148263" y="549275"/>
            <a:ext cx="1736725" cy="693738"/>
            <a:chOff x="1951" y="480744"/>
            <a:chExt cx="1736735" cy="694694"/>
          </a:xfrm>
        </p:grpSpPr>
        <p:sp>
          <p:nvSpPr>
            <p:cNvPr id="24619" name="Vinkeltegn 81"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4620"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1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5602"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25603"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25604"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5605" name="Avrundet rektangel 23" title=""/>
          <p:cNvSpPr/>
          <p:nvPr/>
        </p:nvSpPr>
        <p:spPr>
          <a:xfrm>
            <a:off x="2411413" y="3429000"/>
            <a:ext cx="1584325" cy="504825"/>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5606"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5607"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ADHD</a:t>
            </a:r>
            <a:endParaRPr kumimoji="0" lang="nb-NO" altLang="nb-NO" sz="1100" b="0" i="0" u="none" strike="noStrike" kern="1200" cap="none" spc="0" normalizeH="0" baseline="0" noProof="0">
              <a:uLnTx/>
              <a:uFillTx/>
              <a:ea typeface="Arial" pitchFamily="34" charset="0"/>
            </a:endParaRPr>
          </a:p>
        </p:txBody>
      </p:sp>
      <p:cxnSp>
        <p:nvCxnSpPr>
          <p:cNvPr id="25608" name="Figur 27" title=""/>
          <p:cNvCxnSpPr>
            <a:stCxn id="25602" idx="2"/>
            <a:endCxn id="25603"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09" name="Figur 29" title=""/>
          <p:cNvCxnSpPr>
            <a:stCxn id="25603"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5610"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5611"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25612"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5613" name="Figur 34" title=""/>
          <p:cNvCxnSpPr>
            <a:stCxn id="25602" idx="0"/>
            <a:endCxn id="25605"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14" name="Rett pil 36" title=""/>
          <p:cNvCxnSpPr>
            <a:stCxn id="25602" idx="3"/>
            <a:endCxn id="25604"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15" name="Vinkel 38" title=""/>
          <p:cNvCxnSpPr>
            <a:stCxn id="25604" idx="3"/>
            <a:endCxn id="25612"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16" name="Vinkel 40" title=""/>
          <p:cNvCxnSpPr>
            <a:stCxn id="25604" idx="3"/>
            <a:endCxn id="25611"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17" name="Vinkel 42" title=""/>
          <p:cNvCxnSpPr>
            <a:stCxn id="25605" idx="3"/>
            <a:endCxn id="25606"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18" name="Rett pil 48" title=""/>
          <p:cNvCxnSpPr>
            <a:stCxn id="25605" idx="3"/>
            <a:endCxn id="25607"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19" name="Figur 50" title=""/>
          <p:cNvCxnSpPr>
            <a:stCxn id="25611" idx="3"/>
            <a:endCxn id="25607"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20" name="Figur 52" title=""/>
          <p:cNvCxnSpPr>
            <a:endCxn id="25606"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21" name="Figur 54" title=""/>
          <p:cNvCxnSpPr>
            <a:stCxn id="25606" idx="3"/>
            <a:endCxn id="25607"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22" name="Vinkel 56" title=""/>
          <p:cNvCxnSpPr>
            <a:stCxn id="25612" idx="3"/>
            <a:endCxn id="25603"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23"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25624" name="Avrundet rektangel 39"/>
          <p:cNvSpPr/>
          <p:nvPr/>
        </p:nvSpPr>
        <p:spPr>
          <a:xfrm>
            <a:off x="2411413" y="2781300"/>
            <a:ext cx="2520950" cy="576263"/>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rPr>
              <a:t>Der et pasientforløp kan antas, gis rett til behandling. Dette kan være et pasient -forløp for ADHD eller annen tilstand</a:t>
            </a:r>
          </a:p>
        </p:txBody>
      </p:sp>
      <p:cxnSp>
        <p:nvCxnSpPr>
          <p:cNvPr id="25625"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5626" name="Rett pil 43"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5627" name="Hjem 4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25628" name="Avrundet rektangel 66"/>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5629" name="Avrundet rektangel 67" title=""/>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grpSp>
        <p:nvGrpSpPr>
          <p:cNvPr id="25630" name="Gruppe 2" title=""/>
          <p:cNvGrpSpPr/>
          <p:nvPr/>
        </p:nvGrpSpPr>
        <p:grpSpPr>
          <a:xfrm>
            <a:off x="468313" y="549275"/>
            <a:ext cx="1736725" cy="693738"/>
            <a:chOff x="1951" y="480744"/>
            <a:chExt cx="1736735" cy="694694"/>
          </a:xfrm>
        </p:grpSpPr>
        <p:sp>
          <p:nvSpPr>
            <p:cNvPr id="25631" name="Vinkeltegn 69"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563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5633" name="Gruppe 3" title=""/>
          <p:cNvGrpSpPr/>
          <p:nvPr/>
        </p:nvGrpSpPr>
        <p:grpSpPr>
          <a:xfrm>
            <a:off x="2030413" y="549275"/>
            <a:ext cx="1736725" cy="693738"/>
            <a:chOff x="1565013" y="480744"/>
            <a:chExt cx="1736735" cy="694694"/>
          </a:xfrm>
        </p:grpSpPr>
        <p:sp>
          <p:nvSpPr>
            <p:cNvPr id="25634" name="Vinkeltegn 72"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5635"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5636" name="Gruppe 4" title=""/>
          <p:cNvGrpSpPr/>
          <p:nvPr/>
        </p:nvGrpSpPr>
        <p:grpSpPr>
          <a:xfrm>
            <a:off x="3594100" y="549275"/>
            <a:ext cx="1736725" cy="693738"/>
            <a:chOff x="3128076" y="480744"/>
            <a:chExt cx="1736735" cy="694694"/>
          </a:xfrm>
        </p:grpSpPr>
        <p:sp>
          <p:nvSpPr>
            <p:cNvPr id="25637" name="Vinkeltegn 75"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5638"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5639" name="Gruppe 6" title=""/>
          <p:cNvGrpSpPr/>
          <p:nvPr/>
        </p:nvGrpSpPr>
        <p:grpSpPr>
          <a:xfrm>
            <a:off x="6719888" y="549275"/>
            <a:ext cx="1736725" cy="693738"/>
            <a:chOff x="6254200" y="480744"/>
            <a:chExt cx="1736735" cy="694694"/>
          </a:xfrm>
        </p:grpSpPr>
        <p:sp>
          <p:nvSpPr>
            <p:cNvPr id="25640" name="Vinkeltegn 78"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5641"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5642" name="Gruppe 2" title=""/>
          <p:cNvGrpSpPr/>
          <p:nvPr/>
        </p:nvGrpSpPr>
        <p:grpSpPr>
          <a:xfrm>
            <a:off x="5148263" y="549275"/>
            <a:ext cx="1736725" cy="693738"/>
            <a:chOff x="1951" y="480744"/>
            <a:chExt cx="1736735" cy="694694"/>
          </a:xfrm>
        </p:grpSpPr>
        <p:sp>
          <p:nvSpPr>
            <p:cNvPr id="25643" name="Vinkeltegn 81"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5644"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1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6626"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26627"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26628"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6629"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6630" name="Avrundet rektangel 24" title=""/>
          <p:cNvSpPr/>
          <p:nvPr/>
        </p:nvSpPr>
        <p:spPr>
          <a:xfrm>
            <a:off x="6011863" y="2708275"/>
            <a:ext cx="1584325" cy="504825"/>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6631"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ADHD</a:t>
            </a:r>
            <a:endParaRPr kumimoji="0" lang="nb-NO" altLang="nb-NO" sz="1100" b="0" i="0" u="none" strike="noStrike" kern="1200" cap="none" spc="0" normalizeH="0" baseline="0" noProof="0">
              <a:uLnTx/>
              <a:uFillTx/>
              <a:ea typeface="Arial" pitchFamily="34" charset="0"/>
            </a:endParaRPr>
          </a:p>
        </p:txBody>
      </p:sp>
      <p:cxnSp>
        <p:nvCxnSpPr>
          <p:cNvPr id="26632" name="Figur 27" title=""/>
          <p:cNvCxnSpPr>
            <a:stCxn id="26626" idx="2"/>
            <a:endCxn id="26627"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33" name="Figur 29" title=""/>
          <p:cNvCxnSpPr>
            <a:stCxn id="26627"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6634"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6635"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26636"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6637" name="Figur 34" title=""/>
          <p:cNvCxnSpPr>
            <a:stCxn id="26626" idx="0"/>
            <a:endCxn id="26629"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38" name="Rett pil 36" title=""/>
          <p:cNvCxnSpPr>
            <a:stCxn id="26626" idx="3"/>
            <a:endCxn id="26628"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39" name="Vinkel 38" title=""/>
          <p:cNvCxnSpPr>
            <a:stCxn id="26628" idx="3"/>
            <a:endCxn id="26636"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40" name="Vinkel 40" title=""/>
          <p:cNvCxnSpPr>
            <a:stCxn id="26628" idx="3"/>
            <a:endCxn id="26635"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41" name="Vinkel 42" title=""/>
          <p:cNvCxnSpPr>
            <a:stCxn id="26629" idx="3"/>
            <a:endCxn id="26630"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42" name="Rett pil 48" title=""/>
          <p:cNvCxnSpPr>
            <a:stCxn id="26629" idx="3"/>
            <a:endCxn id="26631"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43" name="Figur 50" title=""/>
          <p:cNvCxnSpPr>
            <a:stCxn id="26635" idx="3"/>
            <a:endCxn id="26631"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44" name="Figur 52" title=""/>
          <p:cNvCxnSpPr>
            <a:endCxn id="26630"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45" name="Figur 54" title=""/>
          <p:cNvCxnSpPr>
            <a:stCxn id="26630" idx="3"/>
            <a:endCxn id="26631"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46" name="Vinkel 56" title=""/>
          <p:cNvCxnSpPr>
            <a:stCxn id="26636" idx="3"/>
            <a:endCxn id="26627"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47"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26648" name="Avrundet rektangel 39"/>
          <p:cNvSpPr/>
          <p:nvPr/>
        </p:nvSpPr>
        <p:spPr>
          <a:xfrm>
            <a:off x="6011863" y="1557338"/>
            <a:ext cx="2089150" cy="1008062"/>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rPr>
              <a:t>Under utredning i pasientforløp for annen tilstand, kan antagelse om en ADHD oppstå. Kliniker vil da nyttegjøre seg av pasientforløp for ADHD</a:t>
            </a:r>
          </a:p>
        </p:txBody>
      </p:sp>
      <p:cxnSp>
        <p:nvCxnSpPr>
          <p:cNvPr id="26649"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6650" name="Rett pil 43"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6651" name="Hjem 4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26652" name="Avrundet rektangel 66"/>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6653" name="Avrundet rektangel 67" title=""/>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grpSp>
        <p:nvGrpSpPr>
          <p:cNvPr id="26654" name="Gruppe 2" title=""/>
          <p:cNvGrpSpPr/>
          <p:nvPr/>
        </p:nvGrpSpPr>
        <p:grpSpPr>
          <a:xfrm>
            <a:off x="468313" y="549275"/>
            <a:ext cx="1736725" cy="693738"/>
            <a:chOff x="1951" y="480744"/>
            <a:chExt cx="1736735" cy="694694"/>
          </a:xfrm>
        </p:grpSpPr>
        <p:sp>
          <p:nvSpPr>
            <p:cNvPr id="26655" name="Vinkeltegn 69"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6656"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6657" name="Gruppe 3" title=""/>
          <p:cNvGrpSpPr/>
          <p:nvPr/>
        </p:nvGrpSpPr>
        <p:grpSpPr>
          <a:xfrm>
            <a:off x="2030413" y="549275"/>
            <a:ext cx="1736725" cy="693738"/>
            <a:chOff x="1565013" y="480744"/>
            <a:chExt cx="1736735" cy="694694"/>
          </a:xfrm>
        </p:grpSpPr>
        <p:sp>
          <p:nvSpPr>
            <p:cNvPr id="26658" name="Vinkeltegn 72"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6659"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6660" name="Gruppe 4" title=""/>
          <p:cNvGrpSpPr/>
          <p:nvPr/>
        </p:nvGrpSpPr>
        <p:grpSpPr>
          <a:xfrm>
            <a:off x="3594100" y="549275"/>
            <a:ext cx="1736725" cy="693738"/>
            <a:chOff x="3128076" y="480744"/>
            <a:chExt cx="1736735" cy="694694"/>
          </a:xfrm>
        </p:grpSpPr>
        <p:sp>
          <p:nvSpPr>
            <p:cNvPr id="26661" name="Vinkeltegn 75"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6662"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6663" name="Gruppe 6" title=""/>
          <p:cNvGrpSpPr/>
          <p:nvPr/>
        </p:nvGrpSpPr>
        <p:grpSpPr>
          <a:xfrm>
            <a:off x="6719888" y="549275"/>
            <a:ext cx="1736725" cy="693738"/>
            <a:chOff x="6254200" y="480744"/>
            <a:chExt cx="1736735" cy="694694"/>
          </a:xfrm>
        </p:grpSpPr>
        <p:sp>
          <p:nvSpPr>
            <p:cNvPr id="26664" name="Vinkeltegn 78"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6665"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6666" name="Gruppe 2" title=""/>
          <p:cNvGrpSpPr/>
          <p:nvPr/>
        </p:nvGrpSpPr>
        <p:grpSpPr>
          <a:xfrm>
            <a:off x="5148263" y="549275"/>
            <a:ext cx="1736725" cy="693738"/>
            <a:chOff x="1951" y="480744"/>
            <a:chExt cx="1736735" cy="694694"/>
          </a:xfrm>
        </p:grpSpPr>
        <p:sp>
          <p:nvSpPr>
            <p:cNvPr id="26667" name="Vinkeltegn 81"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666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1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7650"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27651"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05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Ikke behov for helsehjelp fra spesialisthelsetjenesten</a:t>
            </a:r>
            <a:endParaRPr kumimoji="0" lang="nb-NO" altLang="en-US" sz="1000" b="0" i="0" u="none" strike="noStrike" kern="1200" cap="none" spc="0" normalizeH="0" baseline="0" noProof="0">
              <a:uLnTx/>
              <a:uFillTx/>
              <a:ea typeface="Arial" pitchFamily="34" charset="0"/>
            </a:endParaRPr>
          </a:p>
        </p:txBody>
      </p:sp>
      <p:sp>
        <p:nvSpPr>
          <p:cNvPr id="27652" name="Avrundet rektangel 21" title=""/>
          <p:cNvSpPr/>
          <p:nvPr/>
        </p:nvSpPr>
        <p:spPr>
          <a:xfrm>
            <a:off x="2411413" y="4437063"/>
            <a:ext cx="1584325" cy="504825"/>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7653"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7654"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7655"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ADHD</a:t>
            </a:r>
            <a:endParaRPr kumimoji="0" lang="nb-NO" altLang="nb-NO" sz="1100" b="0" i="0" u="none" strike="noStrike" kern="1200" cap="none" spc="0" normalizeH="0" baseline="0" noProof="0">
              <a:uLnTx/>
              <a:uFillTx/>
              <a:ea typeface="Arial" pitchFamily="34" charset="0"/>
            </a:endParaRPr>
          </a:p>
        </p:txBody>
      </p:sp>
      <p:cxnSp>
        <p:nvCxnSpPr>
          <p:cNvPr id="27656" name="Figur 27" title=""/>
          <p:cNvCxnSpPr>
            <a:stCxn id="27650" idx="2"/>
            <a:endCxn id="27651"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57" name="Figur 29" title=""/>
          <p:cNvCxnSpPr>
            <a:stCxn id="27651"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7658"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7659"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27660"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7661" name="Figur 34" title=""/>
          <p:cNvCxnSpPr>
            <a:stCxn id="27650" idx="0"/>
            <a:endCxn id="27653"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2" name="Rett pil 36" title=""/>
          <p:cNvCxnSpPr>
            <a:stCxn id="27650" idx="3"/>
            <a:endCxn id="27652"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3" name="Vinkel 38" title=""/>
          <p:cNvCxnSpPr>
            <a:stCxn id="27652" idx="3"/>
            <a:endCxn id="27660"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4" name="Vinkel 40" title=""/>
          <p:cNvCxnSpPr>
            <a:stCxn id="27652" idx="3"/>
            <a:endCxn id="27659"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5" name="Vinkel 42" title=""/>
          <p:cNvCxnSpPr>
            <a:stCxn id="27653" idx="3"/>
            <a:endCxn id="27654"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6" name="Rett pil 48" title=""/>
          <p:cNvCxnSpPr>
            <a:stCxn id="27653" idx="3"/>
            <a:endCxn id="27655"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7" name="Figur 50" title=""/>
          <p:cNvCxnSpPr>
            <a:stCxn id="27659" idx="3"/>
            <a:endCxn id="27655"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8" name="Figur 52" title=""/>
          <p:cNvCxnSpPr>
            <a:endCxn id="27654"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69" name="Figur 54" title=""/>
          <p:cNvCxnSpPr>
            <a:stCxn id="27654" idx="3"/>
            <a:endCxn id="27655"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70" name="Vinkel 56" title=""/>
          <p:cNvCxnSpPr>
            <a:stCxn id="27660" idx="3"/>
            <a:endCxn id="27651"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71"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27672" name="Avrundet rektangel 41"/>
          <p:cNvSpPr/>
          <p:nvPr/>
        </p:nvSpPr>
        <p:spPr>
          <a:xfrm>
            <a:off x="2411413" y="5157788"/>
            <a:ext cx="1655762" cy="15113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rPr>
              <a:t>Der helsetilstanden synes uavklart på bakgrunn av henvisning, gis rett til utredning. Dette kan enten være for å avklare om det er en psykisk lidelse, eller utredning av uavklart tilstand</a:t>
            </a:r>
          </a:p>
        </p:txBody>
      </p:sp>
      <p:cxnSp>
        <p:nvCxnSpPr>
          <p:cNvPr id="27673"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7674" name="Rett pil 44"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7675" name="Hjem 45"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27676" name="Avrundet rektangel 67"/>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7677" name="Avrundet rektangel 68" title=""/>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grpSp>
        <p:nvGrpSpPr>
          <p:cNvPr id="27678" name="Gruppe 2" title=""/>
          <p:cNvGrpSpPr/>
          <p:nvPr/>
        </p:nvGrpSpPr>
        <p:grpSpPr>
          <a:xfrm>
            <a:off x="468313" y="549275"/>
            <a:ext cx="1736725" cy="693738"/>
            <a:chOff x="1951" y="480744"/>
            <a:chExt cx="1736735" cy="694694"/>
          </a:xfrm>
        </p:grpSpPr>
        <p:sp>
          <p:nvSpPr>
            <p:cNvPr id="27679" name="Vinkeltegn 70"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7680"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7681" name="Gruppe 3" title=""/>
          <p:cNvGrpSpPr/>
          <p:nvPr/>
        </p:nvGrpSpPr>
        <p:grpSpPr>
          <a:xfrm>
            <a:off x="2030413" y="549275"/>
            <a:ext cx="1736725" cy="693738"/>
            <a:chOff x="1565013" y="480744"/>
            <a:chExt cx="1736735" cy="694694"/>
          </a:xfrm>
        </p:grpSpPr>
        <p:sp>
          <p:nvSpPr>
            <p:cNvPr id="27682" name="Vinkeltegn 73"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7683"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7684" name="Gruppe 4" title=""/>
          <p:cNvGrpSpPr/>
          <p:nvPr/>
        </p:nvGrpSpPr>
        <p:grpSpPr>
          <a:xfrm>
            <a:off x="3594100" y="549275"/>
            <a:ext cx="1736725" cy="693738"/>
            <a:chOff x="3128076" y="480744"/>
            <a:chExt cx="1736735" cy="694694"/>
          </a:xfrm>
        </p:grpSpPr>
        <p:sp>
          <p:nvSpPr>
            <p:cNvPr id="27685" name="Vinkeltegn 76"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7686"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7687" name="Gruppe 6" title=""/>
          <p:cNvGrpSpPr/>
          <p:nvPr/>
        </p:nvGrpSpPr>
        <p:grpSpPr>
          <a:xfrm>
            <a:off x="6719888" y="549275"/>
            <a:ext cx="1736725" cy="693738"/>
            <a:chOff x="6254200" y="480744"/>
            <a:chExt cx="1736735" cy="694694"/>
          </a:xfrm>
        </p:grpSpPr>
        <p:sp>
          <p:nvSpPr>
            <p:cNvPr id="27688" name="Vinkeltegn 79"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7689"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7690" name="Gruppe 2" title=""/>
          <p:cNvGrpSpPr/>
          <p:nvPr/>
        </p:nvGrpSpPr>
        <p:grpSpPr>
          <a:xfrm>
            <a:off x="5148263" y="549275"/>
            <a:ext cx="1736725" cy="693738"/>
            <a:chOff x="1951" y="480744"/>
            <a:chExt cx="1736735" cy="694694"/>
          </a:xfrm>
        </p:grpSpPr>
        <p:sp>
          <p:nvSpPr>
            <p:cNvPr id="27691" name="Vinkeltegn 82"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769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1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cxnSp>
        <p:nvCxnSpPr>
          <p:cNvPr id="28674"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sp>
        <p:nvSpPr>
          <p:cNvPr id="28675"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28676"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28677"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8678"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8679"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8680"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ADHD</a:t>
            </a:r>
            <a:endParaRPr kumimoji="0" lang="nb-NO" altLang="nb-NO" sz="1100" b="0" i="0" u="none" strike="noStrike" kern="1200" cap="none" spc="0" normalizeH="0" baseline="0" noProof="0">
              <a:uLnTx/>
              <a:uFillTx/>
              <a:ea typeface="Arial" pitchFamily="34" charset="0"/>
            </a:endParaRPr>
          </a:p>
        </p:txBody>
      </p:sp>
      <p:cxnSp>
        <p:nvCxnSpPr>
          <p:cNvPr id="28681" name="Figur 27" title=""/>
          <p:cNvCxnSpPr>
            <a:stCxn id="28675" idx="2"/>
            <a:endCxn id="28676"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82" name="Figur 29" title=""/>
          <p:cNvCxnSpPr>
            <a:stCxn id="28676"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8683"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8684" name="Avrundet rektangel 31" title=""/>
          <p:cNvSpPr/>
          <p:nvPr/>
        </p:nvSpPr>
        <p:spPr>
          <a:xfrm>
            <a:off x="4787900" y="4149725"/>
            <a:ext cx="1584325" cy="503238"/>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28685" name="Avrundet rektangel 32" title=""/>
          <p:cNvSpPr/>
          <p:nvPr/>
        </p:nvSpPr>
        <p:spPr>
          <a:xfrm>
            <a:off x="4787900" y="48688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8686" name="Figur 34" title=""/>
          <p:cNvCxnSpPr>
            <a:stCxn id="28675" idx="0"/>
            <a:endCxn id="28678"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87" name="Rett pil 36" title=""/>
          <p:cNvCxnSpPr>
            <a:stCxn id="28675" idx="3"/>
            <a:endCxn id="28677"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88" name="Vinkel 38" title=""/>
          <p:cNvCxnSpPr>
            <a:stCxn id="28677" idx="3"/>
            <a:endCxn id="28685"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89" name="Vinkel 40" title=""/>
          <p:cNvCxnSpPr>
            <a:stCxn id="28677" idx="3"/>
            <a:endCxn id="28684"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0" name="Vinkel 42" title=""/>
          <p:cNvCxnSpPr>
            <a:stCxn id="28678" idx="3"/>
            <a:endCxn id="28679"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1" name="Rett pil 48" title=""/>
          <p:cNvCxnSpPr>
            <a:stCxn id="28678" idx="3"/>
            <a:endCxn id="28680"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2" name="Figur 50" title=""/>
          <p:cNvCxnSpPr>
            <a:stCxn id="28684" idx="3"/>
            <a:endCxn id="28680"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3" name="Figur 52" title=""/>
          <p:cNvCxnSpPr>
            <a:endCxn id="28679"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4" name="Figur 54" title=""/>
          <p:cNvCxnSpPr>
            <a:stCxn id="28679" idx="3"/>
            <a:endCxn id="28680"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5" name="Vinkel 56" title=""/>
          <p:cNvCxnSpPr>
            <a:stCxn id="28685" idx="3"/>
            <a:endCxn id="28676"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8696"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sp>
        <p:nvSpPr>
          <p:cNvPr id="28697" name="Avrundet rektangel 44"/>
          <p:cNvSpPr/>
          <p:nvPr/>
        </p:nvSpPr>
        <p:spPr>
          <a:xfrm>
            <a:off x="6659563" y="4149725"/>
            <a:ext cx="2160587" cy="21590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Utredning av uavklart tilstand omfatter </a:t>
            </a:r>
            <a:r>
              <a:rPr kumimoji="0" lang="nb-NO" sz="1100" b="1" i="0" u="sng" strike="noStrike" kern="1200" cap="none" spc="0" normalizeH="0" baseline="0" noProof="0">
                <a:ln>
                  <a:noFill/>
                </a:ln>
                <a:solidFill>
                  <a:schemeClr val="dk1"/>
                </a:solidFill>
                <a:uLnTx/>
                <a:uFillTx/>
                <a:latin typeface="+mn-lt" pitchFamily="34" charset="0"/>
                <a:ea typeface="+mn-ea" pitchFamily="34" charset="0"/>
                <a:cs typeface="+mn-cs"/>
                <a:hlinkClick r:id="rId2" tooltip="XDF40598 - dok40598.ppt"/>
              </a:rPr>
              <a:t>standard utredning </a:t>
            </a: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for voksen eller barn, kan ha tre utfall;</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Tilbake til henviser – ikke behov</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Videre utredning jmf pasientforløp for ADHD</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 </a:t>
            </a: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hlinkClick r:id="rId3" tooltip="XDF41188 - dok41188.docx"/>
              </a:rPr>
              <a:t>Videre utredning, jmf annet pasientforløp</a:t>
            </a:r>
            <a:r>
              <a:rPr kumimoji="0" lang="nb-NO" sz="1100" b="0" i="0" u="none" strike="noStrike" kern="1200" cap="none" spc="0" normalizeH="0" baseline="0" noProof="0">
                <a:ln>
                  <a:noFill/>
                </a:ln>
                <a:solidFill>
                  <a:schemeClr val="dk1"/>
                </a:solidFill>
                <a:uLnTx/>
                <a:uFillTx/>
                <a:latin typeface="+mn-lt" pitchFamily="34" charset="0"/>
                <a:ea typeface="+mn-ea" pitchFamily="34" charset="0"/>
                <a:cs typeface="+mn-cs"/>
              </a:rPr>
              <a:t> (f.eks OCD eller tourettes syndrom, etc)</a:t>
            </a:r>
          </a:p>
        </p:txBody>
      </p:sp>
      <p:cxnSp>
        <p:nvCxnSpPr>
          <p:cNvPr id="28698" name="Rett pil 46"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8699" name="Hjem 55"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28700" name="Avrundet rektangel 47"/>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8701" name="Avrundet rektangel 49" title=""/>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grpSp>
        <p:nvGrpSpPr>
          <p:cNvPr id="28702" name="Gruppe 2" title=""/>
          <p:cNvGrpSpPr/>
          <p:nvPr/>
        </p:nvGrpSpPr>
        <p:grpSpPr>
          <a:xfrm>
            <a:off x="468313" y="549275"/>
            <a:ext cx="1736725" cy="693738"/>
            <a:chOff x="1951" y="480744"/>
            <a:chExt cx="1736735" cy="694694"/>
          </a:xfrm>
        </p:grpSpPr>
        <p:sp>
          <p:nvSpPr>
            <p:cNvPr id="28703" name="Vinkeltegn 53" title="">
              <a:hlinkClick r:id="rId4"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8704"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8705" name="Gruppe 3" title=""/>
          <p:cNvGrpSpPr/>
          <p:nvPr/>
        </p:nvGrpSpPr>
        <p:grpSpPr>
          <a:xfrm>
            <a:off x="2030413" y="549275"/>
            <a:ext cx="1736725" cy="693738"/>
            <a:chOff x="1565013" y="480744"/>
            <a:chExt cx="1736735" cy="694694"/>
          </a:xfrm>
        </p:grpSpPr>
        <p:sp>
          <p:nvSpPr>
            <p:cNvPr id="28706" name="Vinkeltegn 59" title="">
              <a:hlinkClick r:id="rId5"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8707"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8708" name="Gruppe 4" title=""/>
          <p:cNvGrpSpPr/>
          <p:nvPr/>
        </p:nvGrpSpPr>
        <p:grpSpPr>
          <a:xfrm>
            <a:off x="3594100" y="549275"/>
            <a:ext cx="1736725" cy="693738"/>
            <a:chOff x="3128076" y="480744"/>
            <a:chExt cx="1736735" cy="694694"/>
          </a:xfrm>
        </p:grpSpPr>
        <p:sp>
          <p:nvSpPr>
            <p:cNvPr id="28709" name="Vinkeltegn 63" title="">
              <a:hlinkClick r:id="rId6"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8710"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8711" name="Gruppe 6" title=""/>
          <p:cNvGrpSpPr/>
          <p:nvPr/>
        </p:nvGrpSpPr>
        <p:grpSpPr>
          <a:xfrm>
            <a:off x="6719888" y="549275"/>
            <a:ext cx="1736725" cy="693738"/>
            <a:chOff x="6254200" y="480744"/>
            <a:chExt cx="1736735" cy="694694"/>
          </a:xfrm>
        </p:grpSpPr>
        <p:sp>
          <p:nvSpPr>
            <p:cNvPr id="28712" name="Vinkeltegn 66" title="">
              <a:hlinkClick r:id="rId7"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8713"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8714" name="Gruppe 2" title=""/>
          <p:cNvGrpSpPr/>
          <p:nvPr/>
        </p:nvGrpSpPr>
        <p:grpSpPr>
          <a:xfrm>
            <a:off x="5148263" y="549275"/>
            <a:ext cx="1736725" cy="693738"/>
            <a:chOff x="1951" y="480744"/>
            <a:chExt cx="1736735" cy="694694"/>
          </a:xfrm>
        </p:grpSpPr>
        <p:sp>
          <p:nvSpPr>
            <p:cNvPr id="28715" name="Vinkeltegn 69" title="">
              <a:hlinkClick r:id="rId8"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8716"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1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9698" name="Avrundet rektangel 19" title=""/>
          <p:cNvSpPr/>
          <p:nvPr/>
        </p:nvSpPr>
        <p:spPr>
          <a:xfrm>
            <a:off x="539750"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 av henvisning</a:t>
            </a:r>
            <a:endParaRPr kumimoji="0" lang="nb-NO" altLang="nb-NO" sz="1400" b="0" i="0" u="none" strike="noStrike" kern="1200" cap="none" spc="0" normalizeH="0" baseline="0" noProof="0">
              <a:uLnTx/>
              <a:uFillTx/>
              <a:ea typeface="Arial" pitchFamily="34" charset="0"/>
            </a:endParaRPr>
          </a:p>
        </p:txBody>
      </p:sp>
      <p:sp>
        <p:nvSpPr>
          <p:cNvPr id="29699" name="Avrundet rektangel 20" title=""/>
          <p:cNvSpPr/>
          <p:nvPr/>
        </p:nvSpPr>
        <p:spPr>
          <a:xfrm>
            <a:off x="2411413" y="5589588"/>
            <a:ext cx="1584325" cy="503237"/>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Ikke behov for helsehjelp fra spesialisthelsetjenesten</a:t>
            </a:r>
            <a:endParaRPr kumimoji="0" lang="nb-NO" altLang="nb-NO" sz="1000" b="0" i="0" u="none" strike="noStrike" kern="1200" cap="none" spc="0" normalizeH="0" baseline="0" noProof="0">
              <a:uLnTx/>
              <a:uFillTx/>
              <a:ea typeface="Arial" pitchFamily="34" charset="0"/>
            </a:endParaRPr>
          </a:p>
        </p:txBody>
      </p:sp>
      <p:sp>
        <p:nvSpPr>
          <p:cNvPr id="29700" name="Avrundet rektangel 21" title=""/>
          <p:cNvSpPr/>
          <p:nvPr/>
        </p:nvSpPr>
        <p:spPr>
          <a:xfrm>
            <a:off x="2411413" y="4437063"/>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a:t>
            </a:r>
            <a:endParaRPr kumimoji="0" lang="nb-NO" altLang="nb-NO" sz="1400" b="0" i="0" u="none" strike="noStrike" kern="1200" cap="none" spc="0" normalizeH="0" baseline="0" noProof="0">
              <a:uLnTx/>
              <a:uFillTx/>
              <a:ea typeface="Arial" pitchFamily="34" charset="0"/>
            </a:endParaRPr>
          </a:p>
        </p:txBody>
      </p:sp>
      <p:sp>
        <p:nvSpPr>
          <p:cNvPr id="29701" name="Avrundet rektangel 23" title=""/>
          <p:cNvSpPr/>
          <p:nvPr/>
        </p:nvSpPr>
        <p:spPr>
          <a:xfrm>
            <a:off x="2411413"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endParaRPr kumimoji="0" lang="nb-NO" altLang="nb-NO" sz="1400" b="0" i="0" u="none" strike="noStrike" kern="1200" cap="none" spc="0" normalizeH="0" baseline="0" noProof="0">
              <a:uLnTx/>
              <a:uFillTx/>
              <a:ea typeface="Arial" pitchFamily="34" charset="0"/>
            </a:endParaRPr>
          </a:p>
        </p:txBody>
      </p:sp>
      <p:sp>
        <p:nvSpPr>
          <p:cNvPr id="29702" name="Avrundet rektangel 24" title=""/>
          <p:cNvSpPr/>
          <p:nvPr/>
        </p:nvSpPr>
        <p:spPr>
          <a:xfrm>
            <a:off x="6011863" y="2708275"/>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annen tilstand</a:t>
            </a:r>
            <a:endParaRPr kumimoji="0" lang="nb-NO" altLang="nb-NO" sz="1400" b="0" i="0" u="none" strike="noStrike" kern="1200" cap="none" spc="0" normalizeH="0" baseline="0" noProof="0">
              <a:uLnTx/>
              <a:uFillTx/>
              <a:ea typeface="Arial" pitchFamily="34" charset="0"/>
            </a:endParaRPr>
          </a:p>
        </p:txBody>
      </p:sp>
      <p:sp>
        <p:nvSpPr>
          <p:cNvPr id="29703" name="Avrundet rektangel 25" title=""/>
          <p:cNvSpPr/>
          <p:nvPr/>
        </p:nvSpPr>
        <p:spPr>
          <a:xfrm>
            <a:off x="7451725" y="3429000"/>
            <a:ext cx="1584325" cy="50482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Pasientforløp ADHD</a:t>
            </a:r>
            <a:endParaRPr kumimoji="0" lang="nb-NO" altLang="nb-NO" sz="1100" b="0" i="0" u="none" strike="noStrike" kern="1200" cap="none" spc="0" normalizeH="0" baseline="0" noProof="0">
              <a:uLnTx/>
              <a:uFillTx/>
              <a:ea typeface="Arial" pitchFamily="34" charset="0"/>
            </a:endParaRPr>
          </a:p>
        </p:txBody>
      </p:sp>
      <p:cxnSp>
        <p:nvCxnSpPr>
          <p:cNvPr id="29704" name="Figur 27" title=""/>
          <p:cNvCxnSpPr>
            <a:stCxn id="29698" idx="2"/>
            <a:endCxn id="29699" idx="1"/>
          </p:cNvCxnSpPr>
          <p:nvPr/>
        </p:nvCxnSpPr>
        <p:spPr>
          <a:xfrm rot="16200000" flipH="1">
            <a:off x="1421607" y="4852194"/>
            <a:ext cx="900112"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05" name="Figur 29" title=""/>
          <p:cNvCxnSpPr>
            <a:stCxn id="29699" idx="2"/>
          </p:cNvCxnSpPr>
          <p:nvPr/>
        </p:nvCxnSpPr>
        <p:spPr>
          <a:xfrm rot="5400000">
            <a:off x="2232025" y="5553075"/>
            <a:ext cx="431800" cy="15113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sp>
        <p:nvSpPr>
          <p:cNvPr id="29706" name="TekstSylinder 30" title=""/>
          <p:cNvSpPr/>
          <p:nvPr/>
        </p:nvSpPr>
        <p:spPr>
          <a:xfrm>
            <a:off x="611188" y="6211888"/>
            <a:ext cx="1296987" cy="6461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800" b="1">
                <a:ea typeface="Arial" pitchFamily="34" charset="0"/>
              </a:rPr>
              <a:t>Tilbake til henviser</a:t>
            </a:r>
            <a:endParaRPr lang="nb-NO" altLang="nb-NO" sz="1800" b="1">
              <a:ea typeface="Arial" pitchFamily="34" charset="0"/>
            </a:endParaRPr>
          </a:p>
        </p:txBody>
      </p:sp>
      <p:sp>
        <p:nvSpPr>
          <p:cNvPr id="29707" name="Avrundet rektangel 31" title=""/>
          <p:cNvSpPr/>
          <p:nvPr/>
        </p:nvSpPr>
        <p:spPr>
          <a:xfrm>
            <a:off x="4787900" y="4149725"/>
            <a:ext cx="1584325" cy="503238"/>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av uavklart tilstand</a:t>
            </a:r>
            <a:endParaRPr kumimoji="0" lang="nb-NO" altLang="nb-NO" sz="1200" b="0" i="0" u="none" strike="noStrike" kern="1200" cap="none" spc="0" normalizeH="0" baseline="0" noProof="0">
              <a:uLnTx/>
              <a:uFillTx/>
              <a:ea typeface="Arial" pitchFamily="34" charset="0"/>
            </a:endParaRPr>
          </a:p>
        </p:txBody>
      </p:sp>
      <p:sp>
        <p:nvSpPr>
          <p:cNvPr id="29708" name="Avrundet rektangel 32" title=""/>
          <p:cNvSpPr/>
          <p:nvPr/>
        </p:nvSpPr>
        <p:spPr>
          <a:xfrm>
            <a:off x="4787900" y="4868863"/>
            <a:ext cx="1584325" cy="504825"/>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Avklare det uavklarte – avklare om det foreligger psykisk lidelse</a:t>
            </a:r>
            <a:endParaRPr kumimoji="0" lang="nb-NO" altLang="nb-NO" sz="1000" b="0" i="0" u="none" strike="noStrike" kern="1200" cap="none" spc="0" normalizeH="0" baseline="0" noProof="0">
              <a:uLnTx/>
              <a:uFillTx/>
              <a:ea typeface="Arial" pitchFamily="34" charset="0"/>
            </a:endParaRPr>
          </a:p>
        </p:txBody>
      </p:sp>
      <p:cxnSp>
        <p:nvCxnSpPr>
          <p:cNvPr id="29709" name="Figur 34" title=""/>
          <p:cNvCxnSpPr>
            <a:stCxn id="29698" idx="0"/>
            <a:endCxn id="29701" idx="1"/>
          </p:cNvCxnSpPr>
          <p:nvPr/>
        </p:nvCxnSpPr>
        <p:spPr>
          <a:xfrm rot="5400000" flipH="1" flipV="1">
            <a:off x="1493838" y="3519488"/>
            <a:ext cx="755650" cy="1079500"/>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0" name="Rett pil 36" title=""/>
          <p:cNvCxnSpPr>
            <a:stCxn id="29698" idx="3"/>
            <a:endCxn id="29700" idx="1"/>
          </p:cNvCxnSpPr>
          <p:nvPr/>
        </p:nvCxnSpPr>
        <p:spPr>
          <a:xfrm>
            <a:off x="2124075" y="4689475"/>
            <a:ext cx="287338"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1" name="Vinkel 38" title=""/>
          <p:cNvCxnSpPr>
            <a:stCxn id="29700" idx="3"/>
            <a:endCxn id="29708" idx="1"/>
          </p:cNvCxnSpPr>
          <p:nvPr/>
        </p:nvCxnSpPr>
        <p:spPr>
          <a:xfrm>
            <a:off x="3995738" y="4689475"/>
            <a:ext cx="792162" cy="431800"/>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2" name="Vinkel 40" title=""/>
          <p:cNvCxnSpPr>
            <a:stCxn id="29700" idx="3"/>
            <a:endCxn id="29707" idx="1"/>
          </p:cNvCxnSpPr>
          <p:nvPr/>
        </p:nvCxnSpPr>
        <p:spPr>
          <a:xfrm flipV="1">
            <a:off x="3995738" y="4400550"/>
            <a:ext cx="792162" cy="2889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3" name="Vinkel 42" title=""/>
          <p:cNvCxnSpPr>
            <a:stCxn id="29701" idx="3"/>
            <a:endCxn id="29702" idx="1"/>
          </p:cNvCxnSpPr>
          <p:nvPr/>
        </p:nvCxnSpPr>
        <p:spPr>
          <a:xfrm flipV="1">
            <a:off x="3995738" y="2960688"/>
            <a:ext cx="2016125" cy="720725"/>
          </a:xfrm>
          <a:prstGeom prst="bentConnector3">
            <a:avLst>
              <a:gd name="adj1" fmla="val 5000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4" name="Rett pil 48" title=""/>
          <p:cNvCxnSpPr>
            <a:stCxn id="29701" idx="3"/>
            <a:endCxn id="29703" idx="1"/>
          </p:cNvCxnSpPr>
          <p:nvPr/>
        </p:nvCxnSpPr>
        <p:spPr>
          <a:xfrm>
            <a:off x="3995738" y="3681413"/>
            <a:ext cx="3455987" cy="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5" name="Figur 50" title=""/>
          <p:cNvCxnSpPr>
            <a:stCxn id="29707" idx="3"/>
            <a:endCxn id="29703" idx="2"/>
          </p:cNvCxnSpPr>
          <p:nvPr/>
        </p:nvCxnSpPr>
        <p:spPr>
          <a:xfrm flipV="1">
            <a:off x="6372225" y="3933825"/>
            <a:ext cx="1871663" cy="466725"/>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6" name="Figur 52" title=""/>
          <p:cNvCxnSpPr>
            <a:endCxn id="29702" idx="2"/>
          </p:cNvCxnSpPr>
          <p:nvPr/>
        </p:nvCxnSpPr>
        <p:spPr>
          <a:xfrm rot="5400000" flipH="1" flipV="1">
            <a:off x="6065837" y="3519488"/>
            <a:ext cx="1044575" cy="431800"/>
          </a:xfrm>
          <a:prstGeom prst="bentConnector3">
            <a:avLst>
              <a:gd name="adj1" fmla="val -1935"/>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7" name="Figur 54" title=""/>
          <p:cNvCxnSpPr>
            <a:stCxn id="29702" idx="3"/>
            <a:endCxn id="29703" idx="0"/>
          </p:cNvCxnSpPr>
          <p:nvPr/>
        </p:nvCxnSpPr>
        <p:spPr>
          <a:xfrm>
            <a:off x="7596188" y="2960688"/>
            <a:ext cx="647700" cy="468312"/>
          </a:xfrm>
          <a:prstGeom prst="bentConnector2">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8" name="Vinkel 56" title=""/>
          <p:cNvCxnSpPr>
            <a:stCxn id="29708" idx="3"/>
            <a:endCxn id="29699" idx="3"/>
          </p:cNvCxnSpPr>
          <p:nvPr/>
        </p:nvCxnSpPr>
        <p:spPr>
          <a:xfrm flipH="1">
            <a:off x="3995738" y="5121275"/>
            <a:ext cx="2376487" cy="720725"/>
          </a:xfrm>
          <a:prstGeom prst="bentConnector3">
            <a:avLst>
              <a:gd name="adj1" fmla="val -9620"/>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19" name="Vinkel 62" title=""/>
          <p:cNvCxnSpPr/>
          <p:nvPr/>
        </p:nvCxnSpPr>
        <p:spPr>
          <a:xfrm rot="10800000" flipV="1">
            <a:off x="3995738" y="4508500"/>
            <a:ext cx="2376487" cy="1512888"/>
          </a:xfrm>
          <a:prstGeom prst="bentConnector3">
            <a:avLst>
              <a:gd name="adj1" fmla="val -23828"/>
            </a:avLst>
          </a:prstGeom>
          <a:noFill/>
          <a:ln w="25400">
            <a:solidFill>
              <a:schemeClr val="accent1"/>
            </a:solidFill>
            <a:miter lim="800000"/>
            <a:tailEnd type="arrow"/>
          </a:ln>
          <a:effectLst>
            <a:outerShdw blurRad="40000" dist="20000" dir="5400000">
              <a:srgbClr val="000000">
                <a:alpha val="37999"/>
              </a:srgbClr>
            </a:outerShdw>
          </a:effectLst>
        </p:spPr>
      </p:cxnSp>
      <p:cxnSp>
        <p:nvCxnSpPr>
          <p:cNvPr id="29720" name="Figur 68" title=""/>
          <p:cNvCxnSpPr/>
          <p:nvPr/>
        </p:nvCxnSpPr>
        <p:spPr>
          <a:xfrm flipV="1">
            <a:off x="6372225" y="3933825"/>
            <a:ext cx="1655763" cy="1187450"/>
          </a:xfrm>
          <a:prstGeom prst="bentConnector3">
            <a:avLst>
              <a:gd name="adj1" fmla="val 100074"/>
            </a:avLst>
          </a:prstGeom>
          <a:noFill/>
          <a:ln w="25400">
            <a:solidFill>
              <a:schemeClr val="accent1"/>
            </a:solidFill>
            <a:miter lim="800000"/>
            <a:tailEnd type="arrow"/>
          </a:ln>
          <a:effectLst>
            <a:outerShdw blurRad="40000" dist="20000" dir="5400000">
              <a:srgbClr val="000000">
                <a:alpha val="37999"/>
              </a:srgbClr>
            </a:outerShdw>
          </a:effectLst>
        </p:spPr>
      </p:cxnSp>
      <p:sp>
        <p:nvSpPr>
          <p:cNvPr id="29721" name="Avrundet rektangel 41"/>
          <p:cNvSpPr/>
          <p:nvPr/>
        </p:nvSpPr>
        <p:spPr>
          <a:xfrm>
            <a:off x="6516688" y="4868863"/>
            <a:ext cx="2232025" cy="180022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dk1"/>
                </a:solidFill>
                <a:uLnTx/>
                <a:uFillTx/>
                <a:latin typeface="+mn-lt" pitchFamily="34" charset="0"/>
                <a:ea typeface="+mn-ea" pitchFamily="34" charset="0"/>
                <a:cs typeface="+mn-cs"/>
              </a:rPr>
              <a:t>Å avklare det uavklart, innebærer å avklare om det foreligger mistanke om psykisk lidelse, og ev. om det skal gjøres en utredning (standard) eller om en tilstanden tilsier et bestemt pasientforløp. Avklaringen kan også medføre at pasienten vurderes å ikke ha behov for helsehjelp fra spesialisthelsetjenesten</a:t>
            </a:r>
          </a:p>
        </p:txBody>
      </p:sp>
      <p:cxnSp>
        <p:nvCxnSpPr>
          <p:cNvPr id="29722" name="Rett pil 43" title=""/>
          <p:cNvCxnSpPr/>
          <p:nvPr/>
        </p:nvCxnSpPr>
        <p:spPr>
          <a:xfrm flipH="1" flipV="1">
            <a:off x="5580063" y="4652963"/>
            <a:ext cx="0" cy="215900"/>
          </a:xfrm>
          <a:prstGeom prst="line">
            <a:avLst/>
          </a:prstGeom>
          <a:noFill/>
          <a:ln w="25400">
            <a:solidFill>
              <a:schemeClr val="accent1"/>
            </a:solidFill>
            <a:miter lim="800000"/>
            <a:tailEnd type="arrow"/>
          </a:ln>
          <a:effectLst>
            <a:outerShdw blurRad="40000" dist="20000" dir="5400000">
              <a:srgbClr val="000000">
                <a:alpha val="37999"/>
              </a:srgbClr>
            </a:outerShdw>
          </a:effectLst>
        </p:spPr>
      </p:cxnSp>
      <p:sp>
        <p:nvSpPr>
          <p:cNvPr id="29723" name="Hjem 4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29724" name="Avrundet rektangel 45"/>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9725" name="Avrundet rektangel 46" title=""/>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Oversiktbilde – vurderinger og rettigheter</a:t>
            </a:r>
            <a:endParaRPr kumimoji="0" lang="nb-NO" altLang="nb-NO" sz="1400" b="0" i="0" u="none" strike="noStrike" kern="1200" cap="none" spc="0" normalizeH="0" baseline="0" noProof="0">
              <a:uLnTx/>
              <a:uFillTx/>
              <a:ea typeface="Arial" pitchFamily="34" charset="0"/>
            </a:endParaRPr>
          </a:p>
        </p:txBody>
      </p:sp>
      <p:grpSp>
        <p:nvGrpSpPr>
          <p:cNvPr id="29726" name="Gruppe 2" title=""/>
          <p:cNvGrpSpPr/>
          <p:nvPr/>
        </p:nvGrpSpPr>
        <p:grpSpPr>
          <a:xfrm>
            <a:off x="468313" y="549275"/>
            <a:ext cx="1736725" cy="693738"/>
            <a:chOff x="1951" y="480744"/>
            <a:chExt cx="1736735" cy="694694"/>
          </a:xfrm>
        </p:grpSpPr>
        <p:sp>
          <p:nvSpPr>
            <p:cNvPr id="29727" name="Vinkeltegn 49"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972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9729" name="Gruppe 3" title=""/>
          <p:cNvGrpSpPr/>
          <p:nvPr/>
        </p:nvGrpSpPr>
        <p:grpSpPr>
          <a:xfrm>
            <a:off x="2030413" y="549275"/>
            <a:ext cx="1736725" cy="693738"/>
            <a:chOff x="1565013" y="480744"/>
            <a:chExt cx="1736735" cy="694694"/>
          </a:xfrm>
        </p:grpSpPr>
        <p:sp>
          <p:nvSpPr>
            <p:cNvPr id="29730" name="Vinkeltegn 55"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9731"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9732" name="Gruppe 4" title=""/>
          <p:cNvGrpSpPr/>
          <p:nvPr/>
        </p:nvGrpSpPr>
        <p:grpSpPr>
          <a:xfrm>
            <a:off x="3594100" y="549275"/>
            <a:ext cx="1736725" cy="693738"/>
            <a:chOff x="3128076" y="480744"/>
            <a:chExt cx="1736735" cy="694694"/>
          </a:xfrm>
        </p:grpSpPr>
        <p:sp>
          <p:nvSpPr>
            <p:cNvPr id="29733" name="Vinkeltegn 59"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9734"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9735" name="Gruppe 6" title=""/>
          <p:cNvGrpSpPr/>
          <p:nvPr/>
        </p:nvGrpSpPr>
        <p:grpSpPr>
          <a:xfrm>
            <a:off x="6719888" y="549275"/>
            <a:ext cx="1736725" cy="693738"/>
            <a:chOff x="6254200" y="480744"/>
            <a:chExt cx="1736735" cy="694694"/>
          </a:xfrm>
        </p:grpSpPr>
        <p:sp>
          <p:nvSpPr>
            <p:cNvPr id="29736" name="Vinkeltegn 63"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9737"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9738" name="Gruppe 2" title=""/>
          <p:cNvGrpSpPr/>
          <p:nvPr/>
        </p:nvGrpSpPr>
        <p:grpSpPr>
          <a:xfrm>
            <a:off x="5148263" y="549275"/>
            <a:ext cx="1736725" cy="693738"/>
            <a:chOff x="1951" y="480744"/>
            <a:chExt cx="1736735" cy="694694"/>
          </a:xfrm>
        </p:grpSpPr>
        <p:sp>
          <p:nvSpPr>
            <p:cNvPr id="29739" name="Vinkeltegn 66"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9740"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1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0722" name="Avrundet rektangel 18"/>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 – barn og unge</a:t>
            </a:r>
          </a:p>
        </p:txBody>
      </p:sp>
      <p:sp>
        <p:nvSpPr>
          <p:cNvPr id="30723" name="Avrundet rektangel 20"/>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 - voksne</a:t>
            </a:r>
          </a:p>
        </p:txBody>
      </p:sp>
      <p:sp>
        <p:nvSpPr>
          <p:cNvPr id="30724" name="Hjem 21"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30725" name="Avrundet rektangel 22"/>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Førerkortvurdering ADHD</a:t>
            </a:r>
          </a:p>
        </p:txBody>
      </p:sp>
      <p:sp>
        <p:nvSpPr>
          <p:cNvPr id="30726" name="Avrundet rektangel 24"/>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Diagnostikk</a:t>
            </a:r>
          </a:p>
        </p:txBody>
      </p:sp>
      <p:grpSp>
        <p:nvGrpSpPr>
          <p:cNvPr id="30727" name="Gruppe 2" title=""/>
          <p:cNvGrpSpPr/>
          <p:nvPr/>
        </p:nvGrpSpPr>
        <p:grpSpPr>
          <a:xfrm>
            <a:off x="468313" y="549275"/>
            <a:ext cx="1736725" cy="693738"/>
            <a:chOff x="1951" y="480744"/>
            <a:chExt cx="1736735" cy="694694"/>
          </a:xfrm>
        </p:grpSpPr>
        <p:sp>
          <p:nvSpPr>
            <p:cNvPr id="30728" name="Vinkeltegn 25"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0729"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0730" name="Gruppe 3" title=""/>
          <p:cNvGrpSpPr/>
          <p:nvPr/>
        </p:nvGrpSpPr>
        <p:grpSpPr>
          <a:xfrm>
            <a:off x="2030413" y="549275"/>
            <a:ext cx="1736725" cy="693738"/>
            <a:chOff x="1565013" y="480744"/>
            <a:chExt cx="1736735" cy="694694"/>
          </a:xfrm>
        </p:grpSpPr>
        <p:sp>
          <p:nvSpPr>
            <p:cNvPr id="30731" name="Vinkeltegn 28"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0732"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0733" name="Gruppe 4" title=""/>
          <p:cNvGrpSpPr/>
          <p:nvPr/>
        </p:nvGrpSpPr>
        <p:grpSpPr>
          <a:xfrm>
            <a:off x="3594100" y="549275"/>
            <a:ext cx="1736725" cy="693738"/>
            <a:chOff x="3128076" y="480744"/>
            <a:chExt cx="1736735" cy="694694"/>
          </a:xfrm>
        </p:grpSpPr>
        <p:sp>
          <p:nvSpPr>
            <p:cNvPr id="30734" name="Vinkeltegn 31" title="">
              <a:hlinkClick r:id="rId5"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0735"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0736" name="Gruppe 6" title=""/>
          <p:cNvGrpSpPr/>
          <p:nvPr/>
        </p:nvGrpSpPr>
        <p:grpSpPr>
          <a:xfrm>
            <a:off x="6719888" y="549275"/>
            <a:ext cx="1736725" cy="693738"/>
            <a:chOff x="6254200" y="480744"/>
            <a:chExt cx="1736735" cy="694694"/>
          </a:xfrm>
        </p:grpSpPr>
        <p:sp>
          <p:nvSpPr>
            <p:cNvPr id="30737" name="Vinkeltegn 34"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0738"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0739" name="Gruppe 2" title=""/>
          <p:cNvGrpSpPr/>
          <p:nvPr/>
        </p:nvGrpSpPr>
        <p:grpSpPr>
          <a:xfrm>
            <a:off x="5148263" y="549275"/>
            <a:ext cx="1736725" cy="693738"/>
            <a:chOff x="1951" y="480744"/>
            <a:chExt cx="1736735" cy="694694"/>
          </a:xfrm>
        </p:grpSpPr>
        <p:sp>
          <p:nvSpPr>
            <p:cNvPr id="30740" name="Vinkeltegn 52" title="">
              <a:hlinkClick r:id="rId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0741"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0742" name="Avrundet rektangel 37"/>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Revurdering av ADHD diagnose</a:t>
            </a:r>
          </a:p>
        </p:txBody>
      </p:sp>
      <p:sp>
        <p:nvSpPr>
          <p:cNvPr id="30743" name="Avrundet rektangel 38"/>
          <p:cNvSpPr/>
          <p:nvPr/>
        </p:nvSpPr>
        <p:spPr>
          <a:xfrm>
            <a:off x="468313" y="45894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 til litteratur for fagpersonell</a:t>
            </a:r>
          </a:p>
        </p:txBody>
      </p:sp>
    </p:spTree>
  </p:cSld>
  <p:clrMapOvr>
    <a:masterClrMapping/>
  </p:clrMapOvr>
  <p:transition/>
  <p:timing/>
</p:sld>
</file>

<file path=ppt/slides/slide1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1746" name="Rektangel 128" title=""/>
          <p:cNvSpPr/>
          <p:nvPr/>
        </p:nvSpPr>
        <p:spPr>
          <a:xfrm flipV="1">
            <a:off x="5003800" y="5805488"/>
            <a:ext cx="279400" cy="134937"/>
          </a:xfrm>
          <a:prstGeom prst="rect">
            <a:avLst/>
          </a:prstGeom>
          <a:solidFill>
            <a:schemeClr val="accent1"/>
          </a:solidFill>
          <a:ln w="25400">
            <a:solidFill>
              <a:srgbClr val="385D8A"/>
            </a:solidFill>
            <a:miter lim="800000"/>
          </a:ln>
        </p:spPr>
        <p:txBody>
          <a:bodyPr anchor="ctr" anchorCtr="0"/>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algn="ctr" eaLnBrk="1" hangingPunct="1">
              <a:spcBef>
                <a:spcPct val="0"/>
              </a:spcBef>
              <a:buFontTx/>
              <a:buNone/>
            </a:pPr>
            <a:endParaRPr lang="nb-NO" altLang="nb-NO" sz="1800">
              <a:solidFill>
                <a:srgbClr val="FFFFFF"/>
              </a:solidFill>
              <a:ea typeface="Arial" pitchFamily="34" charset="0"/>
            </a:endParaRPr>
          </a:p>
        </p:txBody>
      </p:sp>
      <p:sp>
        <p:nvSpPr>
          <p:cNvPr id="31747" name="Rektangel 129" title=""/>
          <p:cNvSpPr/>
          <p:nvPr/>
        </p:nvSpPr>
        <p:spPr>
          <a:xfrm flipV="1">
            <a:off x="6443663" y="5805488"/>
            <a:ext cx="279400" cy="134937"/>
          </a:xfrm>
          <a:prstGeom prst="rect">
            <a:avLst/>
          </a:prstGeom>
          <a:solidFill>
            <a:schemeClr val="accent1"/>
          </a:solidFill>
          <a:ln w="25400">
            <a:solidFill>
              <a:srgbClr val="385D8A"/>
            </a:solidFill>
            <a:miter lim="800000"/>
          </a:ln>
        </p:spPr>
        <p:txBody>
          <a:bodyPr anchor="ctr" anchorCtr="0"/>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algn="ctr" eaLnBrk="1" hangingPunct="1">
              <a:spcBef>
                <a:spcPct val="0"/>
              </a:spcBef>
              <a:buFontTx/>
              <a:buNone/>
            </a:pPr>
            <a:endParaRPr lang="nb-NO" altLang="nb-NO" sz="1800">
              <a:solidFill>
                <a:srgbClr val="FFFFFF"/>
              </a:solidFill>
              <a:ea typeface="Arial" pitchFamily="34" charset="0"/>
            </a:endParaRPr>
          </a:p>
        </p:txBody>
      </p:sp>
      <p:sp>
        <p:nvSpPr>
          <p:cNvPr id="31748" name="Hjem 21"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31749" name="TekstSylinder 24" title=""/>
          <p:cNvSpPr/>
          <p:nvPr/>
        </p:nvSpPr>
        <p:spPr>
          <a:xfrm>
            <a:off x="3924300" y="4292600"/>
            <a:ext cx="3600450" cy="769938"/>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Veiledende timeantall for utredning 3-5 timer.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 enkelte tilfeller kan det være behov for videre utredning før diagnostisk avklaring.</a:t>
            </a:r>
            <a:endParaRPr kumimoji="0" lang="nb-NO" altLang="nb-NO" sz="1100" b="0" i="0" u="none" strike="noStrike" kern="1200" cap="none" spc="0" normalizeH="0" baseline="0" noProof="0">
              <a:solidFill>
                <a:schemeClr val="tx1"/>
              </a:solidFill>
              <a:uLnTx/>
              <a:uFillTx/>
              <a:ea typeface="Arial" pitchFamily="34" charset="0"/>
            </a:endParaRPr>
          </a:p>
        </p:txBody>
      </p:sp>
      <p:sp>
        <p:nvSpPr>
          <p:cNvPr id="31750" name="TekstSylinder 63" title=""/>
          <p:cNvSpPr/>
          <p:nvPr/>
        </p:nvSpPr>
        <p:spPr>
          <a:xfrm>
            <a:off x="3924300" y="1628775"/>
            <a:ext cx="3240088" cy="338138"/>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600" b="1">
                <a:ea typeface="Arial" pitchFamily="34" charset="0"/>
              </a:rPr>
              <a:t>Standard utredning ADHD</a:t>
            </a:r>
            <a:endParaRPr lang="nb-NO" altLang="nb-NO" sz="1600" b="1">
              <a:ea typeface="Arial" pitchFamily="34" charset="0"/>
            </a:endParaRPr>
          </a:p>
        </p:txBody>
      </p:sp>
      <p:sp>
        <p:nvSpPr>
          <p:cNvPr id="31751" name="Rektangel 109"/>
          <p:cNvSpPr/>
          <p:nvPr/>
        </p:nvSpPr>
        <p:spPr>
          <a:xfrm>
            <a:off x="6372225" y="2205038"/>
            <a:ext cx="287338" cy="144462"/>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1752" name="Rektangel 110"/>
          <p:cNvSpPr/>
          <p:nvPr/>
        </p:nvSpPr>
        <p:spPr>
          <a:xfrm>
            <a:off x="7164388" y="2565400"/>
            <a:ext cx="144462" cy="215900"/>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1753" name="Rektangel 111"/>
          <p:cNvSpPr/>
          <p:nvPr/>
        </p:nvSpPr>
        <p:spPr>
          <a:xfrm>
            <a:off x="5724525" y="2565400"/>
            <a:ext cx="142875" cy="215900"/>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1754" name="Rektangel 112"/>
          <p:cNvSpPr/>
          <p:nvPr/>
        </p:nvSpPr>
        <p:spPr>
          <a:xfrm>
            <a:off x="5724525" y="3357563"/>
            <a:ext cx="142875" cy="215900"/>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1755" name="Rektangel 113" title=""/>
          <p:cNvSpPr/>
          <p:nvPr/>
        </p:nvSpPr>
        <p:spPr>
          <a:xfrm flipV="1">
            <a:off x="5003800" y="3789363"/>
            <a:ext cx="279400" cy="134937"/>
          </a:xfrm>
          <a:prstGeom prst="rect">
            <a:avLst/>
          </a:prstGeom>
          <a:solidFill>
            <a:schemeClr val="accent1"/>
          </a:solidFill>
          <a:ln w="25400">
            <a:solidFill>
              <a:srgbClr val="385D8A"/>
            </a:solidFill>
            <a:miter lim="800000"/>
          </a:ln>
        </p:spPr>
        <p:txBody>
          <a:bodyPr anchor="ctr" anchorCtr="0"/>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algn="ctr" eaLnBrk="1" hangingPunct="1">
              <a:spcBef>
                <a:spcPct val="0"/>
              </a:spcBef>
              <a:buFontTx/>
              <a:buNone/>
            </a:pPr>
            <a:endParaRPr lang="nb-NO" altLang="nb-NO" sz="1800">
              <a:solidFill>
                <a:srgbClr val="FFFFFF"/>
              </a:solidFill>
              <a:ea typeface="Arial" pitchFamily="34" charset="0"/>
            </a:endParaRPr>
          </a:p>
        </p:txBody>
      </p:sp>
      <p:sp>
        <p:nvSpPr>
          <p:cNvPr id="31756" name="Avrundet rektangel 114" title="">
            <a:hlinkClick r:id="rId3" tgtFrame="_blank" tooltip="XDF31127 - dok31127.docx"/>
          </p:cNvPr>
          <p:cNvSpPr/>
          <p:nvPr/>
        </p:nvSpPr>
        <p:spPr>
          <a:xfrm>
            <a:off x="3851275" y="2781300"/>
            <a:ext cx="1152525" cy="576263"/>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Anamnese</a:t>
            </a:r>
            <a:endParaRPr kumimoji="0" lang="nb-NO" altLang="en-US" sz="800" b="0" i="0" u="none" strike="noStrike" kern="1200" cap="none" spc="0" normalizeH="0" baseline="0" noProof="0">
              <a:uLnTx/>
              <a:uFillTx/>
              <a:ea typeface="Arial" pitchFamily="34" charset="0"/>
            </a:endParaRPr>
          </a:p>
        </p:txBody>
      </p:sp>
      <p:sp>
        <p:nvSpPr>
          <p:cNvPr id="31757" name="Rektangel 115"/>
          <p:cNvSpPr/>
          <p:nvPr/>
        </p:nvSpPr>
        <p:spPr>
          <a:xfrm>
            <a:off x="4356100" y="3357563"/>
            <a:ext cx="144463" cy="215900"/>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1758" name="Avrundet rektangel 116" title=""/>
          <p:cNvSpPr/>
          <p:nvPr/>
        </p:nvSpPr>
        <p:spPr>
          <a:xfrm>
            <a:off x="3851275" y="1989138"/>
            <a:ext cx="1152525" cy="576262"/>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Førstegangssamtale – avklare henvisning og bekymring</a:t>
            </a:r>
            <a:endParaRPr kumimoji="0" lang="nb-NO" altLang="en-US" sz="800" b="0" i="0" u="none" strike="noStrike" kern="1200" cap="none" spc="0" normalizeH="0" baseline="0" noProof="0">
              <a:uLnTx/>
              <a:uFillTx/>
              <a:ea typeface="Arial" pitchFamily="34" charset="0"/>
            </a:endParaRPr>
          </a:p>
        </p:txBody>
      </p:sp>
      <p:sp>
        <p:nvSpPr>
          <p:cNvPr id="31759" name="Avrundet rektangel 117" title="">
            <a:hlinkClick r:id="rId4" tgtFrame="_blank" tooltip="XDF27896 - dok27896.docx"/>
          </p:cNvPr>
          <p:cNvSpPr/>
          <p:nvPr/>
        </p:nvSpPr>
        <p:spPr>
          <a:xfrm>
            <a:off x="3851275" y="3573463"/>
            <a:ext cx="1152525" cy="576262"/>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ASEBA</a:t>
            </a:r>
            <a:endParaRPr kumimoji="0" lang="nb-NO" altLang="en-US" sz="800" b="0" i="0" u="none" strike="noStrike" kern="1200" cap="none" spc="0" normalizeH="0" baseline="0" noProof="0">
              <a:uLnTx/>
              <a:uFillTx/>
              <a:ea typeface="Arial" pitchFamily="34" charset="0"/>
            </a:endParaRPr>
          </a:p>
        </p:txBody>
      </p:sp>
      <p:sp>
        <p:nvSpPr>
          <p:cNvPr id="31760" name="Avrundet rektangel 118" title="">
            <a:hlinkClick r:id="rId5" tgtFrame="_blank" tooltip="XDF41970 - dok41970.pdf"/>
          </p:cNvPr>
          <p:cNvSpPr/>
          <p:nvPr/>
        </p:nvSpPr>
        <p:spPr>
          <a:xfrm>
            <a:off x="5219700" y="3573463"/>
            <a:ext cx="1152525" cy="576262"/>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SNAP IV</a:t>
            </a:r>
            <a:endParaRPr kumimoji="0" lang="nb-NO" altLang="en-US" sz="800" b="0" i="0" u="none" strike="noStrike" kern="1200" cap="none" spc="0" normalizeH="0" baseline="0" noProof="0">
              <a:uLnTx/>
              <a:uFillTx/>
              <a:ea typeface="Arial" pitchFamily="34" charset="0"/>
            </a:endParaRPr>
          </a:p>
        </p:txBody>
      </p:sp>
      <p:sp>
        <p:nvSpPr>
          <p:cNvPr id="31761" name="Avrundet rektangel 119" title="">
            <a:hlinkClick r:id="rId6" tgtFrame="_blank" tooltip="XDF27876 - dok27876.docx"/>
          </p:cNvPr>
          <p:cNvSpPr/>
          <p:nvPr/>
        </p:nvSpPr>
        <p:spPr>
          <a:xfrm>
            <a:off x="5219700" y="2781300"/>
            <a:ext cx="1152525" cy="576263"/>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WPPSI/WISC IV/WAIS IV</a:t>
            </a:r>
            <a:endParaRPr kumimoji="0" lang="nb-NO" altLang="en-US" sz="800" b="0" i="0" u="none" strike="noStrike" kern="1200" cap="none" spc="0" normalizeH="0" baseline="0" noProof="0">
              <a:uLnTx/>
              <a:uFillTx/>
              <a:ea typeface="Arial" pitchFamily="34" charset="0"/>
            </a:endParaRPr>
          </a:p>
        </p:txBody>
      </p:sp>
      <p:sp>
        <p:nvSpPr>
          <p:cNvPr id="31762" name="Avrundet rektangel 120" title=""/>
          <p:cNvSpPr/>
          <p:nvPr/>
        </p:nvSpPr>
        <p:spPr>
          <a:xfrm>
            <a:off x="5219700" y="1989138"/>
            <a:ext cx="1152525" cy="576262"/>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Observasjon i skole/bhg/hjemme</a:t>
            </a:r>
            <a:endParaRPr kumimoji="0" lang="nb-NO" altLang="en-US" sz="800" b="0" i="0" u="none" strike="noStrike" kern="1200" cap="none" spc="0" normalizeH="0" baseline="0" noProof="0">
              <a:uLnTx/>
              <a:uFillTx/>
              <a:ea typeface="Arial" pitchFamily="34" charset="0"/>
            </a:endParaRPr>
          </a:p>
        </p:txBody>
      </p:sp>
      <p:sp>
        <p:nvSpPr>
          <p:cNvPr id="31763" name="Avrundet rektangel 121" title=""/>
          <p:cNvSpPr/>
          <p:nvPr/>
        </p:nvSpPr>
        <p:spPr>
          <a:xfrm>
            <a:off x="6659563" y="1989138"/>
            <a:ext cx="1152525" cy="576262"/>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Samtale med pasient/</a:t>
            </a:r>
            <a:endPar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Lekeobservasjon/ samspillsobservasjon 0-6 år</a:t>
            </a:r>
            <a:endParaRPr kumimoji="0" lang="nb-NO" altLang="en-US" sz="800" b="0" i="0" u="none" strike="noStrike" kern="1200" cap="none" spc="0" normalizeH="0" baseline="0" noProof="0">
              <a:uLnTx/>
              <a:uFillTx/>
              <a:ea typeface="Arial" pitchFamily="34" charset="0"/>
            </a:endParaRPr>
          </a:p>
        </p:txBody>
      </p:sp>
      <p:sp>
        <p:nvSpPr>
          <p:cNvPr id="31764" name="Avrundet rektangel 122" title=""/>
          <p:cNvSpPr/>
          <p:nvPr/>
        </p:nvSpPr>
        <p:spPr>
          <a:xfrm>
            <a:off x="6659563" y="2781300"/>
            <a:ext cx="1152525" cy="576263"/>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Innhente annen relevant informasjon – samtale med lærer/pedagog o.l.</a:t>
            </a:r>
            <a:endParaRPr kumimoji="0" lang="nb-NO" altLang="en-US" sz="800" b="0" i="0" u="none" strike="noStrike" kern="1200" cap="none" spc="0" normalizeH="0" baseline="0" noProof="0">
              <a:uLnTx/>
              <a:uFillTx/>
              <a:ea typeface="Arial" pitchFamily="34" charset="0"/>
            </a:endParaRPr>
          </a:p>
        </p:txBody>
      </p:sp>
      <p:sp>
        <p:nvSpPr>
          <p:cNvPr id="31765" name="Rektangel 123"/>
          <p:cNvSpPr/>
          <p:nvPr/>
        </p:nvSpPr>
        <p:spPr>
          <a:xfrm>
            <a:off x="4356100" y="2565400"/>
            <a:ext cx="144463" cy="215900"/>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1766" name="TekstSylinder 124" title=""/>
          <p:cNvSpPr/>
          <p:nvPr/>
        </p:nvSpPr>
        <p:spPr>
          <a:xfrm>
            <a:off x="3924300" y="5084763"/>
            <a:ext cx="3240088" cy="339725"/>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600" b="1">
                <a:ea typeface="Arial" pitchFamily="34" charset="0"/>
              </a:rPr>
              <a:t>Supplerende utredning</a:t>
            </a:r>
            <a:endParaRPr lang="nb-NO" altLang="nb-NO" sz="1600" b="1">
              <a:ea typeface="Arial" pitchFamily="34" charset="0"/>
            </a:endParaRPr>
          </a:p>
        </p:txBody>
      </p:sp>
      <p:sp>
        <p:nvSpPr>
          <p:cNvPr id="31767" name="Avrundet rektangel 125" title=""/>
          <p:cNvSpPr/>
          <p:nvPr/>
        </p:nvSpPr>
        <p:spPr>
          <a:xfrm>
            <a:off x="3851275" y="5589588"/>
            <a:ext cx="1152525" cy="576262"/>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K-CPT/QB/CPT test</a:t>
            </a:r>
            <a:endParaRPr kumimoji="0" lang="nb-NO" altLang="en-US" sz="800" b="0" i="0" u="none" strike="noStrike" kern="1200" cap="none" spc="0" normalizeH="0" baseline="0" noProof="0">
              <a:uLnTx/>
              <a:uFillTx/>
              <a:ea typeface="Arial" pitchFamily="34" charset="0"/>
            </a:endParaRPr>
          </a:p>
        </p:txBody>
      </p:sp>
      <p:sp>
        <p:nvSpPr>
          <p:cNvPr id="31768" name="Avrundet rektangel 126" title="">
            <a:hlinkClick r:id="rId7" tgtFrame="_blank"/>
          </p:cNvPr>
          <p:cNvSpPr/>
          <p:nvPr/>
        </p:nvSpPr>
        <p:spPr>
          <a:xfrm>
            <a:off x="5292725" y="5589588"/>
            <a:ext cx="1150938" cy="576262"/>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5-15 </a:t>
            </a:r>
            <a:endParaRPr kumimoji="0" lang="nb-NO" altLang="en-US" sz="800" b="0" i="0" u="none" strike="noStrike" kern="1200" cap="none" spc="0" normalizeH="0" baseline="0" noProof="0">
              <a:uLnTx/>
              <a:uFillTx/>
              <a:ea typeface="Arial" pitchFamily="34" charset="0"/>
            </a:endParaRPr>
          </a:p>
        </p:txBody>
      </p:sp>
      <p:sp>
        <p:nvSpPr>
          <p:cNvPr id="31769" name="Avrundet rektangel 127" title=""/>
          <p:cNvSpPr/>
          <p:nvPr/>
        </p:nvSpPr>
        <p:spPr>
          <a:xfrm>
            <a:off x="6732588" y="5589588"/>
            <a:ext cx="1152525" cy="576262"/>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MFNU</a:t>
            </a:r>
            <a:endParaRPr kumimoji="0" lang="nb-NO" altLang="en-US" sz="800" b="0" i="0" u="none" strike="noStrike" kern="1200" cap="none" spc="0" normalizeH="0" baseline="0" noProof="0">
              <a:uLnTx/>
              <a:uFillTx/>
              <a:ea typeface="Arial" pitchFamily="34" charset="0"/>
            </a:endParaRPr>
          </a:p>
        </p:txBody>
      </p:sp>
      <p:pic>
        <p:nvPicPr>
          <p:cNvPr id="31770" name="Picture 3" title=""/>
          <p:cNvPicPr>
            <a:picLocks noChangeAspect="1"/>
          </p:cNvPicPr>
          <p:nvPr/>
        </p:nvPicPr>
        <p:blipFill>
          <a:blip r:embed="rId8"/>
          <a:stretch>
            <a:fillRect/>
          </a:stretch>
        </p:blipFill>
        <p:spPr>
          <a:xfrm>
            <a:off x="7137400" y="3357563"/>
            <a:ext cx="171450" cy="238125"/>
          </a:xfrm>
          <a:prstGeom prst="rect">
            <a:avLst/>
          </a:prstGeom>
          <a:noFill/>
          <a:ln>
            <a:noFill/>
            <a:miter lim="800000"/>
          </a:ln>
          <a:effectLst/>
        </p:spPr>
      </p:pic>
      <p:sp>
        <p:nvSpPr>
          <p:cNvPr id="31771" name="Avrundet rektangel 55" title=""/>
          <p:cNvSpPr/>
          <p:nvPr/>
        </p:nvSpPr>
        <p:spPr>
          <a:xfrm>
            <a:off x="6659563" y="3573463"/>
            <a:ext cx="1152525" cy="576262"/>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Somatisk status</a:t>
            </a:r>
            <a:endParaRPr kumimoji="0" lang="nb-NO" altLang="en-US" sz="800" b="0" i="0" u="none" strike="noStrike" kern="1200" cap="none" spc="0" normalizeH="0" baseline="0" noProof="0">
              <a:uLnTx/>
              <a:uFillTx/>
              <a:ea typeface="Arial" pitchFamily="34" charset="0"/>
            </a:endParaRPr>
          </a:p>
        </p:txBody>
      </p:sp>
      <p:grpSp>
        <p:nvGrpSpPr>
          <p:cNvPr id="31772" name="Gruppe 2" title=""/>
          <p:cNvGrpSpPr/>
          <p:nvPr/>
        </p:nvGrpSpPr>
        <p:grpSpPr>
          <a:xfrm>
            <a:off x="468313" y="549275"/>
            <a:ext cx="1736725" cy="693738"/>
            <a:chOff x="1951" y="480744"/>
            <a:chExt cx="1736735" cy="694694"/>
          </a:xfrm>
        </p:grpSpPr>
        <p:sp>
          <p:nvSpPr>
            <p:cNvPr id="31773" name="Vinkeltegn 57" title="">
              <a:hlinkClick r:id="rId9"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1774"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1775" name="Gruppe 3" title=""/>
          <p:cNvGrpSpPr/>
          <p:nvPr/>
        </p:nvGrpSpPr>
        <p:grpSpPr>
          <a:xfrm>
            <a:off x="2030413" y="549275"/>
            <a:ext cx="1736725" cy="693738"/>
            <a:chOff x="1565013" y="480744"/>
            <a:chExt cx="1736735" cy="694694"/>
          </a:xfrm>
        </p:grpSpPr>
        <p:sp>
          <p:nvSpPr>
            <p:cNvPr id="31776" name="Vinkeltegn 60" title="">
              <a:hlinkClick r:id="rId10"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1777"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1778" name="Gruppe 4" title=""/>
          <p:cNvGrpSpPr/>
          <p:nvPr/>
        </p:nvGrpSpPr>
        <p:grpSpPr>
          <a:xfrm>
            <a:off x="3594100" y="549275"/>
            <a:ext cx="1736725" cy="693738"/>
            <a:chOff x="3128076" y="480744"/>
            <a:chExt cx="1736735" cy="694694"/>
          </a:xfrm>
        </p:grpSpPr>
        <p:sp>
          <p:nvSpPr>
            <p:cNvPr id="31779" name="Vinkeltegn 64" title="">
              <a:hlinkClick r:id="rId11"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1780"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1781" name="Gruppe 6" title=""/>
          <p:cNvGrpSpPr/>
          <p:nvPr/>
        </p:nvGrpSpPr>
        <p:grpSpPr>
          <a:xfrm>
            <a:off x="6719888" y="549275"/>
            <a:ext cx="1736725" cy="693738"/>
            <a:chOff x="6254200" y="480744"/>
            <a:chExt cx="1736735" cy="694694"/>
          </a:xfrm>
        </p:grpSpPr>
        <p:sp>
          <p:nvSpPr>
            <p:cNvPr id="31782" name="Vinkeltegn 67" title="">
              <a:hlinkClick r:id="rId12"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1783"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1784" name="Gruppe 2" title=""/>
          <p:cNvGrpSpPr/>
          <p:nvPr/>
        </p:nvGrpSpPr>
        <p:grpSpPr>
          <a:xfrm>
            <a:off x="5148263" y="549275"/>
            <a:ext cx="1736725" cy="693738"/>
            <a:chOff x="1951" y="480744"/>
            <a:chExt cx="1736735" cy="694694"/>
          </a:xfrm>
        </p:grpSpPr>
        <p:sp>
          <p:nvSpPr>
            <p:cNvPr id="31785" name="Vinkeltegn 70" title="">
              <a:hlinkClick r:id="rId1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1786"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1787" name="Avrundet rektangel 51" title=""/>
          <p:cNvSpPr/>
          <p:nvPr/>
        </p:nvSpPr>
        <p:spPr>
          <a:xfrm>
            <a:off x="468313" y="1700213"/>
            <a:ext cx="3024187" cy="433387"/>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 barn og unge</a:t>
            </a:r>
            <a:endParaRPr kumimoji="0" lang="nb-NO" altLang="nb-NO" sz="1400" b="0" i="0" u="none" strike="noStrike" kern="1200" cap="none" spc="0" normalizeH="0" baseline="0" noProof="0">
              <a:uLnTx/>
              <a:uFillTx/>
              <a:ea typeface="Arial" pitchFamily="34" charset="0"/>
            </a:endParaRPr>
          </a:p>
        </p:txBody>
      </p:sp>
      <p:sp>
        <p:nvSpPr>
          <p:cNvPr id="31788" name="Avrundet rektangel 52"/>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 - voksne</a:t>
            </a:r>
          </a:p>
        </p:txBody>
      </p:sp>
      <p:sp>
        <p:nvSpPr>
          <p:cNvPr id="31789" name="Avrundet rektangel 53"/>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Førerkortvurdering ADHD</a:t>
            </a:r>
          </a:p>
        </p:txBody>
      </p:sp>
      <p:sp>
        <p:nvSpPr>
          <p:cNvPr id="31790" name="Avrundet rektangel 72"/>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Diagnostikk</a:t>
            </a:r>
          </a:p>
        </p:txBody>
      </p:sp>
      <p:sp>
        <p:nvSpPr>
          <p:cNvPr id="31791" name="Avrundet rektangel 73"/>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Revurdering av ADHD diagnose</a:t>
            </a:r>
          </a:p>
        </p:txBody>
      </p:sp>
      <p:sp>
        <p:nvSpPr>
          <p:cNvPr id="31792" name="Avrundet rektangel 74"/>
          <p:cNvSpPr/>
          <p:nvPr/>
        </p:nvSpPr>
        <p:spPr>
          <a:xfrm>
            <a:off x="468313" y="45894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 til litteratur for fagpersonell</a:t>
            </a:r>
          </a:p>
        </p:txBody>
      </p:sp>
    </p:spTree>
  </p:cSld>
  <p:clrMapOvr>
    <a:masterClrMapping/>
  </p:clrMapOvr>
  <p:transition/>
  <p:timing/>
</p:sld>
</file>

<file path=ppt/slides/slide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grpSp>
        <p:nvGrpSpPr>
          <p:cNvPr id="14338" name="Gruppe 2" title=""/>
          <p:cNvGrpSpPr/>
          <p:nvPr/>
        </p:nvGrpSpPr>
        <p:grpSpPr>
          <a:xfrm>
            <a:off x="468313" y="549275"/>
            <a:ext cx="1736725" cy="693738"/>
            <a:chOff x="1951" y="480744"/>
            <a:chExt cx="1736735" cy="694694"/>
          </a:xfrm>
        </p:grpSpPr>
        <p:sp>
          <p:nvSpPr>
            <p:cNvPr id="14339" name="Vinkeltegn 15" title="">
              <a:hlinkClick r:id="rId2"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4340"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4341" name="Gruppe 3" title=""/>
          <p:cNvGrpSpPr/>
          <p:nvPr/>
        </p:nvGrpSpPr>
        <p:grpSpPr>
          <a:xfrm>
            <a:off x="2030413" y="549275"/>
            <a:ext cx="1736725" cy="693738"/>
            <a:chOff x="1565013" y="480744"/>
            <a:chExt cx="1736735" cy="694694"/>
          </a:xfrm>
        </p:grpSpPr>
        <p:sp>
          <p:nvSpPr>
            <p:cNvPr id="14342" name="Vinkeltegn 13"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4343"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4344" name="Gruppe 4" title=""/>
          <p:cNvGrpSpPr/>
          <p:nvPr/>
        </p:nvGrpSpPr>
        <p:grpSpPr>
          <a:xfrm>
            <a:off x="3594100" y="549275"/>
            <a:ext cx="1736725" cy="693738"/>
            <a:chOff x="3128076" y="480744"/>
            <a:chExt cx="1736735" cy="694694"/>
          </a:xfrm>
        </p:grpSpPr>
        <p:sp>
          <p:nvSpPr>
            <p:cNvPr id="14345" name="Vinkeltegn 11"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4346"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4347" name="Gruppe 6" title=""/>
          <p:cNvGrpSpPr/>
          <p:nvPr/>
        </p:nvGrpSpPr>
        <p:grpSpPr>
          <a:xfrm>
            <a:off x="6719888" y="549275"/>
            <a:ext cx="1736725" cy="693738"/>
            <a:chOff x="6254200" y="480744"/>
            <a:chExt cx="1736735" cy="694694"/>
          </a:xfrm>
        </p:grpSpPr>
        <p:sp>
          <p:nvSpPr>
            <p:cNvPr id="14348" name="Vinkeltegn 7"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4349"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sp>
        <p:nvSpPr>
          <p:cNvPr id="14350" name="Avrundet rektangel 18"/>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Hva er ADHD</a:t>
            </a:r>
          </a:p>
        </p:txBody>
      </p:sp>
      <p:sp>
        <p:nvSpPr>
          <p:cNvPr id="14351" name="Avrundet rektangel 19"/>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Årsaken til ADHD</a:t>
            </a:r>
          </a:p>
        </p:txBody>
      </p:sp>
      <p:sp>
        <p:nvSpPr>
          <p:cNvPr id="14352" name="Avrundet rektangel 20"/>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a:t>
            </a:r>
          </a:p>
        </p:txBody>
      </p:sp>
      <p:sp>
        <p:nvSpPr>
          <p:cNvPr id="14353" name="Avrundet rektangel 21"/>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a:t>
            </a:r>
          </a:p>
        </p:txBody>
      </p:sp>
      <p:sp>
        <p:nvSpPr>
          <p:cNvPr id="14354" name="Hjem 22"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14355" name="Gruppe 2" title=""/>
          <p:cNvGrpSpPr/>
          <p:nvPr/>
        </p:nvGrpSpPr>
        <p:grpSpPr>
          <a:xfrm>
            <a:off x="5148263" y="549275"/>
            <a:ext cx="1736725" cy="693738"/>
            <a:chOff x="1951" y="480744"/>
            <a:chExt cx="1736735" cy="694694"/>
          </a:xfrm>
        </p:grpSpPr>
        <p:sp>
          <p:nvSpPr>
            <p:cNvPr id="14356" name="Vinkeltegn 26"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4357"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14358" name="Avrundet rektangel 29"/>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Henvisning</a:t>
            </a:r>
          </a:p>
        </p:txBody>
      </p:sp>
    </p:spTree>
  </p:cSld>
  <p:clrMapOvr>
    <a:masterClrMapping/>
  </p:clrMapOvr>
  <p:transition/>
  <p:timing/>
</p:sld>
</file>

<file path=ppt/slides/slide2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pic>
        <p:nvPicPr>
          <p:cNvPr id="32770" name="Picture 2" title=""/>
          <p:cNvPicPr>
            <a:picLocks noChangeAspect="1"/>
          </p:cNvPicPr>
          <p:nvPr/>
        </p:nvPicPr>
        <p:blipFill>
          <a:blip r:embed="rId2"/>
          <a:stretch>
            <a:fillRect/>
          </a:stretch>
        </p:blipFill>
        <p:spPr>
          <a:xfrm>
            <a:off x="7150100" y="2565400"/>
            <a:ext cx="171450" cy="238125"/>
          </a:xfrm>
          <a:prstGeom prst="rect">
            <a:avLst/>
          </a:prstGeom>
          <a:noFill/>
          <a:ln>
            <a:noFill/>
            <a:miter lim="800000"/>
          </a:ln>
          <a:effectLst/>
        </p:spPr>
      </p:pic>
      <p:sp>
        <p:nvSpPr>
          <p:cNvPr id="32771" name="Hjem 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32772" name="Gruppe 2" title=""/>
          <p:cNvGrpSpPr/>
          <p:nvPr/>
        </p:nvGrpSpPr>
        <p:grpSpPr>
          <a:xfrm>
            <a:off x="468313" y="549275"/>
            <a:ext cx="1736725" cy="693738"/>
            <a:chOff x="1951" y="480744"/>
            <a:chExt cx="1736735" cy="694694"/>
          </a:xfrm>
        </p:grpSpPr>
        <p:sp>
          <p:nvSpPr>
            <p:cNvPr id="32773" name="Vinkeltegn 8"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2774"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2775" name="Gruppe 3" title=""/>
          <p:cNvGrpSpPr/>
          <p:nvPr/>
        </p:nvGrpSpPr>
        <p:grpSpPr>
          <a:xfrm>
            <a:off x="2030413" y="549275"/>
            <a:ext cx="1736725" cy="693738"/>
            <a:chOff x="1565013" y="480744"/>
            <a:chExt cx="1736735" cy="694694"/>
          </a:xfrm>
        </p:grpSpPr>
        <p:sp>
          <p:nvSpPr>
            <p:cNvPr id="32776" name="Vinkeltegn 11"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2777"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2778" name="Gruppe 4" title=""/>
          <p:cNvGrpSpPr/>
          <p:nvPr/>
        </p:nvGrpSpPr>
        <p:grpSpPr>
          <a:xfrm>
            <a:off x="3594100" y="549275"/>
            <a:ext cx="1736725" cy="693738"/>
            <a:chOff x="3128076" y="480744"/>
            <a:chExt cx="1736735" cy="694694"/>
          </a:xfrm>
        </p:grpSpPr>
        <p:sp>
          <p:nvSpPr>
            <p:cNvPr id="32779" name="Vinkeltegn 14" title="">
              <a:hlinkClick r:id="rId5"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2780"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2781" name="Gruppe 6" title=""/>
          <p:cNvGrpSpPr/>
          <p:nvPr/>
        </p:nvGrpSpPr>
        <p:grpSpPr>
          <a:xfrm>
            <a:off x="6719888" y="549275"/>
            <a:ext cx="1736725" cy="693738"/>
            <a:chOff x="6254200" y="480744"/>
            <a:chExt cx="1736735" cy="694694"/>
          </a:xfrm>
        </p:grpSpPr>
        <p:sp>
          <p:nvSpPr>
            <p:cNvPr id="32782" name="Vinkeltegn 17"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2783"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2784" name="Gruppe 2" title=""/>
          <p:cNvGrpSpPr/>
          <p:nvPr/>
        </p:nvGrpSpPr>
        <p:grpSpPr>
          <a:xfrm>
            <a:off x="5148263" y="549275"/>
            <a:ext cx="1736725" cy="693738"/>
            <a:chOff x="1951" y="480744"/>
            <a:chExt cx="1736735" cy="694694"/>
          </a:xfrm>
        </p:grpSpPr>
        <p:sp>
          <p:nvSpPr>
            <p:cNvPr id="32785" name="Vinkeltegn 20" title="">
              <a:hlinkClick r:id="rId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2786"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2787" name="Rektangel 28"/>
          <p:cNvSpPr/>
          <p:nvPr/>
        </p:nvSpPr>
        <p:spPr>
          <a:xfrm>
            <a:off x="6372225" y="2205038"/>
            <a:ext cx="287338" cy="144462"/>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2788" name="Rektangel 30"/>
          <p:cNvSpPr/>
          <p:nvPr/>
        </p:nvSpPr>
        <p:spPr>
          <a:xfrm>
            <a:off x="5724525" y="2565400"/>
            <a:ext cx="142875" cy="215900"/>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2789" name="Rektangel 31"/>
          <p:cNvSpPr/>
          <p:nvPr/>
        </p:nvSpPr>
        <p:spPr>
          <a:xfrm>
            <a:off x="5724525" y="3357563"/>
            <a:ext cx="142875" cy="215900"/>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2790" name="Rektangel 32" title=""/>
          <p:cNvSpPr/>
          <p:nvPr/>
        </p:nvSpPr>
        <p:spPr>
          <a:xfrm flipV="1">
            <a:off x="5003800" y="3789363"/>
            <a:ext cx="279400" cy="134937"/>
          </a:xfrm>
          <a:prstGeom prst="rect">
            <a:avLst/>
          </a:prstGeom>
          <a:solidFill>
            <a:schemeClr val="accent1"/>
          </a:solidFill>
          <a:ln w="25400">
            <a:solidFill>
              <a:srgbClr val="385D8A"/>
            </a:solidFill>
            <a:miter lim="800000"/>
          </a:ln>
        </p:spPr>
        <p:txBody>
          <a:bodyPr anchor="ctr" anchorCtr="0"/>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algn="ctr" eaLnBrk="1" hangingPunct="1">
              <a:spcBef>
                <a:spcPct val="0"/>
              </a:spcBef>
              <a:buFontTx/>
              <a:buNone/>
            </a:pPr>
            <a:endParaRPr lang="nb-NO" altLang="nb-NO" sz="1800">
              <a:solidFill>
                <a:srgbClr val="FFFFFF"/>
              </a:solidFill>
              <a:ea typeface="Arial" pitchFamily="34" charset="0"/>
            </a:endParaRPr>
          </a:p>
        </p:txBody>
      </p:sp>
      <p:sp>
        <p:nvSpPr>
          <p:cNvPr id="32791" name="Avrundet rektangel 33" title="">
            <a:hlinkClick r:id="rId8" tgtFrame="_blank" tooltip="XDF31127 - dok31127.docx"/>
          </p:cNvPr>
          <p:cNvSpPr/>
          <p:nvPr/>
        </p:nvSpPr>
        <p:spPr>
          <a:xfrm>
            <a:off x="3851275" y="2781300"/>
            <a:ext cx="1152525" cy="576263"/>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Anamnese</a:t>
            </a:r>
            <a:endParaRPr kumimoji="0" lang="nb-NO" altLang="en-US" sz="800" b="0" i="0" u="none" strike="noStrike" kern="1200" cap="none" spc="0" normalizeH="0" baseline="0" noProof="0">
              <a:uLnTx/>
              <a:uFillTx/>
              <a:ea typeface="Arial" pitchFamily="34" charset="0"/>
            </a:endParaRPr>
          </a:p>
        </p:txBody>
      </p:sp>
      <p:sp>
        <p:nvSpPr>
          <p:cNvPr id="32792" name="Rektangel 34"/>
          <p:cNvSpPr/>
          <p:nvPr/>
        </p:nvSpPr>
        <p:spPr>
          <a:xfrm>
            <a:off x="4356100" y="3357563"/>
            <a:ext cx="144463" cy="215900"/>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2793" name="Avrundet rektangel 35" title=""/>
          <p:cNvSpPr/>
          <p:nvPr/>
        </p:nvSpPr>
        <p:spPr>
          <a:xfrm>
            <a:off x="3851275" y="1989138"/>
            <a:ext cx="1152525" cy="576262"/>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Førstegangssamtale – avklare henvisning og bekymring</a:t>
            </a:r>
            <a:endParaRPr kumimoji="0" lang="nb-NO" altLang="en-US" sz="800" b="0" i="0" u="none" strike="noStrike" kern="1200" cap="none" spc="0" normalizeH="0" baseline="0" noProof="0">
              <a:uLnTx/>
              <a:uFillTx/>
              <a:ea typeface="Arial" pitchFamily="34" charset="0"/>
            </a:endParaRPr>
          </a:p>
        </p:txBody>
      </p:sp>
      <p:sp>
        <p:nvSpPr>
          <p:cNvPr id="32794" name="Avrundet rektangel 36" title="">
            <a:hlinkClick r:id="rId9" tgtFrame="_blank" tooltip="XDF27908 - dok27908.pdf"/>
          </p:cNvPr>
          <p:cNvSpPr/>
          <p:nvPr/>
        </p:nvSpPr>
        <p:spPr>
          <a:xfrm>
            <a:off x="3851275" y="3573463"/>
            <a:ext cx="1152525" cy="576262"/>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MINI Pluss</a:t>
            </a:r>
            <a:endParaRPr kumimoji="0" lang="nb-NO" altLang="en-US" sz="800" b="0" i="0" u="none" strike="noStrike" kern="1200" cap="none" spc="0" normalizeH="0" baseline="0" noProof="0">
              <a:uLnTx/>
              <a:uFillTx/>
              <a:ea typeface="Arial" pitchFamily="34" charset="0"/>
            </a:endParaRPr>
          </a:p>
        </p:txBody>
      </p:sp>
      <p:sp>
        <p:nvSpPr>
          <p:cNvPr id="32795" name="Avrundet rektangel 37" title="">
            <a:hlinkClick r:id="rId10" tgtFrame="_blank" tooltip="XDF42040 - dok42040.pdf"/>
          </p:cNvPr>
          <p:cNvSpPr/>
          <p:nvPr/>
        </p:nvSpPr>
        <p:spPr>
          <a:xfrm>
            <a:off x="5219700" y="3573463"/>
            <a:ext cx="1152525" cy="576262"/>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DIVA 2</a:t>
            </a:r>
            <a:endParaRPr kumimoji="0" lang="nb-NO" altLang="en-US" sz="800" b="0" i="0" u="none" strike="noStrike" kern="1200" cap="none" spc="0" normalizeH="0" baseline="0" noProof="0">
              <a:uLnTx/>
              <a:uFillTx/>
              <a:ea typeface="Arial" pitchFamily="34" charset="0"/>
            </a:endParaRPr>
          </a:p>
        </p:txBody>
      </p:sp>
      <p:sp>
        <p:nvSpPr>
          <p:cNvPr id="32796" name="Avrundet rektangel 38" title="">
            <a:hlinkClick r:id="rId11" tgtFrame="_blank" tooltip="XDF32176 - dok32176.docx"/>
          </p:cNvPr>
          <p:cNvSpPr/>
          <p:nvPr/>
        </p:nvSpPr>
        <p:spPr>
          <a:xfrm>
            <a:off x="5219700" y="2781300"/>
            <a:ext cx="1152525" cy="576263"/>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Komparent opplysninger</a:t>
            </a:r>
            <a:endParaRPr kumimoji="0" lang="nb-NO" altLang="en-US" sz="800" b="0" i="0" u="none" strike="noStrike" kern="1200" cap="none" spc="0" normalizeH="0" baseline="0" noProof="0">
              <a:uLnTx/>
              <a:uFillTx/>
              <a:ea typeface="Arial" pitchFamily="34" charset="0"/>
            </a:endParaRPr>
          </a:p>
        </p:txBody>
      </p:sp>
      <p:sp>
        <p:nvSpPr>
          <p:cNvPr id="32797" name="Avrundet rektangel 39" title=""/>
          <p:cNvSpPr/>
          <p:nvPr/>
        </p:nvSpPr>
        <p:spPr>
          <a:xfrm>
            <a:off x="5219700" y="1989138"/>
            <a:ext cx="1152525" cy="576262"/>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Samtale med pasient</a:t>
            </a:r>
            <a:endParaRPr kumimoji="0" lang="nb-NO" altLang="en-US" sz="800" b="0" i="0" u="none" strike="noStrike" kern="1200" cap="none" spc="0" normalizeH="0" baseline="0" noProof="0">
              <a:uLnTx/>
              <a:uFillTx/>
              <a:ea typeface="Arial" pitchFamily="34" charset="0"/>
            </a:endParaRPr>
          </a:p>
        </p:txBody>
      </p:sp>
      <p:sp>
        <p:nvSpPr>
          <p:cNvPr id="32798" name="Avrundet rektangel 40" title=""/>
          <p:cNvSpPr/>
          <p:nvPr/>
        </p:nvSpPr>
        <p:spPr>
          <a:xfrm>
            <a:off x="6659563" y="1989138"/>
            <a:ext cx="1152525" cy="576262"/>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Innhente skole historikk</a:t>
            </a:r>
            <a:endParaRPr kumimoji="0" lang="nb-NO" altLang="en-US" sz="800" b="0" i="0" u="none" strike="noStrike" kern="1200" cap="none" spc="0" normalizeH="0" baseline="0" noProof="0">
              <a:uLnTx/>
              <a:uFillTx/>
              <a:ea typeface="Arial" pitchFamily="34" charset="0"/>
            </a:endParaRPr>
          </a:p>
        </p:txBody>
      </p:sp>
      <p:sp>
        <p:nvSpPr>
          <p:cNvPr id="32799" name="Rektangel 42"/>
          <p:cNvSpPr/>
          <p:nvPr/>
        </p:nvSpPr>
        <p:spPr>
          <a:xfrm>
            <a:off x="4356100" y="2565400"/>
            <a:ext cx="144463" cy="215900"/>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2800" name="TekstSylinder 44" title=""/>
          <p:cNvSpPr/>
          <p:nvPr/>
        </p:nvSpPr>
        <p:spPr>
          <a:xfrm>
            <a:off x="3924300" y="1628775"/>
            <a:ext cx="3240088" cy="338138"/>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600" b="1">
                <a:ea typeface="Arial" pitchFamily="34" charset="0"/>
              </a:rPr>
              <a:t>Standard utredning ADHD</a:t>
            </a:r>
            <a:endParaRPr lang="nb-NO" altLang="nb-NO" sz="1600" b="1">
              <a:ea typeface="Arial" pitchFamily="34" charset="0"/>
            </a:endParaRPr>
          </a:p>
        </p:txBody>
      </p:sp>
      <p:sp>
        <p:nvSpPr>
          <p:cNvPr id="32801" name="TekstSylinder 45" title=""/>
          <p:cNvSpPr/>
          <p:nvPr/>
        </p:nvSpPr>
        <p:spPr>
          <a:xfrm>
            <a:off x="3924300" y="4292600"/>
            <a:ext cx="3600450" cy="769938"/>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Veiledende timeantall for utredning 3-5 timer.</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1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 enkelte tilfeller kan det være behov for videre utredning før diagnostisk avklaring.</a:t>
            </a:r>
            <a:endParaRPr kumimoji="0" lang="nb-NO" altLang="nb-NO" sz="1100" b="0" i="0" u="none" strike="noStrike" kern="1200" cap="none" spc="0" normalizeH="0" baseline="0" noProof="0">
              <a:solidFill>
                <a:schemeClr val="tx1"/>
              </a:solidFill>
              <a:uLnTx/>
              <a:uFillTx/>
              <a:ea typeface="Arial" pitchFamily="34" charset="0"/>
            </a:endParaRPr>
          </a:p>
        </p:txBody>
      </p:sp>
      <p:sp>
        <p:nvSpPr>
          <p:cNvPr id="32802" name="Rektangel 46" title=""/>
          <p:cNvSpPr/>
          <p:nvPr/>
        </p:nvSpPr>
        <p:spPr>
          <a:xfrm flipV="1">
            <a:off x="5003800" y="5805488"/>
            <a:ext cx="279400" cy="134937"/>
          </a:xfrm>
          <a:prstGeom prst="rect">
            <a:avLst/>
          </a:prstGeom>
          <a:solidFill>
            <a:schemeClr val="accent1"/>
          </a:solidFill>
          <a:ln w="25400">
            <a:solidFill>
              <a:srgbClr val="385D8A"/>
            </a:solidFill>
            <a:miter lim="800000"/>
          </a:ln>
        </p:spPr>
        <p:txBody>
          <a:bodyPr anchor="ctr" anchorCtr="0"/>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algn="ctr" eaLnBrk="1" hangingPunct="1">
              <a:spcBef>
                <a:spcPct val="0"/>
              </a:spcBef>
              <a:buFontTx/>
              <a:buNone/>
            </a:pPr>
            <a:endParaRPr lang="nb-NO" altLang="nb-NO" sz="1800">
              <a:solidFill>
                <a:srgbClr val="FFFFFF"/>
              </a:solidFill>
              <a:ea typeface="Arial" pitchFamily="34" charset="0"/>
            </a:endParaRPr>
          </a:p>
        </p:txBody>
      </p:sp>
      <p:sp>
        <p:nvSpPr>
          <p:cNvPr id="32803" name="Rektangel 47" title=""/>
          <p:cNvSpPr/>
          <p:nvPr/>
        </p:nvSpPr>
        <p:spPr>
          <a:xfrm flipV="1">
            <a:off x="6443663" y="5805488"/>
            <a:ext cx="279400" cy="134937"/>
          </a:xfrm>
          <a:prstGeom prst="rect">
            <a:avLst/>
          </a:prstGeom>
          <a:solidFill>
            <a:schemeClr val="accent1"/>
          </a:solidFill>
          <a:ln w="25400">
            <a:solidFill>
              <a:srgbClr val="385D8A"/>
            </a:solidFill>
            <a:miter lim="800000"/>
          </a:ln>
        </p:spPr>
        <p:txBody>
          <a:bodyPr anchor="ctr" anchorCtr="0"/>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algn="ctr" eaLnBrk="1" hangingPunct="1">
              <a:spcBef>
                <a:spcPct val="0"/>
              </a:spcBef>
              <a:buFontTx/>
              <a:buNone/>
            </a:pPr>
            <a:endParaRPr lang="nb-NO" altLang="nb-NO" sz="1800">
              <a:solidFill>
                <a:srgbClr val="FFFFFF"/>
              </a:solidFill>
              <a:ea typeface="Arial" pitchFamily="34" charset="0"/>
            </a:endParaRPr>
          </a:p>
        </p:txBody>
      </p:sp>
      <p:sp>
        <p:nvSpPr>
          <p:cNvPr id="32804" name="TekstSylinder 48" title=""/>
          <p:cNvSpPr/>
          <p:nvPr/>
        </p:nvSpPr>
        <p:spPr>
          <a:xfrm>
            <a:off x="3924300" y="5084763"/>
            <a:ext cx="3240088" cy="339725"/>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600" b="1">
                <a:ea typeface="Arial" pitchFamily="34" charset="0"/>
              </a:rPr>
              <a:t>Supplerende utredning</a:t>
            </a:r>
            <a:endParaRPr lang="nb-NO" altLang="nb-NO" sz="1600" b="1">
              <a:ea typeface="Arial" pitchFamily="34" charset="0"/>
            </a:endParaRPr>
          </a:p>
        </p:txBody>
      </p:sp>
      <p:sp>
        <p:nvSpPr>
          <p:cNvPr id="32805" name="Avrundet rektangel 49" title=""/>
          <p:cNvSpPr/>
          <p:nvPr/>
        </p:nvSpPr>
        <p:spPr>
          <a:xfrm>
            <a:off x="3851275" y="5589588"/>
            <a:ext cx="1152525" cy="576262"/>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CPT test</a:t>
            </a:r>
            <a:endParaRPr kumimoji="0" lang="nb-NO" altLang="en-US" sz="800" b="0" i="0" u="none" strike="noStrike" kern="1200" cap="none" spc="0" normalizeH="0" baseline="0" noProof="0">
              <a:uLnTx/>
              <a:uFillTx/>
              <a:ea typeface="Arial" pitchFamily="34" charset="0"/>
            </a:endParaRPr>
          </a:p>
        </p:txBody>
      </p:sp>
      <p:sp>
        <p:nvSpPr>
          <p:cNvPr id="32806" name="Avrundet rektangel 50" title="">
            <a:hlinkClick r:id="rId12" tgtFrame="_blank" tooltip="XDF27876 - dok27876.docx"/>
          </p:cNvPr>
          <p:cNvSpPr/>
          <p:nvPr/>
        </p:nvSpPr>
        <p:spPr>
          <a:xfrm>
            <a:off x="5292725" y="5589588"/>
            <a:ext cx="1150938" cy="576262"/>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WAIS IV</a:t>
            </a:r>
            <a:endParaRPr kumimoji="0" lang="nb-NO" altLang="en-US" sz="800" b="0" i="0" u="none" strike="noStrike" kern="1200" cap="none" spc="0" normalizeH="0" baseline="0" noProof="0">
              <a:uLnTx/>
              <a:uFillTx/>
              <a:ea typeface="Arial" pitchFamily="34" charset="0"/>
            </a:endParaRPr>
          </a:p>
        </p:txBody>
      </p:sp>
      <p:sp>
        <p:nvSpPr>
          <p:cNvPr id="32807" name="Avrundet rektangel 51" title=""/>
          <p:cNvSpPr/>
          <p:nvPr/>
        </p:nvSpPr>
        <p:spPr>
          <a:xfrm>
            <a:off x="6732588" y="5589588"/>
            <a:ext cx="1152525" cy="576262"/>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DKEFS</a:t>
            </a:r>
            <a:endParaRPr kumimoji="0" lang="nb-NO" altLang="en-US" sz="800" b="0" i="0" u="none" strike="noStrike" kern="1200" cap="none" spc="0" normalizeH="0" baseline="0" noProof="0">
              <a:uLnTx/>
              <a:uFillTx/>
              <a:ea typeface="Arial" pitchFamily="34" charset="0"/>
            </a:endParaRPr>
          </a:p>
        </p:txBody>
      </p:sp>
      <p:sp>
        <p:nvSpPr>
          <p:cNvPr id="32808" name="Avrundet rektangel 52"/>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 – barn og unge</a:t>
            </a:r>
          </a:p>
        </p:txBody>
      </p:sp>
      <p:sp>
        <p:nvSpPr>
          <p:cNvPr id="32809" name="Avrundet rektangel 53" title=""/>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 - voksne</a:t>
            </a:r>
            <a:endParaRPr kumimoji="0" lang="nb-NO" altLang="nb-NO" sz="1400" b="0" i="0" u="none" strike="noStrike" kern="1200" cap="none" spc="0" normalizeH="0" baseline="0" noProof="0">
              <a:uLnTx/>
              <a:uFillTx/>
              <a:ea typeface="Arial" pitchFamily="34" charset="0"/>
            </a:endParaRPr>
          </a:p>
        </p:txBody>
      </p:sp>
      <p:sp>
        <p:nvSpPr>
          <p:cNvPr id="32810" name="Avrundet rektangel 54"/>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Førerkortvurdering ADHD</a:t>
            </a:r>
          </a:p>
        </p:txBody>
      </p:sp>
      <p:sp>
        <p:nvSpPr>
          <p:cNvPr id="32811" name="Avrundet rektangel 55"/>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Diagnostikk</a:t>
            </a:r>
          </a:p>
        </p:txBody>
      </p:sp>
      <p:sp>
        <p:nvSpPr>
          <p:cNvPr id="32812" name="Avrundet rektangel 56"/>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Revurdering av ADHD diagnose</a:t>
            </a:r>
          </a:p>
        </p:txBody>
      </p:sp>
      <p:sp>
        <p:nvSpPr>
          <p:cNvPr id="32813" name="Avrundet rektangel 57"/>
          <p:cNvSpPr/>
          <p:nvPr/>
        </p:nvSpPr>
        <p:spPr>
          <a:xfrm>
            <a:off x="468313" y="45894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 til litteratur for fagpersonell</a:t>
            </a:r>
          </a:p>
        </p:txBody>
      </p:sp>
      <p:sp>
        <p:nvSpPr>
          <p:cNvPr id="32814" name="Avrundet rektangel 58" title="">
            <a:hlinkClick r:id="rId13" tgtFrame="_blank" tooltip="XDF42039 - dok42039.pdf"/>
          </p:cNvPr>
          <p:cNvSpPr/>
          <p:nvPr/>
        </p:nvSpPr>
        <p:spPr>
          <a:xfrm>
            <a:off x="6659563" y="2789238"/>
            <a:ext cx="1152525" cy="576262"/>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ASRS/WURS</a:t>
            </a:r>
            <a:endParaRPr kumimoji="0" lang="nb-NO" altLang="en-US" sz="800" b="0" i="0" u="none" strike="noStrike" kern="1200" cap="none" spc="0" normalizeH="0" baseline="0" noProof="0">
              <a:uLnTx/>
              <a:uFillTx/>
              <a:ea typeface="Arial" pitchFamily="34" charset="0"/>
            </a:endParaRPr>
          </a:p>
        </p:txBody>
      </p:sp>
    </p:spTree>
  </p:cSld>
  <p:clrMapOvr>
    <a:masterClrMapping/>
  </p:clrMapOvr>
  <p:transition/>
  <p:timing/>
</p:sld>
</file>

<file path=ppt/slides/slide2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3794" name="TekstSylinder 21" title=""/>
          <p:cNvSpPr/>
          <p:nvPr/>
        </p:nvSpPr>
        <p:spPr>
          <a:xfrm>
            <a:off x="3851275" y="1700213"/>
            <a:ext cx="5041900" cy="4064000"/>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Diagnostikk</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Diagnostisk vurdering gjøres på bakgrunn av kunnskap om pasienten ervervet gjennom utredningen. Symptomene ved ADHD kan likne symptomer ved en rekke andre tilstander, sånn sett er det svært viktig at en foretar en </a:t>
            </a:r>
            <a:r>
              <a:rPr kumimoji="0" lang="nb-NO" altLang="nb-NO" sz="1000" b="0"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differensialdiagnostisk vurdering</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Diagnostisk vurdering skrives med følgende momenter;</a:t>
            </a:r>
            <a:endPar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Vurderingsgrunnlag</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Relevant anamnestisk informasjon</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Problembeskrivelse (deriblant endringer i tics over tid)</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Differensialdiagnostiske vurderinger (symptomene vurdert også opp mot andre tilstander, som OCD, angst, traumer, Asperger, tilknytningsproblematikk etc.)</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Diagnostisk konklusjon:</a:t>
            </a:r>
            <a:endParaRPr kumimoji="0" lang="nb-NO" altLang="nb-NO" sz="10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F90.0 Forstyrrelser av aktivitet og oppmerksomhet</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F90.1 Hyperkinetisk atferdsforstyrrelse</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F90.8 Andre spesifiserte hyperkinetiske forstyrrelser</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F90.9 Andre uspesifisert hyperkinetisk forstyrrelse</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pitchFamily="34" charset="0"/>
            </a:endParaRPr>
          </a:p>
        </p:txBody>
      </p:sp>
      <p:sp>
        <p:nvSpPr>
          <p:cNvPr id="33795" name="Hjem 22"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33796" name="Gruppe 2" title=""/>
          <p:cNvGrpSpPr/>
          <p:nvPr/>
        </p:nvGrpSpPr>
        <p:grpSpPr>
          <a:xfrm>
            <a:off x="468313" y="549275"/>
            <a:ext cx="1736725" cy="693738"/>
            <a:chOff x="1951" y="480744"/>
            <a:chExt cx="1736735" cy="694694"/>
          </a:xfrm>
        </p:grpSpPr>
        <p:sp>
          <p:nvSpPr>
            <p:cNvPr id="33797" name="Vinkeltegn 25"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379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3799" name="Gruppe 3" title=""/>
          <p:cNvGrpSpPr/>
          <p:nvPr/>
        </p:nvGrpSpPr>
        <p:grpSpPr>
          <a:xfrm>
            <a:off x="2030413" y="549275"/>
            <a:ext cx="1736725" cy="693738"/>
            <a:chOff x="1565013" y="480744"/>
            <a:chExt cx="1736735" cy="694694"/>
          </a:xfrm>
        </p:grpSpPr>
        <p:sp>
          <p:nvSpPr>
            <p:cNvPr id="33800" name="Vinkeltegn 32"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3801"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3802" name="Gruppe 4" title=""/>
          <p:cNvGrpSpPr/>
          <p:nvPr/>
        </p:nvGrpSpPr>
        <p:grpSpPr>
          <a:xfrm>
            <a:off x="3594100" y="549275"/>
            <a:ext cx="1736725" cy="693738"/>
            <a:chOff x="3128076" y="480744"/>
            <a:chExt cx="1736735" cy="694694"/>
          </a:xfrm>
        </p:grpSpPr>
        <p:sp>
          <p:nvSpPr>
            <p:cNvPr id="33803" name="Vinkeltegn 35" title="">
              <a:hlinkClick r:id="rId4"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3804"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3805" name="Gruppe 6" title=""/>
          <p:cNvGrpSpPr/>
          <p:nvPr/>
        </p:nvGrpSpPr>
        <p:grpSpPr>
          <a:xfrm>
            <a:off x="6719888" y="549275"/>
            <a:ext cx="1736725" cy="693738"/>
            <a:chOff x="6254200" y="480744"/>
            <a:chExt cx="1736735" cy="694694"/>
          </a:xfrm>
        </p:grpSpPr>
        <p:sp>
          <p:nvSpPr>
            <p:cNvPr id="33806" name="Vinkeltegn 53"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3807"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3808" name="Gruppe 2" title=""/>
          <p:cNvGrpSpPr/>
          <p:nvPr/>
        </p:nvGrpSpPr>
        <p:grpSpPr>
          <a:xfrm>
            <a:off x="5148263" y="549275"/>
            <a:ext cx="1736725" cy="693738"/>
            <a:chOff x="1951" y="480744"/>
            <a:chExt cx="1736735" cy="694694"/>
          </a:xfrm>
        </p:grpSpPr>
        <p:sp>
          <p:nvSpPr>
            <p:cNvPr id="33809" name="Vinkeltegn 56"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3810"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3811" name="Avrundet rektangel 43"/>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 – barn og unge</a:t>
            </a:r>
          </a:p>
        </p:txBody>
      </p:sp>
      <p:sp>
        <p:nvSpPr>
          <p:cNvPr id="33812" name="Avrundet rektangel 44"/>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 - voksne</a:t>
            </a:r>
          </a:p>
        </p:txBody>
      </p:sp>
      <p:sp>
        <p:nvSpPr>
          <p:cNvPr id="33813" name="Avrundet rektangel 45"/>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Førerkortvurdering ADHD</a:t>
            </a:r>
          </a:p>
        </p:txBody>
      </p:sp>
      <p:sp>
        <p:nvSpPr>
          <p:cNvPr id="33814" name="Avrundet rektangel 46" title=""/>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Diagnostikk</a:t>
            </a:r>
            <a:endParaRPr kumimoji="0" lang="nb-NO" altLang="nb-NO" sz="1400" b="0" i="0" u="none" strike="noStrike" kern="1200" cap="none" spc="0" normalizeH="0" baseline="0" noProof="0">
              <a:uLnTx/>
              <a:uFillTx/>
              <a:ea typeface="Arial" pitchFamily="34" charset="0"/>
            </a:endParaRPr>
          </a:p>
        </p:txBody>
      </p:sp>
      <p:sp>
        <p:nvSpPr>
          <p:cNvPr id="33815" name="Avrundet rektangel 47"/>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Revurdering av ADHD diagnose</a:t>
            </a:r>
          </a:p>
        </p:txBody>
      </p:sp>
      <p:sp>
        <p:nvSpPr>
          <p:cNvPr id="33816" name="Avrundet rektangel 48"/>
          <p:cNvSpPr/>
          <p:nvPr/>
        </p:nvSpPr>
        <p:spPr>
          <a:xfrm>
            <a:off x="468313" y="45894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 til litteratur for fagpersonell</a:t>
            </a:r>
          </a:p>
        </p:txBody>
      </p:sp>
      <p:sp>
        <p:nvSpPr>
          <p:cNvPr id="33817" name="Avrundet rektangel 29" title="">
            <a:hlinkClick r:id="rId7" tgtFrame="_blank" tooltip="XDF41913 - dok41913.docx"/>
          </p:cNvPr>
          <p:cNvSpPr/>
          <p:nvPr/>
        </p:nvSpPr>
        <p:spPr>
          <a:xfrm>
            <a:off x="3924300" y="4589463"/>
            <a:ext cx="3024188" cy="431800"/>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Link til tabell for differensialdiagnostiske vurderinger ved ADHD</a:t>
            </a:r>
            <a:endParaRPr kumimoji="0" lang="nb-NO" altLang="en-US" sz="1000" b="0" i="0" u="none" strike="noStrike" kern="1200" cap="none" spc="0" normalizeH="0" baseline="0" noProof="0">
              <a:uLnTx/>
              <a:uFillTx/>
              <a:ea typeface="Arial" pitchFamily="34" charset="0"/>
            </a:endParaRPr>
          </a:p>
        </p:txBody>
      </p:sp>
    </p:spTree>
  </p:cSld>
  <p:clrMapOvr>
    <a:masterClrMapping/>
  </p:clrMapOvr>
  <p:transition/>
  <p:timing/>
</p:sld>
</file>

<file path=ppt/slides/slide2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4818"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34819" name="Gruppe 2" title=""/>
          <p:cNvGrpSpPr/>
          <p:nvPr/>
        </p:nvGrpSpPr>
        <p:grpSpPr>
          <a:xfrm>
            <a:off x="468313" y="549275"/>
            <a:ext cx="1736725" cy="693738"/>
            <a:chOff x="1951" y="480744"/>
            <a:chExt cx="1736735" cy="694694"/>
          </a:xfrm>
        </p:grpSpPr>
        <p:sp>
          <p:nvSpPr>
            <p:cNvPr id="34820" name="Vinkeltegn 52"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4821"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4822" name="Gruppe 3" title=""/>
          <p:cNvGrpSpPr/>
          <p:nvPr/>
        </p:nvGrpSpPr>
        <p:grpSpPr>
          <a:xfrm>
            <a:off x="2030413" y="549275"/>
            <a:ext cx="1736725" cy="693738"/>
            <a:chOff x="1565013" y="480744"/>
            <a:chExt cx="1736735" cy="694694"/>
          </a:xfrm>
        </p:grpSpPr>
        <p:sp>
          <p:nvSpPr>
            <p:cNvPr id="34823" name="Vinkeltegn 55"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4824"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4825" name="Gruppe 4" title=""/>
          <p:cNvGrpSpPr/>
          <p:nvPr/>
        </p:nvGrpSpPr>
        <p:grpSpPr>
          <a:xfrm>
            <a:off x="3594100" y="549275"/>
            <a:ext cx="1736725" cy="693738"/>
            <a:chOff x="3128076" y="480744"/>
            <a:chExt cx="1736735" cy="694694"/>
          </a:xfrm>
        </p:grpSpPr>
        <p:sp>
          <p:nvSpPr>
            <p:cNvPr id="34826" name="Vinkeltegn 58" title="">
              <a:hlinkClick r:id="rId5"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4827"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4828" name="Gruppe 6" title=""/>
          <p:cNvGrpSpPr/>
          <p:nvPr/>
        </p:nvGrpSpPr>
        <p:grpSpPr>
          <a:xfrm>
            <a:off x="6719888" y="549275"/>
            <a:ext cx="1736725" cy="693738"/>
            <a:chOff x="6254200" y="480744"/>
            <a:chExt cx="1736735" cy="694694"/>
          </a:xfrm>
        </p:grpSpPr>
        <p:sp>
          <p:nvSpPr>
            <p:cNvPr id="34829" name="Vinkeltegn 61"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4830"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4831" name="Gruppe 2" title=""/>
          <p:cNvGrpSpPr/>
          <p:nvPr/>
        </p:nvGrpSpPr>
        <p:grpSpPr>
          <a:xfrm>
            <a:off x="5148263" y="549275"/>
            <a:ext cx="1736725" cy="693738"/>
            <a:chOff x="1951" y="480744"/>
            <a:chExt cx="1736735" cy="694694"/>
          </a:xfrm>
        </p:grpSpPr>
        <p:sp>
          <p:nvSpPr>
            <p:cNvPr id="34832" name="Vinkeltegn 64" title="">
              <a:hlinkClick r:id="rId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4833"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4834" name="TekstSylinder 22" title=""/>
          <p:cNvSpPr/>
          <p:nvPr/>
        </p:nvSpPr>
        <p:spPr>
          <a:xfrm>
            <a:off x="3851275" y="1700213"/>
            <a:ext cx="5041900" cy="4156075"/>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400" b="1">
                <a:ea typeface="Arial" pitchFamily="34" charset="0"/>
              </a:rPr>
              <a:t> _________________      _________ __ _________</a:t>
            </a:r>
            <a:endParaRPr lang="nb-NO" altLang="nb-NO" sz="1400" b="1">
              <a:ea typeface="Arial" pitchFamily="34" charset="0"/>
            </a:endParaRPr>
          </a:p>
          <a:p>
            <a:pPr marL="0" lvl="0" indent="0" eaLnBrk="1" hangingPunct="1">
              <a:spcBef>
                <a:spcPct val="0"/>
              </a:spcBef>
              <a:buFontTx/>
              <a:buNone/>
            </a:pPr>
            <a:r>
              <a:rPr lang="nb-NO" altLang="nb-NO" sz="1000">
                <a:ea typeface="Arial" pitchFamily="34" charset="0"/>
              </a:rPr>
              <a:t>  _______ ___ _________ __ _________ ___ _________  ___ __ _______ _______ ___      _______ ________ ___ _________ ___________ ___ _________  </a:t>
            </a:r>
            <a:endParaRPr lang="nb-NO" altLang="nb-NO" sz="1000">
              <a:ea typeface="Arial" pitchFamily="34" charset="0"/>
            </a:endParaRPr>
          </a:p>
          <a:p>
            <a:pPr marL="0" lvl="0" indent="0" eaLnBrk="1" hangingPunct="1">
              <a:spcBef>
                <a:spcPct val="0"/>
              </a:spcBef>
              <a:buFontTx/>
              <a:buNone/>
            </a:pPr>
            <a:endParaRPr lang="nb-NO" altLang="nb-NO" sz="1000">
              <a:ea typeface="Arial" pitchFamily="34" charset="0"/>
            </a:endParaRPr>
          </a:p>
          <a:p>
            <a:pPr marL="457200" lvl="1" indent="0" eaLnBrk="1" hangingPunct="1">
              <a:spcBef>
                <a:spcPct val="0"/>
              </a:spcBef>
            </a:pPr>
            <a:r>
              <a:rPr lang="nb-NO" altLang="nb-NO" sz="1000" b="1" i="1">
                <a:ea typeface="Arial" pitchFamily="34" charset="0"/>
              </a:rPr>
              <a:t>       ________ _________ ___ ________ ________  ___________________  _______________________  ______________ _____________ __ __________________________ </a:t>
            </a:r>
            <a:endParaRPr lang="nb-NO" altLang="nb-NO" sz="1000" b="1" i="1">
              <a:ea typeface="Arial" pitchFamily="34" charset="0"/>
            </a:endParaRPr>
          </a:p>
          <a:p>
            <a:pPr marL="457200" lvl="1" indent="0" eaLnBrk="1" hangingPunct="1">
              <a:spcBef>
                <a:spcPct val="0"/>
              </a:spcBef>
              <a:buFontTx/>
              <a:buNone/>
            </a:pPr>
            <a:r>
              <a:rPr lang="nb-NO" altLang="nb-NO" sz="1000" i="1">
                <a:ea typeface="Arial" pitchFamily="34" charset="0"/>
              </a:rPr>
              <a:t> ________ __ ____ _______ ___ _______ _______ ______ _____ ______________  _________ ______  _____ _ ______________  _________________________  _____________ ____________ _____ _________________ ___ _________ __________  __ _______________ ___ _______ __ ______ _ _________  </a:t>
            </a:r>
            <a:endParaRPr lang="nb-NO" altLang="nb-NO" sz="1000" i="1">
              <a:ea typeface="Arial" pitchFamily="34" charset="0"/>
            </a:endParaRPr>
          </a:p>
          <a:p>
            <a:pPr marL="457200" lvl="1" indent="0" eaLnBrk="1" hangingPunct="1">
              <a:spcBef>
                <a:spcPct val="0"/>
              </a:spcBef>
              <a:buFontTx/>
              <a:buNone/>
            </a:pPr>
            <a:endParaRPr lang="nb-NO" altLang="nb-NO" sz="1000" i="1">
              <a:ea typeface="Arial" pitchFamily="34" charset="0"/>
            </a:endParaRPr>
          </a:p>
          <a:p>
            <a:pPr marL="457200" lvl="1" indent="0" eaLnBrk="1" hangingPunct="1">
              <a:spcBef>
                <a:spcPct val="0"/>
              </a:spcBef>
            </a:pPr>
            <a:r>
              <a:rPr lang="nb-NO" altLang="nb-NO" sz="1000" b="1" i="1">
                <a:ea typeface="Arial" pitchFamily="34" charset="0"/>
              </a:rPr>
              <a:t>       ________ ___ ____ __________ ________ ________ </a:t>
            </a:r>
            <a:endParaRPr lang="nb-NO" altLang="nb-NO" sz="1000" b="1" i="1">
              <a:ea typeface="Arial" pitchFamily="34" charset="0"/>
            </a:endParaRPr>
          </a:p>
          <a:p>
            <a:pPr marL="457200" lvl="1" indent="0" eaLnBrk="1" hangingPunct="1">
              <a:spcBef>
                <a:spcPct val="0"/>
              </a:spcBef>
              <a:buFontTx/>
              <a:buNone/>
            </a:pPr>
            <a:r>
              <a:rPr lang="nb-NO" altLang="nb-NO" sz="1000" i="1">
                <a:ea typeface="Arial" pitchFamily="34" charset="0"/>
              </a:rPr>
              <a:t> __ ________ ________  __________________________  _______________________  ______________ _____________ __ ___________________ ___ ______ _ ________ _ _____ ____  _______ _____________ _ ________   _____ _ ________ __ ____ __________   __ ___ _______ ______________ _______ _____________ _       </a:t>
            </a:r>
            <a:endParaRPr lang="nb-NO" altLang="nb-NO" sz="1000" i="1">
              <a:ea typeface="Arial" pitchFamily="34" charset="0"/>
            </a:endParaRPr>
          </a:p>
          <a:p>
            <a:pPr marL="457200" lvl="1" indent="0" eaLnBrk="1" hangingPunct="1">
              <a:spcBef>
                <a:spcPct val="0"/>
              </a:spcBef>
              <a:buFontTx/>
              <a:buNone/>
            </a:pPr>
            <a:endParaRPr lang="nb-NO" altLang="nb-NO" sz="1000" i="1">
              <a:ea typeface="Arial" pitchFamily="34" charset="0"/>
            </a:endParaRPr>
          </a:p>
          <a:p>
            <a:pPr marL="0" lvl="0" indent="0" eaLnBrk="1" hangingPunct="1">
              <a:spcBef>
                <a:spcPct val="0"/>
              </a:spcBef>
              <a:buFontTx/>
              <a:buNone/>
            </a:pPr>
            <a:r>
              <a:rPr lang="nb-NO" altLang="nb-NO" sz="1000">
                <a:ea typeface="Arial" pitchFamily="34" charset="0"/>
              </a:rPr>
              <a:t> _______ _________________ ___ ___ ________ ___ ___ ______ ___ _________ __      __ _ _____ _</a:t>
            </a:r>
            <a:endParaRPr lang="nb-NO" altLang="nb-NO" sz="1000">
              <a:ea typeface="Arial" pitchFamily="34" charset="0"/>
            </a:endParaRPr>
          </a:p>
          <a:p>
            <a:pPr marL="0" lvl="0" indent="0" eaLnBrk="1" hangingPunct="1">
              <a:spcBef>
                <a:spcPct val="0"/>
              </a:spcBef>
              <a:buFontTx/>
              <a:buNone/>
            </a:pPr>
            <a:r>
              <a:rPr lang="nb-NO" altLang="nb-NO" sz="1000">
                <a:ea typeface="Arial" pitchFamily="34" charset="0"/>
                <a:hlinkClick r:id="rId8"/>
              </a:rPr>
              <a:t> ________________  _________________  </a:t>
            </a:r>
            <a:endParaRPr lang="nb-NO" altLang="nb-NO" sz="1000">
              <a:ea typeface="Arial" pitchFamily="34" charset="0"/>
            </a:endParaRPr>
          </a:p>
          <a:p>
            <a:pPr marL="0" lvl="0" indent="0" eaLnBrk="1" hangingPunct="1">
              <a:spcBef>
                <a:spcPct val="0"/>
              </a:spcBef>
              <a:buFontTx/>
              <a:buNone/>
            </a:pPr>
            <a:endParaRPr lang="nb-NO" altLang="nb-NO" sz="1000">
              <a:ea typeface="Arial" pitchFamily="34" charset="0"/>
            </a:endParaRPr>
          </a:p>
          <a:p>
            <a:pPr marL="0" lvl="0" indent="0" eaLnBrk="1" hangingPunct="1">
              <a:spcBef>
                <a:spcPct val="0"/>
              </a:spcBef>
              <a:buFontTx/>
              <a:buNone/>
            </a:pPr>
            <a:r>
              <a:rPr lang="nb-NO" altLang="nb-NO" sz="1000">
                <a:ea typeface="Arial" pitchFamily="34" charset="0"/>
              </a:rPr>
              <a:t> __ __________ ____ _____________ ___ _________ __ _________ __ __________ ___      </a:t>
            </a:r>
            <a:endParaRPr lang="nb-NO" altLang="nb-NO" sz="1000">
              <a:ea typeface="Arial" pitchFamily="34" charset="0"/>
            </a:endParaRPr>
          </a:p>
          <a:p>
            <a:pPr marL="0" lvl="0" indent="0" eaLnBrk="1" hangingPunct="1">
              <a:spcBef>
                <a:spcPct val="0"/>
              </a:spcBef>
              <a:buFontTx/>
              <a:buNone/>
            </a:pPr>
            <a:endParaRPr lang="nb-NO" altLang="nb-NO" sz="1000">
              <a:ea typeface="Arial" pitchFamily="34" charset="0"/>
            </a:endParaRPr>
          </a:p>
          <a:p>
            <a:pPr marL="0" lvl="0" indent="0" eaLnBrk="1" hangingPunct="1">
              <a:spcBef>
                <a:spcPct val="0"/>
              </a:spcBef>
              <a:buFontTx/>
              <a:buNone/>
            </a:pPr>
            <a:r>
              <a:rPr lang="nb-NO" altLang="nb-NO" sz="1000" b="1">
                <a:ea typeface="Arial" pitchFamily="34" charset="0"/>
              </a:rPr>
              <a:t> _________ ___ ___________ __ ____________ __ ___ ____________ ___________ ___________ ______________ _ _______________   __ ______ ___________ __ _____________  </a:t>
            </a:r>
            <a:endParaRPr lang="nb-NO" altLang="nb-NO" sz="1000">
              <a:ea typeface="Arial" pitchFamily="34" charset="0"/>
            </a:endParaRPr>
          </a:p>
          <a:p>
            <a:pPr marL="0" lvl="0" indent="0" eaLnBrk="1" hangingPunct="1">
              <a:spcBef>
                <a:spcPct val="0"/>
              </a:spcBef>
              <a:buFontTx/>
              <a:buNone/>
            </a:pPr>
            <a:r>
              <a:rPr lang="nb-NO" altLang="nb-NO" sz="1000">
                <a:ea typeface="Arial" pitchFamily="34" charset="0"/>
                <a:hlinkClick r:id="rId9"/>
              </a:rPr>
              <a:t> </a:t>
            </a:r>
            <a:r>
              <a:rPr lang="nb-NO" altLang="nb-NO" sz="1000" b="1">
                <a:ea typeface="Arial" pitchFamily="34" charset="0"/>
                <a:hlinkClick r:id="rId9"/>
              </a:rPr>
              <a:t>dok41750.docx</a:t>
            </a:r>
            <a:r>
              <a:rPr lang="nb-NO" altLang="nb-NO" sz="1000">
                <a:ea typeface="Arial" pitchFamily="34" charset="0"/>
                <a:hlinkClick r:id="rId9"/>
              </a:rPr>
              <a:t> </a:t>
            </a:r>
            <a:endParaRPr lang="nb-NO" altLang="nb-NO" sz="1000">
              <a:ea typeface="Arial" pitchFamily="34" charset="0"/>
            </a:endParaRPr>
          </a:p>
          <a:p>
            <a:pPr marL="0" lvl="0" indent="0" eaLnBrk="1" hangingPunct="1">
              <a:spcBef>
                <a:spcPct val="0"/>
              </a:spcBef>
              <a:buFontTx/>
              <a:buNone/>
            </a:pPr>
            <a:endParaRPr lang="nb-NO" altLang="nb-NO" sz="1000">
              <a:ea typeface="Arial" pitchFamily="34" charset="0"/>
            </a:endParaRPr>
          </a:p>
        </p:txBody>
      </p:sp>
      <p:sp>
        <p:nvSpPr>
          <p:cNvPr id="34835" name="Avrundet rektangel 33"/>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 – barn og unge</a:t>
            </a:r>
          </a:p>
        </p:txBody>
      </p:sp>
      <p:sp>
        <p:nvSpPr>
          <p:cNvPr id="34836" name="Avrundet rektangel 34"/>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 - voksne</a:t>
            </a:r>
          </a:p>
        </p:txBody>
      </p:sp>
      <p:sp>
        <p:nvSpPr>
          <p:cNvPr id="34837" name="Avrundet rektangel 35" title=""/>
          <p:cNvSpPr/>
          <p:nvPr/>
        </p:nvSpPr>
        <p:spPr>
          <a:xfrm>
            <a:off x="468313" y="3429000"/>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Førerkortvurdering ADHD</a:t>
            </a:r>
            <a:endParaRPr kumimoji="0" lang="nb-NO" altLang="nb-NO" sz="1400" b="0" i="0" u="none" strike="noStrike" kern="1200" cap="none" spc="0" normalizeH="0" baseline="0" noProof="0">
              <a:uLnTx/>
              <a:uFillTx/>
              <a:ea typeface="Arial" pitchFamily="34" charset="0"/>
            </a:endParaRPr>
          </a:p>
        </p:txBody>
      </p:sp>
      <p:sp>
        <p:nvSpPr>
          <p:cNvPr id="34838" name="Avrundet rektangel 36"/>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Diagnostikk</a:t>
            </a:r>
          </a:p>
        </p:txBody>
      </p:sp>
      <p:sp>
        <p:nvSpPr>
          <p:cNvPr id="34839" name="Avrundet rektangel 37"/>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Revurdering av ADHD diagnose</a:t>
            </a:r>
          </a:p>
        </p:txBody>
      </p:sp>
      <p:sp>
        <p:nvSpPr>
          <p:cNvPr id="34840" name="Avrundet rektangel 38"/>
          <p:cNvSpPr/>
          <p:nvPr/>
        </p:nvSpPr>
        <p:spPr>
          <a:xfrm>
            <a:off x="468313" y="45894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 til litteratur for fagpersonell</a:t>
            </a:r>
          </a:p>
        </p:txBody>
      </p:sp>
    </p:spTree>
  </p:cSld>
  <p:clrMapOvr>
    <a:masterClrMapping/>
  </p:clrMapOvr>
  <p:transition/>
  <p:timing/>
</p:sld>
</file>

<file path=ppt/slides/slide2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5842" name="Avrundet rektangel 2"/>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 – barn og unge</a:t>
            </a:r>
          </a:p>
        </p:txBody>
      </p:sp>
      <p:sp>
        <p:nvSpPr>
          <p:cNvPr id="35843" name="Avrundet rektangel 3"/>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 - voksne</a:t>
            </a:r>
          </a:p>
        </p:txBody>
      </p:sp>
      <p:sp>
        <p:nvSpPr>
          <p:cNvPr id="35844" name="Avrundet rektangel 4"/>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Førerkortvurdering ADHD</a:t>
            </a:r>
          </a:p>
        </p:txBody>
      </p:sp>
      <p:sp>
        <p:nvSpPr>
          <p:cNvPr id="35845" name="Avrundet rektangel 5"/>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Diagnostikk</a:t>
            </a:r>
          </a:p>
        </p:txBody>
      </p:sp>
      <p:sp>
        <p:nvSpPr>
          <p:cNvPr id="35846" name="Avrundet rektangel 6" title=""/>
          <p:cNvSpPr/>
          <p:nvPr/>
        </p:nvSpPr>
        <p:spPr>
          <a:xfrm>
            <a:off x="468313" y="4005263"/>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Revurdering av ADHD diagnose</a:t>
            </a:r>
            <a:endParaRPr kumimoji="0" lang="nb-NO" altLang="nb-NO" sz="1400" b="0" i="0" u="none" strike="noStrike" kern="1200" cap="none" spc="0" normalizeH="0" baseline="0" noProof="0">
              <a:uLnTx/>
              <a:uFillTx/>
              <a:ea typeface="Arial" pitchFamily="34" charset="0"/>
            </a:endParaRPr>
          </a:p>
        </p:txBody>
      </p:sp>
      <p:sp>
        <p:nvSpPr>
          <p:cNvPr id="35847" name="Avrundet rektangel 7"/>
          <p:cNvSpPr/>
          <p:nvPr/>
        </p:nvSpPr>
        <p:spPr>
          <a:xfrm>
            <a:off x="468313" y="45894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 til litteratur for fagpersonell</a:t>
            </a:r>
          </a:p>
        </p:txBody>
      </p:sp>
      <p:grpSp>
        <p:nvGrpSpPr>
          <p:cNvPr id="35848" name="Gruppe 2" title=""/>
          <p:cNvGrpSpPr/>
          <p:nvPr/>
        </p:nvGrpSpPr>
        <p:grpSpPr>
          <a:xfrm>
            <a:off x="468313" y="549275"/>
            <a:ext cx="1736725" cy="693738"/>
            <a:chOff x="1951" y="480744"/>
            <a:chExt cx="1736735" cy="694694"/>
          </a:xfrm>
        </p:grpSpPr>
        <p:sp>
          <p:nvSpPr>
            <p:cNvPr id="35849" name="Vinkeltegn 9"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5850"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5851" name="Gruppe 3" title=""/>
          <p:cNvGrpSpPr/>
          <p:nvPr/>
        </p:nvGrpSpPr>
        <p:grpSpPr>
          <a:xfrm>
            <a:off x="2030413" y="549275"/>
            <a:ext cx="1736725" cy="693738"/>
            <a:chOff x="1565013" y="480744"/>
            <a:chExt cx="1736735" cy="694694"/>
          </a:xfrm>
        </p:grpSpPr>
        <p:sp>
          <p:nvSpPr>
            <p:cNvPr id="35852" name="Vinkeltegn 12"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5853"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5854" name="Gruppe 4" title=""/>
          <p:cNvGrpSpPr/>
          <p:nvPr/>
        </p:nvGrpSpPr>
        <p:grpSpPr>
          <a:xfrm>
            <a:off x="3594100" y="549275"/>
            <a:ext cx="1736725" cy="693738"/>
            <a:chOff x="3128076" y="480744"/>
            <a:chExt cx="1736735" cy="694694"/>
          </a:xfrm>
        </p:grpSpPr>
        <p:sp>
          <p:nvSpPr>
            <p:cNvPr id="35855" name="Vinkeltegn 15" title="">
              <a:hlinkClick r:id="rId5"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5856"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5857" name="Gruppe 6" title=""/>
          <p:cNvGrpSpPr/>
          <p:nvPr/>
        </p:nvGrpSpPr>
        <p:grpSpPr>
          <a:xfrm>
            <a:off x="6719888" y="549275"/>
            <a:ext cx="1736725" cy="693738"/>
            <a:chOff x="6254200" y="480744"/>
            <a:chExt cx="1736735" cy="694694"/>
          </a:xfrm>
        </p:grpSpPr>
        <p:sp>
          <p:nvSpPr>
            <p:cNvPr id="35858" name="Vinkeltegn 18"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5859"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5860" name="Gruppe 2" title=""/>
          <p:cNvGrpSpPr/>
          <p:nvPr/>
        </p:nvGrpSpPr>
        <p:grpSpPr>
          <a:xfrm>
            <a:off x="5148263" y="549275"/>
            <a:ext cx="1736725" cy="693738"/>
            <a:chOff x="1951" y="480744"/>
            <a:chExt cx="1736735" cy="694694"/>
          </a:xfrm>
        </p:grpSpPr>
        <p:sp>
          <p:nvSpPr>
            <p:cNvPr id="35861" name="Vinkeltegn 21" title="">
              <a:hlinkClick r:id="rId7"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586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5863"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35864" name="TekstSylinder 35" title=""/>
          <p:cNvSpPr/>
          <p:nvPr/>
        </p:nvSpPr>
        <p:spPr>
          <a:xfrm>
            <a:off x="3924300" y="1628775"/>
            <a:ext cx="3240088" cy="338138"/>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r>
              <a:rPr lang="nb-NO" altLang="nb-NO" sz="1600" b="1">
                <a:ea typeface="Arial" pitchFamily="34" charset="0"/>
              </a:rPr>
              <a:t>Revurdering av ADHD diagnose</a:t>
            </a:r>
            <a:endParaRPr lang="nb-NO" altLang="nb-NO" sz="1600" b="1">
              <a:ea typeface="Arial" pitchFamily="34" charset="0"/>
            </a:endParaRPr>
          </a:p>
        </p:txBody>
      </p:sp>
      <p:sp>
        <p:nvSpPr>
          <p:cNvPr id="35865" name="TekstSylinder 36" title=""/>
          <p:cNvSpPr/>
          <p:nvPr/>
        </p:nvSpPr>
        <p:spPr>
          <a:xfrm>
            <a:off x="3941763" y="1916113"/>
            <a:ext cx="5022850" cy="554037"/>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Ved enkelte anledninger kan det være behov for en revurdering av diagnosen. Revurdering kan gjøres 1 år etter seponert sentralsimulerende. En revurdering omfatter følgende utredning;</a:t>
            </a:r>
            <a:endParaRPr kumimoji="0" lang="nb-NO" altLang="nb-NO" sz="1000" b="0" i="0" u="none" strike="noStrike" kern="1200" cap="none" spc="0" normalizeH="0" baseline="0" noProof="0">
              <a:solidFill>
                <a:schemeClr val="tx1"/>
              </a:solidFill>
              <a:uLnTx/>
              <a:uFillTx/>
              <a:ea typeface="Arial" pitchFamily="34" charset="0"/>
            </a:endParaRPr>
          </a:p>
        </p:txBody>
      </p:sp>
      <p:sp>
        <p:nvSpPr>
          <p:cNvPr id="35866" name="Rektangel 68"/>
          <p:cNvSpPr/>
          <p:nvPr/>
        </p:nvSpPr>
        <p:spPr>
          <a:xfrm>
            <a:off x="6202363" y="3429000"/>
            <a:ext cx="144462" cy="215900"/>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5867" name="Rektangel 69"/>
          <p:cNvSpPr/>
          <p:nvPr/>
        </p:nvSpPr>
        <p:spPr>
          <a:xfrm>
            <a:off x="6202363" y="4221163"/>
            <a:ext cx="144462" cy="215900"/>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5868" name="Rektangel 72"/>
          <p:cNvSpPr/>
          <p:nvPr/>
        </p:nvSpPr>
        <p:spPr>
          <a:xfrm>
            <a:off x="4833938" y="4221163"/>
            <a:ext cx="144462" cy="215900"/>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5869" name="Rektangel 78"/>
          <p:cNvSpPr/>
          <p:nvPr/>
        </p:nvSpPr>
        <p:spPr>
          <a:xfrm>
            <a:off x="5795963" y="2997200"/>
            <a:ext cx="144462" cy="241300"/>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5870" name="Rektangel 77"/>
          <p:cNvSpPr/>
          <p:nvPr/>
        </p:nvSpPr>
        <p:spPr>
          <a:xfrm>
            <a:off x="4833938" y="3429000"/>
            <a:ext cx="144462" cy="215900"/>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5871" name="Rektangel 79"/>
          <p:cNvSpPr/>
          <p:nvPr/>
        </p:nvSpPr>
        <p:spPr>
          <a:xfrm>
            <a:off x="5795963" y="3814763"/>
            <a:ext cx="144462" cy="215900"/>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5872" name="Rektangel 80" title=""/>
          <p:cNvSpPr/>
          <p:nvPr/>
        </p:nvSpPr>
        <p:spPr>
          <a:xfrm flipV="1">
            <a:off x="5076825" y="4246563"/>
            <a:ext cx="279400" cy="134937"/>
          </a:xfrm>
          <a:prstGeom prst="rect">
            <a:avLst/>
          </a:prstGeom>
          <a:solidFill>
            <a:schemeClr val="accent1"/>
          </a:solidFill>
          <a:ln w="25400">
            <a:solidFill>
              <a:srgbClr val="385D8A"/>
            </a:solidFill>
            <a:miter lim="800000"/>
          </a:ln>
        </p:spPr>
        <p:txBody>
          <a:bodyPr anchor="ctr" anchorCtr="0"/>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algn="ctr" eaLnBrk="1" hangingPunct="1">
              <a:spcBef>
                <a:spcPct val="0"/>
              </a:spcBef>
              <a:buFontTx/>
              <a:buNone/>
            </a:pPr>
            <a:endParaRPr lang="nb-NO" altLang="nb-NO" sz="1800">
              <a:solidFill>
                <a:srgbClr val="FFFFFF"/>
              </a:solidFill>
              <a:ea typeface="Arial" pitchFamily="34" charset="0"/>
            </a:endParaRPr>
          </a:p>
        </p:txBody>
      </p:sp>
      <p:sp>
        <p:nvSpPr>
          <p:cNvPr id="35873" name="Avrundet rektangel 81" title="">
            <a:hlinkClick r:id="rId8" tgtFrame="_blank" tooltip="XDF41970 - dok41970.pdf"/>
          </p:cNvPr>
          <p:cNvSpPr/>
          <p:nvPr/>
        </p:nvSpPr>
        <p:spPr>
          <a:xfrm>
            <a:off x="3924300" y="3238500"/>
            <a:ext cx="1152525" cy="576263"/>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SNAP IV</a:t>
            </a:r>
            <a:endParaRPr kumimoji="0" lang="nb-NO" altLang="en-US" sz="800" b="0" i="0" u="none" strike="noStrike" kern="1200" cap="none" spc="0" normalizeH="0" baseline="0" noProof="0">
              <a:uLnTx/>
              <a:uFillTx/>
              <a:ea typeface="Arial" pitchFamily="34" charset="0"/>
            </a:endParaRPr>
          </a:p>
        </p:txBody>
      </p:sp>
      <p:sp>
        <p:nvSpPr>
          <p:cNvPr id="35874" name="Rektangel 82"/>
          <p:cNvSpPr/>
          <p:nvPr/>
        </p:nvSpPr>
        <p:spPr>
          <a:xfrm>
            <a:off x="4427538" y="3814763"/>
            <a:ext cx="144462" cy="215900"/>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5875" name="Avrundet rektangel 83" title=""/>
          <p:cNvSpPr/>
          <p:nvPr/>
        </p:nvSpPr>
        <p:spPr>
          <a:xfrm>
            <a:off x="3924300" y="2446338"/>
            <a:ext cx="1152525" cy="576262"/>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Førstegangssamtale – avklare henvisning og symptombilde/ medisinsk status</a:t>
            </a:r>
            <a:endParaRPr kumimoji="0" lang="nb-NO" altLang="en-US" sz="800" b="0" i="0" u="none" strike="noStrike" kern="1200" cap="none" spc="0" normalizeH="0" baseline="0" noProof="0">
              <a:uLnTx/>
              <a:uFillTx/>
              <a:ea typeface="Arial" pitchFamily="34" charset="0"/>
            </a:endParaRPr>
          </a:p>
        </p:txBody>
      </p:sp>
      <p:sp>
        <p:nvSpPr>
          <p:cNvPr id="35876" name="Avrundet rektangel 84" title=""/>
          <p:cNvSpPr/>
          <p:nvPr/>
        </p:nvSpPr>
        <p:spPr>
          <a:xfrm>
            <a:off x="3924300" y="4030663"/>
            <a:ext cx="1152525" cy="576262"/>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Samtale med pasient</a:t>
            </a:r>
            <a:endParaRPr kumimoji="0" lang="nb-NO" altLang="en-US" sz="800" b="0" i="0" u="none" strike="noStrike" kern="1200" cap="none" spc="0" normalizeH="0" baseline="0" noProof="0">
              <a:uLnTx/>
              <a:uFillTx/>
              <a:ea typeface="Arial" pitchFamily="34" charset="0"/>
            </a:endParaRPr>
          </a:p>
        </p:txBody>
      </p:sp>
      <p:sp>
        <p:nvSpPr>
          <p:cNvPr id="35877" name="Avrundet rektangel 85" title=""/>
          <p:cNvSpPr/>
          <p:nvPr/>
        </p:nvSpPr>
        <p:spPr>
          <a:xfrm>
            <a:off x="5292725" y="4030663"/>
            <a:ext cx="1150938" cy="576262"/>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Nevropsykologisk utredning (SKEFS)</a:t>
            </a:r>
            <a:endParaRPr kumimoji="0" lang="nb-NO" altLang="en-US" sz="800" b="0" i="0" u="none" strike="noStrike" kern="1200" cap="none" spc="0" normalizeH="0" baseline="0" noProof="0">
              <a:uLnTx/>
              <a:uFillTx/>
              <a:ea typeface="Arial" pitchFamily="34" charset="0"/>
            </a:endParaRPr>
          </a:p>
        </p:txBody>
      </p:sp>
      <p:sp>
        <p:nvSpPr>
          <p:cNvPr id="35878" name="Avrundet rektangel 86" title="">
            <a:hlinkClick r:id="rId9" tgtFrame="_blank" tooltip="XDF42042 - dok42042.docx"/>
          </p:cNvPr>
          <p:cNvSpPr/>
          <p:nvPr/>
        </p:nvSpPr>
        <p:spPr>
          <a:xfrm>
            <a:off x="5292725" y="3238500"/>
            <a:ext cx="1150938" cy="576263"/>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Vineland</a:t>
            </a:r>
            <a:endParaRPr kumimoji="0" lang="nb-NO" altLang="en-US" sz="800" b="0" i="0" u="none" strike="noStrike" kern="1200" cap="none" spc="0" normalizeH="0" baseline="0" noProof="0">
              <a:uLnTx/>
              <a:uFillTx/>
              <a:ea typeface="Arial" pitchFamily="34" charset="0"/>
            </a:endParaRPr>
          </a:p>
        </p:txBody>
      </p:sp>
      <p:sp>
        <p:nvSpPr>
          <p:cNvPr id="35879" name="Rektangel 87"/>
          <p:cNvSpPr/>
          <p:nvPr/>
        </p:nvSpPr>
        <p:spPr>
          <a:xfrm>
            <a:off x="4427538" y="3022600"/>
            <a:ext cx="144462" cy="215900"/>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5880" name="Rektangel 89" title=""/>
          <p:cNvSpPr/>
          <p:nvPr/>
        </p:nvSpPr>
        <p:spPr>
          <a:xfrm flipV="1">
            <a:off x="6453188" y="2730500"/>
            <a:ext cx="279400" cy="136525"/>
          </a:xfrm>
          <a:prstGeom prst="rect">
            <a:avLst/>
          </a:prstGeom>
          <a:solidFill>
            <a:schemeClr val="accent1"/>
          </a:solidFill>
          <a:ln w="25400">
            <a:solidFill>
              <a:srgbClr val="385D8A"/>
            </a:solidFill>
            <a:miter lim="800000"/>
          </a:ln>
        </p:spPr>
        <p:txBody>
          <a:bodyPr anchor="ctr" anchorCtr="0"/>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algn="ctr" eaLnBrk="1" hangingPunct="1">
              <a:spcBef>
                <a:spcPct val="0"/>
              </a:spcBef>
              <a:buFontTx/>
              <a:buNone/>
            </a:pPr>
            <a:endParaRPr lang="nb-NO" altLang="nb-NO" sz="1800">
              <a:solidFill>
                <a:srgbClr val="FFFFFF"/>
              </a:solidFill>
              <a:ea typeface="Arial" pitchFamily="34" charset="0"/>
            </a:endParaRPr>
          </a:p>
        </p:txBody>
      </p:sp>
      <p:sp>
        <p:nvSpPr>
          <p:cNvPr id="35881" name="Avrundet rektangel 88" title="">
            <a:hlinkClick r:id="rId10" tgtFrame="_blank" tooltip="XDF32176 - dok32176.docx"/>
          </p:cNvPr>
          <p:cNvSpPr/>
          <p:nvPr/>
        </p:nvSpPr>
        <p:spPr>
          <a:xfrm>
            <a:off x="5300663" y="2420938"/>
            <a:ext cx="1152525" cy="576262"/>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Komparent</a:t>
            </a:r>
            <a:endPar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opplysninger</a:t>
            </a:r>
            <a:endParaRPr kumimoji="0" lang="nb-NO" altLang="en-US" sz="800" b="0" i="0" u="none" strike="noStrike" kern="1200" cap="none" spc="0" normalizeH="0" baseline="0" noProof="0">
              <a:uLnTx/>
              <a:uFillTx/>
              <a:ea typeface="Arial" pitchFamily="34" charset="0"/>
            </a:endParaRPr>
          </a:p>
        </p:txBody>
      </p:sp>
      <p:sp>
        <p:nvSpPr>
          <p:cNvPr id="35882" name="Rektangel 92"/>
          <p:cNvSpPr/>
          <p:nvPr/>
        </p:nvSpPr>
        <p:spPr>
          <a:xfrm>
            <a:off x="7259638" y="2997200"/>
            <a:ext cx="144462" cy="252413"/>
          </a:xfrm>
          <a:prstGeom prst="rect">
            <a:avLst/>
          </a:prstGeom>
          <a:solidFill>
            <a:srgbClr val="4F81BD"/>
          </a:solidFill>
          <a:ln w="25400" cap="flat" cmpd="sng" algn="ctr">
            <a:solidFill>
              <a:srgbClr val="385D8A"/>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endParaRPr kumimoji="0" lang="nb-NO" sz="1800" b="0" i="0" u="none" strike="noStrike" kern="1200" cap="none" spc="0" normalizeH="0" baseline="0" noProof="0">
              <a:ln>
                <a:noFill/>
              </a:ln>
              <a:solidFill>
                <a:schemeClr val="lt1"/>
              </a:solidFill>
              <a:uLnTx/>
              <a:uFillTx/>
              <a:latin typeface="+mn-lt"/>
              <a:ea typeface="+mn-ea"/>
              <a:cs typeface="+mn-cs"/>
            </a:endParaRPr>
          </a:p>
        </p:txBody>
      </p:sp>
      <p:sp>
        <p:nvSpPr>
          <p:cNvPr id="35883" name="Avrundet rektangel 91" title=""/>
          <p:cNvSpPr/>
          <p:nvPr/>
        </p:nvSpPr>
        <p:spPr>
          <a:xfrm>
            <a:off x="6719888" y="2420938"/>
            <a:ext cx="1152525" cy="576262"/>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QB t est</a:t>
            </a:r>
            <a:endParaRPr kumimoji="0" lang="nb-NO" altLang="en-US" sz="800" b="0" i="0" u="none" strike="noStrike" kern="1200" cap="none" spc="0" normalizeH="0" baseline="0" noProof="0">
              <a:uLnTx/>
              <a:uFillTx/>
              <a:ea typeface="Arial" pitchFamily="34" charset="0"/>
            </a:endParaRPr>
          </a:p>
        </p:txBody>
      </p:sp>
      <p:sp>
        <p:nvSpPr>
          <p:cNvPr id="35884" name="Avrundet rektangel 93" title="">
            <a:hlinkClick r:id="rId11" tgtFrame="_blank" tooltip="XDF27876 - dok27876.docx"/>
          </p:cNvPr>
          <p:cNvSpPr/>
          <p:nvPr/>
        </p:nvSpPr>
        <p:spPr>
          <a:xfrm>
            <a:off x="6719888" y="3249613"/>
            <a:ext cx="1152525" cy="574675"/>
          </a:xfrm>
          <a:prstGeom prst="roundRect">
            <a:avLst>
              <a:gd name="adj" fmla="val 16667"/>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en-US" sz="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rPr>
              <a:t>WAIS IV/ WISC IV</a:t>
            </a:r>
            <a:endParaRPr kumimoji="0" lang="nb-NO" altLang="en-US" sz="800" b="0" i="0" u="none" strike="noStrike" kern="1200" cap="none" spc="0" normalizeH="0" baseline="0" noProof="0">
              <a:uLnTx/>
              <a:uFillTx/>
              <a:ea typeface="Arial" pitchFamily="34" charset="0"/>
            </a:endParaRPr>
          </a:p>
        </p:txBody>
      </p:sp>
      <p:sp>
        <p:nvSpPr>
          <p:cNvPr id="35885" name="TekstSylinder 49" title=""/>
          <p:cNvSpPr/>
          <p:nvPr/>
        </p:nvSpPr>
        <p:spPr>
          <a:xfrm>
            <a:off x="3924300" y="4843463"/>
            <a:ext cx="5022850" cy="400050"/>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Utredningen vil kunne suppleres med andre utredningsverktøy, etter klinisk vurdering og behov.  </a:t>
            </a:r>
            <a:endParaRPr kumimoji="0" lang="nb-NO" altLang="nb-NO" sz="1000" b="0" i="0" u="none" strike="noStrike" kern="1200" cap="none" spc="0" normalizeH="0" baseline="0" noProof="0">
              <a:solidFill>
                <a:schemeClr val="tx1"/>
              </a:solidFill>
              <a:uLnTx/>
              <a:uFillTx/>
              <a:ea typeface="Arial" pitchFamily="34" charset="0"/>
            </a:endParaRPr>
          </a:p>
        </p:txBody>
      </p:sp>
    </p:spTree>
  </p:cSld>
  <p:clrMapOvr>
    <a:masterClrMapping/>
  </p:clrMapOvr>
  <p:transition/>
  <p:timing/>
</p:sld>
</file>

<file path=ppt/slides/slide2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6866"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36867" name="TekstSylinder 30" title=""/>
          <p:cNvSpPr/>
          <p:nvPr/>
        </p:nvSpPr>
        <p:spPr>
          <a:xfrm>
            <a:off x="3851275" y="1628775"/>
            <a:ext cx="4897438" cy="4186238"/>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Litteratur og linker som kan være relevant for helsepersonell/fagpersoner</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2"/>
              </a:rPr>
              <a:t>Nice Guidelines ADHD</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3"/>
              </a:rPr>
              <a:t>ADHD/hyperkinetisk forstyrrelse – nasjonal faglig retningslinje for utredning, behandling og oppfølging</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3" tgtFrame="_blank"/>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Litteraturoversikten holdes oppdatert av overordnet nevroteam ved ABUP. Eventuelle innspill kan sendes på mail til </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4"/>
              </a:rPr>
              <a:t>siv.sandnes@sshf.no</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000" b="0" i="0" u="none" strike="noStrike" kern="1200" cap="none" spc="0" normalizeH="0" baseline="0" noProof="0">
              <a:solidFill>
                <a:schemeClr val="tx1"/>
              </a:solidFill>
              <a:uLnTx/>
              <a:uFillTx/>
              <a:ea typeface="Arial" pitchFamily="34" charset="0"/>
            </a:endParaRPr>
          </a:p>
        </p:txBody>
      </p:sp>
      <p:grpSp>
        <p:nvGrpSpPr>
          <p:cNvPr id="36868" name="Gruppe 2" title=""/>
          <p:cNvGrpSpPr/>
          <p:nvPr/>
        </p:nvGrpSpPr>
        <p:grpSpPr>
          <a:xfrm>
            <a:off x="468313" y="549275"/>
            <a:ext cx="1736725" cy="693738"/>
            <a:chOff x="1951" y="480744"/>
            <a:chExt cx="1736735" cy="694694"/>
          </a:xfrm>
        </p:grpSpPr>
        <p:sp>
          <p:nvSpPr>
            <p:cNvPr id="36869" name="Vinkeltegn 25" title="">
              <a:hlinkClick r:id="rId5"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6870"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6871" name="Gruppe 3" title=""/>
          <p:cNvGrpSpPr/>
          <p:nvPr/>
        </p:nvGrpSpPr>
        <p:grpSpPr>
          <a:xfrm>
            <a:off x="2030413" y="549275"/>
            <a:ext cx="1736725" cy="693738"/>
            <a:chOff x="1565013" y="480744"/>
            <a:chExt cx="1736735" cy="694694"/>
          </a:xfrm>
        </p:grpSpPr>
        <p:sp>
          <p:nvSpPr>
            <p:cNvPr id="36872" name="Vinkeltegn 31" title="">
              <a:hlinkClick r:id="rId6"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6873"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6874" name="Gruppe 4" title=""/>
          <p:cNvGrpSpPr/>
          <p:nvPr/>
        </p:nvGrpSpPr>
        <p:grpSpPr>
          <a:xfrm>
            <a:off x="3594100" y="549275"/>
            <a:ext cx="1736725" cy="693738"/>
            <a:chOff x="3128076" y="480744"/>
            <a:chExt cx="1736735" cy="694694"/>
          </a:xfrm>
        </p:grpSpPr>
        <p:sp>
          <p:nvSpPr>
            <p:cNvPr id="36875" name="Vinkeltegn 35" title="">
              <a:hlinkClick r:id="rId7" action="ppaction://hlinksldjump"/>
            </p:cNvPr>
            <p:cNvSpPr/>
            <p:nvPr/>
          </p:nvSpPr>
          <p:spPr>
            <a:xfrm>
              <a:off x="3128076"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6876"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6877" name="Gruppe 6" title=""/>
          <p:cNvGrpSpPr/>
          <p:nvPr/>
        </p:nvGrpSpPr>
        <p:grpSpPr>
          <a:xfrm>
            <a:off x="6719888" y="549275"/>
            <a:ext cx="1736725" cy="693738"/>
            <a:chOff x="6254200" y="480744"/>
            <a:chExt cx="1736735" cy="694694"/>
          </a:xfrm>
        </p:grpSpPr>
        <p:sp>
          <p:nvSpPr>
            <p:cNvPr id="36878" name="Vinkeltegn 38" title="">
              <a:hlinkClick r:id="rId8"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6879"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6880" name="Gruppe 2" title=""/>
          <p:cNvGrpSpPr/>
          <p:nvPr/>
        </p:nvGrpSpPr>
        <p:grpSpPr>
          <a:xfrm>
            <a:off x="5148263" y="549275"/>
            <a:ext cx="1736725" cy="693738"/>
            <a:chOff x="1951" y="480744"/>
            <a:chExt cx="1736735" cy="694694"/>
          </a:xfrm>
        </p:grpSpPr>
        <p:sp>
          <p:nvSpPr>
            <p:cNvPr id="36881" name="Vinkeltegn 41" title="">
              <a:hlinkClick r:id="rId9"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688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6883" name="Avrundet rektangel 48"/>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 – barn og unge</a:t>
            </a:r>
          </a:p>
        </p:txBody>
      </p:sp>
      <p:sp>
        <p:nvSpPr>
          <p:cNvPr id="36884" name="Avrundet rektangel 49"/>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Utredning - voksne</a:t>
            </a:r>
          </a:p>
        </p:txBody>
      </p:sp>
      <p:sp>
        <p:nvSpPr>
          <p:cNvPr id="36885" name="Avrundet rektangel 50"/>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Førerkortvurdering ADHD</a:t>
            </a:r>
          </a:p>
        </p:txBody>
      </p:sp>
      <p:sp>
        <p:nvSpPr>
          <p:cNvPr id="36886" name="Avrundet rektangel 51"/>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Diagnostikk</a:t>
            </a:r>
          </a:p>
        </p:txBody>
      </p:sp>
      <p:sp>
        <p:nvSpPr>
          <p:cNvPr id="36887" name="Avrundet rektangel 52"/>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Revurdering av ADHD diagnose</a:t>
            </a:r>
          </a:p>
        </p:txBody>
      </p:sp>
      <p:sp>
        <p:nvSpPr>
          <p:cNvPr id="36888" name="Avrundet rektangel 53" title=""/>
          <p:cNvSpPr/>
          <p:nvPr/>
        </p:nvSpPr>
        <p:spPr>
          <a:xfrm>
            <a:off x="468313" y="4589463"/>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Linker til litteratur for fagpersonell</a:t>
            </a:r>
            <a:endParaRPr kumimoji="0" lang="nb-NO" altLang="nb-NO" sz="1400" b="0" i="0" u="none" strike="noStrike" kern="1200" cap="none" spc="0" normalizeH="0" baseline="0" noProof="0">
              <a:uLnTx/>
              <a:uFillTx/>
              <a:ea typeface="Arial" pitchFamily="34" charset="0"/>
            </a:endParaRPr>
          </a:p>
        </p:txBody>
      </p:sp>
    </p:spTree>
  </p:cSld>
  <p:clrMapOvr>
    <a:masterClrMapping/>
  </p:clrMapOvr>
  <p:transition/>
  <p:timing/>
</p:sld>
</file>

<file path=ppt/slides/slide2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7890" name="Avrundet rektangel 18"/>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Psykoedukasjon</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37891" name="Avrundet rektangel 19"/>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Individualbehandling</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37892" name="Avrundet rektangel 20"/>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Medikamenter</a:t>
            </a:r>
          </a:p>
        </p:txBody>
      </p:sp>
      <p:sp>
        <p:nvSpPr>
          <p:cNvPr id="37893" name="Avrundet rektangel 21"/>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Raserihåndtering/</a:t>
            </a:r>
          </a:p>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sinnemestring</a:t>
            </a:r>
          </a:p>
        </p:txBody>
      </p:sp>
      <p:sp>
        <p:nvSpPr>
          <p:cNvPr id="37894" name="Avrundet rektangel 22"/>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Foreldreveiledning/Familieterapi</a:t>
            </a:r>
          </a:p>
        </p:txBody>
      </p:sp>
      <p:sp>
        <p:nvSpPr>
          <p:cNvPr id="37895" name="Avrundet rektangel 23"/>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Veiledning skole/barnehage</a:t>
            </a:r>
          </a:p>
        </p:txBody>
      </p:sp>
      <p:sp>
        <p:nvSpPr>
          <p:cNvPr id="37896" name="Hjem 2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37897" name="Avrundet rektangel 25"/>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Samarbeid med andre instanser</a:t>
            </a:r>
          </a:p>
        </p:txBody>
      </p:sp>
      <p:sp>
        <p:nvSpPr>
          <p:cNvPr id="37898" name="Avrundet rektangel 26"/>
          <p:cNvSpPr/>
          <p:nvPr/>
        </p:nvSpPr>
        <p:spPr>
          <a:xfrm>
            <a:off x="468313" y="57324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Samlet pasientforløp</a:t>
            </a:r>
          </a:p>
        </p:txBody>
      </p:sp>
      <p:grpSp>
        <p:nvGrpSpPr>
          <p:cNvPr id="37899" name="Gruppe 2" title=""/>
          <p:cNvGrpSpPr/>
          <p:nvPr/>
        </p:nvGrpSpPr>
        <p:grpSpPr>
          <a:xfrm>
            <a:off x="468313" y="549275"/>
            <a:ext cx="1736725" cy="693738"/>
            <a:chOff x="1951" y="480744"/>
            <a:chExt cx="1736735" cy="694694"/>
          </a:xfrm>
        </p:grpSpPr>
        <p:sp>
          <p:nvSpPr>
            <p:cNvPr id="37900" name="Vinkeltegn 28"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7901"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7902" name="Gruppe 3" title=""/>
          <p:cNvGrpSpPr/>
          <p:nvPr/>
        </p:nvGrpSpPr>
        <p:grpSpPr>
          <a:xfrm>
            <a:off x="2030413" y="549275"/>
            <a:ext cx="1736725" cy="693738"/>
            <a:chOff x="1565013" y="480744"/>
            <a:chExt cx="1736735" cy="694694"/>
          </a:xfrm>
        </p:grpSpPr>
        <p:sp>
          <p:nvSpPr>
            <p:cNvPr id="37903" name="Vinkeltegn 31"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7904"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7905" name="Gruppe 4" title=""/>
          <p:cNvGrpSpPr/>
          <p:nvPr/>
        </p:nvGrpSpPr>
        <p:grpSpPr>
          <a:xfrm>
            <a:off x="3594100" y="549275"/>
            <a:ext cx="1736725" cy="693738"/>
            <a:chOff x="3128076" y="480744"/>
            <a:chExt cx="1736735" cy="694694"/>
          </a:xfrm>
        </p:grpSpPr>
        <p:sp>
          <p:nvSpPr>
            <p:cNvPr id="37906" name="Vinkeltegn 34" title="">
              <a:hlinkClick r:id="rId5"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7907"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7908" name="Gruppe 6" title=""/>
          <p:cNvGrpSpPr/>
          <p:nvPr/>
        </p:nvGrpSpPr>
        <p:grpSpPr>
          <a:xfrm>
            <a:off x="6719888" y="549275"/>
            <a:ext cx="1736725" cy="693738"/>
            <a:chOff x="6254200" y="480744"/>
            <a:chExt cx="1736735" cy="694694"/>
          </a:xfrm>
        </p:grpSpPr>
        <p:sp>
          <p:nvSpPr>
            <p:cNvPr id="37909" name="Vinkeltegn 37"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7910"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7911" name="Gruppe 2" title=""/>
          <p:cNvGrpSpPr/>
          <p:nvPr/>
        </p:nvGrpSpPr>
        <p:grpSpPr>
          <a:xfrm>
            <a:off x="5148263" y="549275"/>
            <a:ext cx="1736725" cy="693738"/>
            <a:chOff x="1951" y="480744"/>
            <a:chExt cx="1736735" cy="694694"/>
          </a:xfrm>
        </p:grpSpPr>
        <p:sp>
          <p:nvSpPr>
            <p:cNvPr id="37912" name="Vinkeltegn 55" title="">
              <a:hlinkClick r:id="rId7"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7913"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2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8914" name="TekstSylinder 24" title=""/>
          <p:cNvSpPr/>
          <p:nvPr/>
        </p:nvSpPr>
        <p:spPr>
          <a:xfrm>
            <a:off x="3851275" y="1700213"/>
            <a:ext cx="5041900" cy="4124325"/>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Psykoedukasjon</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Psykoedukasjon</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eller opplæring i hva er ADHD er og ikke er, er selve grunnlaget for all behandling.</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Psykoedukasjonen omfatter informasjon følgende;</a:t>
            </a:r>
            <a:endParaRPr kumimoji="0" lang="nb-NO" altLang="nb-NO" sz="1000" b="0"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Årsak til ADHD tilstanden, relevante teorier og aktuell forskning</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Informasjon om diagnosen</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Vanlige symptomer</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Informasjon om vanlige tilstander som følger med (samsykelighet)</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Informasjon om ulike behandlingsmuligheter</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Tilpasset informasjon til søsken</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Informasjon om </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3"/>
              </a:rPr>
              <a:t>ADHD Norge</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brukerorganisasjon</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Rettigheter som pasient - barn med tilstander som ADHD </a:t>
            </a:r>
            <a:r>
              <a:rPr kumimoji="0" lang="nb-NO" altLang="nb-NO" sz="1000" b="1"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kan </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ha krav på enkelte rettigheter. Dette være seg slik som </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4"/>
              </a:rPr>
              <a:t>grunnstønad </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og </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5"/>
              </a:rPr>
              <a:t>hjelpestønad</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I tillegg er det muligheter for å søke om </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6"/>
              </a:rPr>
              <a:t>opplæringspenger</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For videre informasjon, se nav sine nettsider; </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7"/>
              </a:rPr>
              <a:t>www.nav.no</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000" b="1"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En god opplæring og forståelse av tilstanden har vist seg å ha effekt på barnet/ungdommens generell psykisk tilstand, samt forståelse og vilje til å følge behandlingstiltak.</a:t>
            </a:r>
            <a:endPar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pitchFamily="34" charset="0"/>
            </a:endParaRPr>
          </a:p>
        </p:txBody>
      </p:sp>
      <p:sp>
        <p:nvSpPr>
          <p:cNvPr id="38915" name="Hjem 25"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38916" name="Gruppe 2" title=""/>
          <p:cNvGrpSpPr/>
          <p:nvPr/>
        </p:nvGrpSpPr>
        <p:grpSpPr>
          <a:xfrm>
            <a:off x="468313" y="549275"/>
            <a:ext cx="1736725" cy="693738"/>
            <a:chOff x="1951" y="480744"/>
            <a:chExt cx="1736735" cy="694694"/>
          </a:xfrm>
        </p:grpSpPr>
        <p:sp>
          <p:nvSpPr>
            <p:cNvPr id="38917" name="Vinkeltegn 27" title="">
              <a:hlinkClick r:id="rId8"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891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8919" name="Gruppe 3" title=""/>
          <p:cNvGrpSpPr/>
          <p:nvPr/>
        </p:nvGrpSpPr>
        <p:grpSpPr>
          <a:xfrm>
            <a:off x="2030413" y="549275"/>
            <a:ext cx="1736725" cy="693738"/>
            <a:chOff x="1565013" y="480744"/>
            <a:chExt cx="1736735" cy="694694"/>
          </a:xfrm>
        </p:grpSpPr>
        <p:sp>
          <p:nvSpPr>
            <p:cNvPr id="38920" name="Vinkeltegn 30" title="">
              <a:hlinkClick r:id="rId9"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8921"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8922" name="Gruppe 4" title=""/>
          <p:cNvGrpSpPr/>
          <p:nvPr/>
        </p:nvGrpSpPr>
        <p:grpSpPr>
          <a:xfrm>
            <a:off x="3594100" y="549275"/>
            <a:ext cx="1736725" cy="693738"/>
            <a:chOff x="3128076" y="480744"/>
            <a:chExt cx="1736735" cy="694694"/>
          </a:xfrm>
        </p:grpSpPr>
        <p:sp>
          <p:nvSpPr>
            <p:cNvPr id="38923" name="Vinkeltegn 56" title="">
              <a:hlinkClick r:id="rId10"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8924"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8925" name="Gruppe 6" title=""/>
          <p:cNvGrpSpPr/>
          <p:nvPr/>
        </p:nvGrpSpPr>
        <p:grpSpPr>
          <a:xfrm>
            <a:off x="6719888" y="549275"/>
            <a:ext cx="1736725" cy="693738"/>
            <a:chOff x="6254200" y="480744"/>
            <a:chExt cx="1736735" cy="694694"/>
          </a:xfrm>
        </p:grpSpPr>
        <p:sp>
          <p:nvSpPr>
            <p:cNvPr id="38926" name="Vinkeltegn 59" title="">
              <a:hlinkClick r:id="rId11"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8927"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8928" name="Gruppe 2" title=""/>
          <p:cNvGrpSpPr/>
          <p:nvPr/>
        </p:nvGrpSpPr>
        <p:grpSpPr>
          <a:xfrm>
            <a:off x="5148263" y="549275"/>
            <a:ext cx="1736725" cy="693738"/>
            <a:chOff x="1951" y="480744"/>
            <a:chExt cx="1736735" cy="694694"/>
          </a:xfrm>
        </p:grpSpPr>
        <p:sp>
          <p:nvSpPr>
            <p:cNvPr id="38929" name="Vinkeltegn 62" title="">
              <a:hlinkClick r:id="rId12"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8930"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8931" name="Avrundet rektangel 41" title=""/>
          <p:cNvSpPr/>
          <p:nvPr/>
        </p:nvSpPr>
        <p:spPr>
          <a:xfrm>
            <a:off x="468313" y="1700213"/>
            <a:ext cx="3024187" cy="433387"/>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Psykoedukasjon</a:t>
            </a:r>
            <a:endParaRPr kumimoji="0" lang="nb-NO" altLang="nb-NO" sz="1400" b="0" i="0" u="none" strike="noStrike" kern="1200" cap="none" spc="0" normalizeH="0" baseline="0" noProof="0">
              <a:uLnTx/>
              <a:uFillTx/>
              <a:ea typeface="Arial" pitchFamily="34" charset="0"/>
            </a:endParaRPr>
          </a:p>
        </p:txBody>
      </p:sp>
      <p:sp>
        <p:nvSpPr>
          <p:cNvPr id="38932" name="Avrundet rektangel 42"/>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Individualbehandling</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38933" name="Avrundet rektangel 43"/>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Medikamenter</a:t>
            </a:r>
          </a:p>
        </p:txBody>
      </p:sp>
      <p:sp>
        <p:nvSpPr>
          <p:cNvPr id="38934" name="Avrundet rektangel 44"/>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Raserihåndtering/</a:t>
            </a:r>
          </a:p>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sinnemestring</a:t>
            </a:r>
          </a:p>
        </p:txBody>
      </p:sp>
      <p:sp>
        <p:nvSpPr>
          <p:cNvPr id="38935" name="Avrundet rektangel 45"/>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Foreldreveiledning/Familieterapi</a:t>
            </a:r>
          </a:p>
        </p:txBody>
      </p:sp>
      <p:sp>
        <p:nvSpPr>
          <p:cNvPr id="38936" name="Avrundet rektangel 46"/>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Veiledning skole/barnehage</a:t>
            </a:r>
          </a:p>
        </p:txBody>
      </p:sp>
      <p:sp>
        <p:nvSpPr>
          <p:cNvPr id="38937" name="Avrundet rektangel 47"/>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Samarbeid med andre instanser</a:t>
            </a:r>
          </a:p>
        </p:txBody>
      </p:sp>
      <p:sp>
        <p:nvSpPr>
          <p:cNvPr id="38938" name="Avrundet rektangel 48"/>
          <p:cNvSpPr/>
          <p:nvPr/>
        </p:nvSpPr>
        <p:spPr>
          <a:xfrm>
            <a:off x="468313" y="57324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Samlet pasientforløp</a:t>
            </a:r>
          </a:p>
        </p:txBody>
      </p:sp>
    </p:spTree>
  </p:cSld>
  <p:clrMapOvr>
    <a:masterClrMapping/>
  </p:clrMapOvr>
  <p:transition/>
  <p:timing/>
</p:sld>
</file>

<file path=ppt/slides/slide2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39938" name="TekstSylinder 24"/>
          <p:cNvSpPr txBox="1"/>
          <p:nvPr/>
        </p:nvSpPr>
        <p:spPr>
          <a:xfrm>
            <a:off x="3851275" y="1700213"/>
            <a:ext cx="5041900" cy="4970462"/>
          </a:xfrm>
          <a:prstGeom prst="rect">
            <a:avLst/>
          </a:prstGeom>
          <a:noFill/>
          <a:ln w="9525" cap="flat" cmpd="sng" algn="ctr">
            <a:noFill/>
            <a:prstDash val="solid"/>
            <a:round/>
            <a:headEnd type="none" w="med" len="med"/>
            <a:tailEnd type="none" w="med" len="med"/>
          </a:ln>
        </p:spPr>
        <p:txBody>
          <a:bodyPr>
            <a:spAutoFit/>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400" b="1" i="0" u="none" strike="noStrike" kern="1200" cap="none" spc="0" normalizeH="0" baseline="0" noProof="0">
                <a:ln>
                  <a:noFill/>
                </a:ln>
                <a:solidFill>
                  <a:schemeClr val="tx1"/>
                </a:solidFill>
                <a:uLnTx/>
                <a:uFillTx/>
                <a:latin typeface="+mn-lt" pitchFamily="34" charset="0"/>
                <a:ea typeface="+mn-ea" pitchFamily="34" charset="0"/>
                <a:cs typeface="+mn-cs"/>
              </a:rPr>
              <a:t>Individualbehandling</a:t>
            </a:r>
            <a:endParaRPr kumimoji="0" lang="nb-NO" sz="1400" b="1"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tx1"/>
                </a:solidFill>
                <a:uLnTx/>
                <a:uFillTx/>
                <a:latin typeface="+mn-lt" pitchFamily="34" charset="0"/>
                <a:ea typeface="+mn-ea" pitchFamily="34" charset="0"/>
                <a:cs typeface="+mn-cs"/>
              </a:rPr>
              <a:t>Ved ADHD kan enkelte ha behov for individualbehandling, det vil si alene samtaler med behandler.  Dette behovet kan komme av ADHD tilstanden, eller det kan komme av andre psykiske vansker en har i tillegg. Det må gjøres </a:t>
            </a:r>
            <a:r>
              <a:rPr kumimoji="0" lang="nb-NO" sz="1000" b="1" i="0" u="sng" strike="noStrike" kern="1200" cap="none" spc="0" normalizeH="0" baseline="0" noProof="0">
                <a:ln>
                  <a:noFill/>
                </a:ln>
                <a:solidFill>
                  <a:schemeClr val="tx1"/>
                </a:solidFill>
                <a:uLnTx/>
                <a:uFillTx/>
                <a:latin typeface="+mn-lt" pitchFamily="34" charset="0"/>
                <a:ea typeface="+mn-ea" pitchFamily="34" charset="0"/>
                <a:cs typeface="+mn-cs"/>
              </a:rPr>
              <a:t>individuelle vurderinger </a:t>
            </a:r>
            <a:r>
              <a:rPr kumimoji="0" lang="nb-NO" sz="1000" b="0" i="0" u="none" strike="noStrike" kern="1200" cap="none" spc="0" normalizeH="0" baseline="0" noProof="0">
                <a:ln>
                  <a:noFill/>
                </a:ln>
                <a:solidFill>
                  <a:schemeClr val="tx1"/>
                </a:solidFill>
                <a:uLnTx/>
                <a:uFillTx/>
                <a:latin typeface="+mn-lt" pitchFamily="34" charset="0"/>
                <a:ea typeface="+mn-ea" pitchFamily="34" charset="0"/>
                <a:cs typeface="+mn-cs"/>
              </a:rPr>
              <a:t>i forhold til hvilke behandlingstilbud den enkelte har behov for.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000" b="1" i="0" u="none" strike="noStrike" kern="1200" cap="none" spc="0" normalizeH="0" baseline="0" noProof="0">
                <a:ln>
                  <a:noFill/>
                </a:ln>
                <a:solidFill>
                  <a:schemeClr val="tx1"/>
                </a:solidFill>
                <a:uLnTx/>
                <a:uFillTx/>
                <a:latin typeface="+mn-lt" pitchFamily="34" charset="0"/>
                <a:ea typeface="+mn-ea" pitchFamily="34" charset="0"/>
                <a:cs typeface="+mn-cs"/>
              </a:rPr>
              <a:t>Følgende er funnet å kunne være nyttig;</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000" b="1" i="0" u="none" strike="noStrike" kern="1200" cap="none" spc="0" normalizeH="0" baseline="0" noProof="0">
                <a:ln>
                  <a:noFill/>
                </a:ln>
                <a:solidFill>
                  <a:schemeClr val="tx1"/>
                </a:solidFill>
                <a:uLnTx/>
                <a:uFillTx/>
                <a:latin typeface="+mn-lt" pitchFamily="34" charset="0"/>
                <a:ea typeface="+mn-ea" pitchFamily="34" charset="0"/>
                <a:cs typeface="+mn-cs"/>
              </a:rPr>
              <a:t>Kognitiv atferdsterapi; </a:t>
            </a:r>
            <a:r>
              <a:rPr kumimoji="0" lang="nb-NO" sz="1000" b="0" i="0" u="none" strike="noStrike" kern="1200" cap="none" spc="0" normalizeH="0" baseline="0" noProof="0">
                <a:ln>
                  <a:noFill/>
                </a:ln>
                <a:solidFill>
                  <a:schemeClr val="tx1"/>
                </a:solidFill>
                <a:uLnTx/>
                <a:uFillTx/>
                <a:latin typeface="+mn-lt" pitchFamily="34" charset="0"/>
                <a:ea typeface="+mn-ea" pitchFamily="34" charset="0"/>
                <a:cs typeface="+mn-cs"/>
              </a:rPr>
              <a:t>dette anbefales ved samsykelighet . Denne behandlingen tar utgangspunkt i hvordan tanker kan påvirke følelser og handling. Gjennom behandling jobber en med å lære seg å stå i ubehageligfølelser og utsette seg for det som gir angst/aktivering i kroppen.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000" b="0" i="0" u="none" strike="noStrike" kern="1200" cap="none" spc="0" normalizeH="0" baseline="0" noProof="0">
                <a:ln>
                  <a:noFill/>
                </a:ln>
                <a:solidFill>
                  <a:schemeClr val="tx1"/>
                </a:solidFill>
                <a:uLnTx/>
                <a:uFillTx/>
                <a:latin typeface="+mn-lt" pitchFamily="34" charset="0"/>
                <a:ea typeface="+mn-ea" pitchFamily="34" charset="0"/>
                <a:cs typeface="+mn-cs"/>
              </a:rPr>
              <a:t>D</a:t>
            </a:r>
            <a:r>
              <a:rPr kumimoji="0" lang="nb-NO" sz="1000" b="1" i="0" u="none" strike="noStrike" kern="1200" cap="none" spc="0" normalizeH="0" baseline="0" noProof="0">
                <a:ln>
                  <a:noFill/>
                </a:ln>
                <a:solidFill>
                  <a:schemeClr val="tx1"/>
                </a:solidFill>
                <a:uLnTx/>
                <a:uFillTx/>
                <a:latin typeface="+mn-lt" pitchFamily="34" charset="0"/>
                <a:ea typeface="+mn-ea" pitchFamily="34" charset="0"/>
                <a:cs typeface="+mn-cs"/>
              </a:rPr>
              <a:t>ialektisk atferdsterapi;</a:t>
            </a:r>
            <a:r>
              <a:rPr kumimoji="0" lang="nb-NO" sz="1000" b="0" i="0" u="none" strike="noStrike" kern="1200" cap="none" spc="0" normalizeH="0" baseline="0" noProof="0">
                <a:ln>
                  <a:noFill/>
                </a:ln>
                <a:solidFill>
                  <a:schemeClr val="tx1"/>
                </a:solidFill>
                <a:uLnTx/>
                <a:uFillTx/>
                <a:latin typeface="+mn-lt" pitchFamily="34" charset="0"/>
                <a:ea typeface="+mn-ea" pitchFamily="34" charset="0"/>
                <a:cs typeface="+mn-cs"/>
              </a:rPr>
              <a:t>  Denne terapien bygger på kognitiv atferdsterapi, dialektisk tenkning og zen buddhisme. Ved ADHD jobber en med emosjonell regulering og utvikling av sosial kompetanse med denne behandlingen.  Dette er en terapi som mest er tilbudt voksenpasienter, men enkelt behandlere kan ha denne tenkningen i behandlingen av barn og unge.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000" b="1" i="0" u="none" strike="noStrike" kern="1200" cap="none" spc="0" normalizeH="0" baseline="0" noProof="0">
                <a:ln>
                  <a:noFill/>
                </a:ln>
                <a:solidFill>
                  <a:schemeClr val="tx1"/>
                </a:solidFill>
                <a:uLnTx/>
                <a:uFillTx/>
                <a:latin typeface="+mn-lt" pitchFamily="34" charset="0"/>
                <a:ea typeface="+mn-ea" pitchFamily="34" charset="0"/>
                <a:cs typeface="+mn-cs"/>
              </a:rPr>
              <a:t>Mindfulness</a:t>
            </a:r>
            <a:r>
              <a:rPr kumimoji="0" lang="nb-NO" sz="1000" b="0" i="0" u="none" strike="noStrike" kern="1200" cap="none" spc="0" normalizeH="0" baseline="0" noProof="0">
                <a:ln>
                  <a:noFill/>
                </a:ln>
                <a:solidFill>
                  <a:schemeClr val="tx1"/>
                </a:solidFill>
                <a:uLnTx/>
                <a:uFillTx/>
                <a:latin typeface="+mn-lt" pitchFamily="34" charset="0"/>
                <a:ea typeface="+mn-ea" pitchFamily="34" charset="0"/>
                <a:cs typeface="+mn-cs"/>
              </a:rPr>
              <a:t> er funnet effektivt for enkelte med ADHD. Dette kan oversettes med bevisst nærvær. Det handler om å lære å være her og nå.</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000" b="1" i="0" u="none" strike="noStrike" kern="1200" cap="none" spc="0" normalizeH="0" baseline="0" noProof="0">
                <a:ln>
                  <a:noFill/>
                </a:ln>
                <a:solidFill>
                  <a:schemeClr val="tx1"/>
                </a:solidFill>
                <a:uLnTx/>
                <a:uFillTx/>
                <a:latin typeface="+mn-lt" pitchFamily="34" charset="0"/>
                <a:ea typeface="+mn-ea" pitchFamily="34" charset="0"/>
                <a:cs typeface="+mn-cs"/>
              </a:rPr>
              <a:t>Støttesamtaler</a:t>
            </a:r>
            <a:r>
              <a:rPr kumimoji="0" lang="nb-NO" sz="1000" b="0" i="0" u="none" strike="noStrike" kern="1200" cap="none" spc="0" normalizeH="0" baseline="0" noProof="0">
                <a:ln>
                  <a:noFill/>
                </a:ln>
                <a:solidFill>
                  <a:schemeClr val="tx1"/>
                </a:solidFill>
                <a:uLnTx/>
                <a:uFillTx/>
                <a:latin typeface="+mn-lt" pitchFamily="34" charset="0"/>
                <a:ea typeface="+mn-ea" pitchFamily="34" charset="0"/>
                <a:cs typeface="+mn-cs"/>
              </a:rPr>
              <a:t> kan være nødvendig for noen. Dette er samtaler, hvor man har mulighet til å få bistand av en fagperson til å håndtere utfordringene knyttet til det å ha ADHD. Behandlingen som gis kan være eklektisk, avhengig av hvilke problemstillinger som tas opp.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endParaRPr kumimoji="0" lang="nb-NO" sz="1000" b="0" i="0" u="none" strike="noStrike" kern="1200" cap="none" spc="0" normalizeH="0" baseline="0" noProof="0">
              <a:ln>
                <a:noFill/>
              </a:ln>
              <a:solidFill>
                <a:schemeClr val="tx1"/>
              </a:solidFill>
              <a:uLnTx/>
              <a:uFillTx/>
              <a:latin typeface="+mn-lt"/>
              <a:ea typeface="+mn-ea"/>
              <a:cs typeface="+mn-cs"/>
            </a:endParaRP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000" b="0" i="0" u="none" strike="noStrike" kern="1200" cap="none" spc="0" normalizeH="0" baseline="0" noProof="0">
                <a:ln>
                  <a:noFill/>
                </a:ln>
                <a:solidFill>
                  <a:schemeClr val="tx1"/>
                </a:solidFill>
                <a:uLnTx/>
                <a:uFillTx/>
                <a:latin typeface="+mn-lt" pitchFamily="34" charset="0"/>
                <a:ea typeface="+mn-ea" pitchFamily="34" charset="0"/>
                <a:cs typeface="+mn-cs"/>
              </a:rPr>
              <a:t>Kosthold har også vært fokus ved ADHD. Samtaler med </a:t>
            </a:r>
            <a:r>
              <a:rPr kumimoji="0" lang="nb-NO" sz="1000" b="1" i="0" u="none" strike="noStrike" kern="1200" cap="none" spc="0" normalizeH="0" baseline="0" noProof="0">
                <a:ln>
                  <a:noFill/>
                </a:ln>
                <a:solidFill>
                  <a:schemeClr val="tx1"/>
                </a:solidFill>
                <a:uLnTx/>
                <a:uFillTx/>
                <a:latin typeface="+mn-lt" pitchFamily="34" charset="0"/>
                <a:ea typeface="+mn-ea" pitchFamily="34" charset="0"/>
                <a:cs typeface="+mn-cs"/>
              </a:rPr>
              <a:t>ernæringsfysiolog</a:t>
            </a:r>
            <a:r>
              <a:rPr kumimoji="0" lang="nb-NO" sz="1000" b="0" i="0" u="none" strike="noStrike" kern="1200" cap="none" spc="0" normalizeH="0" baseline="0" noProof="0">
                <a:ln>
                  <a:noFill/>
                </a:ln>
                <a:solidFill>
                  <a:schemeClr val="tx1"/>
                </a:solidFill>
                <a:uLnTx/>
                <a:uFillTx/>
                <a:latin typeface="+mn-lt" pitchFamily="34" charset="0"/>
                <a:ea typeface="+mn-ea" pitchFamily="34" charset="0"/>
                <a:cs typeface="+mn-cs"/>
              </a:rPr>
              <a:t> kan være en del av behandlingen, der dette vurderes som nødvendig.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000" b="1" i="0" u="none" strike="noStrike" kern="1200" cap="none" spc="0" normalizeH="0" baseline="0" noProof="0">
                <a:ln>
                  <a:noFill/>
                </a:ln>
                <a:solidFill>
                  <a:schemeClr val="tx1"/>
                </a:solidFill>
                <a:uLnTx/>
                <a:uFillTx/>
                <a:latin typeface="+mn-lt" pitchFamily="34" charset="0"/>
                <a:ea typeface="+mn-ea" pitchFamily="34" charset="0"/>
                <a:cs typeface="+mn-cs"/>
              </a:rPr>
              <a:t>Hvilke behandling som gis, avhenger av det enkelte barnet og barnets samsykelighet.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100" b="0" i="0" u="none" strike="noStrike" kern="1200" cap="none" spc="0" normalizeH="0" baseline="0" noProof="0">
              <a:ln>
                <a:noFill/>
              </a:ln>
              <a:solidFill>
                <a:schemeClr val="tx1"/>
              </a:solidFill>
              <a:uLnTx/>
              <a:uFillTx/>
              <a:latin typeface="+mn-lt"/>
              <a:ea typeface="+mn-ea"/>
              <a:cs typeface="+mn-cs"/>
            </a:endParaRPr>
          </a:p>
        </p:txBody>
      </p:sp>
      <p:sp>
        <p:nvSpPr>
          <p:cNvPr id="39939" name="Hjem 25"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39940" name="Gruppe 2" title=""/>
          <p:cNvGrpSpPr/>
          <p:nvPr/>
        </p:nvGrpSpPr>
        <p:grpSpPr>
          <a:xfrm>
            <a:off x="468313" y="549275"/>
            <a:ext cx="1736725" cy="693738"/>
            <a:chOff x="1951" y="480744"/>
            <a:chExt cx="1736735" cy="694694"/>
          </a:xfrm>
        </p:grpSpPr>
        <p:sp>
          <p:nvSpPr>
            <p:cNvPr id="39941" name="Vinkeltegn 33"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994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39943" name="Gruppe 3" title=""/>
          <p:cNvGrpSpPr/>
          <p:nvPr/>
        </p:nvGrpSpPr>
        <p:grpSpPr>
          <a:xfrm>
            <a:off x="2030413" y="549275"/>
            <a:ext cx="1736725" cy="693738"/>
            <a:chOff x="1565013" y="480744"/>
            <a:chExt cx="1736735" cy="694694"/>
          </a:xfrm>
        </p:grpSpPr>
        <p:sp>
          <p:nvSpPr>
            <p:cNvPr id="39944" name="Vinkeltegn 36"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9945"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39946" name="Gruppe 4" title=""/>
          <p:cNvGrpSpPr/>
          <p:nvPr/>
        </p:nvGrpSpPr>
        <p:grpSpPr>
          <a:xfrm>
            <a:off x="3594100" y="549275"/>
            <a:ext cx="1736725" cy="693738"/>
            <a:chOff x="3128076" y="480744"/>
            <a:chExt cx="1736735" cy="694694"/>
          </a:xfrm>
        </p:grpSpPr>
        <p:sp>
          <p:nvSpPr>
            <p:cNvPr id="39947" name="Vinkeltegn 56"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9948"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39949" name="Gruppe 6" title=""/>
          <p:cNvGrpSpPr/>
          <p:nvPr/>
        </p:nvGrpSpPr>
        <p:grpSpPr>
          <a:xfrm>
            <a:off x="6719888" y="549275"/>
            <a:ext cx="1736725" cy="693738"/>
            <a:chOff x="6254200" y="480744"/>
            <a:chExt cx="1736735" cy="694694"/>
          </a:xfrm>
        </p:grpSpPr>
        <p:sp>
          <p:nvSpPr>
            <p:cNvPr id="39950" name="Vinkeltegn 59"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9951"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39952" name="Gruppe 2" title=""/>
          <p:cNvGrpSpPr/>
          <p:nvPr/>
        </p:nvGrpSpPr>
        <p:grpSpPr>
          <a:xfrm>
            <a:off x="5148263" y="549275"/>
            <a:ext cx="1736725" cy="693738"/>
            <a:chOff x="1951" y="480744"/>
            <a:chExt cx="1736735" cy="694694"/>
          </a:xfrm>
        </p:grpSpPr>
        <p:sp>
          <p:nvSpPr>
            <p:cNvPr id="39953" name="Vinkeltegn 62" title="">
              <a:hlinkClick r:id="rId6"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39954"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39955" name="Avrundet rektangel 41"/>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Psykoedukasjon</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39956" name="Avrundet rektangel 42" title=""/>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Individualbehandling</a:t>
            </a:r>
            <a:endParaRPr kumimoji="0" lang="nb-NO" altLang="nb-NO" sz="1400" b="0" i="0" u="none" strike="noStrike" kern="1200" cap="none" spc="0" normalizeH="0" baseline="0" noProof="0">
              <a:uLnTx/>
              <a:uFillTx/>
              <a:ea typeface="Arial" pitchFamily="34" charset="0"/>
            </a:endParaRPr>
          </a:p>
        </p:txBody>
      </p:sp>
      <p:sp>
        <p:nvSpPr>
          <p:cNvPr id="39957" name="Avrundet rektangel 43"/>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Medikamenter</a:t>
            </a:r>
          </a:p>
        </p:txBody>
      </p:sp>
      <p:sp>
        <p:nvSpPr>
          <p:cNvPr id="39958" name="Avrundet rektangel 44"/>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Raserihåndtering/</a:t>
            </a:r>
          </a:p>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sinnemestring</a:t>
            </a:r>
          </a:p>
        </p:txBody>
      </p:sp>
      <p:sp>
        <p:nvSpPr>
          <p:cNvPr id="39959" name="Avrundet rektangel 45"/>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Foreldreveiledning/Familieterapi</a:t>
            </a:r>
          </a:p>
        </p:txBody>
      </p:sp>
      <p:sp>
        <p:nvSpPr>
          <p:cNvPr id="39960" name="Avrundet rektangel 46"/>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Veiledning skole/barnehage</a:t>
            </a:r>
          </a:p>
        </p:txBody>
      </p:sp>
      <p:sp>
        <p:nvSpPr>
          <p:cNvPr id="39961" name="Avrundet rektangel 47"/>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Samarbeid med andre instanser</a:t>
            </a:r>
          </a:p>
        </p:txBody>
      </p:sp>
      <p:sp>
        <p:nvSpPr>
          <p:cNvPr id="39962" name="Avrundet rektangel 48"/>
          <p:cNvSpPr/>
          <p:nvPr/>
        </p:nvSpPr>
        <p:spPr>
          <a:xfrm>
            <a:off x="468313" y="57324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Samlet pasientforløp</a:t>
            </a:r>
          </a:p>
        </p:txBody>
      </p:sp>
    </p:spTree>
  </p:cSld>
  <p:clrMapOvr>
    <a:masterClrMapping/>
  </p:clrMapOvr>
  <p:transition/>
  <p:timing/>
</p:sld>
</file>

<file path=ppt/slides/slide2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0962" name="TekstSylinder 24"/>
          <p:cNvSpPr txBox="1"/>
          <p:nvPr/>
        </p:nvSpPr>
        <p:spPr>
          <a:xfrm>
            <a:off x="3851275" y="1700213"/>
            <a:ext cx="5041900" cy="5048250"/>
          </a:xfrm>
          <a:prstGeom prst="rect">
            <a:avLst/>
          </a:prstGeom>
          <a:noFill/>
          <a:ln w="9525" cap="flat" cmpd="sng" algn="ctr">
            <a:noFill/>
            <a:prstDash val="solid"/>
            <a:round/>
            <a:headEnd type="none" w="med" len="med"/>
            <a:tailEnd type="none" w="med" len="med"/>
          </a:ln>
        </p:spPr>
        <p:txBody>
          <a:bodyPr>
            <a:spAutoFit/>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400" b="1" i="0" u="none" strike="noStrike" kern="1200" cap="none" spc="0" normalizeH="0" baseline="0" noProof="0">
                <a:ln>
                  <a:noFill/>
                </a:ln>
                <a:solidFill>
                  <a:schemeClr val="tx1"/>
                </a:solidFill>
                <a:uLnTx/>
                <a:uFillTx/>
                <a:latin typeface="+mn-lt" pitchFamily="34" charset="0"/>
                <a:ea typeface="+mn-ea" pitchFamily="34" charset="0"/>
                <a:cs typeface="+mn-cs"/>
              </a:rPr>
              <a:t>Foreldreveiledning</a:t>
            </a:r>
          </a:p>
          <a:p>
            <a:pPr marL="0" marR="0" lvl="0" indent="0" algn="l"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tx1"/>
                </a:solidFill>
                <a:uLnTx/>
                <a:uFillTx/>
                <a:latin typeface="+mn-lt" pitchFamily="34" charset="0"/>
                <a:ea typeface="+mn-ea" pitchFamily="34" charset="0"/>
                <a:cs typeface="+mn-cs"/>
              </a:rPr>
              <a:t>Foreldreveiledning kan være nyttig når barn og unge har ADHD. Med en ADHD tilstand kan barn og unge utfordre vanlige foreldrestrategier som ellers ville vært nyttig og effektive.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000" b="1" i="0" u="none" strike="noStrike" kern="1200" cap="none" spc="0" normalizeH="0" baseline="0" noProof="0">
                <a:ln>
                  <a:noFill/>
                </a:ln>
                <a:solidFill>
                  <a:schemeClr val="tx1"/>
                </a:solidFill>
                <a:uLnTx/>
                <a:uFillTx/>
                <a:latin typeface="+mn-lt" pitchFamily="34" charset="0"/>
                <a:ea typeface="+mn-ea" pitchFamily="34" charset="0"/>
                <a:cs typeface="+mn-cs"/>
              </a:rPr>
              <a:t>Ved samsykelighet som atferdsvansker eller opposisjonelle vansker kan følgende foreldreveiledningsprogram nevnes:</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000" b="1" i="0" u="none" strike="noStrike" kern="1200" cap="none" spc="0" normalizeH="0" baseline="0" noProof="0">
                <a:ln>
                  <a:noFill/>
                </a:ln>
                <a:solidFill>
                  <a:schemeClr val="tx1"/>
                </a:solidFill>
                <a:uLnTx/>
                <a:uFillTx/>
                <a:latin typeface="+mn-lt" pitchFamily="34" charset="0"/>
                <a:ea typeface="+mn-ea" pitchFamily="34" charset="0"/>
                <a:cs typeface="+mn-cs"/>
              </a:rPr>
              <a:t>Parent Child Interaction Therapy (PCIT) </a:t>
            </a:r>
            <a:r>
              <a:rPr kumimoji="0" lang="nb-NO" sz="1000" b="0" i="0" u="none" strike="noStrike" kern="1200" cap="none" spc="0" normalizeH="0" baseline="0" noProof="0">
                <a:ln>
                  <a:noFill/>
                </a:ln>
                <a:solidFill>
                  <a:schemeClr val="tx1"/>
                </a:solidFill>
                <a:uLnTx/>
                <a:uFillTx/>
                <a:latin typeface="+mn-lt" pitchFamily="34" charset="0"/>
                <a:ea typeface="+mn-ea" pitchFamily="34" charset="0"/>
                <a:cs typeface="+mn-cs"/>
              </a:rPr>
              <a:t>– for barn opp til 7 års alder</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000" b="1" i="0" u="none" strike="noStrike" kern="1200" cap="none" spc="0" normalizeH="0" baseline="0" noProof="0">
                <a:ln>
                  <a:noFill/>
                </a:ln>
                <a:solidFill>
                  <a:schemeClr val="tx1"/>
                </a:solidFill>
                <a:uLnTx/>
                <a:uFillTx/>
                <a:latin typeface="+mn-lt" pitchFamily="34" charset="0"/>
                <a:ea typeface="+mn-ea" pitchFamily="34" charset="0"/>
                <a:cs typeface="+mn-cs"/>
              </a:rPr>
              <a:t>Trening i foreldreferdigheter (TFF)</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000" b="1" i="0" u="none" strike="noStrike" kern="1200" cap="none" spc="0" normalizeH="0" baseline="0" noProof="0">
                <a:ln>
                  <a:noFill/>
                </a:ln>
                <a:solidFill>
                  <a:schemeClr val="tx1"/>
                </a:solidFill>
                <a:uLnTx/>
                <a:uFillTx/>
                <a:latin typeface="+mn-lt" pitchFamily="34" charset="0"/>
                <a:ea typeface="+mn-ea" pitchFamily="34" charset="0"/>
                <a:cs typeface="+mn-cs"/>
                <a:hlinkClick r:id="rId2"/>
              </a:rPr>
              <a:t>ICDP </a:t>
            </a:r>
            <a:endParaRPr kumimoji="0" lang="nb-NO" sz="1000" b="1" i="0" u="none" strike="noStrike" kern="1200" cap="none" spc="0" normalizeH="0" baseline="0" noProof="0">
              <a:ln>
                <a:noFill/>
              </a:ln>
              <a:solidFill>
                <a:schemeClr val="tx1"/>
              </a:solidFill>
              <a:uLnTx/>
              <a:uFillTx/>
              <a:latin typeface="+mn-lt"/>
              <a:ea typeface="+mn-ea"/>
              <a:cs typeface="+mn-cs"/>
              <a:hlinkClick r:id="rId2"/>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1000" b="1" i="0" u="none" strike="noStrike" kern="1200" cap="none" spc="0" normalizeH="0" baseline="0" noProof="0">
                <a:ln>
                  <a:noFill/>
                </a:ln>
                <a:solidFill>
                  <a:schemeClr val="tx1"/>
                </a:solidFill>
                <a:uLnTx/>
                <a:uFillTx/>
                <a:latin typeface="+mn-lt" pitchFamily="34" charset="0"/>
                <a:ea typeface="+mn-ea" pitchFamily="34" charset="0"/>
                <a:cs typeface="+mn-cs"/>
                <a:hlinkClick r:id="rId3"/>
              </a:rPr>
              <a:t>COS (Circle of Security) </a:t>
            </a:r>
            <a:endParaRPr kumimoji="0" lang="nb-NO" sz="1000" b="1" i="0" u="none" strike="noStrike" kern="1200" cap="none" spc="0" normalizeH="0" baseline="0" noProof="0">
              <a:ln>
                <a:noFill/>
              </a:ln>
              <a:solidFill>
                <a:schemeClr val="tx1"/>
              </a:solidFill>
              <a:uLnTx/>
              <a:uFillTx/>
              <a:latin typeface="+mn-lt"/>
              <a:ea typeface="+mn-ea"/>
              <a:cs typeface="+mn-cs"/>
              <a:hlinkClick r:id="rId3"/>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1"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tx1"/>
                </a:solidFill>
                <a:uLnTx/>
                <a:uFillTx/>
                <a:latin typeface="+mn-lt" pitchFamily="34" charset="0"/>
                <a:ea typeface="+mn-ea" pitchFamily="34" charset="0"/>
                <a:cs typeface="+mn-cs"/>
              </a:rPr>
              <a:t>Dette er foreldreveiledningsprogram, det vil si at man følger en strukturert form i henhold til en manual, med tanke på hva som skal gjennomgås i terapien og gjøres. </a:t>
            </a:r>
            <a:r>
              <a:rPr kumimoji="0" lang="nb-NO" sz="1000" b="1" i="0" u="none" strike="noStrike" kern="1200" cap="none" spc="0" normalizeH="0" baseline="0" noProof="0">
                <a:ln>
                  <a:noFill/>
                </a:ln>
                <a:solidFill>
                  <a:schemeClr val="tx1"/>
                </a:solidFill>
                <a:uLnTx/>
                <a:uFillTx/>
                <a:latin typeface="+mn-lt" pitchFamily="34" charset="0"/>
                <a:ea typeface="+mn-ea" pitchFamily="34" charset="0"/>
                <a:cs typeface="+mn-cs"/>
              </a:rPr>
              <a:t>Ved enkelte behandlingsforløp nyttiggjøres kun elementer av denne behandlingen.</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tx1"/>
                </a:solidFill>
                <a:uLnTx/>
                <a:uFillTx/>
                <a:latin typeface="+mn-lt" pitchFamily="34" charset="0"/>
                <a:ea typeface="+mn-ea" pitchFamily="34" charset="0"/>
                <a:cs typeface="+mn-cs"/>
              </a:rPr>
              <a:t>I tillegg kan enkelte ha behov for mer ustrukturert veiledning, men da i begrenset omfang, relatert til aktuelle problemstillinger.</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000" b="1" i="0" u="none" strike="noStrike" kern="1200" cap="none" spc="0" normalizeH="0" baseline="0" noProof="0">
                <a:ln>
                  <a:noFill/>
                </a:ln>
                <a:solidFill>
                  <a:schemeClr val="tx1"/>
                </a:solidFill>
                <a:uLnTx/>
                <a:uFillTx/>
                <a:latin typeface="+mn-lt" pitchFamily="34" charset="0"/>
                <a:ea typeface="+mn-ea" pitchFamily="34" charset="0"/>
                <a:cs typeface="+mn-cs"/>
              </a:rPr>
              <a:t>Familieterapi</a:t>
            </a:r>
            <a:r>
              <a:rPr kumimoji="0" lang="nb-NO" sz="1000" b="0" i="0" u="none" strike="noStrike" kern="1200" cap="none" spc="0" normalizeH="0" baseline="0" noProof="0">
                <a:ln>
                  <a:noFill/>
                </a:ln>
                <a:solidFill>
                  <a:schemeClr val="tx1"/>
                </a:solidFill>
                <a:uLnTx/>
                <a:uFillTx/>
                <a:latin typeface="+mn-lt" pitchFamily="34" charset="0"/>
                <a:ea typeface="+mn-ea" pitchFamily="34" charset="0"/>
                <a:cs typeface="+mn-cs"/>
              </a:rPr>
              <a:t> kan også være anbefalt behandling for enkelte familier, der ADHDen påvirker familiesituasjonen, eller annen problematikk er tilstede i tillegg.  Det tilbys både familieterapi poliklinisk og mer intensiv behandlingsforløp (3-5 dager).</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tx1"/>
                </a:solidFill>
                <a:uLnTx/>
                <a:uFillTx/>
                <a:latin typeface="+mn-lt" pitchFamily="34" charset="0"/>
                <a:ea typeface="+mn-ea" pitchFamily="34" charset="0"/>
                <a:cs typeface="+mn-cs"/>
              </a:rPr>
              <a:t>Det er også viktig å nevne foreldreveiledningsprogram som tilbys av andre samarbeidspartnere, slik som </a:t>
            </a:r>
            <a:r>
              <a:rPr kumimoji="0" lang="nb-NO" sz="1000" b="0" i="0" u="none" strike="noStrike" kern="1200" cap="none" spc="0" normalizeH="0" baseline="0" noProof="0">
                <a:ln>
                  <a:noFill/>
                </a:ln>
                <a:solidFill>
                  <a:schemeClr val="tx1"/>
                </a:solidFill>
                <a:uLnTx/>
                <a:uFillTx/>
                <a:latin typeface="+mn-lt" pitchFamily="34" charset="0"/>
                <a:ea typeface="+mn-ea" pitchFamily="34" charset="0"/>
                <a:cs typeface="+mn-cs"/>
                <a:hlinkClick r:id="rId4"/>
              </a:rPr>
              <a:t>BUFETAT</a:t>
            </a:r>
            <a:r>
              <a:rPr kumimoji="0" lang="nb-NO" sz="1000" b="0" i="0" u="none" strike="noStrike" kern="1200" cap="none" spc="0" normalizeH="0" baseline="0" noProof="0">
                <a:ln>
                  <a:noFill/>
                </a:ln>
                <a:solidFill>
                  <a:schemeClr val="tx1"/>
                </a:solidFill>
                <a:uLnTx/>
                <a:uFillTx/>
                <a:latin typeface="+mn-lt" pitchFamily="34" charset="0"/>
                <a:ea typeface="+mn-ea" pitchFamily="34" charset="0"/>
                <a:cs typeface="+mn-cs"/>
              </a:rPr>
              <a:t> eller lokalt barnevern;</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000" b="0" i="0" u="none" strike="noStrike" kern="1200" cap="none" spc="0" normalizeH="0" baseline="0" noProof="0">
                <a:ln>
                  <a:noFill/>
                </a:ln>
                <a:solidFill>
                  <a:schemeClr val="tx1"/>
                </a:solidFill>
                <a:uLnTx/>
                <a:uFillTx/>
                <a:latin typeface="+mn-lt" pitchFamily="34" charset="0"/>
                <a:ea typeface="+mn-ea" pitchFamily="34" charset="0"/>
                <a:cs typeface="+mn-cs"/>
                <a:hlinkClick r:id="rId5"/>
              </a:rPr>
              <a:t>Parental Management Training – O (PMTO)  </a:t>
            </a:r>
            <a:r>
              <a:rPr kumimoji="0" lang="nb-NO" sz="1000" b="0" i="0" u="none" strike="noStrike" kern="1200" cap="none" spc="0" normalizeH="0" baseline="0" noProof="0">
                <a:ln>
                  <a:noFill/>
                </a:ln>
                <a:solidFill>
                  <a:schemeClr val="tx1"/>
                </a:solidFill>
                <a:uLnTx/>
                <a:uFillTx/>
                <a:latin typeface="+mn-lt" pitchFamily="34" charset="0"/>
                <a:ea typeface="+mn-ea" pitchFamily="34" charset="0"/>
                <a:cs typeface="+mn-cs"/>
              </a:rPr>
              <a:t>for barn i alderen 3-12 år.</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000" b="0" i="0" u="none" strike="noStrike" kern="1200" cap="none" spc="0" normalizeH="0" baseline="0" noProof="0">
                <a:ln>
                  <a:noFill/>
                </a:ln>
                <a:solidFill>
                  <a:schemeClr val="tx1"/>
                </a:solidFill>
                <a:uLnTx/>
                <a:uFillTx/>
                <a:latin typeface="+mn-lt" pitchFamily="34" charset="0"/>
                <a:ea typeface="+mn-ea" pitchFamily="34" charset="0"/>
                <a:cs typeface="+mn-cs"/>
                <a:hlinkClick r:id="rId6"/>
              </a:rPr>
              <a:t>Funksjonell familieterapi (FFT)</a:t>
            </a:r>
            <a:endParaRPr kumimoji="0" lang="nb-NO" sz="1000" b="0" i="0" u="none" strike="noStrike" kern="1200" cap="none" spc="0" normalizeH="0" baseline="0" noProof="0">
              <a:ln>
                <a:noFill/>
              </a:ln>
              <a:solidFill>
                <a:schemeClr val="tx1"/>
              </a:solidFill>
              <a:uLnTx/>
              <a:uFillTx/>
              <a:latin typeface="+mn-lt"/>
              <a:ea typeface="+mn-ea"/>
              <a:cs typeface="+mn-cs"/>
              <a:hlinkClick r:id="rId6"/>
            </a:endParaRP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000" b="0" i="0" u="none" strike="noStrike" kern="1200" cap="none" spc="0" normalizeH="0" baseline="0" noProof="0">
                <a:ln>
                  <a:noFill/>
                </a:ln>
                <a:solidFill>
                  <a:schemeClr val="tx1"/>
                </a:solidFill>
                <a:uLnTx/>
                <a:uFillTx/>
                <a:latin typeface="+mn-lt" pitchFamily="34" charset="0"/>
                <a:ea typeface="+mn-ea" pitchFamily="34" charset="0"/>
                <a:cs typeface="+mn-cs"/>
                <a:hlinkClick r:id="rId7"/>
              </a:rPr>
              <a:t>Multisystemisk terapi</a:t>
            </a:r>
            <a:endParaRPr kumimoji="0" lang="nb-NO" sz="1000" b="0" i="0" u="none" strike="noStrike" kern="1200" cap="none" spc="0" normalizeH="0" baseline="0" noProof="0">
              <a:ln>
                <a:noFill/>
              </a:ln>
              <a:solidFill>
                <a:schemeClr val="tx1"/>
              </a:solidFill>
              <a:uLnTx/>
              <a:uFillTx/>
              <a:latin typeface="+mn-lt"/>
              <a:ea typeface="+mn-ea"/>
              <a:cs typeface="+mn-cs"/>
              <a:hlinkClick r:id="rId7"/>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p:txBody>
      </p:sp>
      <p:sp>
        <p:nvSpPr>
          <p:cNvPr id="40963" name="Hjem 25"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40964" name="Gruppe 2" title=""/>
          <p:cNvGrpSpPr/>
          <p:nvPr/>
        </p:nvGrpSpPr>
        <p:grpSpPr>
          <a:xfrm>
            <a:off x="468313" y="549275"/>
            <a:ext cx="1736725" cy="693738"/>
            <a:chOff x="1951" y="480744"/>
            <a:chExt cx="1736735" cy="694694"/>
          </a:xfrm>
        </p:grpSpPr>
        <p:sp>
          <p:nvSpPr>
            <p:cNvPr id="40965" name="Vinkeltegn 27" title="">
              <a:hlinkClick r:id="rId8"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0966"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0967" name="Gruppe 3" title=""/>
          <p:cNvGrpSpPr/>
          <p:nvPr/>
        </p:nvGrpSpPr>
        <p:grpSpPr>
          <a:xfrm>
            <a:off x="2030413" y="549275"/>
            <a:ext cx="1736725" cy="693738"/>
            <a:chOff x="1565013" y="480744"/>
            <a:chExt cx="1736735" cy="694694"/>
          </a:xfrm>
        </p:grpSpPr>
        <p:sp>
          <p:nvSpPr>
            <p:cNvPr id="40968" name="Vinkeltegn 30" title="">
              <a:hlinkClick r:id="rId9"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0969"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0970" name="Gruppe 4" title=""/>
          <p:cNvGrpSpPr/>
          <p:nvPr/>
        </p:nvGrpSpPr>
        <p:grpSpPr>
          <a:xfrm>
            <a:off x="3594100" y="549275"/>
            <a:ext cx="1736725" cy="693738"/>
            <a:chOff x="3128076" y="480744"/>
            <a:chExt cx="1736735" cy="694694"/>
          </a:xfrm>
        </p:grpSpPr>
        <p:sp>
          <p:nvSpPr>
            <p:cNvPr id="40971" name="Vinkeltegn 41" title="">
              <a:hlinkClick r:id="rId10"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0972"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0973" name="Gruppe 6" title=""/>
          <p:cNvGrpSpPr/>
          <p:nvPr/>
        </p:nvGrpSpPr>
        <p:grpSpPr>
          <a:xfrm>
            <a:off x="6719888" y="549275"/>
            <a:ext cx="1736725" cy="693738"/>
            <a:chOff x="6254200" y="480744"/>
            <a:chExt cx="1736735" cy="694694"/>
          </a:xfrm>
        </p:grpSpPr>
        <p:sp>
          <p:nvSpPr>
            <p:cNvPr id="40974" name="Vinkeltegn 44" title="">
              <a:hlinkClick r:id="rId11"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0975"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0976" name="Gruppe 2" title=""/>
          <p:cNvGrpSpPr/>
          <p:nvPr/>
        </p:nvGrpSpPr>
        <p:grpSpPr>
          <a:xfrm>
            <a:off x="5148263" y="549275"/>
            <a:ext cx="1736725" cy="693738"/>
            <a:chOff x="1951" y="480744"/>
            <a:chExt cx="1736735" cy="694694"/>
          </a:xfrm>
        </p:grpSpPr>
        <p:sp>
          <p:nvSpPr>
            <p:cNvPr id="40977" name="Vinkeltegn 47" title="">
              <a:hlinkClick r:id="rId12"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097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40979" name="Avrundet rektangel 49"/>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Psykoedukasjon</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40980" name="Avrundet rektangel 50"/>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Individualbehandling</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40981" name="Avrundet rektangel 51"/>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Medikamenter</a:t>
            </a:r>
          </a:p>
        </p:txBody>
      </p:sp>
      <p:sp>
        <p:nvSpPr>
          <p:cNvPr id="40982" name="Avrundet rektangel 52"/>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Raserihåndtering/</a:t>
            </a:r>
          </a:p>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sinnemestring</a:t>
            </a:r>
          </a:p>
        </p:txBody>
      </p:sp>
      <p:sp>
        <p:nvSpPr>
          <p:cNvPr id="40983" name="Avrundet rektangel 53" title=""/>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Foreldreveiledning/Familieterapi</a:t>
            </a:r>
            <a:endParaRPr kumimoji="0" lang="nb-NO" altLang="nb-NO" sz="1400" b="0" i="0" u="none" strike="noStrike" kern="1200" cap="none" spc="0" normalizeH="0" baseline="0" noProof="0">
              <a:uLnTx/>
              <a:uFillTx/>
              <a:ea typeface="Arial" pitchFamily="34" charset="0"/>
            </a:endParaRPr>
          </a:p>
        </p:txBody>
      </p:sp>
      <p:sp>
        <p:nvSpPr>
          <p:cNvPr id="40984" name="Avrundet rektangel 54"/>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Veiledning skole/barnehage</a:t>
            </a:r>
          </a:p>
        </p:txBody>
      </p:sp>
      <p:sp>
        <p:nvSpPr>
          <p:cNvPr id="40985" name="Avrundet rektangel 55"/>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Samarbeid med andre instanser</a:t>
            </a:r>
          </a:p>
        </p:txBody>
      </p:sp>
      <p:sp>
        <p:nvSpPr>
          <p:cNvPr id="40986" name="Avrundet rektangel 56"/>
          <p:cNvSpPr/>
          <p:nvPr/>
        </p:nvSpPr>
        <p:spPr>
          <a:xfrm>
            <a:off x="468313" y="57324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Samlet pasientforløp</a:t>
            </a:r>
          </a:p>
        </p:txBody>
      </p:sp>
    </p:spTree>
  </p:cSld>
  <p:clrMapOvr>
    <a:masterClrMapping/>
  </p:clrMapOvr>
  <p:transition/>
  <p:timing/>
</p:sld>
</file>

<file path=ppt/slides/slide2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1986" name="TekstSylinder 24"/>
          <p:cNvSpPr txBox="1"/>
          <p:nvPr/>
        </p:nvSpPr>
        <p:spPr>
          <a:xfrm>
            <a:off x="3851275" y="1700213"/>
            <a:ext cx="5041900" cy="3448050"/>
          </a:xfrm>
          <a:prstGeom prst="rect">
            <a:avLst/>
          </a:prstGeom>
          <a:noFill/>
          <a:ln w="9525" cap="flat" cmpd="sng" algn="ctr">
            <a:noFill/>
            <a:prstDash val="solid"/>
            <a:round/>
            <a:headEnd type="none" w="med" len="med"/>
            <a:tailEnd type="none" w="med" len="med"/>
          </a:ln>
        </p:spPr>
        <p:txBody>
          <a:bodyPr>
            <a:spAutoFit/>
          </a:bodyPr>
          <a:lstStyle/>
          <a:p>
            <a:pPr marL="0" marR="0" lvl="0" indent="0" algn="l" defTabSz="914400" rtl="0" eaLnBrk="1" fontAlgn="auto" latinLnBrk="0" hangingPunct="1">
              <a:lnSpc>
                <a:spcPct val="100000"/>
              </a:lnSpc>
              <a:spcBef>
                <a:spcPct val="0"/>
              </a:spcBef>
              <a:spcAft>
                <a:spcPct val="0"/>
              </a:spcAft>
              <a:buClrTx/>
              <a:buSzTx/>
              <a:buFontTx/>
              <a:buNone/>
            </a:pPr>
            <a:r>
              <a:rPr kumimoji="0" lang="nb-NO" sz="1400" b="1" i="0" u="none" strike="noStrike" kern="1200" cap="none" spc="0" normalizeH="0" baseline="0" noProof="0">
                <a:ln>
                  <a:noFill/>
                </a:ln>
                <a:solidFill>
                  <a:schemeClr val="tx1"/>
                </a:solidFill>
                <a:uLnTx/>
                <a:uFillTx/>
                <a:latin typeface="+mn-lt" pitchFamily="34" charset="0"/>
                <a:ea typeface="+mn-ea" pitchFamily="34" charset="0"/>
                <a:cs typeface="+mn-cs"/>
              </a:rPr>
              <a:t>Raserihåndtering/sinnemestring</a:t>
            </a:r>
          </a:p>
          <a:p>
            <a:pPr marL="0" marR="0" lvl="0" indent="0" algn="l"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tx1"/>
                </a:solidFill>
                <a:uLnTx/>
                <a:uFillTx/>
                <a:latin typeface="+mn-lt" pitchFamily="34" charset="0"/>
                <a:ea typeface="+mn-ea" pitchFamily="34" charset="0"/>
                <a:cs typeface="+mn-cs"/>
              </a:rPr>
              <a:t>Mange med ADHD har vansker med å regulere sinnet sitt. For voksne kan det være en fordel å lære seg å identifisere forløperne til sinneutbruddene og forsøke å bryte av hendelsesforløp når man kjenner at det går mot et sinneutbrudd. For barn og unge kan dette være noe vanskeligere.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tx1"/>
                </a:solidFill>
                <a:uLnTx/>
                <a:uFillTx/>
                <a:latin typeface="+mn-lt" pitchFamily="34" charset="0"/>
                <a:ea typeface="+mn-ea" pitchFamily="34" charset="0"/>
                <a:cs typeface="+mn-cs"/>
              </a:rPr>
              <a:t>Ved raseri og sinneproblematikk gjøres følgende: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000" b="1" i="0" u="none" strike="noStrike" kern="1200" cap="none" spc="0" normalizeH="0" baseline="0" noProof="0">
                <a:ln>
                  <a:noFill/>
                </a:ln>
                <a:solidFill>
                  <a:schemeClr val="tx1"/>
                </a:solidFill>
                <a:uLnTx/>
                <a:uFillTx/>
                <a:latin typeface="+mn-lt" pitchFamily="34" charset="0"/>
                <a:ea typeface="+mn-ea" pitchFamily="34" charset="0"/>
                <a:cs typeface="+mn-cs"/>
              </a:rPr>
              <a:t>Definere triggere </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000" b="1" i="0" u="none" strike="noStrike" kern="1200" cap="none" spc="0" normalizeH="0" baseline="0" noProof="0">
                <a:ln>
                  <a:noFill/>
                </a:ln>
                <a:solidFill>
                  <a:schemeClr val="tx1"/>
                </a:solidFill>
                <a:uLnTx/>
                <a:uFillTx/>
                <a:latin typeface="+mn-lt" pitchFamily="34" charset="0"/>
                <a:ea typeface="+mn-ea" pitchFamily="34" charset="0"/>
                <a:cs typeface="+mn-cs"/>
              </a:rPr>
              <a:t>Kartlegge – hva utløser sinne, når og hvor</a:t>
            </a:r>
          </a:p>
          <a:p>
            <a:pPr marL="171450" marR="0" lvl="0" indent="-171450" algn="l" defTabSz="914400" rtl="0" eaLnBrk="1" fontAlgn="auto" latinLnBrk="0" hangingPunct="1">
              <a:lnSpc>
                <a:spcPct val="100000"/>
              </a:lnSpc>
              <a:spcBef>
                <a:spcPct val="0"/>
              </a:spcBef>
              <a:spcAft>
                <a:spcPct val="0"/>
              </a:spcAft>
              <a:buClrTx/>
              <a:buSzTx/>
              <a:buFont typeface="Arial" pitchFamily="34" charset="0"/>
              <a:buChar char="•"/>
            </a:pPr>
            <a:r>
              <a:rPr kumimoji="0" lang="nb-NO" sz="1000" b="1" i="0" u="none" strike="noStrike" kern="1200" cap="none" spc="0" normalizeH="0" baseline="0" noProof="0">
                <a:ln>
                  <a:noFill/>
                </a:ln>
                <a:solidFill>
                  <a:schemeClr val="tx1"/>
                </a:solidFill>
                <a:uLnTx/>
                <a:uFillTx/>
                <a:latin typeface="+mn-lt" pitchFamily="34" charset="0"/>
                <a:ea typeface="+mn-ea" pitchFamily="34" charset="0"/>
                <a:cs typeface="+mn-cs"/>
              </a:rPr>
              <a:t>Forslag til tiltak – hva kan gjøres for å forhindre sinnet?</a:t>
            </a:r>
          </a:p>
          <a:p>
            <a:pPr marL="457200" marR="0" lvl="1" indent="0" algn="l"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tx1"/>
                </a:solidFill>
                <a:uLnTx/>
                <a:uFillTx/>
                <a:latin typeface="+mn-lt" pitchFamily="34" charset="0"/>
                <a:ea typeface="+mn-ea" pitchFamily="34" charset="0"/>
                <a:cs typeface="+mn-cs"/>
              </a:rPr>
              <a:t>–</a:t>
            </a:r>
            <a:r>
              <a:rPr kumimoji="0" lang="nb-NO" sz="1000" b="1" i="0" u="none" strike="noStrike" kern="1200" cap="none" spc="0" normalizeH="0" baseline="0" noProof="0">
                <a:ln>
                  <a:noFill/>
                </a:ln>
                <a:solidFill>
                  <a:schemeClr val="tx1"/>
                </a:solidFill>
                <a:uLnTx/>
                <a:uFillTx/>
                <a:latin typeface="+mn-lt" pitchFamily="34" charset="0"/>
                <a:ea typeface="+mn-ea" pitchFamily="34" charset="0"/>
                <a:cs typeface="+mn-cs"/>
              </a:rPr>
              <a:t>Voksne </a:t>
            </a:r>
          </a:p>
          <a:p>
            <a:pPr marL="457200" marR="0" lvl="1" indent="0" algn="l"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tx1"/>
                </a:solidFill>
                <a:uLnTx/>
                <a:uFillTx/>
                <a:latin typeface="+mn-lt" pitchFamily="34" charset="0"/>
                <a:ea typeface="+mn-ea" pitchFamily="34" charset="0"/>
                <a:cs typeface="+mn-cs"/>
              </a:rPr>
              <a:t>–</a:t>
            </a:r>
            <a:r>
              <a:rPr kumimoji="0" lang="nb-NO" sz="1000" b="1" i="0" u="none" strike="noStrike" kern="1200" cap="none" spc="0" normalizeH="0" baseline="0" noProof="0">
                <a:ln>
                  <a:noFill/>
                </a:ln>
                <a:solidFill>
                  <a:schemeClr val="tx1"/>
                </a:solidFill>
                <a:uLnTx/>
                <a:uFillTx/>
                <a:latin typeface="+mn-lt" pitchFamily="34" charset="0"/>
                <a:ea typeface="+mn-ea" pitchFamily="34" charset="0"/>
                <a:cs typeface="+mn-cs"/>
              </a:rPr>
              <a:t>Barn </a:t>
            </a:r>
          </a:p>
          <a:p>
            <a:pPr marL="457200" marR="0" lvl="1" indent="0" algn="l"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tx1"/>
                </a:solidFill>
                <a:uLnTx/>
                <a:uFillTx/>
                <a:latin typeface="+mn-lt" pitchFamily="34" charset="0"/>
                <a:ea typeface="+mn-ea" pitchFamily="34" charset="0"/>
                <a:cs typeface="+mn-cs"/>
              </a:rPr>
              <a:t>–</a:t>
            </a:r>
            <a:r>
              <a:rPr kumimoji="0" lang="nb-NO" sz="1000" b="1" i="0" u="none" strike="noStrike" kern="1200" cap="none" spc="0" normalizeH="0" baseline="0" noProof="0">
                <a:ln>
                  <a:noFill/>
                </a:ln>
                <a:solidFill>
                  <a:schemeClr val="tx1"/>
                </a:solidFill>
                <a:uLnTx/>
                <a:uFillTx/>
                <a:latin typeface="+mn-lt" pitchFamily="34" charset="0"/>
                <a:ea typeface="+mn-ea" pitchFamily="34" charset="0"/>
                <a:cs typeface="+mn-cs"/>
              </a:rPr>
              <a:t>Velge tiltak </a:t>
            </a:r>
          </a:p>
          <a:p>
            <a:pPr marL="0" marR="0" lvl="0" indent="0" algn="l"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tx1"/>
                </a:solidFill>
                <a:uLnTx/>
                <a:uFillTx/>
                <a:latin typeface="+mn-lt" pitchFamily="34" charset="0"/>
                <a:ea typeface="+mn-ea" pitchFamily="34" charset="0"/>
                <a:cs typeface="+mn-cs"/>
              </a:rPr>
              <a:t>•</a:t>
            </a:r>
            <a:r>
              <a:rPr kumimoji="0" lang="nb-NO" sz="1000" b="1" i="0" u="none" strike="noStrike" kern="1200" cap="none" spc="0" normalizeH="0" baseline="0" noProof="0">
                <a:ln>
                  <a:noFill/>
                </a:ln>
                <a:solidFill>
                  <a:schemeClr val="tx1"/>
                </a:solidFill>
                <a:uLnTx/>
                <a:uFillTx/>
                <a:latin typeface="+mn-lt" pitchFamily="34" charset="0"/>
                <a:ea typeface="+mn-ea" pitchFamily="34" charset="0"/>
                <a:cs typeface="+mn-cs"/>
              </a:rPr>
              <a:t>Skriftliggjøre </a:t>
            </a:r>
          </a:p>
          <a:p>
            <a:pPr marL="0" marR="0" lvl="0" indent="0" algn="l"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tx1"/>
                </a:solidFill>
                <a:uLnTx/>
                <a:uFillTx/>
                <a:latin typeface="+mn-lt" pitchFamily="34" charset="0"/>
                <a:ea typeface="+mn-ea" pitchFamily="34" charset="0"/>
                <a:cs typeface="+mn-cs"/>
              </a:rPr>
              <a:t>•</a:t>
            </a:r>
            <a:r>
              <a:rPr kumimoji="0" lang="nb-NO" sz="1000" b="1" i="0" u="none" strike="noStrike" kern="1200" cap="none" spc="0" normalizeH="0" baseline="0" noProof="0">
                <a:ln>
                  <a:noFill/>
                </a:ln>
                <a:solidFill>
                  <a:schemeClr val="tx1"/>
                </a:solidFill>
                <a:uLnTx/>
                <a:uFillTx/>
                <a:latin typeface="+mn-lt" pitchFamily="34" charset="0"/>
                <a:ea typeface="+mn-ea" pitchFamily="34" charset="0"/>
                <a:cs typeface="+mn-cs"/>
              </a:rPr>
              <a:t>Lage ny avtale </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1000" b="0" i="0" u="none" strike="noStrike" kern="1200" cap="none" spc="0" normalizeH="0" baseline="0" noProof="0">
                <a:ln>
                  <a:noFill/>
                </a:ln>
                <a:solidFill>
                  <a:schemeClr val="tx1"/>
                </a:solidFill>
                <a:uLnTx/>
                <a:uFillTx/>
                <a:latin typeface="+mn-lt" pitchFamily="34" charset="0"/>
                <a:ea typeface="+mn-ea" pitchFamily="34" charset="0"/>
                <a:cs typeface="+mn-cs"/>
              </a:rPr>
              <a:t>På statped og Nevsom sine nettsider vil man finne informasjon om sinnemestring og håndtering for barn og unge som kan benyttes både av foreldre og lærere.</a:t>
            </a: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a:p>
            <a:pPr marL="457200" marR="0" lvl="1" indent="0" algn="l" defTabSz="914400" rtl="0" eaLnBrk="1" fontAlgn="auto" latinLnBrk="0" hangingPunct="1">
              <a:lnSpc>
                <a:spcPct val="100000"/>
              </a:lnSpc>
              <a:spcBef>
                <a:spcPct val="0"/>
              </a:spcBef>
              <a:spcAft>
                <a:spcPct val="0"/>
              </a:spcAft>
              <a:buClrTx/>
              <a:buSzTx/>
              <a:buFontTx/>
              <a:buNone/>
            </a:pPr>
            <a:endParaRPr kumimoji="0" lang="nb-NO" sz="14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1000" b="0" i="0" u="none" strike="noStrike" kern="1200" cap="none" spc="0" normalizeH="0" baseline="0" noProof="0">
              <a:ln>
                <a:noFill/>
              </a:ln>
              <a:solidFill>
                <a:schemeClr val="tx1"/>
              </a:solidFill>
              <a:uLnTx/>
              <a:uFillTx/>
              <a:latin typeface="+mn-lt"/>
              <a:ea typeface="+mn-ea"/>
              <a:cs typeface="+mn-cs"/>
            </a:endParaRPr>
          </a:p>
        </p:txBody>
      </p:sp>
      <p:sp>
        <p:nvSpPr>
          <p:cNvPr id="41987" name="Hjem 25"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41988" name="Gruppe 2" title=""/>
          <p:cNvGrpSpPr/>
          <p:nvPr/>
        </p:nvGrpSpPr>
        <p:grpSpPr>
          <a:xfrm>
            <a:off x="468313" y="549275"/>
            <a:ext cx="1736725" cy="693738"/>
            <a:chOff x="1951" y="480744"/>
            <a:chExt cx="1736735" cy="694694"/>
          </a:xfrm>
        </p:grpSpPr>
        <p:sp>
          <p:nvSpPr>
            <p:cNvPr id="41989" name="Vinkeltegn 27"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1990"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1991" name="Gruppe 3" title=""/>
          <p:cNvGrpSpPr/>
          <p:nvPr/>
        </p:nvGrpSpPr>
        <p:grpSpPr>
          <a:xfrm>
            <a:off x="2030413" y="549275"/>
            <a:ext cx="1736725" cy="693738"/>
            <a:chOff x="1565013" y="480744"/>
            <a:chExt cx="1736735" cy="694694"/>
          </a:xfrm>
        </p:grpSpPr>
        <p:sp>
          <p:nvSpPr>
            <p:cNvPr id="41992" name="Vinkeltegn 30"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1993"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1994" name="Gruppe 4" title=""/>
          <p:cNvGrpSpPr/>
          <p:nvPr/>
        </p:nvGrpSpPr>
        <p:grpSpPr>
          <a:xfrm>
            <a:off x="3594100" y="549275"/>
            <a:ext cx="1736725" cy="693738"/>
            <a:chOff x="3128076" y="480744"/>
            <a:chExt cx="1736735" cy="694694"/>
          </a:xfrm>
        </p:grpSpPr>
        <p:sp>
          <p:nvSpPr>
            <p:cNvPr id="41995" name="Vinkeltegn 56"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1996"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1997" name="Gruppe 6" title=""/>
          <p:cNvGrpSpPr/>
          <p:nvPr/>
        </p:nvGrpSpPr>
        <p:grpSpPr>
          <a:xfrm>
            <a:off x="6719888" y="549275"/>
            <a:ext cx="1736725" cy="693738"/>
            <a:chOff x="6254200" y="480744"/>
            <a:chExt cx="1736735" cy="694694"/>
          </a:xfrm>
        </p:grpSpPr>
        <p:sp>
          <p:nvSpPr>
            <p:cNvPr id="41998" name="Vinkeltegn 59"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1999"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2000" name="Gruppe 2" title=""/>
          <p:cNvGrpSpPr/>
          <p:nvPr/>
        </p:nvGrpSpPr>
        <p:grpSpPr>
          <a:xfrm>
            <a:off x="5148263" y="549275"/>
            <a:ext cx="1736725" cy="693738"/>
            <a:chOff x="1951" y="480744"/>
            <a:chExt cx="1736735" cy="694694"/>
          </a:xfrm>
        </p:grpSpPr>
        <p:sp>
          <p:nvSpPr>
            <p:cNvPr id="42001" name="Vinkeltegn 62" title="">
              <a:hlinkClick r:id="rId6"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200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42003" name="Avrundet rektangel 41"/>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Psykoedukasjon</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42004" name="Avrundet rektangel 42"/>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Individualbehandling</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42005" name="Avrundet rektangel 43"/>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Medikamenter</a:t>
            </a:r>
          </a:p>
        </p:txBody>
      </p:sp>
      <p:sp>
        <p:nvSpPr>
          <p:cNvPr id="42006" name="Avrundet rektangel 44" title=""/>
          <p:cNvSpPr/>
          <p:nvPr/>
        </p:nvSpPr>
        <p:spPr>
          <a:xfrm>
            <a:off x="468313" y="3429000"/>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Raserihåndtering/</a:t>
            </a: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sinnemestring</a:t>
            </a:r>
            <a:endParaRPr kumimoji="0" lang="nb-NO" altLang="nb-NO" sz="1400" b="0" i="0" u="none" strike="noStrike" kern="1200" cap="none" spc="0" normalizeH="0" baseline="0" noProof="0">
              <a:uLnTx/>
              <a:uFillTx/>
              <a:ea typeface="Arial" pitchFamily="34" charset="0"/>
            </a:endParaRPr>
          </a:p>
        </p:txBody>
      </p:sp>
      <p:sp>
        <p:nvSpPr>
          <p:cNvPr id="42007" name="Avrundet rektangel 45"/>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Foreldreveiledning/Familieterapi</a:t>
            </a:r>
          </a:p>
        </p:txBody>
      </p:sp>
      <p:sp>
        <p:nvSpPr>
          <p:cNvPr id="42008" name="Avrundet rektangel 46"/>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Veiledning skole/barnehage</a:t>
            </a:r>
          </a:p>
        </p:txBody>
      </p:sp>
      <p:sp>
        <p:nvSpPr>
          <p:cNvPr id="42009" name="Avrundet rektangel 47"/>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Samarbeid med andre instanser</a:t>
            </a:r>
          </a:p>
        </p:txBody>
      </p:sp>
      <p:sp>
        <p:nvSpPr>
          <p:cNvPr id="42010" name="Avrundet rektangel 48"/>
          <p:cNvSpPr/>
          <p:nvPr/>
        </p:nvSpPr>
        <p:spPr>
          <a:xfrm>
            <a:off x="468313" y="57324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Samlet pasientforløp</a:t>
            </a:r>
          </a:p>
        </p:txBody>
      </p:sp>
      <p:pic>
        <p:nvPicPr>
          <p:cNvPr id="42011" name="Bilde 2" descr="ve-kartleggingtriggerraseri-artikkel-2013-05-02.pdf - Adobe Reader" title="">
            <a:hlinkClick r:id="rId8"/>
          </p:cNvPr>
          <p:cNvPicPr>
            <a:picLocks noChangeAspect="1"/>
          </p:cNvPicPr>
          <p:nvPr/>
        </p:nvPicPr>
        <p:blipFill>
          <a:blip r:embed="rId7"/>
          <a:srcRect l="33419" t="12573" r="33161"/>
          <a:stretch>
            <a:fillRect/>
          </a:stretch>
        </p:blipFill>
        <p:spPr>
          <a:xfrm>
            <a:off x="4146550" y="4727575"/>
            <a:ext cx="850900" cy="1158875"/>
          </a:xfrm>
          <a:prstGeom prst="rect">
            <a:avLst/>
          </a:prstGeom>
          <a:noFill/>
          <a:ln>
            <a:noFill/>
            <a:miter lim="800000"/>
          </a:ln>
          <a:effectLst>
            <a:outerShdw blurRad="292100" dist="139700" dir="2700000" algn="tl">
              <a:srgbClr val="333333">
                <a:alpha val="64998"/>
              </a:srgbClr>
            </a:outerShdw>
          </a:effectLst>
        </p:spPr>
      </p:pic>
    </p:spTree>
  </p:cSld>
  <p:clrMapOvr>
    <a:masterClrMapping/>
  </p:clrMapOvr>
  <p:transition/>
  <p:timing/>
</p:sld>
</file>

<file path=ppt/slides/slide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5362" name="TekstSylinder 24" title=""/>
          <p:cNvSpPr/>
          <p:nvPr/>
        </p:nvSpPr>
        <p:spPr>
          <a:xfrm>
            <a:off x="3851275" y="1557338"/>
            <a:ext cx="5041900" cy="5384800"/>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Hva er ADHD</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Attention deficit/hyperactivity disorder (</a:t>
            </a: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ADHD</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eller </a:t>
            </a: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 90. Hyperkinetisk forstyrrelse</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er en nevrobiologisk utviklingsforstyrrelse. Dette betyr at en antar at tilstanden skyldes avvikende aktivitet  i enkelte nevrale nettverk i hjernen. </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Forekomsten i Norge, antas  å være mellom 3-5%. Spørsmål om ADHD, utgjør i dag en av hovedårsakene til at barn og unge henvises barne- og ungdomspsykiatrien. Det henvises og utredes flere gutter enn jenter med ADHD. Man antar 4:1 ratio. Tilstanden debuterer i førskolealder (det vil si før 7 år). </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ADHD kjennetegnes av vansker med;</a:t>
            </a:r>
            <a:endParaRPr kumimoji="0" lang="nb-NO" altLang="nb-NO" sz="1000" b="0"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Konsentrasjon</a:t>
            </a:r>
            <a:endPar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Det vil si vansker med å sitte over tid med en aktivitet, avledes lett, bytter mellom oppgaver uten å ferdigstille de, og problemer med å organisere oppgaver. </a:t>
            </a:r>
            <a:endParaRPr kumimoji="0" lang="nb-NO" altLang="nb-NO" sz="1000" b="0"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Uro/hyperaktivitet</a:t>
            </a:r>
            <a:endPar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Det vil si beveger seg mye, overdrevent høyt tempo, problemer med fikling og småmotorisk uro. Drives gjerne av en indre rastløshet</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Impulsivitet</a:t>
            </a:r>
            <a:endPar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Det vil si manglende evne til å tenke før en handler, avbryter andre, trenger seg på, forstyrrer, handler uten å se konsekvenser</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r>
              <a:rPr kumimoji="0" lang="nb-NO" altLang="nb-NO" sz="1000" b="0"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innfallsstyrt atferdsmønster</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Hvordan disse vanskene kommer til uttrykk, kan variere fra barn til barn. Selv barn med ADHD kan sitte lenge og være konsentrert dersom det er noe som interesserer det. </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Det eksisterer ikke i dag en enkelt test som kan avklare om barnet eller ungdommen har ADHD. ADHD diagnostiseres på bakgrunn av en systematisk innhenting av relevant informasjon, gjerne fra flere ulike arenaer som barnet oppholder seg på. </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Konsentrasjonsvansker, impulsivitet og overdreven aktivitet kan forekomme både hos voksne og barn, uten at dette alltid er ADHD. Det er først når problemene er gjennomgripende, på flere arenaer, og skaper vansker med å fungere normalt på skole, fritid, hjemme eller med venner, det er behov for en utredning. Vansker med konsentrasjon, uro og impulsivitet skal således være betraktelig større enn andre barn på samme alder. </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000" b="0" i="0" u="none" strike="noStrike" kern="1200" cap="none" spc="0" normalizeH="0" baseline="0" noProof="0">
              <a:solidFill>
                <a:schemeClr val="tx1"/>
              </a:solidFill>
              <a:uLnTx/>
              <a:uFillTx/>
              <a:ea typeface="Arial" pitchFamily="34" charset="0"/>
            </a:endParaRPr>
          </a:p>
        </p:txBody>
      </p:sp>
      <p:sp>
        <p:nvSpPr>
          <p:cNvPr id="15363" name="Hjem 22" title="">
            <a:hlinkClick action="ppaction://hlinkshowjump?jump=firstslide"/>
          </p:cNvPr>
          <p:cNvSpPr/>
          <p:nvPr/>
        </p:nvSpPr>
        <p:spPr>
          <a:xfrm>
            <a:off x="8712200"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15364" name="Avrundet rektangel 37" title=""/>
          <p:cNvSpPr/>
          <p:nvPr/>
        </p:nvSpPr>
        <p:spPr>
          <a:xfrm>
            <a:off x="468313" y="1700213"/>
            <a:ext cx="3024187" cy="433387"/>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Hva er ADHD</a:t>
            </a:r>
            <a:endParaRPr kumimoji="0" lang="nb-NO" altLang="nb-NO" sz="1400" b="0" i="0" u="none" strike="noStrike" kern="1200" cap="none" spc="0" normalizeH="0" baseline="0" noProof="0">
              <a:uLnTx/>
              <a:uFillTx/>
              <a:ea typeface="Arial" pitchFamily="34" charset="0"/>
            </a:endParaRPr>
          </a:p>
        </p:txBody>
      </p:sp>
      <p:sp>
        <p:nvSpPr>
          <p:cNvPr id="15365" name="Avrundet rektangel 38"/>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Årsaken til ADHD</a:t>
            </a:r>
          </a:p>
        </p:txBody>
      </p:sp>
      <p:sp>
        <p:nvSpPr>
          <p:cNvPr id="15366" name="Avrundet rektangel 40"/>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a:t>
            </a:r>
          </a:p>
        </p:txBody>
      </p:sp>
      <p:sp>
        <p:nvSpPr>
          <p:cNvPr id="15367" name="Avrundet rektangel 41"/>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a:t>
            </a:r>
          </a:p>
        </p:txBody>
      </p:sp>
      <p:sp>
        <p:nvSpPr>
          <p:cNvPr id="15368" name="Avrundet rektangel 42"/>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Henvisning</a:t>
            </a:r>
          </a:p>
        </p:txBody>
      </p:sp>
      <p:grpSp>
        <p:nvGrpSpPr>
          <p:cNvPr id="15369" name="Gruppe 2" title=""/>
          <p:cNvGrpSpPr/>
          <p:nvPr/>
        </p:nvGrpSpPr>
        <p:grpSpPr>
          <a:xfrm>
            <a:off x="468313" y="549275"/>
            <a:ext cx="1736725" cy="693738"/>
            <a:chOff x="1951" y="480744"/>
            <a:chExt cx="1736735" cy="694694"/>
          </a:xfrm>
        </p:grpSpPr>
        <p:sp>
          <p:nvSpPr>
            <p:cNvPr id="15370" name="Vinkeltegn 43" title="">
              <a:hlinkClick r:id="rId2"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5371"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5372" name="Gruppe 3" title=""/>
          <p:cNvGrpSpPr/>
          <p:nvPr/>
        </p:nvGrpSpPr>
        <p:grpSpPr>
          <a:xfrm>
            <a:off x="2030413" y="549275"/>
            <a:ext cx="1736725" cy="693738"/>
            <a:chOff x="1565013" y="480744"/>
            <a:chExt cx="1736735" cy="694694"/>
          </a:xfrm>
        </p:grpSpPr>
        <p:sp>
          <p:nvSpPr>
            <p:cNvPr id="15373" name="Vinkeltegn 46"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5374"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5375" name="Gruppe 4" title=""/>
          <p:cNvGrpSpPr/>
          <p:nvPr/>
        </p:nvGrpSpPr>
        <p:grpSpPr>
          <a:xfrm>
            <a:off x="3594100" y="549275"/>
            <a:ext cx="1736725" cy="693738"/>
            <a:chOff x="3128076" y="480744"/>
            <a:chExt cx="1736735" cy="694694"/>
          </a:xfrm>
        </p:grpSpPr>
        <p:sp>
          <p:nvSpPr>
            <p:cNvPr id="15376" name="Vinkeltegn 49"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5377"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5378" name="Gruppe 6" title=""/>
          <p:cNvGrpSpPr/>
          <p:nvPr/>
        </p:nvGrpSpPr>
        <p:grpSpPr>
          <a:xfrm>
            <a:off x="6719888" y="549275"/>
            <a:ext cx="1736725" cy="693738"/>
            <a:chOff x="6254200" y="480744"/>
            <a:chExt cx="1736735" cy="694694"/>
          </a:xfrm>
        </p:grpSpPr>
        <p:sp>
          <p:nvSpPr>
            <p:cNvPr id="15379" name="Vinkeltegn 52"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5380"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5381" name="Gruppe 2" title=""/>
          <p:cNvGrpSpPr/>
          <p:nvPr/>
        </p:nvGrpSpPr>
        <p:grpSpPr>
          <a:xfrm>
            <a:off x="5148263" y="549275"/>
            <a:ext cx="1736725" cy="693738"/>
            <a:chOff x="1951" y="480744"/>
            <a:chExt cx="1736735" cy="694694"/>
          </a:xfrm>
        </p:grpSpPr>
        <p:sp>
          <p:nvSpPr>
            <p:cNvPr id="15382" name="Vinkeltegn 55"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5383"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30.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3010" name="TekstSylinder 25" title=""/>
          <p:cNvSpPr/>
          <p:nvPr/>
        </p:nvSpPr>
        <p:spPr>
          <a:xfrm>
            <a:off x="4787900" y="1700213"/>
            <a:ext cx="4105275" cy="46196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457200" lvl="1" indent="0" eaLnBrk="1" hangingPunct="1">
              <a:spcBef>
                <a:spcPct val="0"/>
              </a:spcBef>
              <a:buFontTx/>
              <a:buNone/>
            </a:pPr>
            <a:endParaRPr lang="nb-NO" altLang="nb-NO" sz="1400">
              <a:ea typeface="Arial" pitchFamily="34" charset="0"/>
            </a:endParaRPr>
          </a:p>
          <a:p>
            <a:pPr marL="0" lvl="0" indent="0" eaLnBrk="1" hangingPunct="1">
              <a:spcBef>
                <a:spcPct val="0"/>
              </a:spcBef>
              <a:buFontTx/>
              <a:buNone/>
            </a:pPr>
            <a:endParaRPr lang="nb-NO" altLang="nb-NO" sz="1000">
              <a:ea typeface="Arial" pitchFamily="34" charset="0"/>
            </a:endParaRPr>
          </a:p>
        </p:txBody>
      </p:sp>
      <p:sp>
        <p:nvSpPr>
          <p:cNvPr id="43011" name="TekstSylinder 26" title=""/>
          <p:cNvSpPr/>
          <p:nvPr/>
        </p:nvSpPr>
        <p:spPr>
          <a:xfrm>
            <a:off x="3851275" y="1700213"/>
            <a:ext cx="5041900" cy="42783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Medikamenter</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For pasienter med ADHD, kan det være behov for medikamentell behandling. Det gjøres da en medikamentutprøving hvor man kartlegger effekt/nytte og mulige virkninger. Utprøvingen varer oftest 4 uker. Pasienten må i forkant orienteres om mulige bivirkninger over tid. Dersom man ser at effekten er god, kan man anbefale videre medisinering. </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Følgende medikamenter er førstevalg;</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Ritalin</a:t>
            </a:r>
            <a:endPar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Concerta</a:t>
            </a:r>
            <a:endPar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Begge overnevnte medikamenter har samme virkestoff (metylfenidat). Hvordan medikamentet tas opp i kroppen til den enkelte pasient, og varighet av virkningen, kan variere noe. Ritalin kommer med både kort og lang varighet (3-12 timer). </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Strattera</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(atomoksetin) er annet alternativt medikament, som ikke er sentralstimulerende. Halveringstid 4-22 timer. Dette er ikke gitt til barn under 6 år. Atomoksetin er andrevalg ved medisinering av ADHD. Der det er misbruksrisiko er dette førstevalg. Atomoksetin er særlig aktuell dersom man ikke har nytte av ritalin/concerta.</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Enkelte med ADHD har også vansker med søvn, og kan få forskrevet for eksempel melatonin for avhjelpe dette. </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pitchFamily="34" charset="0"/>
            </a:endParaRPr>
          </a:p>
        </p:txBody>
      </p:sp>
      <p:sp>
        <p:nvSpPr>
          <p:cNvPr id="43012" name="Hjem 24" title="">
            <a:hlinkClick action="ppaction://hlinkshowjump?jump=firstslide"/>
          </p:cNvPr>
          <p:cNvSpPr/>
          <p:nvPr/>
        </p:nvSpPr>
        <p:spPr>
          <a:xfrm>
            <a:off x="8532813" y="6308725"/>
            <a:ext cx="431800" cy="360363"/>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43013" name="Gruppe 2" title=""/>
          <p:cNvGrpSpPr/>
          <p:nvPr/>
        </p:nvGrpSpPr>
        <p:grpSpPr>
          <a:xfrm>
            <a:off x="468313" y="549275"/>
            <a:ext cx="1736725" cy="693738"/>
            <a:chOff x="1951" y="480744"/>
            <a:chExt cx="1736735" cy="694694"/>
          </a:xfrm>
        </p:grpSpPr>
        <p:sp>
          <p:nvSpPr>
            <p:cNvPr id="43014" name="Vinkeltegn 28"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3015"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3016" name="Gruppe 3" title=""/>
          <p:cNvGrpSpPr/>
          <p:nvPr/>
        </p:nvGrpSpPr>
        <p:grpSpPr>
          <a:xfrm>
            <a:off x="2030413" y="549275"/>
            <a:ext cx="1736725" cy="693738"/>
            <a:chOff x="1565013" y="480744"/>
            <a:chExt cx="1736735" cy="694694"/>
          </a:xfrm>
        </p:grpSpPr>
        <p:sp>
          <p:nvSpPr>
            <p:cNvPr id="43017" name="Vinkeltegn 31"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3018"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3019" name="Gruppe 4" title=""/>
          <p:cNvGrpSpPr/>
          <p:nvPr/>
        </p:nvGrpSpPr>
        <p:grpSpPr>
          <a:xfrm>
            <a:off x="3594100" y="549275"/>
            <a:ext cx="1736725" cy="693738"/>
            <a:chOff x="3128076" y="480744"/>
            <a:chExt cx="1736735" cy="694694"/>
          </a:xfrm>
        </p:grpSpPr>
        <p:sp>
          <p:nvSpPr>
            <p:cNvPr id="43020" name="Vinkeltegn 42"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3021"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3022" name="Gruppe 6" title=""/>
          <p:cNvGrpSpPr/>
          <p:nvPr/>
        </p:nvGrpSpPr>
        <p:grpSpPr>
          <a:xfrm>
            <a:off x="6719888" y="549275"/>
            <a:ext cx="1736725" cy="693738"/>
            <a:chOff x="6254200" y="480744"/>
            <a:chExt cx="1736735" cy="694694"/>
          </a:xfrm>
        </p:grpSpPr>
        <p:sp>
          <p:nvSpPr>
            <p:cNvPr id="43023" name="Vinkeltegn 60"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3024"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3025" name="Gruppe 2" title=""/>
          <p:cNvGrpSpPr/>
          <p:nvPr/>
        </p:nvGrpSpPr>
        <p:grpSpPr>
          <a:xfrm>
            <a:off x="5148263" y="549275"/>
            <a:ext cx="1736725" cy="693738"/>
            <a:chOff x="1951" y="480744"/>
            <a:chExt cx="1736735" cy="694694"/>
          </a:xfrm>
        </p:grpSpPr>
        <p:sp>
          <p:nvSpPr>
            <p:cNvPr id="43026" name="Vinkeltegn 63" title="">
              <a:hlinkClick r:id="rId6"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3027"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43028" name="Avrundet rektangel 43"/>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Psykoedukasjon</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43029" name="Avrundet rektangel 44"/>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Individualbehandling</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43030" name="Avrundet rektangel 45" title=""/>
          <p:cNvSpPr/>
          <p:nvPr/>
        </p:nvSpPr>
        <p:spPr>
          <a:xfrm>
            <a:off x="468313" y="4005263"/>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Medikamenter</a:t>
            </a:r>
            <a:endParaRPr kumimoji="0" lang="nb-NO" altLang="nb-NO" sz="1400" b="0" i="0" u="none" strike="noStrike" kern="1200" cap="none" spc="0" normalizeH="0" baseline="0" noProof="0">
              <a:uLnTx/>
              <a:uFillTx/>
              <a:ea typeface="Arial" pitchFamily="34" charset="0"/>
            </a:endParaRPr>
          </a:p>
        </p:txBody>
      </p:sp>
      <p:sp>
        <p:nvSpPr>
          <p:cNvPr id="43031" name="Avrundet rektangel 46"/>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Raserihåndtering/</a:t>
            </a:r>
          </a:p>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sinnemestring</a:t>
            </a:r>
          </a:p>
        </p:txBody>
      </p:sp>
      <p:sp>
        <p:nvSpPr>
          <p:cNvPr id="43032" name="Avrundet rektangel 47"/>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Foreldreveiledning/Familieterapi</a:t>
            </a:r>
          </a:p>
        </p:txBody>
      </p:sp>
      <p:sp>
        <p:nvSpPr>
          <p:cNvPr id="43033" name="Avrundet rektangel 48"/>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Veiledning skole/barnehage</a:t>
            </a:r>
          </a:p>
        </p:txBody>
      </p:sp>
      <p:sp>
        <p:nvSpPr>
          <p:cNvPr id="43034" name="Avrundet rektangel 49"/>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Samarbeid med andre instanser</a:t>
            </a:r>
          </a:p>
        </p:txBody>
      </p:sp>
      <p:sp>
        <p:nvSpPr>
          <p:cNvPr id="43035" name="Avrundet rektangel 50"/>
          <p:cNvSpPr/>
          <p:nvPr/>
        </p:nvSpPr>
        <p:spPr>
          <a:xfrm>
            <a:off x="468313" y="57324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Samlet pasientforløp</a:t>
            </a:r>
          </a:p>
        </p:txBody>
      </p:sp>
    </p:spTree>
  </p:cSld>
  <p:clrMapOvr>
    <a:masterClrMapping/>
  </p:clrMapOvr>
  <p:transition/>
  <p:timing/>
</p:sld>
</file>

<file path=ppt/slides/slide31.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4034" name="TekstSylinder 25" title=""/>
          <p:cNvSpPr/>
          <p:nvPr/>
        </p:nvSpPr>
        <p:spPr>
          <a:xfrm>
            <a:off x="4787900" y="1700213"/>
            <a:ext cx="4105275" cy="46196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457200" lvl="1" indent="0" eaLnBrk="1" hangingPunct="1">
              <a:spcBef>
                <a:spcPct val="0"/>
              </a:spcBef>
              <a:buFontTx/>
              <a:buNone/>
            </a:pPr>
            <a:endParaRPr lang="nb-NO" altLang="nb-NO" sz="1400">
              <a:ea typeface="Arial" pitchFamily="34" charset="0"/>
            </a:endParaRPr>
          </a:p>
          <a:p>
            <a:pPr marL="0" lvl="0" indent="0" eaLnBrk="1" hangingPunct="1">
              <a:spcBef>
                <a:spcPct val="0"/>
              </a:spcBef>
              <a:buFontTx/>
              <a:buNone/>
            </a:pPr>
            <a:endParaRPr lang="nb-NO" altLang="nb-NO" sz="1000">
              <a:ea typeface="Arial" pitchFamily="34" charset="0"/>
            </a:endParaRPr>
          </a:p>
        </p:txBody>
      </p:sp>
      <p:sp>
        <p:nvSpPr>
          <p:cNvPr id="44035" name="TekstSylinder 26" title=""/>
          <p:cNvSpPr/>
          <p:nvPr/>
        </p:nvSpPr>
        <p:spPr>
          <a:xfrm>
            <a:off x="3851275" y="1700213"/>
            <a:ext cx="5041900" cy="2770187"/>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Veiledning skole/barnehage</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Barn med ADHD kan ha vansker med fungering i skole/barnehage. Jmf. veileder fra Helsedirektoratet; </a:t>
            </a: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ADHD/hyperkinetisk forstyrrelse – nasjonal faglig retningslinje for utredning, behandling og oppfølging </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t>
            </a:r>
            <a:r>
              <a:rPr kumimoji="0" lang="nb-NO" altLang="nb-NO" sz="1000" b="0" i="1"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Barn og unge som er under utdanning og ikke har tilstrekkelig utbytte av det ordinære opplæringstilbudet, har rett til spesialundervisning jf. opplæringslovens § 5-1. Alle som mottar spesialundervisning har rett til å få utarbeidet en individuell opplæringsplan jf. opplaringslovens § 5-5 (46)</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Aktuelle tiltak og hva som utløses av rettigheter i henhold til opplæringsloven, kan variere fra barn til barn. </a:t>
            </a:r>
            <a:endPar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Veiledning kan skje i samarbeid mellom PPT og spesialisthelsetjenesten.  Det er viktig å nyttiggjøre seg av de ulike instansenes spesialistkompetanse i forhold til den enkelte pasient. Ved enkelte anledninger kan det være behov for bistand fra spesialisthelsetjenesten for formidling av utredningsutfall som kan bistå i utforming av aktuelle tiltak. </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000" b="0" i="0" u="none" strike="noStrike" kern="1200" cap="none" spc="0" normalizeH="0" baseline="0" noProof="0">
              <a:solidFill>
                <a:schemeClr val="tx1"/>
              </a:solidFill>
              <a:uLnTx/>
              <a:uFillTx/>
              <a:ea typeface="Arial" pitchFamily="34" charset="0"/>
            </a:endParaRPr>
          </a:p>
        </p:txBody>
      </p:sp>
      <p:sp>
        <p:nvSpPr>
          <p:cNvPr id="44036" name="Hjem 24" title="">
            <a:hlinkClick action="ppaction://hlinkshowjump?jump=firstslide"/>
          </p:cNvPr>
          <p:cNvSpPr/>
          <p:nvPr/>
        </p:nvSpPr>
        <p:spPr>
          <a:xfrm>
            <a:off x="8532813" y="6308725"/>
            <a:ext cx="431800" cy="360363"/>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44037" name="Gruppe 2" title=""/>
          <p:cNvGrpSpPr/>
          <p:nvPr/>
        </p:nvGrpSpPr>
        <p:grpSpPr>
          <a:xfrm>
            <a:off x="468313" y="549275"/>
            <a:ext cx="1736725" cy="693738"/>
            <a:chOff x="1951" y="480744"/>
            <a:chExt cx="1736735" cy="694694"/>
          </a:xfrm>
        </p:grpSpPr>
        <p:sp>
          <p:nvSpPr>
            <p:cNvPr id="44038" name="Vinkeltegn 28"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4039"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4040" name="Gruppe 3" title=""/>
          <p:cNvGrpSpPr/>
          <p:nvPr/>
        </p:nvGrpSpPr>
        <p:grpSpPr>
          <a:xfrm>
            <a:off x="2030413" y="549275"/>
            <a:ext cx="1736725" cy="693738"/>
            <a:chOff x="1565013" y="480744"/>
            <a:chExt cx="1736735" cy="694694"/>
          </a:xfrm>
        </p:grpSpPr>
        <p:sp>
          <p:nvSpPr>
            <p:cNvPr id="44041" name="Vinkeltegn 31"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4042"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4043" name="Gruppe 4" title=""/>
          <p:cNvGrpSpPr/>
          <p:nvPr/>
        </p:nvGrpSpPr>
        <p:grpSpPr>
          <a:xfrm>
            <a:off x="3594100" y="549275"/>
            <a:ext cx="1736725" cy="693738"/>
            <a:chOff x="3128076" y="480744"/>
            <a:chExt cx="1736735" cy="694694"/>
          </a:xfrm>
        </p:grpSpPr>
        <p:sp>
          <p:nvSpPr>
            <p:cNvPr id="44044" name="Vinkeltegn 42"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4045"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4046" name="Gruppe 6" title=""/>
          <p:cNvGrpSpPr/>
          <p:nvPr/>
        </p:nvGrpSpPr>
        <p:grpSpPr>
          <a:xfrm>
            <a:off x="6719888" y="549275"/>
            <a:ext cx="1736725" cy="693738"/>
            <a:chOff x="6254200" y="480744"/>
            <a:chExt cx="1736735" cy="694694"/>
          </a:xfrm>
        </p:grpSpPr>
        <p:sp>
          <p:nvSpPr>
            <p:cNvPr id="44047" name="Vinkeltegn 49"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4048"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4049" name="Gruppe 2" title=""/>
          <p:cNvGrpSpPr/>
          <p:nvPr/>
        </p:nvGrpSpPr>
        <p:grpSpPr>
          <a:xfrm>
            <a:off x="5148263" y="549275"/>
            <a:ext cx="1736725" cy="693738"/>
            <a:chOff x="1951" y="480744"/>
            <a:chExt cx="1736735" cy="694694"/>
          </a:xfrm>
        </p:grpSpPr>
        <p:sp>
          <p:nvSpPr>
            <p:cNvPr id="44050" name="Vinkeltegn 58" title="">
              <a:hlinkClick r:id="rId6"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4051"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44052" name="Avrundet rektangel 44"/>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Psykoedukasjon</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44053" name="Avrundet rektangel 45"/>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Individualbehandling</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44054" name="Avrundet rektangel 47"/>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Medikamenter</a:t>
            </a:r>
          </a:p>
        </p:txBody>
      </p:sp>
      <p:sp>
        <p:nvSpPr>
          <p:cNvPr id="44055" name="Avrundet rektangel 48"/>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Raserihåndtering/</a:t>
            </a:r>
          </a:p>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sinnemestring</a:t>
            </a:r>
          </a:p>
        </p:txBody>
      </p:sp>
      <p:sp>
        <p:nvSpPr>
          <p:cNvPr id="44056" name="Avrundet rektangel 50"/>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Foreldreveiledning/Familieterapi</a:t>
            </a:r>
          </a:p>
        </p:txBody>
      </p:sp>
      <p:sp>
        <p:nvSpPr>
          <p:cNvPr id="44057" name="Avrundet rektangel 51" title=""/>
          <p:cNvSpPr/>
          <p:nvPr/>
        </p:nvSpPr>
        <p:spPr>
          <a:xfrm>
            <a:off x="468313" y="458152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Veiledning skole/barnehage</a:t>
            </a:r>
            <a:endParaRPr kumimoji="0" lang="nb-NO" altLang="nb-NO" sz="1400" b="0" i="0" u="none" strike="noStrike" kern="1200" cap="none" spc="0" normalizeH="0" baseline="0" noProof="0">
              <a:uLnTx/>
              <a:uFillTx/>
              <a:ea typeface="Arial" pitchFamily="34" charset="0"/>
            </a:endParaRPr>
          </a:p>
        </p:txBody>
      </p:sp>
      <p:sp>
        <p:nvSpPr>
          <p:cNvPr id="44058" name="Avrundet rektangel 53"/>
          <p:cNvSpPr/>
          <p:nvPr/>
        </p:nvSpPr>
        <p:spPr>
          <a:xfrm>
            <a:off x="468313" y="515778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Samarbeid med andre instanser</a:t>
            </a:r>
          </a:p>
        </p:txBody>
      </p:sp>
      <p:sp>
        <p:nvSpPr>
          <p:cNvPr id="44059" name="Avrundet rektangel 54"/>
          <p:cNvSpPr/>
          <p:nvPr/>
        </p:nvSpPr>
        <p:spPr>
          <a:xfrm>
            <a:off x="468313" y="57324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Samlet pasientforløp</a:t>
            </a:r>
          </a:p>
        </p:txBody>
      </p:sp>
    </p:spTree>
  </p:cSld>
  <p:clrMapOvr>
    <a:masterClrMapping/>
  </p:clrMapOvr>
  <p:transition/>
  <p:timing/>
</p:sld>
</file>

<file path=ppt/slides/slide32.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45058" name="TekstSylinder 25" title=""/>
          <p:cNvSpPr/>
          <p:nvPr/>
        </p:nvSpPr>
        <p:spPr>
          <a:xfrm>
            <a:off x="4787900" y="1700213"/>
            <a:ext cx="4105275" cy="46196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457200" lvl="1" indent="0" eaLnBrk="1" hangingPunct="1">
              <a:spcBef>
                <a:spcPct val="0"/>
              </a:spcBef>
              <a:buFontTx/>
              <a:buNone/>
            </a:pPr>
            <a:endParaRPr lang="nb-NO" altLang="nb-NO" sz="1400">
              <a:ea typeface="Arial" pitchFamily="34" charset="0"/>
            </a:endParaRPr>
          </a:p>
          <a:p>
            <a:pPr marL="0" lvl="0" indent="0" eaLnBrk="1" hangingPunct="1">
              <a:spcBef>
                <a:spcPct val="0"/>
              </a:spcBef>
              <a:buFontTx/>
              <a:buNone/>
            </a:pPr>
            <a:endParaRPr lang="nb-NO" altLang="nb-NO" sz="1000">
              <a:ea typeface="Arial" pitchFamily="34" charset="0"/>
            </a:endParaRPr>
          </a:p>
        </p:txBody>
      </p:sp>
      <p:sp>
        <p:nvSpPr>
          <p:cNvPr id="45059" name="TekstSylinder 26" title=""/>
          <p:cNvSpPr/>
          <p:nvPr/>
        </p:nvSpPr>
        <p:spPr>
          <a:xfrm>
            <a:off x="3851275" y="1700213"/>
            <a:ext cx="5041900" cy="4002087"/>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Samarbeid med andre instanser</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Der barn og ungdom har ADHD, er sannsynligheten stor for samsykelighet stor. Det kan da være behov for samarbeid med andre instanser enn ABUP alene for å kunne bistå barnet og familien best mulig.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Etter samtykke fra foreldre, og ut fra behov i det enkelte tilfellet, vil spesialisthelsetjenesten kunne samarbeide med følgende instanser;</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PPT</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Skole</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Barnehage</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Familiesenter/helsestasjon</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Barnevern</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Bufetat</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Statped</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2"/>
              </a:rPr>
              <a:t>HABU</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Ev. andre (3.linjetjeneste)</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Kompetansesenter</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Innholdet i samarbeidet, avhenger av den enkelte pasient og dennes problemstilling, samlet sett. </a:t>
            </a:r>
            <a:endParaRPr kumimoji="0" lang="nb-NO" altLang="nb-NO" sz="12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solidFill>
                <a:schemeClr val="tx1"/>
              </a:solidFill>
              <a:uLnTx/>
              <a:uFillTx/>
              <a:ea typeface="Arial" pitchFamily="34" charset="0"/>
            </a:endParaRPr>
          </a:p>
        </p:txBody>
      </p:sp>
      <p:sp>
        <p:nvSpPr>
          <p:cNvPr id="45060" name="Hjem 24" title="">
            <a:hlinkClick action="ppaction://hlinkshowjump?jump=firstslide"/>
          </p:cNvPr>
          <p:cNvSpPr/>
          <p:nvPr/>
        </p:nvSpPr>
        <p:spPr>
          <a:xfrm>
            <a:off x="8532813" y="6308725"/>
            <a:ext cx="431800" cy="360363"/>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45061" name="Gruppe 2" title=""/>
          <p:cNvGrpSpPr/>
          <p:nvPr/>
        </p:nvGrpSpPr>
        <p:grpSpPr>
          <a:xfrm>
            <a:off x="468313" y="549275"/>
            <a:ext cx="1736725" cy="693738"/>
            <a:chOff x="1951" y="480744"/>
            <a:chExt cx="1736735" cy="694694"/>
          </a:xfrm>
        </p:grpSpPr>
        <p:sp>
          <p:nvSpPr>
            <p:cNvPr id="45062" name="Vinkeltegn 61"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5063"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45064" name="Gruppe 3" title=""/>
          <p:cNvGrpSpPr/>
          <p:nvPr/>
        </p:nvGrpSpPr>
        <p:grpSpPr>
          <a:xfrm>
            <a:off x="2030413" y="549275"/>
            <a:ext cx="1736725" cy="693738"/>
            <a:chOff x="1565013" y="480744"/>
            <a:chExt cx="1736735" cy="694694"/>
          </a:xfrm>
        </p:grpSpPr>
        <p:sp>
          <p:nvSpPr>
            <p:cNvPr id="45065" name="Vinkeltegn 64" title="">
              <a:hlinkClick r:id="rId4"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5066"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45067" name="Gruppe 4" title=""/>
          <p:cNvGrpSpPr/>
          <p:nvPr/>
        </p:nvGrpSpPr>
        <p:grpSpPr>
          <a:xfrm>
            <a:off x="3594100" y="549275"/>
            <a:ext cx="1736725" cy="693738"/>
            <a:chOff x="3128076" y="480744"/>
            <a:chExt cx="1736735" cy="694694"/>
          </a:xfrm>
        </p:grpSpPr>
        <p:sp>
          <p:nvSpPr>
            <p:cNvPr id="45068" name="Vinkeltegn 67" title="">
              <a:hlinkClick r:id="rId5"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5069"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45070" name="Gruppe 6" title=""/>
          <p:cNvGrpSpPr/>
          <p:nvPr/>
        </p:nvGrpSpPr>
        <p:grpSpPr>
          <a:xfrm>
            <a:off x="6719888" y="549275"/>
            <a:ext cx="1736725" cy="693738"/>
            <a:chOff x="6254200" y="480744"/>
            <a:chExt cx="1736735" cy="694694"/>
          </a:xfrm>
        </p:grpSpPr>
        <p:sp>
          <p:nvSpPr>
            <p:cNvPr id="45071" name="Vinkeltegn 70" title="">
              <a:hlinkClick r:id="rId6"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5072"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45073" name="Gruppe 2" title=""/>
          <p:cNvGrpSpPr/>
          <p:nvPr/>
        </p:nvGrpSpPr>
        <p:grpSpPr>
          <a:xfrm>
            <a:off x="5148263" y="549275"/>
            <a:ext cx="1736725" cy="693738"/>
            <a:chOff x="1951" y="480744"/>
            <a:chExt cx="1736735" cy="694694"/>
          </a:xfrm>
        </p:grpSpPr>
        <p:sp>
          <p:nvSpPr>
            <p:cNvPr id="45074" name="Vinkeltegn 73" title="">
              <a:hlinkClick r:id="rId7"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5075"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
        <p:nvSpPr>
          <p:cNvPr id="45076" name="Avrundet rektangel 27"/>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Psykoedukasjon</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45077" name="Avrundet rektangel 28"/>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Individualbehandling</a:t>
            </a:r>
            <a:endParaRPr kumimoji="0" lang="nb-NO" sz="1400" b="0" i="0" u="none" strike="noStrike" kern="1200" cap="none" spc="0" normalizeH="0" baseline="0" noProof="0">
              <a:ln>
                <a:noFill/>
              </a:ln>
              <a:solidFill>
                <a:schemeClr val="dk1"/>
              </a:solidFill>
              <a:uLnTx/>
              <a:uFillTx/>
              <a:latin typeface="+mn-lt"/>
              <a:ea typeface="+mn-ea"/>
              <a:cs typeface="+mn-cs"/>
            </a:endParaRPr>
          </a:p>
        </p:txBody>
      </p:sp>
      <p:sp>
        <p:nvSpPr>
          <p:cNvPr id="45078" name="Avrundet rektangel 29"/>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Medikamenter</a:t>
            </a:r>
          </a:p>
        </p:txBody>
      </p:sp>
      <p:sp>
        <p:nvSpPr>
          <p:cNvPr id="45079" name="Avrundet rektangel 30"/>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Raserihåndtering/</a:t>
            </a:r>
          </a:p>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sinnemestring</a:t>
            </a:r>
          </a:p>
        </p:txBody>
      </p:sp>
      <p:sp>
        <p:nvSpPr>
          <p:cNvPr id="45080" name="Avrundet rektangel 31"/>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Foreldreveiledning/Familieterapi</a:t>
            </a:r>
          </a:p>
        </p:txBody>
      </p:sp>
      <p:sp>
        <p:nvSpPr>
          <p:cNvPr id="45081" name="Avrundet rektangel 32"/>
          <p:cNvSpPr/>
          <p:nvPr/>
        </p:nvSpPr>
        <p:spPr>
          <a:xfrm>
            <a:off x="468313" y="458152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Veiledning skole/barnehage</a:t>
            </a:r>
          </a:p>
        </p:txBody>
      </p:sp>
      <p:sp>
        <p:nvSpPr>
          <p:cNvPr id="45082" name="Avrundet rektangel 41" title=""/>
          <p:cNvSpPr/>
          <p:nvPr/>
        </p:nvSpPr>
        <p:spPr>
          <a:xfrm>
            <a:off x="468313" y="515778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Samarbeid med andre instanser</a:t>
            </a:r>
            <a:endParaRPr kumimoji="0" lang="nb-NO" altLang="nb-NO" sz="1400" b="0" i="0" u="none" strike="noStrike" kern="1200" cap="none" spc="0" normalizeH="0" baseline="0" noProof="0">
              <a:uLnTx/>
              <a:uFillTx/>
              <a:ea typeface="Arial" pitchFamily="34" charset="0"/>
            </a:endParaRPr>
          </a:p>
        </p:txBody>
      </p:sp>
      <p:sp>
        <p:nvSpPr>
          <p:cNvPr id="45083" name="Avrundet rektangel 42"/>
          <p:cNvSpPr/>
          <p:nvPr/>
        </p:nvSpPr>
        <p:spPr>
          <a:xfrm>
            <a:off x="468313" y="573246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Samlet pasientforløp</a:t>
            </a:r>
          </a:p>
        </p:txBody>
      </p:sp>
    </p:spTree>
  </p:cSld>
  <p:clrMapOvr>
    <a:masterClrMapping/>
  </p:clrMapOvr>
  <p:transition/>
  <p:timing/>
</p:sld>
</file>

<file path=ppt/slides/slide33.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cxnSp>
        <p:nvCxnSpPr>
          <p:cNvPr id="46082" name="Figur 70" title=""/>
          <p:cNvCxnSpPr>
            <a:stCxn id="46084" idx="2"/>
            <a:endCxn id="46100" idx="1"/>
          </p:cNvCxnSpPr>
          <p:nvPr/>
        </p:nvCxnSpPr>
        <p:spPr>
          <a:xfrm rot="16200000" flipH="1">
            <a:off x="442913" y="2755900"/>
            <a:ext cx="2171700" cy="1308100"/>
          </a:xfrm>
          <a:prstGeom prst="bentConnector2">
            <a:avLst/>
          </a:prstGeom>
          <a:noFill/>
          <a:ln>
            <a:solidFill>
              <a:srgbClr val="4A7EBB"/>
            </a:solidFill>
            <a:miter lim="800000"/>
            <a:tailEnd type="arrow"/>
          </a:ln>
        </p:spPr>
      </p:cxnSp>
      <p:grpSp>
        <p:nvGrpSpPr>
          <p:cNvPr id="46083" name="Gruppe 2" title=""/>
          <p:cNvGrpSpPr/>
          <p:nvPr/>
        </p:nvGrpSpPr>
        <p:grpSpPr>
          <a:xfrm>
            <a:off x="179388" y="1628775"/>
            <a:ext cx="1736725" cy="695325"/>
            <a:chOff x="1951" y="480744"/>
            <a:chExt cx="1736735" cy="694694"/>
          </a:xfrm>
        </p:grpSpPr>
        <p:sp>
          <p:nvSpPr>
            <p:cNvPr id="46084" name="Vinkeltegn 21" title="">
              <a:hlinkClick r:id="rId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6085"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Henvisning</a:t>
              </a:r>
            </a:p>
          </p:txBody>
        </p:sp>
      </p:grpSp>
      <p:sp>
        <p:nvSpPr>
          <p:cNvPr id="46086" name="Avrundet rektangel 24"/>
          <p:cNvSpPr/>
          <p:nvPr/>
        </p:nvSpPr>
        <p:spPr>
          <a:xfrm>
            <a:off x="179388" y="2420938"/>
            <a:ext cx="1439862" cy="1439862"/>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800" b="1" i="0" u="none" strike="noStrike" kern="1200" cap="none" spc="0" normalizeH="0" baseline="0" noProof="0">
                <a:ln>
                  <a:noFill/>
                </a:ln>
                <a:solidFill>
                  <a:schemeClr val="tx1"/>
                </a:solidFill>
                <a:uLnTx/>
                <a:uFillTx/>
                <a:latin typeface="+mn-lt" pitchFamily="34" charset="0"/>
                <a:ea typeface="+mn-ea" pitchFamily="34" charset="0"/>
                <a:cs typeface="+mn-cs"/>
              </a:rPr>
              <a:t>Problem-beskrivelse:</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tx1"/>
                </a:solidFill>
                <a:uLnTx/>
                <a:uFillTx/>
                <a:latin typeface="+mn-lt" pitchFamily="34" charset="0"/>
                <a:ea typeface="+mn-ea" pitchFamily="34" charset="0"/>
                <a:cs typeface="+mn-cs"/>
              </a:rPr>
              <a:t>Oppmerksomhets-vansker</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tx1"/>
                </a:solidFill>
                <a:uLnTx/>
                <a:uFillTx/>
                <a:latin typeface="+mn-lt" pitchFamily="34" charset="0"/>
                <a:ea typeface="+mn-ea" pitchFamily="34" charset="0"/>
                <a:cs typeface="+mn-cs"/>
              </a:rPr>
              <a:t>Impulsivitet</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tx1"/>
                </a:solidFill>
                <a:uLnTx/>
                <a:uFillTx/>
                <a:latin typeface="+mn-lt" pitchFamily="34" charset="0"/>
                <a:ea typeface="+mn-ea" pitchFamily="34" charset="0"/>
                <a:cs typeface="+mn-cs"/>
              </a:rPr>
              <a:t>Motorisk uro</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tx1"/>
                </a:solidFill>
                <a:uLnTx/>
                <a:uFillTx/>
                <a:latin typeface="+mn-lt" pitchFamily="34" charset="0"/>
                <a:ea typeface="+mn-ea" pitchFamily="34" charset="0"/>
                <a:cs typeface="+mn-cs"/>
              </a:rPr>
              <a:t>Annet som gir mistanke om mulig ADHD</a:t>
            </a:r>
            <a:br>
              <a:rPr kumimoji="0" lang="nb-NO" sz="800" b="0" i="0" u="none" strike="noStrike" kern="1200" cap="none" spc="0" normalizeH="0" baseline="0" noProof="0">
                <a:ln>
                  <a:noFill/>
                </a:ln>
                <a:solidFill>
                  <a:schemeClr val="tx1"/>
                </a:solidFill>
                <a:uLnTx/>
                <a:uFillTx/>
                <a:latin typeface="+mn-lt" pitchFamily="34" charset="0"/>
                <a:ea typeface="+mn-ea" pitchFamily="34" charset="0"/>
                <a:cs typeface="+mn-cs"/>
              </a:rPr>
            </a:br>
          </a:p>
          <a:p>
            <a:pPr marL="0" marR="0" lvl="0" indent="0" algn="l" defTabSz="914400" rtl="0" eaLnBrk="1" fontAlgn="auto" latinLnBrk="0" hangingPunct="1">
              <a:lnSpc>
                <a:spcPct val="100000"/>
              </a:lnSpc>
              <a:spcBef>
                <a:spcPct val="0"/>
              </a:spcBef>
              <a:spcAft>
                <a:spcPct val="0"/>
              </a:spcAft>
              <a:buClrTx/>
              <a:buSzTx/>
              <a:buFontTx/>
              <a:buNone/>
            </a:pPr>
            <a:r>
              <a:rPr kumimoji="0" lang="nb-NO" sz="800" b="1" i="0" u="none" strike="noStrike" kern="1200" cap="none" spc="0" normalizeH="0" baseline="0" noProof="0">
                <a:ln>
                  <a:noFill/>
                </a:ln>
                <a:solidFill>
                  <a:schemeClr val="tx1"/>
                </a:solidFill>
                <a:uLnTx/>
                <a:uFillTx/>
                <a:latin typeface="+mn-lt" pitchFamily="34" charset="0"/>
                <a:ea typeface="+mn-ea" pitchFamily="34" charset="0"/>
                <a:cs typeface="+mn-cs"/>
              </a:rPr>
              <a:t>Somatisk sjekk er gjort</a:t>
            </a:r>
          </a:p>
          <a:p>
            <a:pPr marL="0" marR="0" lvl="0" indent="0" algn="l" defTabSz="914400" rtl="0" eaLnBrk="1" fontAlgn="auto" latinLnBrk="0" hangingPunct="1">
              <a:lnSpc>
                <a:spcPct val="100000"/>
              </a:lnSpc>
              <a:spcBef>
                <a:spcPct val="0"/>
              </a:spcBef>
              <a:spcAft>
                <a:spcPct val="0"/>
              </a:spcAft>
              <a:buClrTx/>
              <a:buSzTx/>
              <a:buFontTx/>
              <a:buNone/>
            </a:pPr>
            <a:r>
              <a:rPr kumimoji="0" lang="nb-NO" sz="800" b="1" i="0" u="none" strike="noStrike" kern="1200" cap="none" spc="0" normalizeH="0" baseline="0" noProof="0">
                <a:ln>
                  <a:noFill/>
                </a:ln>
                <a:solidFill>
                  <a:schemeClr val="tx1"/>
                </a:solidFill>
                <a:uLnTx/>
                <a:uFillTx/>
                <a:latin typeface="+mn-lt" pitchFamily="34" charset="0"/>
                <a:ea typeface="+mn-ea" pitchFamily="34" charset="0"/>
                <a:cs typeface="+mn-cs"/>
              </a:rPr>
              <a:t>og  tidligere tiltak beskrevet</a:t>
            </a:r>
            <a:endParaRPr kumimoji="0" lang="nb-NO" sz="800" b="0" i="0" u="none" strike="noStrike" kern="1200" cap="none" spc="0" normalizeH="0" baseline="0" noProof="0">
              <a:ln>
                <a:noFill/>
              </a:ln>
              <a:solidFill>
                <a:schemeClr val="dk1"/>
              </a:solidFill>
              <a:uLnTx/>
              <a:uFillTx/>
              <a:latin typeface="+mn-lt"/>
              <a:ea typeface="+mn-ea"/>
              <a:cs typeface="+mn-cs"/>
            </a:endParaRPr>
          </a:p>
        </p:txBody>
      </p:sp>
      <p:cxnSp>
        <p:nvCxnSpPr>
          <p:cNvPr id="46087" name="Rett linje 29" title=""/>
          <p:cNvCxnSpPr/>
          <p:nvPr/>
        </p:nvCxnSpPr>
        <p:spPr>
          <a:xfrm>
            <a:off x="755650" y="4005263"/>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46088" name="Rett linje 30" title=""/>
          <p:cNvCxnSpPr/>
          <p:nvPr/>
        </p:nvCxnSpPr>
        <p:spPr>
          <a:xfrm>
            <a:off x="1763713" y="4005263"/>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46089" name="Rett linje 31" title=""/>
          <p:cNvCxnSpPr/>
          <p:nvPr/>
        </p:nvCxnSpPr>
        <p:spPr>
          <a:xfrm>
            <a:off x="2771775" y="4005263"/>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46090" name="Rett linje 32" title=""/>
          <p:cNvCxnSpPr/>
          <p:nvPr/>
        </p:nvCxnSpPr>
        <p:spPr>
          <a:xfrm>
            <a:off x="3779838" y="4005263"/>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46091" name="Rett linje 33" title=""/>
          <p:cNvCxnSpPr/>
          <p:nvPr/>
        </p:nvCxnSpPr>
        <p:spPr>
          <a:xfrm>
            <a:off x="4787900" y="4005263"/>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46092" name="Rett linje 34" title=""/>
          <p:cNvCxnSpPr/>
          <p:nvPr/>
        </p:nvCxnSpPr>
        <p:spPr>
          <a:xfrm>
            <a:off x="5795963" y="4005263"/>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46093" name="Rett linje 36" title=""/>
          <p:cNvCxnSpPr/>
          <p:nvPr/>
        </p:nvCxnSpPr>
        <p:spPr>
          <a:xfrm>
            <a:off x="7812088" y="4005263"/>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cxnSp>
        <p:nvCxnSpPr>
          <p:cNvPr id="46094" name="Rett linje 37" title=""/>
          <p:cNvCxnSpPr/>
          <p:nvPr/>
        </p:nvCxnSpPr>
        <p:spPr>
          <a:xfrm>
            <a:off x="6804025" y="4005263"/>
            <a:ext cx="863600" cy="0"/>
          </a:xfrm>
          <a:prstGeom prst="line">
            <a:avLst/>
          </a:prstGeom>
          <a:noFill/>
          <a:ln w="38100">
            <a:solidFill>
              <a:schemeClr val="accent1"/>
            </a:solidFill>
            <a:miter lim="800000"/>
          </a:ln>
          <a:effectLst>
            <a:outerShdw blurRad="40000" dist="23000" dir="5400000">
              <a:srgbClr val="000000">
                <a:alpha val="34998"/>
              </a:srgbClr>
            </a:outerShdw>
          </a:effectLst>
        </p:spPr>
      </p:cxnSp>
      <p:grpSp>
        <p:nvGrpSpPr>
          <p:cNvPr id="46095" name="Gruppe 2" title=""/>
          <p:cNvGrpSpPr/>
          <p:nvPr/>
        </p:nvGrpSpPr>
        <p:grpSpPr>
          <a:xfrm>
            <a:off x="250825" y="4868863"/>
            <a:ext cx="1736725" cy="695325"/>
            <a:chOff x="1951" y="1056808"/>
            <a:chExt cx="1736735" cy="694694"/>
          </a:xfrm>
        </p:grpSpPr>
        <p:sp>
          <p:nvSpPr>
            <p:cNvPr id="46096" name="Vinkeltegn 39" title=""/>
            <p:cNvSpPr/>
            <p:nvPr/>
          </p:nvSpPr>
          <p:spPr>
            <a:xfrm>
              <a:off x="1951" y="1056808"/>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6097" name="Vinkeltegn 4"/>
            <p:cNvSpPr/>
            <p:nvPr/>
          </p:nvSpPr>
          <p:spPr>
            <a:xfrm>
              <a:off x="362316" y="1056808"/>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Pasienter i behandling, annen tilstand</a:t>
              </a:r>
            </a:p>
          </p:txBody>
        </p:sp>
      </p:grpSp>
      <p:sp>
        <p:nvSpPr>
          <p:cNvPr id="46098" name="Avrundet rektangel 41"/>
          <p:cNvSpPr/>
          <p:nvPr/>
        </p:nvSpPr>
        <p:spPr>
          <a:xfrm>
            <a:off x="250825" y="5732463"/>
            <a:ext cx="1441450" cy="93662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Ved oppdaget ADHD symptomer hos pasienter under utredning/behandling for annen tilstand – går da inn i pasientforløp for ADHD</a:t>
            </a:r>
          </a:p>
        </p:txBody>
      </p:sp>
      <p:grpSp>
        <p:nvGrpSpPr>
          <p:cNvPr id="46099" name="Gruppe 2" title=""/>
          <p:cNvGrpSpPr/>
          <p:nvPr/>
        </p:nvGrpSpPr>
        <p:grpSpPr>
          <a:xfrm>
            <a:off x="1835150" y="4149725"/>
            <a:ext cx="1736725" cy="693738"/>
            <a:chOff x="1951" y="480744"/>
            <a:chExt cx="1736735" cy="694694"/>
          </a:xfrm>
        </p:grpSpPr>
        <p:sp>
          <p:nvSpPr>
            <p:cNvPr id="46100" name="Vinkeltegn 49" title="">
              <a:hlinkClick r:id="rId4"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6101" name="Vinkeltegn 4"/>
            <p:cNvSpPr/>
            <p:nvPr/>
          </p:nvSpPr>
          <p:spPr>
            <a:xfrm>
              <a:off x="349616"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Vurdering</a:t>
              </a:r>
            </a:p>
          </p:txBody>
        </p:sp>
      </p:grpSp>
      <p:grpSp>
        <p:nvGrpSpPr>
          <p:cNvPr id="46102" name="Gruppe 2" title=""/>
          <p:cNvGrpSpPr/>
          <p:nvPr/>
        </p:nvGrpSpPr>
        <p:grpSpPr>
          <a:xfrm>
            <a:off x="3348038" y="4149725"/>
            <a:ext cx="1736725" cy="693738"/>
            <a:chOff x="1951" y="480744"/>
            <a:chExt cx="1736735" cy="694694"/>
          </a:xfrm>
        </p:grpSpPr>
        <p:sp>
          <p:nvSpPr>
            <p:cNvPr id="46103" name="Vinkeltegn 52" title="">
              <a:hlinkClick r:id="rId5"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6104"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a:t>
              </a:r>
            </a:p>
          </p:txBody>
        </p:sp>
      </p:grpSp>
      <p:grpSp>
        <p:nvGrpSpPr>
          <p:cNvPr id="46105" name="Gruppe 2" title=""/>
          <p:cNvGrpSpPr/>
          <p:nvPr/>
        </p:nvGrpSpPr>
        <p:grpSpPr>
          <a:xfrm>
            <a:off x="4859338" y="4149725"/>
            <a:ext cx="1736725" cy="693738"/>
            <a:chOff x="1951" y="480744"/>
            <a:chExt cx="1736735" cy="694694"/>
          </a:xfrm>
        </p:grpSpPr>
        <p:sp>
          <p:nvSpPr>
            <p:cNvPr id="46106" name="Vinkeltegn 55" title="">
              <a:hlinkClick r:id="rId5"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6107"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Diagnostisering</a:t>
              </a:r>
            </a:p>
          </p:txBody>
        </p:sp>
      </p:grpSp>
      <p:grpSp>
        <p:nvGrpSpPr>
          <p:cNvPr id="46108" name="Gruppe 2" title=""/>
          <p:cNvGrpSpPr/>
          <p:nvPr/>
        </p:nvGrpSpPr>
        <p:grpSpPr>
          <a:xfrm>
            <a:off x="6372225" y="4149725"/>
            <a:ext cx="1736725" cy="693738"/>
            <a:chOff x="1951" y="480744"/>
            <a:chExt cx="1736735" cy="694694"/>
          </a:xfrm>
        </p:grpSpPr>
        <p:sp>
          <p:nvSpPr>
            <p:cNvPr id="46109" name="Vinkeltegn 58"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6110" name="Vinkeltegn 4"/>
            <p:cNvSpPr/>
            <p:nvPr/>
          </p:nvSpPr>
          <p:spPr>
            <a:xfrm>
              <a:off x="349616"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a:t>
              </a:r>
            </a:p>
          </p:txBody>
        </p:sp>
      </p:grpSp>
      <p:grpSp>
        <p:nvGrpSpPr>
          <p:cNvPr id="46111" name="Gruppe 2" title=""/>
          <p:cNvGrpSpPr/>
          <p:nvPr/>
        </p:nvGrpSpPr>
        <p:grpSpPr>
          <a:xfrm>
            <a:off x="7407275" y="2852738"/>
            <a:ext cx="1736725" cy="695325"/>
            <a:chOff x="1951" y="480744"/>
            <a:chExt cx="1736735" cy="694694"/>
          </a:xfrm>
        </p:grpSpPr>
        <p:sp>
          <p:nvSpPr>
            <p:cNvPr id="46112" name="Vinkeltegn 61" title=""/>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46113" name="Vinkeltegn 4"/>
            <p:cNvSpPr/>
            <p:nvPr/>
          </p:nvSpPr>
          <p:spPr>
            <a:xfrm>
              <a:off x="349616"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Primær helsetjenesten</a:t>
              </a:r>
            </a:p>
          </p:txBody>
        </p:sp>
      </p:grpSp>
      <p:sp>
        <p:nvSpPr>
          <p:cNvPr id="46114" name="Avrundet rektangel 63"/>
          <p:cNvSpPr/>
          <p:nvPr/>
        </p:nvSpPr>
        <p:spPr>
          <a:xfrm>
            <a:off x="2051050" y="5013325"/>
            <a:ext cx="1225550" cy="158432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900" b="0" i="0" u="none" strike="noStrike" kern="1200" cap="none" spc="0" normalizeH="0" baseline="0" noProof="0">
                <a:ln>
                  <a:noFill/>
                </a:ln>
                <a:solidFill>
                  <a:schemeClr val="dk1"/>
                </a:solidFill>
                <a:uLnTx/>
                <a:uFillTx/>
                <a:latin typeface="+mn-lt" pitchFamily="34" charset="0"/>
                <a:ea typeface="+mn-ea" pitchFamily="34" charset="0"/>
                <a:cs typeface="+mn-cs"/>
              </a:rPr>
              <a:t>Vurdering av helsetilstand av inntaksteam/ innledende samtale. </a:t>
            </a:r>
          </a:p>
          <a:p>
            <a:pPr marL="0" marR="0" lvl="0" indent="0" algn="l" defTabSz="914400" rtl="0" eaLnBrk="1" fontAlgn="auto" latinLnBrk="0" hangingPunct="1">
              <a:lnSpc>
                <a:spcPct val="100000"/>
              </a:lnSpc>
              <a:spcBef>
                <a:spcPct val="0"/>
              </a:spcBef>
              <a:spcAft>
                <a:spcPct val="0"/>
              </a:spcAft>
              <a:buClrTx/>
              <a:buSzTx/>
              <a:buFontTx/>
              <a:buNone/>
            </a:pPr>
            <a:r>
              <a:rPr kumimoji="0" lang="nb-NO" sz="900" b="0" i="0" u="none" strike="noStrike" kern="1200" cap="none" spc="0" normalizeH="0" baseline="0" noProof="0">
                <a:ln>
                  <a:noFill/>
                </a:ln>
                <a:solidFill>
                  <a:schemeClr val="dk1"/>
                </a:solidFill>
                <a:uLnTx/>
                <a:uFillTx/>
                <a:latin typeface="+mn-lt" pitchFamily="34" charset="0"/>
                <a:ea typeface="+mn-ea" pitchFamily="34" charset="0"/>
                <a:cs typeface="+mn-cs"/>
              </a:rPr>
              <a:t>Vurdering av tilstanden – generell utredning barn/unge</a:t>
            </a:r>
          </a:p>
          <a:p>
            <a:pPr marL="0" marR="0" lvl="0" indent="0" algn="l" defTabSz="914400" rtl="0" eaLnBrk="1" fontAlgn="auto" latinLnBrk="0" hangingPunct="1">
              <a:lnSpc>
                <a:spcPct val="100000"/>
              </a:lnSpc>
              <a:spcBef>
                <a:spcPct val="0"/>
              </a:spcBef>
              <a:spcAft>
                <a:spcPct val="0"/>
              </a:spcAft>
              <a:buClrTx/>
              <a:buSzTx/>
              <a:buFontTx/>
              <a:buNone/>
            </a:pPr>
            <a:endParaRPr kumimoji="0" lang="nb-NO" sz="900" b="0" i="0" u="none" strike="noStrike" kern="1200" cap="none" spc="0" normalizeH="0" baseline="0" noProof="0">
              <a:ln>
                <a:noFill/>
              </a:ln>
              <a:solidFill>
                <a:schemeClr val="dk1"/>
              </a:solidFill>
              <a:uLnTx/>
              <a:uFillTx/>
              <a:latin typeface="+mn-lt"/>
              <a:ea typeface="+mn-ea"/>
              <a:cs typeface="+mn-cs"/>
            </a:endParaRPr>
          </a:p>
        </p:txBody>
      </p:sp>
      <p:sp>
        <p:nvSpPr>
          <p:cNvPr id="46115" name="Avrundet rektangel 64"/>
          <p:cNvSpPr/>
          <p:nvPr/>
        </p:nvSpPr>
        <p:spPr>
          <a:xfrm>
            <a:off x="3492500" y="5013325"/>
            <a:ext cx="1223963" cy="158432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Utredning barn/ unge;  </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hlinkClick r:id="rId7" tooltip="XDF31127 - dok31127.docx"/>
              </a:rPr>
              <a:t>Anamnese, </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hlinkClick r:id="rId8" tooltip="XDF41970 - dok41970.pdf"/>
              </a:rPr>
              <a:t>SNAP IV</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 </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hlinkClick r:id="rId9" tooltip="XDF27896 - dok27896.docx"/>
              </a:rPr>
              <a:t>ASEBA, </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hlinkClick r:id="rId10"/>
              </a:rPr>
              <a:t>5-15, </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hlinkClick r:id="rId11" tooltip="XDF27876 - dok27876.docx"/>
              </a:rPr>
              <a:t>WPPSI/WISC/WAIS, </a:t>
            </a: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QB/CPT, skole/ bhg.observasjon, samtale med pasient, innhenting av relevant informasjon fra andre instanser</a:t>
            </a: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p:txBody>
      </p:sp>
      <p:sp>
        <p:nvSpPr>
          <p:cNvPr id="46116" name="Avrundet rektangel 65"/>
          <p:cNvSpPr/>
          <p:nvPr/>
        </p:nvSpPr>
        <p:spPr>
          <a:xfrm>
            <a:off x="5003800" y="5013325"/>
            <a:ext cx="1223963" cy="158432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Diagnostisering gjøres jmf. ICD 10.</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F90.0/ F90.1 /F90.8 / F90.9</a:t>
            </a: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Diagnostisk vurdering drøftes i tverrfaglig team. Diagnostisk vurdering føres i journal. </a:t>
            </a:r>
          </a:p>
        </p:txBody>
      </p:sp>
      <p:sp>
        <p:nvSpPr>
          <p:cNvPr id="46117" name="Avrundet rektangel 66"/>
          <p:cNvSpPr/>
          <p:nvPr/>
        </p:nvSpPr>
        <p:spPr>
          <a:xfrm>
            <a:off x="6516688" y="5013325"/>
            <a:ext cx="1223962" cy="1584325"/>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Psykoedukasjon</a:t>
            </a:r>
            <a:endParaRPr kumimoji="0" lang="nb-NO" sz="8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Individualbehandlin</a:t>
            </a:r>
            <a:endParaRPr kumimoji="0" lang="nb-NO" sz="8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 foreldreveiledning</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familieterapi,</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medikament-behandling,</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tx1"/>
                </a:solidFill>
                <a:uLnTx/>
                <a:uFillTx/>
                <a:latin typeface="+mn-lt" pitchFamily="34" charset="0"/>
                <a:ea typeface="+mn-ea" pitchFamily="34" charset="0"/>
                <a:cs typeface="+mn-cs"/>
              </a:rPr>
              <a:t>Veiledning barne-hage/skole</a:t>
            </a:r>
            <a:endParaRPr kumimoji="0" lang="nb-NO" sz="800" b="0" i="0" u="none" strike="noStrike" kern="1200" cap="none" spc="0" normalizeH="0" baseline="0" noProof="0">
              <a:ln>
                <a:noFill/>
              </a:ln>
              <a:solidFill>
                <a:schemeClr val="tx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tx1"/>
                </a:solidFill>
                <a:uLnTx/>
                <a:uFillTx/>
                <a:latin typeface="+mn-lt" pitchFamily="34" charset="0"/>
                <a:ea typeface="+mn-ea" pitchFamily="34" charset="0"/>
                <a:cs typeface="+mn-cs"/>
              </a:rPr>
              <a:t>Samarbeid med andre instanser</a:t>
            </a: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p:txBody>
      </p:sp>
      <p:cxnSp>
        <p:nvCxnSpPr>
          <p:cNvPr id="46118" name="Figur 68" title=""/>
          <p:cNvCxnSpPr>
            <a:stCxn id="46109" idx="3"/>
          </p:cNvCxnSpPr>
          <p:nvPr/>
        </p:nvCxnSpPr>
        <p:spPr>
          <a:xfrm flipV="1">
            <a:off x="8108950" y="3573463"/>
            <a:ext cx="279400" cy="922337"/>
          </a:xfrm>
          <a:prstGeom prst="bentConnector2">
            <a:avLst/>
          </a:prstGeom>
          <a:noFill/>
          <a:ln>
            <a:solidFill>
              <a:srgbClr val="4A7EBB"/>
            </a:solidFill>
            <a:miter lim="800000"/>
            <a:tailEnd type="arrow"/>
          </a:ln>
        </p:spPr>
      </p:cxnSp>
      <p:sp>
        <p:nvSpPr>
          <p:cNvPr id="46119" name="Hjem 54"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46120" name="Avrundet rektangel 83"/>
          <p:cNvSpPr/>
          <p:nvPr/>
        </p:nvSpPr>
        <p:spPr>
          <a:xfrm>
            <a:off x="7451725" y="1341438"/>
            <a:ext cx="1441450" cy="1439862"/>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l" defTabSz="914400" rtl="0" eaLnBrk="1" fontAlgn="auto" latinLnBrk="0" hangingPunct="1">
              <a:lnSpc>
                <a:spcPct val="100000"/>
              </a:lnSpc>
              <a:spcBef>
                <a:spcPct val="0"/>
              </a:spcBef>
              <a:spcAft>
                <a:spcPct val="0"/>
              </a:spcAft>
              <a:buClrTx/>
              <a:buSzTx/>
              <a:buFontTx/>
              <a:buNone/>
            </a:pPr>
            <a:endParaRPr kumimoji="0" lang="nb-NO" sz="800" b="1" i="0" u="none" strike="noStrike" kern="1200" cap="none" spc="0" normalizeH="0" baseline="0" noProof="0">
              <a:ln>
                <a:noFill/>
              </a:ln>
              <a:solidFill>
                <a:schemeClr val="dk1"/>
              </a:solidFill>
              <a:uLnTx/>
              <a:uFillTx/>
              <a:latin typeface="+mn-lt"/>
              <a:ea typeface="+mn-ea"/>
              <a:cs typeface="+mn-cs"/>
            </a:endParaRPr>
          </a:p>
          <a:p>
            <a:pPr marL="0" marR="0" lvl="0" indent="0" algn="l" defTabSz="914400" rtl="0" eaLnBrk="1" fontAlgn="auto" latinLnBrk="0" hangingPunct="1">
              <a:lnSpc>
                <a:spcPct val="100000"/>
              </a:lnSpc>
              <a:spcBef>
                <a:spcPct val="0"/>
              </a:spcBef>
              <a:spcAft>
                <a:spcPct val="0"/>
              </a:spcAft>
              <a:buClrTx/>
              <a:buSzTx/>
              <a:buFontTx/>
              <a:buNone/>
            </a:pPr>
            <a:r>
              <a:rPr kumimoji="0" lang="nb-NO" sz="800" b="1" i="0" u="none" strike="noStrike" kern="1200" cap="none" spc="0" normalizeH="0" baseline="0" noProof="0">
                <a:ln>
                  <a:noFill/>
                </a:ln>
                <a:solidFill>
                  <a:schemeClr val="dk1"/>
                </a:solidFill>
                <a:uLnTx/>
                <a:uFillTx/>
                <a:latin typeface="+mn-lt" pitchFamily="34" charset="0"/>
                <a:ea typeface="+mn-ea" pitchFamily="34" charset="0"/>
                <a:cs typeface="+mn-cs"/>
              </a:rPr>
              <a:t>Primærhelsetjenesten</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Oppfølging av PPT (barn)</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Helsesøster</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Fastlege</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Psykiatrisk sykepleier (voksne)</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Barnehage/skole</a:t>
            </a:r>
          </a:p>
          <a:p>
            <a:pPr marL="0" marR="0" lvl="0" indent="0" algn="l" defTabSz="914400" rtl="0" eaLnBrk="1" fontAlgn="auto" latinLnBrk="0" hangingPunct="1">
              <a:lnSpc>
                <a:spcPct val="100000"/>
              </a:lnSpc>
              <a:spcBef>
                <a:spcPct val="0"/>
              </a:spcBef>
              <a:spcAft>
                <a:spcPct val="0"/>
              </a:spcAft>
              <a:buClrTx/>
              <a:buSzTx/>
              <a:buFont typeface="Arial" pitchFamily="34" charset="0"/>
              <a:buChar char="•"/>
            </a:pPr>
            <a:r>
              <a:rPr kumimoji="0" lang="nb-NO" sz="800" b="0" i="0" u="none" strike="noStrike" kern="1200" cap="none" spc="0" normalizeH="0" baseline="0" noProof="0">
                <a:ln>
                  <a:noFill/>
                </a:ln>
                <a:solidFill>
                  <a:schemeClr val="dk1"/>
                </a:solidFill>
                <a:uLnTx/>
                <a:uFillTx/>
                <a:latin typeface="+mn-lt" pitchFamily="34" charset="0"/>
                <a:ea typeface="+mn-ea" pitchFamily="34" charset="0"/>
                <a:cs typeface="+mn-cs"/>
              </a:rPr>
              <a:t>Kommunale tilbud for pasienter med psykiske lidelser – se aktuell kommune sine nettsider</a:t>
            </a:r>
          </a:p>
          <a:p>
            <a:pPr marL="0" marR="0" lvl="0" indent="0" algn="l" defTabSz="914400" rtl="0" eaLnBrk="1" fontAlgn="auto" latinLnBrk="0" hangingPunct="1">
              <a:lnSpc>
                <a:spcPct val="100000"/>
              </a:lnSpc>
              <a:spcBef>
                <a:spcPct val="0"/>
              </a:spcBef>
              <a:spcAft>
                <a:spcPct val="0"/>
              </a:spcAft>
              <a:buClrTx/>
              <a:buSzTx/>
              <a:buFontTx/>
              <a:buNone/>
            </a:pPr>
            <a:endParaRPr kumimoji="0" lang="nb-NO" sz="800" b="0" i="0" u="none" strike="noStrike" kern="1200" cap="none" spc="0" normalizeH="0" baseline="0" noProof="0">
              <a:ln>
                <a:noFill/>
              </a:ln>
              <a:solidFill>
                <a:schemeClr val="dk1"/>
              </a:solidFill>
              <a:uLnTx/>
              <a:uFillTx/>
              <a:latin typeface="+mn-lt"/>
              <a:ea typeface="+mn-ea"/>
              <a:cs typeface="+mn-cs"/>
            </a:endParaRPr>
          </a:p>
        </p:txBody>
      </p:sp>
      <p:sp>
        <p:nvSpPr>
          <p:cNvPr id="46121" name="TekstSylinder 57" title=""/>
          <p:cNvSpPr/>
          <p:nvPr/>
        </p:nvSpPr>
        <p:spPr>
          <a:xfrm>
            <a:off x="1187450" y="476250"/>
            <a:ext cx="6697663" cy="523875"/>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28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ADHD Barn - Pasientforløp</a:t>
            </a:r>
            <a:endParaRPr kumimoji="0" lang="nb-NO" altLang="nb-NO" sz="2800" b="1" i="0" u="none" strike="noStrike" kern="1200" cap="none" spc="0" normalizeH="0" baseline="0" noProof="0">
              <a:solidFill>
                <a:schemeClr val="tx1"/>
              </a:solidFill>
              <a:uLnTx/>
              <a:uFillTx/>
              <a:ea typeface="Arial" pitchFamily="34" charset="0"/>
            </a:endParaRPr>
          </a:p>
        </p:txBody>
      </p:sp>
    </p:spTree>
  </p:cSld>
  <p:clrMapOvr>
    <a:masterClrMapping/>
  </p:clrMapOvr>
  <p:transition/>
  <p:timing/>
</p:sld>
</file>

<file path=ppt/slides/slide4.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6386"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16387" name="Avrundet rektangel 37"/>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Hva er ADHD</a:t>
            </a:r>
          </a:p>
        </p:txBody>
      </p:sp>
      <p:sp>
        <p:nvSpPr>
          <p:cNvPr id="16388" name="Avrundet rektangel 38" title=""/>
          <p:cNvSpPr/>
          <p:nvPr/>
        </p:nvSpPr>
        <p:spPr>
          <a:xfrm>
            <a:off x="468313" y="2276475"/>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Årsaken til ADHD</a:t>
            </a:r>
            <a:endParaRPr kumimoji="0" lang="nb-NO" altLang="nb-NO" sz="1400" b="0" i="0" u="none" strike="noStrike" kern="1200" cap="none" spc="0" normalizeH="0" baseline="0" noProof="0">
              <a:uLnTx/>
              <a:uFillTx/>
              <a:ea typeface="Arial" pitchFamily="34" charset="0"/>
            </a:endParaRPr>
          </a:p>
        </p:txBody>
      </p:sp>
      <p:sp>
        <p:nvSpPr>
          <p:cNvPr id="16389" name="Avrundet rektangel 40"/>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a:t>
            </a:r>
          </a:p>
        </p:txBody>
      </p:sp>
      <p:sp>
        <p:nvSpPr>
          <p:cNvPr id="16390" name="Avrundet rektangel 41"/>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a:t>
            </a:r>
          </a:p>
        </p:txBody>
      </p:sp>
      <p:sp>
        <p:nvSpPr>
          <p:cNvPr id="16391" name="Avrundet rektangel 42"/>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Henvisning</a:t>
            </a:r>
          </a:p>
        </p:txBody>
      </p:sp>
      <p:sp>
        <p:nvSpPr>
          <p:cNvPr id="16392" name="TekstSylinder 39" title=""/>
          <p:cNvSpPr/>
          <p:nvPr/>
        </p:nvSpPr>
        <p:spPr>
          <a:xfrm>
            <a:off x="3995738" y="1628775"/>
            <a:ext cx="4897437" cy="4432300"/>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Årsak til ADHD</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8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Det foreligger ingen enkel forklaring på årsaken til ADHD. Kort oppsummert kan man anta at både </a:t>
            </a:r>
            <a:r>
              <a:rPr kumimoji="0" lang="nb-NO" altLang="nb-NO" sz="10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arv</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og </a:t>
            </a:r>
            <a:r>
              <a:rPr kumimoji="0" lang="nb-NO" altLang="nb-NO" sz="10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miljømessige</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faktorer medvirker for at ADHD skal utvikles. Hvilke faktorer som bidrar, kan variere fra person til person. </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Arv</a:t>
            </a:r>
            <a:endPar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Tvilling og familiestudier har vist at det er en økt forekomst av ADHD i enkelte familier, noe som antyder en </a:t>
            </a: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genetisk</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faktor. Det foreligger flere studier hvor man har forsøkt å avklare hvilke gen som medvirker til utviklingen av ADHD, uten at man har lyktes med å slå fast akkurat hvilke det er. Eller om det også er en sammensetning av flere gen. </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Enkelte studier viser til at det forekommer en ubalanse i enkelte nevrale nettverk i hjernen ved ADHD. Studier av hjernen til personer med ADHD har blant annet vist endringer i de fronto striatale nettverkene. </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Noen antar ADHD skyldes en forsinket modning av de nevrale nettverkene. Funnene fra de ulike studiene, er imidlertid ikke entydig. </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Miljø</a:t>
            </a:r>
            <a:endPar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Det foreligger også studier som viser til at miljøfaktorer kan bidra til ADHD. Det er imidlertid vanskelig å identifisere klare årsaksforhold her. Følgende faktorer er nevnt som mulige bidragsytere; bruk av rusmidler, tobakk og alkohol i svangerskapet, samt stress hos mor. Prematuritet og lav fødselsvekt kan også bidra. Enkelte miljøgifter er også antatt å kunne bidra.</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Mest sannsynlig handler ADHD om et samspill mellom genetiske og miljømessige faktorer. </a:t>
            </a:r>
            <a:endParaRPr kumimoji="0" lang="nb-NO" altLang="nb-NO" sz="1000" b="1" i="0" u="none" strike="noStrike" kern="1200" cap="none" spc="0" normalizeH="0" baseline="0" noProof="0">
              <a:solidFill>
                <a:schemeClr val="tx1"/>
              </a:solidFill>
              <a:uLnTx/>
              <a:uFillTx/>
              <a:ea typeface="Arial" pitchFamily="34" charset="0"/>
            </a:endParaRPr>
          </a:p>
        </p:txBody>
      </p:sp>
      <p:grpSp>
        <p:nvGrpSpPr>
          <p:cNvPr id="16393" name="Gruppe 2" title=""/>
          <p:cNvGrpSpPr/>
          <p:nvPr/>
        </p:nvGrpSpPr>
        <p:grpSpPr>
          <a:xfrm>
            <a:off x="468313" y="549275"/>
            <a:ext cx="1736725" cy="693738"/>
            <a:chOff x="1951" y="480744"/>
            <a:chExt cx="1736735" cy="694694"/>
          </a:xfrm>
        </p:grpSpPr>
        <p:sp>
          <p:nvSpPr>
            <p:cNvPr id="16394" name="Vinkeltegn 44" title="">
              <a:hlinkClick r:id="rId2"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6395"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6396" name="Gruppe 3" title=""/>
          <p:cNvGrpSpPr/>
          <p:nvPr/>
        </p:nvGrpSpPr>
        <p:grpSpPr>
          <a:xfrm>
            <a:off x="2030413" y="549275"/>
            <a:ext cx="1736725" cy="693738"/>
            <a:chOff x="1565013" y="480744"/>
            <a:chExt cx="1736735" cy="694694"/>
          </a:xfrm>
        </p:grpSpPr>
        <p:sp>
          <p:nvSpPr>
            <p:cNvPr id="16397" name="Vinkeltegn 47"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6398"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6399" name="Gruppe 4" title=""/>
          <p:cNvGrpSpPr/>
          <p:nvPr/>
        </p:nvGrpSpPr>
        <p:grpSpPr>
          <a:xfrm>
            <a:off x="3594100" y="549275"/>
            <a:ext cx="1736725" cy="693738"/>
            <a:chOff x="3128076" y="480744"/>
            <a:chExt cx="1736735" cy="694694"/>
          </a:xfrm>
        </p:grpSpPr>
        <p:sp>
          <p:nvSpPr>
            <p:cNvPr id="16400" name="Vinkeltegn 50"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6401"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6402" name="Gruppe 6" title=""/>
          <p:cNvGrpSpPr/>
          <p:nvPr/>
        </p:nvGrpSpPr>
        <p:grpSpPr>
          <a:xfrm>
            <a:off x="6719888" y="549275"/>
            <a:ext cx="1736725" cy="693738"/>
            <a:chOff x="6254200" y="480744"/>
            <a:chExt cx="1736735" cy="694694"/>
          </a:xfrm>
        </p:grpSpPr>
        <p:sp>
          <p:nvSpPr>
            <p:cNvPr id="16403" name="Vinkeltegn 53"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6404"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6405" name="Gruppe 2" title=""/>
          <p:cNvGrpSpPr/>
          <p:nvPr/>
        </p:nvGrpSpPr>
        <p:grpSpPr>
          <a:xfrm>
            <a:off x="5148263" y="549275"/>
            <a:ext cx="1736725" cy="693738"/>
            <a:chOff x="1951" y="480744"/>
            <a:chExt cx="1736735" cy="694694"/>
          </a:xfrm>
        </p:grpSpPr>
        <p:sp>
          <p:nvSpPr>
            <p:cNvPr id="16406" name="Vinkeltegn 56"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6407"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5.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7410" name="TekstSylinder 22" title=""/>
          <p:cNvSpPr/>
          <p:nvPr/>
        </p:nvSpPr>
        <p:spPr>
          <a:xfrm>
            <a:off x="3851275" y="1628775"/>
            <a:ext cx="4897438" cy="4524375"/>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Samsykelighet</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Ved ADHD er samsykelighet, eller komorbiditet vanlig. Over 50% av barn og unge med ADHD, har også en annen tilstand i tillegg. </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Dette kan for eksempel være;</a:t>
            </a:r>
            <a:endParaRPr kumimoji="0" lang="nb-NO" altLang="nb-NO" sz="10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Opposisjonell atferdsvansker (ODD)</a:t>
            </a:r>
            <a:endPar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er den vanligste form for samsykelighet. Ca 50% av barna med ADHD har en ODD som viser seg ved sinneutbrudd, raseri, nærtagenhet, misnøye, . Atferdsvansker er mer vanlig samsykelighet hos gutter enn jenter.</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Lærevansker </a:t>
            </a:r>
            <a:endPar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Ca 1/3 av barna med ADHD har lærevansker</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Alvorlig atferdsvansker</a:t>
            </a:r>
            <a:endPar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Ca 25% viser alvorlig atferdsvansker som stjeling, hærværk, lyving.</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Angstlidelse</a:t>
            </a:r>
            <a:endPar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Ca 30-40% av barn med ADHD har en angstlidelse i tillegg. </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Tics og Tourettes syndrom</a:t>
            </a:r>
            <a:endPar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Dette rammer ca 20% av barna med ADHD. </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Autismespekterforstyrrelse</a:t>
            </a:r>
            <a:endPar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Problemer med sosial samhandling i den grad at det utløser en diagnose er funnet i ca 31% av de med ADHD. </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Rusproblemer</a:t>
            </a:r>
            <a:endPar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Barn og unge med ADHD har større sannsynlighet for å utvikle rusproblematikk med tiden. </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Søvnvansker</a:t>
            </a:r>
            <a:endPar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Problemer med innsovning og vansker med søvn gjennom natten er funnet hos hele 70%. Søvnvansker vil kunne forverre ADHD symptomene. </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200" b="0" i="0" u="none" strike="noStrike" kern="1200" cap="none" spc="0" normalizeH="0" baseline="0" noProof="0">
              <a:solidFill>
                <a:schemeClr val="tx1"/>
              </a:solidFill>
              <a:uLnTx/>
              <a:uFillTx/>
              <a:ea typeface="Arial" pitchFamily="34" charset="0"/>
            </a:endParaRPr>
          </a:p>
        </p:txBody>
      </p:sp>
      <p:sp>
        <p:nvSpPr>
          <p:cNvPr id="17411"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17412" name="Avrundet rektangel 37"/>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Hva er ADHD</a:t>
            </a:r>
          </a:p>
        </p:txBody>
      </p:sp>
      <p:sp>
        <p:nvSpPr>
          <p:cNvPr id="17413" name="Avrundet rektangel 38"/>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Årsaken til ADHD</a:t>
            </a:r>
          </a:p>
        </p:txBody>
      </p:sp>
      <p:sp>
        <p:nvSpPr>
          <p:cNvPr id="17414" name="Avrundet rektangel 40" title=""/>
          <p:cNvSpPr/>
          <p:nvPr/>
        </p:nvSpPr>
        <p:spPr>
          <a:xfrm>
            <a:off x="468313" y="2852738"/>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Samsykelighet</a:t>
            </a:r>
            <a:endParaRPr kumimoji="0" lang="nb-NO" altLang="nb-NO" sz="1400" b="0" i="0" u="none" strike="noStrike" kern="1200" cap="none" spc="0" normalizeH="0" baseline="0" noProof="0">
              <a:uLnTx/>
              <a:uFillTx/>
              <a:ea typeface="Arial" pitchFamily="34" charset="0"/>
            </a:endParaRPr>
          </a:p>
        </p:txBody>
      </p:sp>
      <p:sp>
        <p:nvSpPr>
          <p:cNvPr id="17415" name="Avrundet rektangel 41"/>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a:t>
            </a:r>
          </a:p>
        </p:txBody>
      </p:sp>
      <p:sp>
        <p:nvSpPr>
          <p:cNvPr id="17416" name="Avrundet rektangel 42"/>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Henvisning</a:t>
            </a:r>
          </a:p>
        </p:txBody>
      </p:sp>
      <p:grpSp>
        <p:nvGrpSpPr>
          <p:cNvPr id="17417" name="Gruppe 2" title=""/>
          <p:cNvGrpSpPr/>
          <p:nvPr/>
        </p:nvGrpSpPr>
        <p:grpSpPr>
          <a:xfrm>
            <a:off x="468313" y="549275"/>
            <a:ext cx="1736725" cy="693738"/>
            <a:chOff x="1951" y="480744"/>
            <a:chExt cx="1736735" cy="694694"/>
          </a:xfrm>
        </p:grpSpPr>
        <p:sp>
          <p:nvSpPr>
            <p:cNvPr id="17418" name="Vinkeltegn 43" title="">
              <a:hlinkClick r:id="rId2"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7419"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7420" name="Gruppe 3" title=""/>
          <p:cNvGrpSpPr/>
          <p:nvPr/>
        </p:nvGrpSpPr>
        <p:grpSpPr>
          <a:xfrm>
            <a:off x="2030413" y="549275"/>
            <a:ext cx="1736725" cy="693738"/>
            <a:chOff x="1565013" y="480744"/>
            <a:chExt cx="1736735" cy="694694"/>
          </a:xfrm>
        </p:grpSpPr>
        <p:sp>
          <p:nvSpPr>
            <p:cNvPr id="17421" name="Vinkeltegn 46" title="">
              <a:hlinkClick r:id="rId3"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7422"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7423" name="Gruppe 4" title=""/>
          <p:cNvGrpSpPr/>
          <p:nvPr/>
        </p:nvGrpSpPr>
        <p:grpSpPr>
          <a:xfrm>
            <a:off x="3594100" y="549275"/>
            <a:ext cx="1736725" cy="693738"/>
            <a:chOff x="3128076" y="480744"/>
            <a:chExt cx="1736735" cy="694694"/>
          </a:xfrm>
        </p:grpSpPr>
        <p:sp>
          <p:nvSpPr>
            <p:cNvPr id="17424" name="Vinkeltegn 49"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7425"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7426" name="Gruppe 6" title=""/>
          <p:cNvGrpSpPr/>
          <p:nvPr/>
        </p:nvGrpSpPr>
        <p:grpSpPr>
          <a:xfrm>
            <a:off x="6719888" y="549275"/>
            <a:ext cx="1736725" cy="693738"/>
            <a:chOff x="6254200" y="480744"/>
            <a:chExt cx="1736735" cy="694694"/>
          </a:xfrm>
        </p:grpSpPr>
        <p:sp>
          <p:nvSpPr>
            <p:cNvPr id="17427" name="Vinkeltegn 52"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7428"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7429" name="Gruppe 2" title=""/>
          <p:cNvGrpSpPr/>
          <p:nvPr/>
        </p:nvGrpSpPr>
        <p:grpSpPr>
          <a:xfrm>
            <a:off x="5148263" y="549275"/>
            <a:ext cx="1736725" cy="693738"/>
            <a:chOff x="1951" y="480744"/>
            <a:chExt cx="1736735" cy="694694"/>
          </a:xfrm>
        </p:grpSpPr>
        <p:sp>
          <p:nvSpPr>
            <p:cNvPr id="17430" name="Vinkeltegn 55"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7431"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6.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8434" name="TekstSylinder 22" title=""/>
          <p:cNvSpPr/>
          <p:nvPr/>
        </p:nvSpPr>
        <p:spPr>
          <a:xfrm>
            <a:off x="3851275" y="1628775"/>
            <a:ext cx="4897438" cy="3786188"/>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Nyttige linker;</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2"/>
              </a:rPr>
              <a:t>ADHD Norge</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3"/>
              </a:rPr>
              <a:t>Nevsom - Nasjonalt kompetansesenter for</a:t>
            </a:r>
            <a:b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3"/>
              </a:rPr>
            </a:b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3"/>
              </a:rPr>
              <a:t>nevroutviklingsforstyrrelser og hypersomnier— ADHD, autisme, Tourettes syndrom og hypersomnier</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457200" marR="0" lvl="1"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4"/>
              </a:rPr>
              <a:t>FFOs Rettighetssenter er et rådgivnings- og kompetansesenter i rettighetsspørsmål som gjelder personer med funksjonshemning og kronisk sykdom</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5"/>
              </a:rPr>
              <a:t>Avdeling for barn og unges psykisk helse ved Sørlandet sykehus legger ut informasjon om psykiske lidelser, deriblant ADHD på sine nettsider</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6"/>
              </a:rPr>
              <a:t>Hvordan ABUP jobber med en ADHD henvisning</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Videoer</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7"/>
              </a:rPr>
              <a:t>ADHD og behandling</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7"/>
              </a:rPr>
              <a:t>Hva er ADHD</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8" tgtFrame="_blank"/>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8"/>
              </a:rPr>
              <a:t>Sånn er jeg, og sånn er det. Mathilde med ADHD</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8"/>
              </a:rPr>
              <a:t>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solidFill>
                <a:schemeClr val="tx1"/>
              </a:solidFill>
              <a:uLnTx/>
              <a:uFillTx/>
              <a:ea typeface="Arial" pitchFamily="34" charset="0"/>
            </a:endParaRPr>
          </a:p>
        </p:txBody>
      </p:sp>
      <p:sp>
        <p:nvSpPr>
          <p:cNvPr id="18435"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18436" name="Avrundet rektangel 40"/>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Hva er ADHD</a:t>
            </a:r>
          </a:p>
        </p:txBody>
      </p:sp>
      <p:sp>
        <p:nvSpPr>
          <p:cNvPr id="18437" name="Avrundet rektangel 41"/>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Årsaken til ADHD</a:t>
            </a:r>
          </a:p>
        </p:txBody>
      </p:sp>
      <p:sp>
        <p:nvSpPr>
          <p:cNvPr id="18438" name="Avrundet rektangel 42"/>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a:t>
            </a:r>
          </a:p>
        </p:txBody>
      </p:sp>
      <p:sp>
        <p:nvSpPr>
          <p:cNvPr id="18439" name="Avrundet rektangel 43" title=""/>
          <p:cNvSpPr/>
          <p:nvPr/>
        </p:nvSpPr>
        <p:spPr>
          <a:xfrm>
            <a:off x="468313" y="3429000"/>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Linker/video</a:t>
            </a:r>
            <a:endParaRPr kumimoji="0" lang="nb-NO" altLang="nb-NO" sz="1400" b="0" i="0" u="none" strike="noStrike" kern="1200" cap="none" spc="0" normalizeH="0" baseline="0" noProof="0">
              <a:uLnTx/>
              <a:uFillTx/>
              <a:ea typeface="Arial" pitchFamily="34" charset="0"/>
            </a:endParaRPr>
          </a:p>
        </p:txBody>
      </p:sp>
      <p:sp>
        <p:nvSpPr>
          <p:cNvPr id="18440" name="Avrundet rektangel 44"/>
          <p:cNvSpPr/>
          <p:nvPr/>
        </p:nvSpPr>
        <p:spPr>
          <a:xfrm>
            <a:off x="468313" y="4005263"/>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Henvisning</a:t>
            </a:r>
          </a:p>
        </p:txBody>
      </p:sp>
      <p:grpSp>
        <p:nvGrpSpPr>
          <p:cNvPr id="18441" name="Gruppe 2" title=""/>
          <p:cNvGrpSpPr/>
          <p:nvPr/>
        </p:nvGrpSpPr>
        <p:grpSpPr>
          <a:xfrm>
            <a:off x="468313" y="549275"/>
            <a:ext cx="1736725" cy="693738"/>
            <a:chOff x="1951" y="480744"/>
            <a:chExt cx="1736735" cy="694694"/>
          </a:xfrm>
        </p:grpSpPr>
        <p:sp>
          <p:nvSpPr>
            <p:cNvPr id="18442" name="Vinkeltegn 45" title="">
              <a:hlinkClick r:id="rId9"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8443"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8444" name="Gruppe 3" title=""/>
          <p:cNvGrpSpPr/>
          <p:nvPr/>
        </p:nvGrpSpPr>
        <p:grpSpPr>
          <a:xfrm>
            <a:off x="2030413" y="549275"/>
            <a:ext cx="1736725" cy="693738"/>
            <a:chOff x="1565013" y="480744"/>
            <a:chExt cx="1736735" cy="694694"/>
          </a:xfrm>
        </p:grpSpPr>
        <p:sp>
          <p:nvSpPr>
            <p:cNvPr id="18445" name="Vinkeltegn 48" title="">
              <a:hlinkClick r:id="rId10"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8446"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8447" name="Gruppe 4" title=""/>
          <p:cNvGrpSpPr/>
          <p:nvPr/>
        </p:nvGrpSpPr>
        <p:grpSpPr>
          <a:xfrm>
            <a:off x="3594100" y="549275"/>
            <a:ext cx="1736725" cy="693738"/>
            <a:chOff x="3128076" y="480744"/>
            <a:chExt cx="1736735" cy="694694"/>
          </a:xfrm>
        </p:grpSpPr>
        <p:sp>
          <p:nvSpPr>
            <p:cNvPr id="18448" name="Vinkeltegn 51" title="">
              <a:hlinkClick r:id="rId11"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8449"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8450" name="Gruppe 6" title=""/>
          <p:cNvGrpSpPr/>
          <p:nvPr/>
        </p:nvGrpSpPr>
        <p:grpSpPr>
          <a:xfrm>
            <a:off x="6719888" y="549275"/>
            <a:ext cx="1736725" cy="693738"/>
            <a:chOff x="6254200" y="480744"/>
            <a:chExt cx="1736735" cy="694694"/>
          </a:xfrm>
        </p:grpSpPr>
        <p:sp>
          <p:nvSpPr>
            <p:cNvPr id="18451" name="Vinkeltegn 54" title="">
              <a:hlinkClick r:id="rId12"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8452"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8453" name="Gruppe 2" title=""/>
          <p:cNvGrpSpPr/>
          <p:nvPr/>
        </p:nvGrpSpPr>
        <p:grpSpPr>
          <a:xfrm>
            <a:off x="5148263" y="549275"/>
            <a:ext cx="1736725" cy="693738"/>
            <a:chOff x="1951" y="480744"/>
            <a:chExt cx="1736735" cy="694694"/>
          </a:xfrm>
        </p:grpSpPr>
        <p:sp>
          <p:nvSpPr>
            <p:cNvPr id="18454" name="Vinkeltegn 57" title="">
              <a:hlinkClick r:id="rId13"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8455"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7.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19458" name="TekstSylinder 22" title=""/>
          <p:cNvSpPr/>
          <p:nvPr/>
        </p:nvSpPr>
        <p:spPr>
          <a:xfrm>
            <a:off x="4787900" y="1628775"/>
            <a:ext cx="3960813" cy="461963"/>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200">
              <a:ea typeface="Arial" pitchFamily="34" charset="0"/>
            </a:endParaRPr>
          </a:p>
          <a:p>
            <a:pPr marL="0" lvl="0" indent="0" eaLnBrk="1" hangingPunct="1">
              <a:spcBef>
                <a:spcPct val="0"/>
              </a:spcBef>
              <a:buFontTx/>
              <a:buNone/>
            </a:pPr>
            <a:endParaRPr lang="nb-NO" altLang="nb-NO" sz="1200">
              <a:ea typeface="Arial" pitchFamily="34" charset="0"/>
            </a:endParaRPr>
          </a:p>
        </p:txBody>
      </p:sp>
      <p:sp>
        <p:nvSpPr>
          <p:cNvPr id="19459" name="Hjem 23"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19460" name="TekstSylinder 41" title=""/>
          <p:cNvSpPr/>
          <p:nvPr/>
        </p:nvSpPr>
        <p:spPr>
          <a:xfrm>
            <a:off x="3851275" y="1628775"/>
            <a:ext cx="5041900" cy="4462463"/>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Henvisning</a:t>
            </a:r>
            <a:endParaRPr kumimoji="0" lang="nb-NO" altLang="nb-NO" sz="14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Henvisning sendes av fastlege  eller psykolog.</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Det kan anbefales at henvisning skrives i samsvar med  </a:t>
            </a: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3" tooltip="XDF41698 - https://helsedirektoratet.no/retningslinjer/henvisningsveileder"/>
              </a:rPr>
              <a:t>Nasjonal veileder for henvisninger til spesialisthelsetjenesten </a:t>
            </a: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eller i samsvar med mal på </a:t>
            </a: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hlinkClick r:id="rId4"/>
              </a:rPr>
              <a:t>Praksisnytt</a:t>
            </a: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a:t>
            </a:r>
            <a:endPar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Ved henvisning med mistanke om en ADHD tilstand, er det viktig å få frem følgende;</a:t>
            </a:r>
            <a:endPar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problembeskrivelse vedrørende oppmerksomhetsvansker, impulsivitet, motorisk uro</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Annet som gir mistanke om mulig ADHD</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hvordan dette har utviklet seg over tid, </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samt ev. arvelighet i familien. </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Blodprøver:</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Utvidet hematologisk status, ferritin, elektrolytter, kreatinin, leverstatus, T4, TSH, cøliakistatus, urinstix.</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Somatisk undersøkelse for å utelukke fysiske årsaker til symptomene:</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Generell somatisk undersøkelse inkludert høyde, vekt, blodtrykk, puls og hjerterytme. Det vil spørres om søvnvansker, allergier, medisinbruk og eventuell bruk av rusmidler. Syn og hørsel vil undersøkes hvis det ikke er gjort tidligere og det er mulighet for at en forenklet nevrologisk screening vil foretas</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Beskrivelse av tidligere tiltak. </a:t>
            </a: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Dette være seg tiltak i barnehage, skole, kontakt med helsesøster, PPT, familiesenter etc. </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Ved generell somatisk undersøkelse spør om mulige hjertesykdom hos barnet og eller i familien, orienterende nevrologisk undersøkelse, EKG ved indikasjon, eller mistanke om hjertesykdom.</a:t>
            </a: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Henvisning sendes til mottak for Klinikk for psykisk helse</a:t>
            </a:r>
            <a:endParaRPr kumimoji="0" lang="nb-NO" altLang="nb-NO" sz="1000" b="1"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pitchFamily="34" charset="0"/>
            </a:endParaRPr>
          </a:p>
        </p:txBody>
      </p:sp>
      <p:sp>
        <p:nvSpPr>
          <p:cNvPr id="19461" name="Avrundet rektangel 40"/>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Hva er ADHD</a:t>
            </a:r>
          </a:p>
        </p:txBody>
      </p:sp>
      <p:sp>
        <p:nvSpPr>
          <p:cNvPr id="19462" name="Avrundet rektangel 42"/>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Årsaken til ADHD</a:t>
            </a:r>
          </a:p>
        </p:txBody>
      </p:sp>
      <p:sp>
        <p:nvSpPr>
          <p:cNvPr id="19463" name="Avrundet rektangel 43"/>
          <p:cNvSpPr/>
          <p:nvPr/>
        </p:nvSpPr>
        <p:spPr>
          <a:xfrm>
            <a:off x="468313" y="2852738"/>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Samsykelighet</a:t>
            </a:r>
          </a:p>
        </p:txBody>
      </p:sp>
      <p:sp>
        <p:nvSpPr>
          <p:cNvPr id="19464" name="Avrundet rektangel 44"/>
          <p:cNvSpPr/>
          <p:nvPr/>
        </p:nvSpPr>
        <p:spPr>
          <a:xfrm>
            <a:off x="468313" y="3429000"/>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Linker/video</a:t>
            </a:r>
          </a:p>
        </p:txBody>
      </p:sp>
      <p:sp>
        <p:nvSpPr>
          <p:cNvPr id="19465" name="Avrundet rektangel 45" title=""/>
          <p:cNvSpPr/>
          <p:nvPr/>
        </p:nvSpPr>
        <p:spPr>
          <a:xfrm>
            <a:off x="468313" y="4005263"/>
            <a:ext cx="3024187" cy="431800"/>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Henvisning</a:t>
            </a:r>
            <a:endParaRPr kumimoji="0" lang="nb-NO" altLang="nb-NO" sz="1400" b="0" i="0" u="none" strike="noStrike" kern="1200" cap="none" spc="0" normalizeH="0" baseline="0" noProof="0">
              <a:uLnTx/>
              <a:uFillTx/>
              <a:ea typeface="Arial" pitchFamily="34" charset="0"/>
            </a:endParaRPr>
          </a:p>
        </p:txBody>
      </p:sp>
      <p:grpSp>
        <p:nvGrpSpPr>
          <p:cNvPr id="19466" name="Gruppe 2" title=""/>
          <p:cNvGrpSpPr/>
          <p:nvPr/>
        </p:nvGrpSpPr>
        <p:grpSpPr>
          <a:xfrm>
            <a:off x="468313" y="549275"/>
            <a:ext cx="1736725" cy="693738"/>
            <a:chOff x="1951" y="480744"/>
            <a:chExt cx="1736735" cy="694694"/>
          </a:xfrm>
        </p:grpSpPr>
        <p:sp>
          <p:nvSpPr>
            <p:cNvPr id="19467" name="Vinkeltegn 46" title="">
              <a:hlinkClick r:id="rId5" action="ppaction://hlinksldjump"/>
            </p:cNvPr>
            <p:cNvSpPr/>
            <p:nvPr/>
          </p:nvSpPr>
          <p:spPr>
            <a:xfrm>
              <a:off x="1951"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9468"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19469" name="Gruppe 3" title=""/>
          <p:cNvGrpSpPr/>
          <p:nvPr/>
        </p:nvGrpSpPr>
        <p:grpSpPr>
          <a:xfrm>
            <a:off x="2030413" y="549275"/>
            <a:ext cx="1736725" cy="693738"/>
            <a:chOff x="1565013" y="480744"/>
            <a:chExt cx="1736735" cy="694694"/>
          </a:xfrm>
        </p:grpSpPr>
        <p:sp>
          <p:nvSpPr>
            <p:cNvPr id="19470" name="Vinkeltegn 49" title="">
              <a:hlinkClick r:id="rId6" action="ppaction://hlinksldjump"/>
            </p:cNvPr>
            <p:cNvSpPr/>
            <p:nvPr/>
          </p:nvSpPr>
          <p:spPr>
            <a:xfrm>
              <a:off x="1565013"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9471"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19472" name="Gruppe 4" title=""/>
          <p:cNvGrpSpPr/>
          <p:nvPr/>
        </p:nvGrpSpPr>
        <p:grpSpPr>
          <a:xfrm>
            <a:off x="3594100" y="549275"/>
            <a:ext cx="1736725" cy="693738"/>
            <a:chOff x="3128076" y="480744"/>
            <a:chExt cx="1736735" cy="694694"/>
          </a:xfrm>
        </p:grpSpPr>
        <p:sp>
          <p:nvSpPr>
            <p:cNvPr id="19473" name="Vinkeltegn 52" title="">
              <a:hlinkClick r:id="rId7"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9474"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19475" name="Gruppe 6" title=""/>
          <p:cNvGrpSpPr/>
          <p:nvPr/>
        </p:nvGrpSpPr>
        <p:grpSpPr>
          <a:xfrm>
            <a:off x="6719888" y="549275"/>
            <a:ext cx="1736725" cy="693738"/>
            <a:chOff x="6254200" y="480744"/>
            <a:chExt cx="1736735" cy="694694"/>
          </a:xfrm>
        </p:grpSpPr>
        <p:sp>
          <p:nvSpPr>
            <p:cNvPr id="19476" name="Vinkeltegn 55" title="">
              <a:hlinkClick r:id="rId8"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9477"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19478" name="Gruppe 2" title=""/>
          <p:cNvGrpSpPr/>
          <p:nvPr/>
        </p:nvGrpSpPr>
        <p:grpSpPr>
          <a:xfrm>
            <a:off x="5148263" y="549275"/>
            <a:ext cx="1736725" cy="693738"/>
            <a:chOff x="1951" y="480744"/>
            <a:chExt cx="1736735" cy="694694"/>
          </a:xfrm>
        </p:grpSpPr>
        <p:sp>
          <p:nvSpPr>
            <p:cNvPr id="19479" name="Vinkeltegn 58" title="">
              <a:hlinkClick r:id="rId9"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19480"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8.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0482" name="Avrundet rektangel 18"/>
          <p:cNvSpPr/>
          <p:nvPr/>
        </p:nvSpPr>
        <p:spPr>
          <a:xfrm>
            <a:off x="468313" y="1700213"/>
            <a:ext cx="3024187" cy="433387"/>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sp>
        <p:nvSpPr>
          <p:cNvPr id="20483" name="Avrundet rektangel 22"/>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Oversiktbilde – vurderinger og rettigheter</a:t>
            </a:r>
          </a:p>
        </p:txBody>
      </p:sp>
      <p:sp>
        <p:nvSpPr>
          <p:cNvPr id="20484" name="Hjem 19" title="">
            <a:hlinkClick action="ppaction://hlinkshowjump?jump=firstslide"/>
          </p:cNvPr>
          <p:cNvSpPr/>
          <p:nvPr/>
        </p:nvSpPr>
        <p:spPr>
          <a:xfrm>
            <a:off x="8532813" y="6237288"/>
            <a:ext cx="431800" cy="360362"/>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grpSp>
        <p:nvGrpSpPr>
          <p:cNvPr id="20485" name="Gruppe 2" title=""/>
          <p:cNvGrpSpPr/>
          <p:nvPr/>
        </p:nvGrpSpPr>
        <p:grpSpPr>
          <a:xfrm>
            <a:off x="468313" y="549275"/>
            <a:ext cx="1736725" cy="693738"/>
            <a:chOff x="1951" y="480744"/>
            <a:chExt cx="1736735" cy="694694"/>
          </a:xfrm>
        </p:grpSpPr>
        <p:sp>
          <p:nvSpPr>
            <p:cNvPr id="20486" name="Vinkeltegn 37"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0487"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0488" name="Gruppe 3" title=""/>
          <p:cNvGrpSpPr/>
          <p:nvPr/>
        </p:nvGrpSpPr>
        <p:grpSpPr>
          <a:xfrm>
            <a:off x="2030413" y="549275"/>
            <a:ext cx="1736725" cy="693738"/>
            <a:chOff x="1565013" y="480744"/>
            <a:chExt cx="1736735" cy="694694"/>
          </a:xfrm>
        </p:grpSpPr>
        <p:sp>
          <p:nvSpPr>
            <p:cNvPr id="20489" name="Vinkeltegn 40"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0490"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0491" name="Gruppe 4" title=""/>
          <p:cNvGrpSpPr/>
          <p:nvPr/>
        </p:nvGrpSpPr>
        <p:grpSpPr>
          <a:xfrm>
            <a:off x="3594100" y="549275"/>
            <a:ext cx="1736725" cy="693738"/>
            <a:chOff x="3128076" y="480744"/>
            <a:chExt cx="1736735" cy="694694"/>
          </a:xfrm>
        </p:grpSpPr>
        <p:sp>
          <p:nvSpPr>
            <p:cNvPr id="20492" name="Vinkeltegn 43"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0493"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0494" name="Gruppe 6" title=""/>
          <p:cNvGrpSpPr/>
          <p:nvPr/>
        </p:nvGrpSpPr>
        <p:grpSpPr>
          <a:xfrm>
            <a:off x="6719888" y="549275"/>
            <a:ext cx="1736725" cy="693738"/>
            <a:chOff x="6254200" y="480744"/>
            <a:chExt cx="1736735" cy="694694"/>
          </a:xfrm>
        </p:grpSpPr>
        <p:sp>
          <p:nvSpPr>
            <p:cNvPr id="20495" name="Vinkeltegn 46"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0496"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0497" name="Gruppe 2" title=""/>
          <p:cNvGrpSpPr/>
          <p:nvPr/>
        </p:nvGrpSpPr>
        <p:grpSpPr>
          <a:xfrm>
            <a:off x="5148263" y="549275"/>
            <a:ext cx="1736725" cy="693738"/>
            <a:chOff x="1951" y="480744"/>
            <a:chExt cx="1736735" cy="694694"/>
          </a:xfrm>
        </p:grpSpPr>
        <p:sp>
          <p:nvSpPr>
            <p:cNvPr id="20498" name="Vinkeltegn 49"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0499"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slides/slide9.xml><?xml version="1.0" encoding="utf-8"?>
<p:sld xmlns:a="http://schemas.openxmlformats.org/drawingml/2006/main" xmlns:r="http://schemas.openxmlformats.org/officeDocument/2006/relationships" xmlns:m="http://schemas.openxmlformats.org/officeDocument/2006/math" xmlns:w="http://schemas.openxmlformats.org/wordprocessingml/2006/main" xmlns:wp="http://schemas.openxmlformats.org/drawingml/2006/wordprocessingDrawing" xmlns:a14="http://schemas.microsoft.com/office/drawing/2010/main" xmlns:mc="http://schemas.openxmlformats.org/markup-compatibility/2006" xmlns:p14="http://schemas.microsoft.com/office/powerpoint/2010/main" xmlns:p15="http://schemas.microsoft.com/office/powerpoint/2012/main" xmlns:p159="http://schemas.microsoft.com/office/powerpoint/2015/09/main" xmlns:p="http://schemas.openxmlformats.org/presentationml/2006/main">
  <p:cSld name="">
    <p:spTree>
      <p:nvGrpSpPr>
        <p:cNvPr id="1" name="" title=""/>
        <p:cNvGrpSpPr/>
        <p:nvPr/>
      </p:nvGrpSpPr>
      <p:grpSpPr/>
      <p:sp>
        <p:nvSpPr>
          <p:cNvPr id="21506" name="TekstSylinder 19" title=""/>
          <p:cNvSpPr/>
          <p:nvPr/>
        </p:nvSpPr>
        <p:spPr>
          <a:xfrm>
            <a:off x="3851275" y="1700213"/>
            <a:ext cx="5041900" cy="5078412"/>
          </a:xfrm>
          <a:prstGeom prst="rect">
            <a:avLst/>
          </a:prstGeom>
          <a:noFill/>
          <a:ln>
            <a:noFill/>
            <a:miter lim="800000"/>
          </a:ln>
        </p:spPr>
        <p:txBody>
          <a:bodyPr>
            <a:sp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Henvisning sendt til Klinikk for psykisk helse skal vurderes av inntaksteam/vurderingsteam i den kliniske enhet som pasienten sorterer inn under.</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Det vil si at henvisning vurderes av et tverrfagligteam bestående av minst en psykologspesialist og psykiater.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Vurderinger gjøres med utgangspunkt i Prioriteringsforskriften § 2 og §§2a. Med bakgrunn i dette tildeles enten rett til helsehjelp, jmf. Pasient og brukerrettighetsloven § 2-1. Eller man vurderer at det ikke foreliger behov for helsehjelp fra spesialisthelsetjenesten. Vurdering med tilbakemelding til pasient skal gjøres innen 10 dager.</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To punkter skal vurderes når rett til helsehjelp tildeles;</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Nytte av helsehjelpen</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Det skal være et rimelig forhold mellom kostnader og nytte</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 typeface="Arial" pitchFamily="34" charset="0"/>
              <a:buChar char="•"/>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Der det innvilges rett til helsehjelp fra spesialisthelsetjenesten, kan dette være enten </a:t>
            </a:r>
            <a:r>
              <a:rPr kumimoji="0" lang="nb-NO" altLang="nb-NO" sz="12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utredning </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eller </a:t>
            </a:r>
            <a:r>
              <a:rPr kumimoji="0" lang="nb-NO" altLang="nb-NO" sz="1200" b="1" i="0" u="sng"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rett til behandling</a:t>
            </a: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 Rett til behandling gis der man er sikker på pasientforløp. Rett til utredning når det er mer uavklarte forhold og usikkerhet rundt antatt diagnose og problemstilling.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r>
              <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Frist for oppstart skal settes.  Fristen avhenger av vurderingen som gjøres av graden av alvorlighet. </a:t>
            </a: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2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endParaRPr>
          </a:p>
          <a:p>
            <a:pPr marL="0" marR="0" lvl="0" indent="0" algn="l" defTabSz="914400" rtl="0" eaLnBrk="1" fontAlgn="base" latinLnBrk="0" hangingPunct="1">
              <a:lnSpc>
                <a:spcPct val="100000"/>
              </a:lnSpc>
              <a:spcBef>
                <a:spcPct val="0"/>
              </a:spcBef>
              <a:spcAft>
                <a:spcPct val="0"/>
              </a:spcAft>
              <a:buClrTx/>
              <a:buSzTx/>
              <a:buFontTx/>
              <a:buNone/>
            </a:pPr>
            <a:endParaRPr kumimoji="0" lang="nb-NO" altLang="nb-NO" sz="1000" b="0" i="0" u="none" strike="noStrike" kern="1200" cap="none" spc="0" normalizeH="0" baseline="0" noProof="0">
              <a:solidFill>
                <a:schemeClr val="tx1"/>
              </a:solidFill>
              <a:uLnTx/>
              <a:uFillTx/>
              <a:ea typeface="Arial" pitchFamily="34" charset="0"/>
            </a:endParaRPr>
          </a:p>
        </p:txBody>
      </p:sp>
      <p:sp>
        <p:nvSpPr>
          <p:cNvPr id="21507" name="Hjem 21" title="">
            <a:hlinkClick action="ppaction://hlinkshowjump?jump=firstslide"/>
          </p:cNvPr>
          <p:cNvSpPr/>
          <p:nvPr/>
        </p:nvSpPr>
        <p:spPr>
          <a:xfrm>
            <a:off x="8532813" y="6381750"/>
            <a:ext cx="431800" cy="360363"/>
          </a:xfrm>
          <a:prstGeom prst="actionButtonHome">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endParaRPr kumimoji="0" lang="nb-NO" altLang="en-US" sz="18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sym typeface="Wingdings" pitchFamily="2" charset="2"/>
            </a:endParaRPr>
          </a:p>
        </p:txBody>
      </p:sp>
      <p:sp>
        <p:nvSpPr>
          <p:cNvPr id="21508" name="Avrundet rektangel 39" title=""/>
          <p:cNvSpPr/>
          <p:nvPr/>
        </p:nvSpPr>
        <p:spPr>
          <a:xfrm>
            <a:off x="468313" y="1700213"/>
            <a:ext cx="3024187" cy="433387"/>
          </a:xfrm>
          <a:prstGeom prst="roundRect">
            <a:avLst>
              <a:gd name="adj" fmla="val 16667"/>
            </a:avLst>
          </a:prstGeom>
          <a:gradFill rotWithShape="1">
            <a:gsLst>
              <a:gs pos="0">
                <a:srgbClr val="BCBCBC"/>
              </a:gs>
              <a:gs pos="35001">
                <a:srgbClr val="D0D0D0"/>
              </a:gs>
              <a:gs pos="100000">
                <a:srgbClr val="EDEDED"/>
              </a:gs>
            </a:gsLst>
            <a:lin ang="16200000" scaled="1"/>
          </a:gradFill>
          <a:ln>
            <a:solidFill>
              <a:prstClr val="black"/>
            </a:solidFill>
            <a:miter lim="800000"/>
          </a:ln>
          <a:effectLst>
            <a:outerShdw blurRad="40000" dist="20000" dir="5400000">
              <a:srgbClr val="000000">
                <a:alpha val="37999"/>
              </a:srgbClr>
            </a:outerShdw>
          </a:effectLst>
        </p:spPr>
        <p:txBody>
          <a:bodyPr anchor="ctr" anchorCtr="0">
            <a:noAutofit/>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marR="0" lvl="0" indent="0" algn="ctr" defTabSz="914400" rtl="0" eaLnBrk="1" fontAlgn="base" latinLnBrk="0" hangingPunct="1">
              <a:lnSpc>
                <a:spcPct val="100000"/>
              </a:lnSpc>
              <a:spcBef>
                <a:spcPct val="0"/>
              </a:spcBef>
              <a:spcAft>
                <a:spcPct val="0"/>
              </a:spcAft>
              <a:buClrTx/>
              <a:buSzTx/>
              <a:buFontTx/>
              <a:buNone/>
            </a:pPr>
            <a:r>
              <a:rPr kumimoji="0" lang="nb-NO" altLang="nb-NO" sz="1400" b="0" i="0" u="none" strike="noStrike" kern="1200" cap="none" spc="0" normalizeH="0" baseline="0" noProof="0">
                <a:ln w="9525" cap="flat" cmpd="sng" algn="ctr">
                  <a:noFill/>
                  <a:prstDash val="solid"/>
                  <a:round/>
                  <a:headEnd type="none" w="med" len="med"/>
                  <a:tailEnd type="none" w="med" len="med"/>
                </a:ln>
                <a:solidFill>
                  <a:srgbClr val="000000"/>
                </a:solidFill>
                <a:uLnTx/>
                <a:uFillTx/>
                <a:ea typeface="Arial" pitchFamily="34" charset="0"/>
              </a:rPr>
              <a:t>Inntak og vurdering</a:t>
            </a:r>
            <a:endParaRPr kumimoji="0" lang="nb-NO" altLang="nb-NO" sz="1400" b="0" i="0" u="none" strike="noStrike" kern="1200" cap="none" spc="0" normalizeH="0" baseline="0" noProof="0">
              <a:uLnTx/>
              <a:uFillTx/>
              <a:ea typeface="Arial" pitchFamily="34" charset="0"/>
            </a:endParaRPr>
          </a:p>
        </p:txBody>
      </p:sp>
      <p:sp>
        <p:nvSpPr>
          <p:cNvPr id="21509" name="Avrundet rektangel 40"/>
          <p:cNvSpPr/>
          <p:nvPr/>
        </p:nvSpPr>
        <p:spPr>
          <a:xfrm>
            <a:off x="468313" y="2276475"/>
            <a:ext cx="3024187" cy="431800"/>
          </a:xfrm>
          <a:prstGeom prst="roundRect">
            <a:avLst/>
          </a:prstGeom>
          <a:solidFill>
            <a:srgbClr val="FFFFFF"/>
          </a:solidFill>
          <a:ln w="25400" cap="flat" cmpd="sng" algn="ctr">
            <a:solidFill>
              <a:srgbClr val="4F81BD"/>
            </a:solidFill>
            <a:prstDash val="solid"/>
            <a:round/>
            <a:headEnd type="none" w="med" len="med"/>
            <a:tailEnd type="none" w="med" len="med"/>
          </a:ln>
        </p:spPr>
        <p:txBody>
          <a:bodyPr anchor="ctr"/>
          <a:lstStyle/>
          <a:p>
            <a:pPr marL="0" marR="0" lvl="0" indent="0" algn="ctr" defTabSz="914400" rtl="0" eaLnBrk="1" fontAlgn="auto" latinLnBrk="0" hangingPunct="1">
              <a:lnSpc>
                <a:spcPct val="100000"/>
              </a:lnSpc>
              <a:spcBef>
                <a:spcPct val="0"/>
              </a:spcBef>
              <a:spcAft>
                <a:spcPct val="0"/>
              </a:spcAft>
              <a:buClrTx/>
              <a:buSzTx/>
              <a:buFontTx/>
              <a:buNone/>
            </a:pPr>
            <a:r>
              <a:rPr kumimoji="0" lang="nb-NO" sz="1400" b="0" i="0" u="none" strike="noStrike" kern="1200" cap="none" spc="0" normalizeH="0" baseline="0" noProof="0">
                <a:ln>
                  <a:noFill/>
                </a:ln>
                <a:solidFill>
                  <a:schemeClr val="dk1"/>
                </a:solidFill>
                <a:uLnTx/>
                <a:uFillTx/>
                <a:latin typeface="+mn-lt" pitchFamily="34" charset="0"/>
                <a:ea typeface="+mn-ea" pitchFamily="34" charset="0"/>
                <a:cs typeface="+mn-cs"/>
              </a:rPr>
              <a:t>Oversiktbilde – vurderinger og rettigheter</a:t>
            </a:r>
          </a:p>
        </p:txBody>
      </p:sp>
      <p:grpSp>
        <p:nvGrpSpPr>
          <p:cNvPr id="21510" name="Gruppe 2" title=""/>
          <p:cNvGrpSpPr/>
          <p:nvPr/>
        </p:nvGrpSpPr>
        <p:grpSpPr>
          <a:xfrm>
            <a:off x="468313" y="549275"/>
            <a:ext cx="1736725" cy="693738"/>
            <a:chOff x="1951" y="480744"/>
            <a:chExt cx="1736735" cy="694694"/>
          </a:xfrm>
        </p:grpSpPr>
        <p:sp>
          <p:nvSpPr>
            <p:cNvPr id="21511" name="Vinkeltegn 38" title="">
              <a:hlinkClick r:id="rId2"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1512"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 pårørende informasjon</a:t>
              </a:r>
            </a:p>
          </p:txBody>
        </p:sp>
      </p:grpSp>
      <p:grpSp>
        <p:nvGrpSpPr>
          <p:cNvPr id="21513" name="Gruppe 3" title=""/>
          <p:cNvGrpSpPr/>
          <p:nvPr/>
        </p:nvGrpSpPr>
        <p:grpSpPr>
          <a:xfrm>
            <a:off x="2030413" y="549275"/>
            <a:ext cx="1736725" cy="693738"/>
            <a:chOff x="1565013" y="480744"/>
            <a:chExt cx="1736735" cy="694694"/>
          </a:xfrm>
        </p:grpSpPr>
        <p:sp>
          <p:nvSpPr>
            <p:cNvPr id="21514" name="Vinkeltegn 43" title="">
              <a:hlinkClick r:id="rId3" action="ppaction://hlinksldjump"/>
            </p:cNvPr>
            <p:cNvSpPr/>
            <p:nvPr/>
          </p:nvSpPr>
          <p:spPr>
            <a:xfrm>
              <a:off x="1565013" y="480744"/>
              <a:ext cx="1736735" cy="694694"/>
            </a:xfrm>
            <a:prstGeom prst="chevron">
              <a:avLst>
                <a:gd name="adj" fmla="val 50000"/>
              </a:avLst>
            </a:prstGeom>
            <a:gradFill rotWithShape="1">
              <a:gsLst>
                <a:gs pos="0">
                  <a:srgbClr val="BCBCBC"/>
                </a:gs>
                <a:gs pos="35001">
                  <a:srgbClr val="D0D0D0"/>
                </a:gs>
                <a:gs pos="100000">
                  <a:srgbClr val="EDEDED"/>
                </a:gs>
              </a:gsLst>
              <a:lin ang="16200000" scaled="1"/>
            </a:gradFill>
            <a:ln>
              <a:solidFill>
                <a:srgbClr val="000000"/>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1515" name="Vinkeltegn 6"/>
            <p:cNvSpPr/>
            <p:nvPr/>
          </p:nvSpPr>
          <p:spPr>
            <a:xfrm>
              <a:off x="1912677"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Inntak og vurdering</a:t>
              </a:r>
            </a:p>
          </p:txBody>
        </p:sp>
      </p:grpSp>
      <p:grpSp>
        <p:nvGrpSpPr>
          <p:cNvPr id="21516" name="Gruppe 4" title=""/>
          <p:cNvGrpSpPr/>
          <p:nvPr/>
        </p:nvGrpSpPr>
        <p:grpSpPr>
          <a:xfrm>
            <a:off x="3594100" y="549275"/>
            <a:ext cx="1736725" cy="693738"/>
            <a:chOff x="3128076" y="480744"/>
            <a:chExt cx="1736735" cy="694694"/>
          </a:xfrm>
        </p:grpSpPr>
        <p:sp>
          <p:nvSpPr>
            <p:cNvPr id="21517" name="Vinkeltegn 46" title="">
              <a:hlinkClick r:id="rId4" action="ppaction://hlinksldjump"/>
            </p:cNvPr>
            <p:cNvSpPr/>
            <p:nvPr/>
          </p:nvSpPr>
          <p:spPr>
            <a:xfrm>
              <a:off x="3128076"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1518" name="Vinkeltegn 8"/>
            <p:cNvSpPr/>
            <p:nvPr/>
          </p:nvSpPr>
          <p:spPr>
            <a:xfrm>
              <a:off x="3475741"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Utredning og diagnostikk</a:t>
              </a:r>
            </a:p>
          </p:txBody>
        </p:sp>
      </p:grpSp>
      <p:grpSp>
        <p:nvGrpSpPr>
          <p:cNvPr id="21519" name="Gruppe 6" title=""/>
          <p:cNvGrpSpPr/>
          <p:nvPr/>
        </p:nvGrpSpPr>
        <p:grpSpPr>
          <a:xfrm>
            <a:off x="6719888" y="549275"/>
            <a:ext cx="1736725" cy="693738"/>
            <a:chOff x="6254200" y="480744"/>
            <a:chExt cx="1736735" cy="694694"/>
          </a:xfrm>
        </p:grpSpPr>
        <p:sp>
          <p:nvSpPr>
            <p:cNvPr id="21520" name="Vinkeltegn 49" title="">
              <a:hlinkClick r:id="rId5" action="ppaction://hlinksldjump"/>
            </p:cNvPr>
            <p:cNvSpPr/>
            <p:nvPr/>
          </p:nvSpPr>
          <p:spPr>
            <a:xfrm>
              <a:off x="6254200"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1521" name="Vinkeltegn 12"/>
            <p:cNvSpPr/>
            <p:nvPr/>
          </p:nvSpPr>
          <p:spPr>
            <a:xfrm>
              <a:off x="6601864"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Pasientforløp - oversikt</a:t>
              </a:r>
            </a:p>
          </p:txBody>
        </p:sp>
      </p:grpSp>
      <p:grpSp>
        <p:nvGrpSpPr>
          <p:cNvPr id="21522" name="Gruppe 2" title=""/>
          <p:cNvGrpSpPr/>
          <p:nvPr/>
        </p:nvGrpSpPr>
        <p:grpSpPr>
          <a:xfrm>
            <a:off x="5148263" y="549275"/>
            <a:ext cx="1736725" cy="693738"/>
            <a:chOff x="1951" y="480744"/>
            <a:chExt cx="1736735" cy="694694"/>
          </a:xfrm>
        </p:grpSpPr>
        <p:sp>
          <p:nvSpPr>
            <p:cNvPr id="21523" name="Vinkeltegn 52" title="">
              <a:hlinkClick r:id="rId6" action="ppaction://hlinksldjump"/>
            </p:cNvPr>
            <p:cNvSpPr/>
            <p:nvPr/>
          </p:nvSpPr>
          <p:spPr>
            <a:xfrm>
              <a:off x="1951" y="480744"/>
              <a:ext cx="1736735" cy="694694"/>
            </a:xfrm>
            <a:prstGeom prst="chevron">
              <a:avLst>
                <a:gd name="adj" fmla="val 50000"/>
              </a:avLst>
            </a:prstGeom>
            <a:gradFill rotWithShape="1">
              <a:gsLst>
                <a:gs pos="0">
                  <a:srgbClr val="A3C4FF"/>
                </a:gs>
                <a:gs pos="35001">
                  <a:srgbClr val="BFD5FF"/>
                </a:gs>
                <a:gs pos="100000">
                  <a:srgbClr val="E5EEFF"/>
                </a:gs>
              </a:gsLst>
              <a:lin ang="16200000" scaled="1"/>
            </a:gradFill>
            <a:ln>
              <a:solidFill>
                <a:srgbClr val="4A7EBB"/>
              </a:solidFill>
              <a:miter lim="800000"/>
            </a:ln>
            <a:effectLst>
              <a:outerShdw blurRad="40000" dist="20000" dir="5400000">
                <a:srgbClr val="000000">
                  <a:alpha val="37999"/>
                </a:srgbClr>
              </a:outerShdw>
            </a:effectLst>
          </p:spPr>
          <p:txBody>
            <a:bodyPr/>
            <a:lstStyle>
              <a:lvl1pPr marL="342900" indent="-342900" algn="l" defTabSz="914400" rtl="0" eaLnBrk="0" fontAlgn="base" hangingPunct="0">
                <a:lnSpc>
                  <a:spcPct val="100000"/>
                </a:lnSpc>
                <a:spcBef>
                  <a:spcPct val="20000"/>
                </a:spcBef>
                <a:spcAft>
                  <a:spcPct val="0"/>
                </a:spcAft>
                <a:buClrTx/>
                <a:buSzTx/>
                <a:buFont typeface="Arial" pitchFamily="34" charset="0"/>
                <a:buChar char="•"/>
                <a:defRPr kumimoji="0" lang="nb-NO" altLang="en-US" sz="3200" b="0" i="0" u="none" kern="1200" baseline="0">
                  <a:solidFill>
                    <a:srgbClr val="000000"/>
                  </a:solidFill>
                  <a:effectLst/>
                  <a:latin typeface="+mn-lt"/>
                  <a:ea typeface="+mn-ea"/>
                  <a:cs typeface="Calibri" panose="020f0502020204030204" pitchFamily="34" charset="0"/>
                </a:defRPr>
              </a:lvl1pPr>
              <a:lvl2pPr marL="742950" indent="-285750" algn="l" defTabSz="914400" rtl="0" eaLnBrk="0" fontAlgn="base" hangingPunct="0">
                <a:lnSpc>
                  <a:spcPct val="100000"/>
                </a:lnSpc>
                <a:spcBef>
                  <a:spcPct val="20000"/>
                </a:spcBef>
                <a:spcAft>
                  <a:spcPct val="0"/>
                </a:spcAft>
                <a:buClrTx/>
                <a:buSzTx/>
                <a:buFont typeface="Arial" pitchFamily="34" charset="0"/>
                <a:buChar char="–"/>
                <a:defRPr kumimoji="0" lang="nb-NO" altLang="en-US" sz="2800" b="0" i="0" u="none" kern="1200" baseline="0">
                  <a:solidFill>
                    <a:srgbClr val="000000"/>
                  </a:solidFill>
                  <a:effectLst/>
                  <a:latin typeface="+mn-lt"/>
                  <a:ea typeface="+mn-ea"/>
                  <a:cs typeface="Calibri" panose="020f0502020204030204" pitchFamily="34" charset="0"/>
                </a:defRPr>
              </a:lvl2pPr>
              <a:lvl3pPr marL="11430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400" b="0" i="0" u="none" kern="1200" baseline="0">
                  <a:solidFill>
                    <a:srgbClr val="000000"/>
                  </a:solidFill>
                  <a:effectLst/>
                  <a:latin typeface="+mn-lt"/>
                  <a:ea typeface="+mn-ea"/>
                  <a:cs typeface="Calibri" panose="020f0502020204030204" pitchFamily="34" charset="0"/>
                </a:defRPr>
              </a:lvl3pPr>
              <a:lvl4pPr marL="16002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4pPr>
              <a:lvl5pPr marL="2057400" indent="-228600" algn="l" defTabSz="914400" rtl="0" eaLnBrk="0" fontAlgn="base" hangingPunct="0">
                <a:lnSpc>
                  <a:spcPct val="100000"/>
                </a:lnSpc>
                <a:spcBef>
                  <a:spcPct val="20000"/>
                </a:spcBef>
                <a:spcAft>
                  <a:spcPct val="0"/>
                </a:spcAft>
                <a:buClrTx/>
                <a:buSzTx/>
                <a:buFont typeface="Arial" pitchFamily="34" charset="0"/>
                <a:buChar char="»"/>
                <a:defRPr kumimoji="0" lang="nb-NO" altLang="en-US" sz="2000" b="0" i="0" u="none" kern="1200" baseline="0">
                  <a:solidFill>
                    <a:srgbClr val="000000"/>
                  </a:solidFill>
                  <a:effectLst/>
                  <a:latin typeface="+mn-lt"/>
                  <a:ea typeface="+mn-ea"/>
                  <a:cs typeface="Calibri" panose="020f0502020204030204" pitchFamily="34" charset="0"/>
                </a:defRPr>
              </a:lvl5pPr>
              <a:lvl6pPr marL="25146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lang="nb-NO" altLang="en-US" sz="2000" kern="1200">
                  <a:solidFill>
                    <a:schemeClr val="tx1"/>
                  </a:solidFill>
                  <a:latin typeface="+mn-lt"/>
                  <a:ea typeface="+mn-ea"/>
                  <a:cs typeface="+mn-cs"/>
                </a:defRPr>
              </a:lvl9pPr>
            </a:lstStyle>
            <a:p>
              <a:pPr marL="0" lvl="0" indent="0" eaLnBrk="1" hangingPunct="1">
                <a:spcBef>
                  <a:spcPct val="0"/>
                </a:spcBef>
                <a:buFontTx/>
                <a:buNone/>
              </a:pPr>
              <a:endParaRPr lang="nb-NO" altLang="nb-NO" sz="1800">
                <a:ea typeface="Arial" pitchFamily="34" charset="0"/>
              </a:endParaRPr>
            </a:p>
          </p:txBody>
        </p:sp>
        <p:sp>
          <p:nvSpPr>
            <p:cNvPr id="21524" name="Vinkeltegn 4"/>
            <p:cNvSpPr/>
            <p:nvPr/>
          </p:nvSpPr>
          <p:spPr>
            <a:xfrm>
              <a:off x="349615" y="480744"/>
              <a:ext cx="1041406" cy="694694"/>
            </a:xfrm>
            <a:prstGeom prst="rect">
              <a:avLst/>
            </a:prstGeom>
            <a:noFill/>
            <a:ln w="9525" cap="flat" cmpd="sng" algn="ctr">
              <a:noFill/>
              <a:prstDash val="solid"/>
              <a:round/>
              <a:headEnd type="none" w="med" len="med"/>
              <a:tailEnd type="none" w="med" len="med"/>
            </a:ln>
          </p:spPr>
          <p:txBody>
            <a:bodyPr lIns="48006" tIns="16002" rIns="16002" bIns="16002" anchor="ctr"/>
            <a:lstStyle/>
            <a:p>
              <a:pPr marL="0" marR="0" lvl="0" indent="0" algn="ctr" defTabSz="533400" rtl="0" eaLnBrk="1" fontAlgn="auto" latinLnBrk="0" hangingPunct="1">
                <a:lnSpc>
                  <a:spcPct val="90000"/>
                </a:lnSpc>
                <a:spcBef>
                  <a:spcPct val="0"/>
                </a:spcBef>
                <a:spcAft>
                  <a:spcPct val="35000"/>
                </a:spcAft>
                <a:buClrTx/>
                <a:buSzTx/>
                <a:buFontTx/>
                <a:buNone/>
              </a:pPr>
              <a:r>
                <a:rPr kumimoji="0" lang="nb-NO" sz="1200" b="0" i="0" u="none" strike="noStrike" kern="1200" cap="none" spc="0" normalizeH="0" baseline="0" noProof="0">
                  <a:ln>
                    <a:noFill/>
                  </a:ln>
                  <a:solidFill>
                    <a:schemeClr val="dk1"/>
                  </a:solidFill>
                  <a:uLnTx/>
                  <a:uFillTx/>
                  <a:latin typeface="+mn-lt" pitchFamily="34" charset="0"/>
                  <a:ea typeface="+mn-ea" pitchFamily="34" charset="0"/>
                  <a:cs typeface="+mn-cs"/>
                </a:rPr>
                <a:t>Behandling og tiltak</a:t>
              </a:r>
            </a:p>
          </p:txBody>
        </p:sp>
      </p:grpSp>
    </p:spTree>
  </p:cSld>
  <p:clrMapOvr>
    <a:masterClrMapping/>
  </p:clrMapOvr>
  <p:transition/>
  <p:timing/>
</p:sld>
</file>

<file path=ppt/tags/tag1.xml><?xml version="1.0" encoding="utf-8"?>
<p:tagLst xmlns:p="http://schemas.openxmlformats.org/presentationml/2006/main">
  <p:tag name="AS_NET" val="4.0.30319.42000"/>
  <p:tag name="AS_OS" val="Microsoft Windows NT 10.0.17763.0"/>
  <p:tag name="AS_RELEASE_DATE" val="2023.05.14"/>
  <p:tag name="AS_TITLE" val="Aspose.Slides for .NET 4.0 Client Profile"/>
  <p:tag name="AS_VERSION" val="23.5"/>
</p:tagLst>
</file>

<file path=ppt/theme/theme1.xml><?xml version="1.0" encoding="utf-8"?>
<a:theme xmlns:r="http://schemas.openxmlformats.org/officeDocument/2006/relationships"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ppt/theme/theme2.xml><?xml version="1.0" encoding="utf-8"?>
<a:theme xmlns:r="http://schemas.openxmlformats.org/officeDocument/2006/relationships" xmlns:a="http://schemas.openxmlformats.org/drawingml/2006/main" name="Office-tema">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Calibri"/>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Calibri"/>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Helse Sør-Øst RHF</Company>
  <PresentationFormat>On-screen Show (4:3)</PresentationFormat>
  <Paragraphs>666</Paragraphs>
  <Slides>33</Slides>
  <Notes>8</Notes>
  <TotalTime>2613</TotalTime>
  <HiddenSlides>0</HiddenSlides>
  <MMClips>0</MMClips>
  <ScaleCrop>0</ScaleCrop>
  <HeadingPairs>
    <vt:vector baseType="variant" size="6">
      <vt:variant>
        <vt:lpstr>Fonts used</vt:lpstr>
      </vt:variant>
      <vt:variant>
        <vt:i4>3</vt:i4>
      </vt:variant>
      <vt:variant>
        <vt:lpstr>Theme</vt:lpstr>
      </vt:variant>
      <vt:variant>
        <vt:i4>1</vt:i4>
      </vt:variant>
      <vt:variant>
        <vt:lpstr>Slide Titles</vt:lpstr>
      </vt:variant>
      <vt:variant>
        <vt:i4>33</vt:i4>
      </vt:variant>
    </vt:vector>
  </HeadingPairs>
  <TitlesOfParts>
    <vt:vector baseType="lpstr" size="37">
      <vt:lpstr>Arial</vt:lpstr>
      <vt:lpstr>Calibri</vt:lpstr>
      <vt:lpstr>Wingdings</vt:lpstr>
      <vt:lpstr>Office-tema</vt:lpstr>
      <vt:lpstr>Pasientforløp ADHD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0</LinksUpToDate>
  <SharedDoc>0</SharedDoc>
  <HyperlinksChanged>0</HyperlinksChanged>
  <Application>Aspose.Slides for .NET</Application>
  <AppVersion>23.0500</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Lysbilde 1</dc:title>
  <dc:creator>greile</dc:creator>
  <dc:description>EK_Avdeling¤2#4¤2# ¤3#EK_Avsnitt¤2#4¤2# ¤3#EK_Bedriftsnavn¤2#1¤2#Sørlandet sykehus HF¤3#EK_GjelderFra¤2#0¤2#03.01.2023¤3#EK_KlGjelderFra¤2#0¤2#¤3#EK_Opprettet¤2#0¤2#07.06.2016¤3#EK_Utgitt¤2#0¤2#23.06.2016¤3#EK_IBrukDato¤2#0¤2#03.01.2023¤3#EK_DokumentID¤2#0¤2#D41911¤3#EK_DokTittel¤2#0¤2#Behandlingslinje - ADHD¤3#EK_DokType¤2#0¤2#Generelt dokument¤3#EK_DocLvlShort¤2#0¤2# ¤3#EK_DocLevel¤2#0¤2# ¤3#EK_EksRef¤2#2¤2# 0¤3#EK_Erstatter¤2#0¤2#6.00¤3#EK_ErstatterD¤2#0¤2#30.09.2020¤3#EK_Signatur¤2#0¤2#Ingeborg Sele Danielsen¤3#EK_Verifisert¤2#0¤2# ¤3#EK_Hørt¤2#0¤2# ¤3#EK_AuditReview¤2#2¤2# ¤3#EK_AuditApprove¤2#2¤2# ¤3#EK_Gradering¤2#0¤2#Åpen¤3#EK_Gradnr¤2#4¤2#0¤3#EK_Kapittel¤2#4¤2# ¤3#EK_Referanse¤2#2¤2# 18I.3.18-33Førerkortvurderinger og meldeplikt (trafikkmedisin) i SSHF41750dok41750.docx¤1#II.KPH.1.1.1-1EK ny forside41188dok41188.docx¤1#II.KPH.2.4.1-1Anamnese KPH - Veiledning31127dok31127.docx¤1#II.KPH.2.4.1-31WPPSI/WISC IV/WAIS-IV - lenke27876dok27876.docx¤1#II.KPH.2.4.1-34ASEBA - lenke27896dok27896.docx¤1#II.KPH.2.4.1-36MINI - PLUSS Internasjonalt neuropsykiatrisk intervju27908dok27908.pdf¤1#II.KPH.2.4.1-77Kartlegging av "triggere" - tvang, tics, raseri, sinne41901dok41901.pdf¤1#II.KPH.2.4.1-82SNAP IV - skåringsverktøy tourettes syndrom41970dok41970.pdf¤1#II.KPH.2.4.1-885-15 - Nordisk skjema for utredning av barns utvikling og atferd - lenke42038http://www.5-15.org/login.aspx?returnurl=%2fdefault.aspx¤1#II.KPH.2.4.1-89WURS - Wender Utah Rating Scale for ADHD voksne42039dok42039.pdf¤1#II.KPH.2.4.1-90DIVA 2.0 - diagnostisk intervju for utredning av ADHD hos voksne42040dok42040.pdf¤1#II.KPH.2.4.1-91Vineland - link42042dok42042.docx¤1#II.KPH.2.4.2-2Komparentopplysninger i DIPS - KPH32176dok32176.docx¤1#II.KPH.2.4.2-23Utredning - Standard utreding voksne KPH40598dok40598.ppt¤1#II.KPH.4.1-32Nasjonal faglig retningslinje for utredning, behandling og oppfølging for ADHD41915https://helsedirektoratet.no/retningslinjer/adhd¤1#II.KPH.4.1-34Nasjonal veileder for henvsininger til spesialisthelsetjenesten41698https://helsedirektoratet.no/retningslinjer/henvisningsveileder¤1#II.KPH.4.1-35Førerkortveileder - psykologforeningen41549http://www.psykologforeningen.no/medlem/foererkortveileder¤1#II.KPH.4.2-10NICE guidelines - ADHD41914https://www.nice.org.uk/guidance/cg72/evidence/adhd-full-guideline-241963165¤1#¤3#EK_RefNr¤2#0¤2#II.KPH.3.6-1¤3#EK_Revisjon¤2#0¤2#7.00¤3#EK_Ansvarlig¤2#0¤2#Martin Rafoss¤3#EK_SkrevetAv¤2#0¤2#Faggruppe¤3#EK_DokAnsvNavn¤2#0¤2#Gro Merete Eilertsen¤3#EK_UText2¤2#0¤2# ¤3#EK_UText3¤2#0¤2# ¤3#EK_UText4¤2#0¤2# ¤3#EK_Status¤2#0¤2#I bruk¤3#EK_Stikkord¤2#0¤2#¤3#EK_SuperStikkord¤2#0¤2#¤3#EK_Rapport¤2#3¤2#¤3#EK_EKPrintMerke¤2#0¤2#¤3#EK_Watermark¤2#0¤2#¤3#EK_Utgave¤2#0¤2#7.00¤3#EK_Merknad¤2#7¤2#Bør gjennomgås på nytt, forleges inntil videre¤3#EK_VerLogg¤2#2¤2#Ver. 7.00 - 03.01.2023|Bør gjennomgås på nytt, forleges inntil videre¤1#Ver. 6.00 - 30.09.2020|Forlenges med 12 mnd før ny vurdering¤1#Ver. 5.00 - 25.05.2020|Forlenges med 6 måneder før ny vurdering¤1#Ver. 4.00 - 03.12.2019|Forlenges med 6 måneder, må gjøres ny vurdering¤1#Ver. 3.00 - 03.05.2018|Kun forlengelse.¤1#Ver. 2.00 - 23.06.2016|Endret filformat¤1#Ver. 1.00 - 23.06.2016|¤3#EK_RF1¤2#4¤2# ¤3#EK_RF2¤2#4¤2# ¤3#EK_RF3¤2#4¤2# ¤3#EK_RF4¤2#4¤2# ¤3#EK_RF5¤2#4¤2# ¤3#EK_RF6¤2#4¤2# ¤3#EK_RF7¤2#4¤2# ¤3#EK_RF8¤2#4¤2# ¤3#EK_RF9¤2#4¤2# ¤3#EK_Mappe1¤2#4¤2# ¤3#EK_Mappe2¤2#4¤2# ¤3#EK_Mappe3¤2#4¤2# ¤3#EK_Mappe4¤2#4¤2# ¤3#EK_Mappe5¤2#4¤2# ¤3#EK_Mappe6¤2#4¤2# ¤3#EK_Mappe7¤2#4¤2# ¤3#EK_Mappe8¤2#4¤2# ¤3#EK_Mappe9¤2#4¤2# ¤3#EK_DL¤2#0¤2#1¤3#EK_GjelderTil¤2#0¤2#03.01.2024¤3#EK_Vedlegg¤2#2¤2# 0¤3#EK_AvdelingOver¤2#4¤2# ¤3#EK_HRefNr¤2#0¤2# ¤3#EK_HbNavn¤2#0¤2# ¤3#EK_DokRefnr¤2#4¤2#0002040306¤3#EK_Dokendrdato¤2#4¤2#05.05.2022 15:50:27¤3#EK_HbType¤2#4¤2# ¤3#EK_Offisiell¤2#4¤2# ¤3#EK_VedleggRef¤2#4¤2#II.KPH.3.6-1¤3#EK_Strukt00¤2#5¤2#¤5#II¤5#Klinikknivå¤5#0¤5#0¤4#.¤5#KPH¤5#Klinikk for psykisk helse - psykiatri og avhengighetsbehandling¤5#0¤5#0¤4#.¤5#3¤5#Diagnosespesifikke behandlingsforløp¤5#0¤5#0¤4#.¤5#6¤5#ADHD¤5#0¤5#0¤4#\¤3#EK_Strukt01¤2#5¤2#¤3#EK_Pub¤2#6¤2#;13;¤3#EKR_DokType¤2#0¤2# ¤3#EKR_Doktittel¤2#0¤2# ¤3#EKR_DokumentID¤2#0¤2# ¤3#EKR_RefNr¤2#0¤2# ¤3#EKR_Gradering¤2#0¤2# ¤3#EKR_Signatur¤2#0¤2# ¤3#EKR_Verifisert¤2#0¤2# ¤3#EKR_Hørt¤2#0¤2# ¤3#EKR_AuditReview¤2#2¤2# ¤3#EKR_AuditApprove¤2#2¤2# ¤3#EKR_AuditFinal¤2#2¤2# ¤3#EKR_Dokeier¤2#0¤2# ¤3#EKR_Status¤2#0¤2# ¤3#EKR_Opprettet¤2#0¤2# ¤3#EKR_Endret¤2#0¤2# ¤3#EKR_Ibruk¤2#0¤2# ¤3#EKR_Rapport¤2#3¤2# ¤3#EKR_Utgitt¤2#0¤2# ¤3#EKR_SkrevetAv¤2#0¤2# ¤3#EKR_UText1¤2#0¤2# ¤3#EKR_UText2¤2#0¤2# ¤3#EKR_UText3¤2#0¤2# ¤3#EKR_UText4¤2#0¤2# ¤3#EKR_DokRefnr¤2#4¤2# ¤3#EKR_Gradnr¤2#4¤2# ¤3#EKR_Strukt00¤2#5¤2#¤5#II¤5#Klinikknivå¤5#0¤5#0¤4#.¤5#KPH¤5#Klinikk for psykisk helse - psykiatri og avhengighetsbehandling¤5#0¤5#0¤4#.¤5#3¤5#Diagnosespesifikke behandlingsforløp¤5#0¤5#0¤4#.¤5#6¤5#ADHD¤5#0¤5#0¤4#\¤3#</dc:description>
  <cp:keywords>&lt;dok41911.ppt&gt;&lt;n&gt;ek_type&lt;/n&gt;&lt;v&gt;DOK&lt;/v&gt;&lt;n&gt;khb&lt;/n&gt;&lt;v&gt;UB&lt;/v&gt;&lt;n&gt;beskyttet&lt;/n&gt;&lt;v&gt;nei&lt;/v&gt;&lt;/dok41911.ppt&gt;</cp:keywords>
  <cp:lastModifiedBy>Kåre Smith Heggland</cp:lastModifiedBy>
  <cp:revision>437</cp:revision>
  <dcterms:created xsi:type="dcterms:W3CDTF">2015-12-04T09:53:51Z</dcterms:created>
  <dcterms:modified xsi:type="dcterms:W3CDTF">2024-10-22T10:20:29Z</dcterms:modified>
</cp:coreProperties>
</file>

<file path=docProps/custom.xml><?xml version="1.0" encoding="utf-8"?>
<Properties xmlns:vt="http://schemas.openxmlformats.org/officeDocument/2006/docPropsVTypes" xmlns="http://schemas.openxmlformats.org/officeDocument/2006/custom-properties">
  <property fmtid="{D5CDD505-2E9C-101B-9397-08002B2CF9AE}" pid="2" name="CurrDocVer">
    <vt:lpwstr>2.20</vt:lpwstr>
  </property>
  <property fmtid="{D5CDD505-2E9C-101B-9397-08002B2CF9AE}" pid="3" name="EK_Format">
    <vt:lpwstr>2</vt:lpwstr>
  </property>
</Properties>
</file>