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</p:sldIdLst>
  <p:sldSz cx="6858000" cy="9144000" type="screen4x3"/>
  <p:notesSz cx="6858000" cy="9777413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3" autoAdjust="0"/>
    <p:restoredTop sz="90929"/>
  </p:normalViewPr>
  <p:slideViewPr>
    <p:cSldViewPr>
      <p:cViewPr varScale="1">
        <p:scale>
          <a:sx n="43" d="100"/>
          <a:sy n="43" d="100"/>
        </p:scale>
        <p:origin x="2232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B71A3878-C021-4381-A7A2-5191994995C3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7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9525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091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EC508B3D-E2BA-4AAA-B7AE-A801A2023B2C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57725"/>
            <a:ext cx="5029200" cy="441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7888" y="854075"/>
            <a:ext cx="25622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189147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E7DC724-7DA3-4A96-B2B8-F21A53B0C405}" type="slidenum">
              <a:rPr lang="en-GB"/>
              <a:t>1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7888" y="854075"/>
            <a:ext cx="2562225" cy="3416300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54610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868B1-FF26-428D-9BA9-6E450D475600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A1AE3-D851-4602-A29E-BA3A802C85C1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57675" cy="7315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53373-9510-4216-BEA8-112CEA93C4ED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3A36-96FC-4B4B-BDB8-FE4E326718C2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CF4EF-33CC-4B69-BBE6-CE29F6E08AE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57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86150" y="2641600"/>
            <a:ext cx="2857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5495F-D6CB-445F-92AD-18EE437D9A3C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F052D-2CDA-427D-AF83-E97566D4741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DC3E7-4FCC-4606-B0D0-F38BBECEB0C3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E2923-63BE-4459-8A4D-E3888C59D8C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68E88-2367-40D2-A759-43CCFBFBF0D6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5B7DB-6B48-4EED-84F0-D5300C2414D2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70FDE844-B769-4321-BEA4-1024C0C7F1B2}" type="slidenum">
              <a:rPr lang="en-GB"/>
              <a:t>‹#›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tittelstil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33363" y="414867"/>
            <a:ext cx="6391275" cy="8314267"/>
          </a:xfrm>
          <a:prstGeom prst="roundRect">
            <a:avLst>
              <a:gd name="adj" fmla="val 3556"/>
            </a:avLst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82" name="Group 50"/>
          <p:cNvGrpSpPr/>
          <p:nvPr/>
        </p:nvGrpSpPr>
        <p:grpSpPr>
          <a:xfrm>
            <a:off x="514350" y="609600"/>
            <a:ext cx="5772150" cy="1320800"/>
            <a:chOff x="432" y="288"/>
            <a:chExt cx="4848" cy="624"/>
          </a:xfrm>
        </p:grpSpPr>
        <p:sp>
          <p:nvSpPr>
            <p:cNvPr id="18467" name="EK_Bedriftsnavn?22"/>
            <p:cNvSpPr>
              <a:spLocks noChangeArrowheads="1"/>
            </p:cNvSpPr>
            <p:nvPr/>
          </p:nvSpPr>
          <p:spPr bwMode="auto">
            <a:xfrm>
              <a:off x="432" y="288"/>
              <a:ext cx="3456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nb-NO" sz="1200" b="1"/>
                <a:t>Sørlandet sykehus HF</a:t>
              </a:r>
            </a:p>
          </p:txBody>
        </p:sp>
        <p:sp>
          <p:nvSpPr>
            <p:cNvPr id="18468" name="EK_DokTittel?23"/>
            <p:cNvSpPr>
              <a:spLocks noChangeArrowheads="1"/>
            </p:cNvSpPr>
            <p:nvPr/>
          </p:nvSpPr>
          <p:spPr bwMode="auto">
            <a:xfrm>
              <a:off x="432" y="480"/>
              <a:ext cx="3456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b="1" smtClean="0"/>
                <a:t>Beinbank - Frysere - Temperatur-logg-skjema - SSHF</a:t>
              </a:r>
              <a:endParaRPr lang="nb-NO" sz="1200" b="1"/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3888" y="288"/>
              <a:ext cx="384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/>
                <a:t>Dok.id:</a:t>
              </a:r>
            </a:p>
          </p:txBody>
        </p:sp>
        <p:sp>
          <p:nvSpPr>
            <p:cNvPr id="18470" name="EK_RefNr?24"/>
            <p:cNvSpPr>
              <a:spLocks noChangeArrowheads="1"/>
            </p:cNvSpPr>
            <p:nvPr/>
          </p:nvSpPr>
          <p:spPr bwMode="auto">
            <a:xfrm>
              <a:off x="4272" y="288"/>
              <a:ext cx="100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I.3.16-17</a:t>
              </a:r>
              <a:endParaRPr lang="nb-NO" sz="1200"/>
            </a:p>
          </p:txBody>
        </p:sp>
        <p:sp>
          <p:nvSpPr>
            <p:cNvPr id="18471" name="EK_DokType?25"/>
            <p:cNvSpPr>
              <a:spLocks noChangeArrowheads="1"/>
            </p:cNvSpPr>
            <p:nvPr/>
          </p:nvSpPr>
          <p:spPr bwMode="auto">
            <a:xfrm>
              <a:off x="3888" y="480"/>
              <a:ext cx="1392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Generelt dokument</a:t>
              </a:r>
              <a:endParaRPr lang="nb-NO" sz="1200"/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32" y="624"/>
              <a:ext cx="480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/>
                <a:t>Utgave: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912" y="624"/>
              <a:ext cx="2112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/>
                <a:t>Skrevet av:</a:t>
              </a:r>
            </a:p>
          </p:txBody>
        </p:sp>
        <p:sp>
          <p:nvSpPr>
            <p:cNvPr id="18474" name="EK_Utgave?26"/>
            <p:cNvSpPr>
              <a:spLocks noChangeArrowheads="1"/>
            </p:cNvSpPr>
            <p:nvPr/>
          </p:nvSpPr>
          <p:spPr bwMode="auto">
            <a:xfrm>
              <a:off x="432" y="768"/>
              <a:ext cx="480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4.01</a:t>
              </a:r>
              <a:endParaRPr lang="nb-NO" sz="1200"/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3888" y="624"/>
              <a:ext cx="1392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/>
                <a:t>Godkjent av:</a:t>
              </a:r>
            </a:p>
          </p:txBody>
        </p:sp>
        <p:sp>
          <p:nvSpPr>
            <p:cNvPr id="18476" name="EK_Signatur?27"/>
            <p:cNvSpPr>
              <a:spLocks noChangeArrowheads="1"/>
            </p:cNvSpPr>
            <p:nvPr/>
          </p:nvSpPr>
          <p:spPr bwMode="auto">
            <a:xfrm>
              <a:off x="3888" y="768"/>
              <a:ext cx="1392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Per Engstrand</a:t>
              </a:r>
              <a:endParaRPr lang="nb-NO" sz="1200"/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3024" y="624"/>
              <a:ext cx="86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/>
                <a:t>Gjelder fra:</a:t>
              </a:r>
            </a:p>
          </p:txBody>
        </p:sp>
        <p:sp>
          <p:nvSpPr>
            <p:cNvPr id="18478" name="EK_GjelderFra?28"/>
            <p:cNvSpPr>
              <a:spLocks noChangeArrowheads="1"/>
            </p:cNvSpPr>
            <p:nvPr/>
          </p:nvSpPr>
          <p:spPr bwMode="auto">
            <a:xfrm>
              <a:off x="3024" y="768"/>
              <a:ext cx="864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26.04.2021</a:t>
              </a:r>
              <a:endParaRPr lang="nb-NO" sz="1200"/>
            </a:p>
          </p:txBody>
        </p:sp>
        <p:sp>
          <p:nvSpPr>
            <p:cNvPr id="18479" name="EK_SkrevetAv?29"/>
            <p:cNvSpPr>
              <a:spLocks noChangeArrowheads="1"/>
            </p:cNvSpPr>
            <p:nvPr/>
          </p:nvSpPr>
          <p:spPr bwMode="auto">
            <a:xfrm>
              <a:off x="912" y="768"/>
              <a:ext cx="2112" cy="1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762000"/>
              <a:r>
                <a:rPr lang="nb-NO" sz="1200" smtClean="0"/>
                <a:t>Biobankkoordinator Odd-Harald Olsen</a:t>
              </a:r>
              <a:endParaRPr lang="nb-NO" sz="1200"/>
            </a:p>
          </p:txBody>
        </p:sp>
      </p:grp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33962"/>
              </p:ext>
            </p:extLst>
          </p:nvPr>
        </p:nvGraphicFramePr>
        <p:xfrm>
          <a:off x="548680" y="1978115"/>
          <a:ext cx="5737817" cy="6332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8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560">
                <a:tc gridSpan="6">
                  <a:txBody>
                    <a:bodyPr vert="horz" wrap="square"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  <a:latin typeface="Calibri" pitchFamily="34" charset="0"/>
                        </a:rPr>
                        <a:t>Log-skjema for frysere i </a:t>
                      </a:r>
                      <a:r>
                        <a:rPr lang="nb-NO" sz="1400" b="1" u="none" strike="noStrike" smtClean="0">
                          <a:effectLst/>
                          <a:latin typeface="Calibri" pitchFamily="34" charset="0"/>
                        </a:rPr>
                        <a:t>Beinbanken SSA/SSK</a:t>
                      </a:r>
                      <a:endParaRPr lang="nb-NO" sz="1400" b="1" i="0" u="none" strike="noStrike"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39">
                <a:tc gridSpan="6">
                  <a:txBody>
                    <a:bodyPr vert="horz" wrap="square"/>
                    <a:lstStyle/>
                    <a:p>
                      <a:pPr algn="l" fontAlgn="b"/>
                      <a:r>
                        <a:rPr lang="nb-NO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Når det elektroniske temperaturovervåkningssystemet Boomerang er ute av drift, skal temperaturen i fryseren leses av </a:t>
                      </a:r>
                      <a:r>
                        <a:rPr lang="nb-NO" sz="1200" b="1" i="0" u="sng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annen hver time</a:t>
                      </a:r>
                      <a:r>
                        <a:rPr lang="nb-NO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algn="l" fontAlgn="b"/>
                      <a:r>
                        <a:rPr lang="nb-NO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Display på fryseren eller eksternt termometer kan benyttes.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58">
                <a:tc gridSpan="4">
                  <a:txBody>
                    <a:bodyPr vert="horz" wrap="square"/>
                    <a:lstStyle/>
                    <a:p>
                      <a:pPr algn="l" fontAlgn="b"/>
                      <a:endParaRPr lang="nb-NO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82">
                <a:tc gridSpan="3">
                  <a:txBody>
                    <a:bodyPr vert="horz" wrap="square"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Calibri" pitchFamily="34" charset="0"/>
                        </a:rPr>
                        <a:t>Avlesning annen hver time.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pPr algn="l" fontAlgn="b"/>
                      <a:r>
                        <a:rPr lang="nb-NO" sz="1200" u="none" strike="noStrike" smtClean="0">
                          <a:effectLst/>
                          <a:latin typeface="Calibri" pitchFamily="34" charset="0"/>
                        </a:rPr>
                        <a:t>Fra kl slett …………til kl slett…..……Dato…………….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229">
                <a:tc>
                  <a:txBody>
                    <a:bodyPr vert="horz" wrap="square"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  <a:latin typeface="Calibri" pitchFamily="34" charset="0"/>
                        </a:rPr>
                        <a:t>Fryser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  <a:latin typeface="Calibri" pitchFamily="34" charset="0"/>
                        </a:rPr>
                        <a:t>Dato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  <a:latin typeface="Calibri" pitchFamily="34" charset="0"/>
                        </a:rPr>
                        <a:t>Tid (</a:t>
                      </a:r>
                      <a:r>
                        <a:rPr lang="nb-NO" sz="1100" u="none" strike="noStrike" err="1" smtClean="0">
                          <a:effectLst/>
                          <a:latin typeface="Calibri" pitchFamily="34" charset="0"/>
                        </a:rPr>
                        <a:t>kl.slett</a:t>
                      </a:r>
                      <a:r>
                        <a:rPr lang="nb-NO" sz="1100" u="none" strike="noStrike">
                          <a:effectLst/>
                          <a:latin typeface="Calibri" pitchFamily="34" charset="0"/>
                        </a:rPr>
                        <a:t>)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  <a:latin typeface="Calibri" pitchFamily="34" charset="0"/>
                        </a:rPr>
                        <a:t>Avlest temp.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nb-NO" sz="1100" u="none" strike="noStrike">
                          <a:effectLst/>
                          <a:latin typeface="Calibri" pitchFamily="34" charset="0"/>
                        </a:rPr>
                        <a:t>Alarmgrenser</a:t>
                      </a:r>
                      <a:endParaRPr lang="nb-NO" sz="1100" b="1" i="0" u="none" strike="noStrike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r>
                        <a:rPr lang="nb-NO" sz="1100" u="none" strike="noStrike" smtClean="0">
                          <a:effectLst/>
                          <a:latin typeface="Calibri" pitchFamily="34" charset="0"/>
                        </a:rPr>
                        <a:t>Signatur/Kommentar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07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b-NO" sz="1400" b="1" i="0" u="none" strike="noStrike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-60</a:t>
                      </a:r>
                      <a:r>
                        <a:rPr lang="nb-NO" sz="1400" b="1" i="0" u="none" strike="noStrike" baseline="3000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r>
                        <a:rPr lang="nb-NO" sz="1400" b="1" i="0" u="none" strike="noStrike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lang="nb-NO" sz="1400" b="1" i="0" u="none" strike="noStrike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107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107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733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107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107"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ctr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3977">
                <a:tc gridSpan="6">
                  <a:txBody>
                    <a:bodyPr vert="horz" wrap="square"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  <a:latin typeface="Calibri" pitchFamily="34" charset="0"/>
                        </a:rPr>
                        <a:t>Signatur</a:t>
                      </a:r>
                      <a:endParaRPr lang="nb-NO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62" marR="5662" marT="5662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3860">
                <a:tc gridSpan="6">
                  <a:txBody>
                    <a:bodyPr vert="horz" wrap="square"/>
                    <a:lstStyle/>
                    <a:p>
                      <a:pPr algn="l" fontAlgn="b"/>
                      <a:endParaRPr lang="nn-NO" sz="1400" b="0" i="0" u="none" strike="noStrike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62" marR="5662" marT="5662" marB="0" anchor="b"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</Paragraphs>
  <Slides>1</Slides>
  <Notes>1</Notes>
  <TotalTime>19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Times New Roman</vt:lpstr>
      <vt:lpstr>Calibri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¤3#EK_Bedriftsnavn¤2#1¤2#Sørlandet sykehus HF¤3#EK_GjelderFra¤2#0¤2#26.04.2021¤3#EK_KlGjelderFra¤2#0¤2#¤3#EK_Opprettet¤2#0¤2#11.01.2017¤3#EK_Utgitt¤2#0¤2#19.01.2017¤3#EK_IBrukDato¤2#0¤2#26.04.2021¤3#EK_DokumentID¤2#0¤2#D43324¤3#EK_DokTittel¤2#0¤2#Beinbank - Frysere - Temperatur-logg-skjema - SSHF¤3#EK_DokType¤2#0¤2#Generelt dokument¤3#EK_DocLvlShort¤2#0¤2# ¤3#EK_DocLevel¤2#0¤2# ¤3#EK_EksRef¤2#2¤2# 0	¤3#EK_Erstatter¤2#0¤2#4.00¤3#EK_ErstatterD¤2#0¤2#15.11.2017¤3#EK_Signatur¤2#0¤2#Per Engstrand¤3#EK_Verifisert¤2#0¤2# ¤3#EK_Hørt¤2#0¤2# ¤3#EK_AuditReview¤2#2¤2# ¤3#EK_AuditApprove¤2#2¤2# ¤3#EK_Gradering¤2#0¤2#Åpen¤3#EK_Gradnr¤2#4¤2#0¤3#EK_Kapittel¤2#4¤2# ¤3#EK_Referanse¤2#2¤2# 0	¤3#EK_RefNr¤2#0¤2#I.3.16-15¤3#EK_Revisjon¤2#0¤2#4.01¤3#EK_Ansvarlig¤2#0¤2#Janne Jettestad¤3#EK_SkrevetAv¤2#0¤2#Biobankkoordinator Odd-Harald Olsen¤3#EK_DokAnsvNavn¤2#0¤2#Overlege Øystein Berg og overlege Paal Arnesen¤3#EK_UText2¤2#0¤2# ¤3#EK_UText3¤2#0¤2# ¤3#EK_UText4¤2#0¤2# ¤3#EK_Status¤2#0¤2#I bruk¤3#EK_Stikkord¤2#0¤2#beinbank, temperatur, fryser¤3#EK_SuperStikkord¤2#0¤2#¤3#EK_Rapport¤2#3¤2#¤3#EK_EKPrintMerke¤2#0¤2#¤3#EK_Watermark¤2#0¤2#¤3#EK_Utgave¤2#0¤2#4.01¤3#EK_Merknad¤2#7¤2#Forlenget gyldighet til 26.04.2023 uten endringer i dokumentet.¤3#EK_VerLogg¤2#2¤2#Ver. 4.01 - 26.04.2021|Forlenget gyldighet til 26.04.2023 uten endringer i dokumentet.¤1#Ver. 4.00 - 15.11.2017|¤1#Ver. 3.00 - 18.05.2017|¤1#Ver. 2.00 - 03.04.2017|¤1#Ver. 1.00 - 19.01.2017|¤3#EK_RF1¤2#4¤2#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¤3#EK_DL¤2#0¤2#15¤3#EK_GjelderTil¤2#0¤2#26.04.2023¤3#EK_Vedlegg¤2#2¤2# 0	¤3#EK_AvdelingOver¤2#4¤2# ¤3#EK_HRefNr¤2#0¤2# ¤3#EK_HbNavn¤2#0¤2# ¤3#EK_DokRefnr¤2#4¤2#00010316¤3#EK_Dokendrdato¤2#4¤2#06.05.2022 06:14:26¤3#EK_HbType¤2#4¤2# ¤3#EK_Offisiell¤2#4¤2# ¤3#EK_VedleggRef¤2#4¤2#I.3.16-15¤3#EK_Strukt00¤2#5¤2#¤5#I¤5#Foretaksnivå¤5#0¤5#0¤4#.¤5#3¤5#Generelle fagprosedyrer¤5#0¤5#0¤4#.¤5#16¤5#Beinbank¤5#0¤5#0¤4#\¤3#EK_Strukt01¤2#5¤2#¤3#EK_Pub¤2#6¤2#;15;¤3#EKR_DokType¤2#0¤2#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¤3#EKR_Strukt00¤2#5¤2#¤5#I¤5#Foretaksnivå¤5#0¤5#0¤4#.¤5#3¤5#Generelle fagprosedyrer¤5#0¤5#0¤4#.¤5#16¤5#Beinbank¤5#0¤5#0¤4#\¤3#</dc:description>
  <cp:keywords>&lt;dok43324.pptx&gt;&lt;n&gt;ek_type&lt;/n&gt;&lt;v&gt;DOK&lt;/v&gt;&lt;n&gt;khb&lt;/n&gt;&lt;v&gt;UB&lt;/v&gt;&lt;n&gt;beskyttet&lt;/n&gt;&lt;v&gt;nei&lt;/v&gt;&lt;/dok43324.pptx&gt;</cp:keywords>
  <cp:lastModifiedBy>Kåre Smith Heggland</cp:lastModifiedBy>
  <cp:revision>151</cp:revision>
  <cp:lastPrinted>1999-11-02T12:57:05.000</cp:lastPrinted>
  <dcterms:created xsi:type="dcterms:W3CDTF">1996-08-05T15:40:36Z</dcterms:created>
  <dcterms:modified xsi:type="dcterms:W3CDTF">2024-10-22T09:26:55Z</dcterms:modified>
  <dc:subject>00|[RefNr]|[Gradnr]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29</vt:i4>
  </property>
</Properties>
</file>