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257" r:id="rId4"/>
    <p:sldId id="258" r:id="rId5"/>
    <p:sldId id="259" r:id="rId6"/>
    <p:sldId id="260" r:id="rId7"/>
    <p:sldId id="261" r:id="rId8"/>
    <p:sldId id="262" r:id="rId9"/>
    <p:sldId id="265" r:id="rId10"/>
    <p:sldId id="264" r:id="rId11"/>
    <p:sldId id="268" r:id="rId12"/>
    <p:sldId id="269" r:id="rId13"/>
    <p:sldId id="270" r:id="rId14"/>
    <p:sldId id="309"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1" r:id="rId32"/>
    <p:sldId id="296" r:id="rId33"/>
    <p:sldId id="297" r:id="rId34"/>
    <p:sldId id="298" r:id="rId35"/>
    <p:sldId id="299" r:id="rId36"/>
    <p:sldId id="292" r:id="rId37"/>
    <p:sldId id="300" r:id="rId38"/>
    <p:sldId id="301" r:id="rId39"/>
    <p:sldId id="302" r:id="rId40"/>
    <p:sldId id="303" r:id="rId41"/>
    <p:sldId id="308" r:id="rId42"/>
    <p:sldId id="271" r:id="rId43"/>
    <p:sldId id="272" r:id="rId44"/>
    <p:sldId id="273" r:id="rId45"/>
    <p:sldId id="304" r:id="rId46"/>
    <p:sldId id="305" r:id="rId47"/>
    <p:sldId id="306" r:id="rId48"/>
    <p:sldId id="307" r:id="rId49"/>
  </p:sldIdLst>
  <p:sldSz cx="9144000" cy="6858000" type="screen4x3"/>
  <p:notesSz cx="6858000" cy="9144000"/>
  <p:custDataLst>
    <p:tags r:id="rId50"/>
  </p:custDataLst>
  <p:defaultTextStyle>
    <a:defPPr>
      <a:defRPr lang="nb-NO"/>
    </a:defPPr>
    <a:lvl1pPr marL="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5pPr>
  </p:defaultTextStyle>
</p:presentation>
</file>

<file path=ppt/commentAuthors.xml><?xml version="1.0" encoding="utf-8"?>
<p:cmAuthorLst xmlns:p="http://schemas.openxmlformats.org/presentationml/2006/main">
  <p:cmAuthor id="0" name="bli" initials="b" lastIdx="1" clrIdx="1"/>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75" autoAdjust="0"/>
  </p:normalViewPr>
  <p:slideViewPr>
    <p:cSldViewPr>
      <p:cViewPr varScale="1">
        <p:scale>
          <a:sx n="33" d="100"/>
          <a:sy n="33" d="100"/>
        </p:scale>
        <p:origin x="0" y="0"/>
      </p:cViewPr>
    </p:cSldViewPr>
  </p:slideViewPr>
  <p:notesViewPr>
    <p:cSldViewPr>
      <p:cViewPr varScale="1">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tags" Target="tags/tag1.xml" /><Relationship Id="rId51" Type="http://schemas.openxmlformats.org/officeDocument/2006/relationships/presProps" Target="presProps.xml" /><Relationship Id="rId52" Type="http://schemas.openxmlformats.org/officeDocument/2006/relationships/viewProps" Target="viewProps.xml" /><Relationship Id="rId53" Type="http://schemas.openxmlformats.org/officeDocument/2006/relationships/theme" Target="theme/theme1.xml" /><Relationship Id="rId54"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comments/comment1.xml><?xml version="1.0" encoding="utf-8"?>
<p:cmLst xmlns:a="http://schemas.openxmlformats.org/drawingml/2006/main" xmlns:p="http://schemas.openxmlformats.org/presentationml/2006/main">
  <p:cm authorId="0" dt="2016-09-13T16:54:38.1390000" idx="1">
    <p:pos x="3469" y="998"/>
    <p:text>på sikt skal det her settes inn link til Nettportalen
http://www.sshf.no/omoss_/avdelinger_/psykosomatikk-og-traumer_/portal-for-innvandrerhelse</p:text>
    <p:extLst>
      <p:ext xmlns:p15="http://schemas.microsoft.com/office/powerpoint/2012/main" uri="{C676402C-5697-4E1C-873F-D02D1690AC5C}">
        <p15:threadingInfo timeZoneBias="0"/>
      </p:ext>
    </p:extLst>
  </p:cm>
</p:cmLst>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60418" name="Plassholder for topptekst 1"/>
          <p:cNvSpPr>
            <a:spLocks noGrp="1"/>
          </p:cNvSpPr>
          <p:nvPr>
            <p:ph type="hdr" sz="quarter"/>
          </p:nvPr>
        </p:nvSpPr>
        <p:spPr>
          <a:xfrm>
            <a:off x="0"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60419" name="Plassholder for dato 2"/>
          <p:cNvSpPr>
            <a:spLocks noGrp="1"/>
          </p:cNvSpPr>
          <p:nvPr>
            <p:ph type="dt" idx="2"/>
          </p:nvPr>
        </p:nvSpPr>
        <p:spPr>
          <a:xfrm>
            <a:off x="3884613"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r" eaLnBrk="1" fontAlgn="auto" hangingPunct="1">
              <a:spcBef>
                <a:spcPct val="0"/>
              </a:spcBef>
              <a:spcAft>
                <a:spcPct val="0"/>
              </a:spcAft>
              <a:buSzTx/>
              <a:defRPr sz="1200">
                <a:solidFill>
                  <a:schemeClr val="tx1"/>
                </a:solidFill>
                <a:latin typeface="+mn-lt"/>
                <a:cs typeface="+mn-cs"/>
              </a:defRPr>
            </a:lvl1pPr>
          </a:lstStyle>
          <a:p>
            <a:pPr marL="0" marR="0" lvl="0" indent="0" algn="r" defTabSz="914400" rtl="0" eaLnBrk="1" fontAlgn="auto" latinLnBrk="0" hangingPunct="1">
              <a:lnSpc>
                <a:spcPct val="100000"/>
              </a:lnSpc>
              <a:spcBef>
                <a:spcPct val="0"/>
              </a:spcBef>
              <a:spcAft>
                <a:spcPct val="0"/>
              </a:spcAft>
              <a:buClrTx/>
              <a:buSzTx/>
              <a:buFontTx/>
              <a:buNone/>
            </a:pPr>
            <a:fld id="{A28826AF-BD9C-4749-87FB-762F97EAAFB9}" type="hfDateTime">
              <a:rPr kumimoji="0" lang="nb-NO" sz="1200" b="0" i="0" u="none" strike="noStrike" kern="1200" cap="none" spc="0" normalizeH="0" baseline="0" noProof="0">
                <a:ln>
                  <a:noFill/>
                </a:ln>
                <a:solidFill>
                  <a:schemeClr val="tx1"/>
                </a:solidFill>
                <a:uLnTx/>
                <a:uFillTx/>
                <a:latin typeface="+mn-lt"/>
                <a:ea typeface="+mn-ea"/>
                <a:cs typeface="+mn-cs"/>
              </a:rPr>
              <a:pPr marL="0" marR="0" lvl="0" indent="0" algn="r"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60420" name="Plassholder for lysbilde 3" title=""/>
          <p:cNvSpPr>
            <a:spLocks noGrp="1" noRot="1" noChangeAspect="1"/>
          </p:cNvSpPr>
          <p:nvPr>
            <p:ph type="sldImg" idx="5"/>
          </p:nvPr>
        </p:nvSpPr>
        <p:spPr>
          <a:xfrm>
            <a:off x="1143000" y="685800"/>
            <a:ext cx="4572000" cy="3429000"/>
          </a:xfrm>
          <a:prstGeom prst="rect">
            <a:avLst/>
          </a:prstGeom>
          <a:noFill/>
          <a:ln w="12700">
            <a:solidFill>
              <a:srgbClr val="000000"/>
            </a:solidFill>
            <a:miter lim="800000"/>
          </a:ln>
        </p:spPr>
      </p:sp>
      <p:sp>
        <p:nvSpPr>
          <p:cNvPr id="60421" name="Plassholder for notater 4"/>
          <p:cNvSpPr>
            <a:spLocks noGrp="1"/>
          </p:cNvSpPr>
          <p:nvPr>
            <p:ph type="body" sz="quarter" idx="1"/>
          </p:nvPr>
        </p:nvSpPr>
        <p:spPr>
          <a:xfrm>
            <a:off x="685800" y="4343400"/>
            <a:ext cx="5486400" cy="41148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Klikk for å redigere tekststiler i malen</a:t>
            </a:r>
          </a:p>
          <a:p>
            <a:pPr marL="457200" marR="0" lvl="1"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Andre nivå</a:t>
            </a:r>
          </a:p>
          <a:p>
            <a:pPr marL="914400" marR="0" lvl="2"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Tredje nivå</a:t>
            </a:r>
          </a:p>
          <a:p>
            <a:pPr marL="1371600" marR="0" lvl="3"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Fjerde nivå</a:t>
            </a:r>
          </a:p>
          <a:p>
            <a:pPr marL="1828800" marR="0" lvl="4"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Femte nivå</a:t>
            </a:r>
          </a:p>
        </p:txBody>
      </p:sp>
      <p:sp>
        <p:nvSpPr>
          <p:cNvPr id="60422" name="Plassholder for bunntekst 5"/>
          <p:cNvSpPr>
            <a:spLocks noGrp="1"/>
          </p:cNvSpPr>
          <p:nvPr>
            <p:ph type="ftr" sz="quarter" idx="3"/>
          </p:nvPr>
        </p:nvSpPr>
        <p:spPr>
          <a:xfrm>
            <a:off x="0" y="8685213"/>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nchor="b"/>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60423" name="Plassholder for lysbildenummer 6"/>
          <p:cNvSpPr>
            <a:spLocks noGrp="1"/>
          </p:cNvSpPr>
          <p:nvPr>
            <p:ph type="sldNum" sz="quarter" idx="4"/>
          </p:nvPr>
        </p:nvSpPr>
        <p:spPr>
          <a:xfrm>
            <a:off x="3884613" y="8685213"/>
            <a:ext cx="2971800" cy="4572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b" anchorCtr="0" compatLnSpc="1">
            <a:prstTxWarp prst="textNoShape">
              <a:avLst/>
            </a:prstTxWarp>
          </a:bodyPr>
          <a:lstStyle>
            <a:lvl1pPr algn="r" eaLnBrk="1" hangingPunct="1">
              <a:buSzTx/>
              <a:defRPr sz="1200">
                <a:solidFill>
                  <a:schemeClr val="tx1"/>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7769C878-40A4-43B4-B3E4-9AE806E5BEE1}" type="slidenum">
              <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45.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43.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4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144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1443"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6144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79D31868-0BA0-4C48-B6B7-D8FF08D7CB96}" type="slidenum">
              <a:rPr kumimoji="0" lang="nb-NO" altLang="nb-NO" sz="1200" u="none" baseline="0">
                <a:solidFill>
                  <a:srgbClr val="000000"/>
                </a:solidFill>
                <a:effectLst/>
                <a:latin typeface="Calibri" pitchFamily="34" charset="0"/>
                <a:ea typeface="Calibri" pitchFamily="34" charset="0"/>
              </a:rPr>
              <a:t>3</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065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0659"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7066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F3E9302D-F1EF-42D2-A406-D8E77DBA0759}" type="slidenum">
              <a:rPr kumimoji="0" lang="nb-NO" altLang="nb-NO" sz="1200" u="none" baseline="0">
                <a:solidFill>
                  <a:srgbClr val="000000"/>
                </a:solidFill>
                <a:effectLst/>
                <a:latin typeface="Calibri" pitchFamily="34" charset="0"/>
                <a:ea typeface="Calibri" pitchFamily="34" charset="0"/>
              </a:rPr>
              <a:t>45</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246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2467"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6246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B0C75C9C-19CE-4436-B998-194AF7588E42}" type="slidenum">
              <a:rPr kumimoji="0" lang="nb-NO" altLang="nb-NO" sz="1200" u="none" baseline="0">
                <a:solidFill>
                  <a:srgbClr val="000000"/>
                </a:solidFill>
                <a:effectLst/>
                <a:latin typeface="Calibri" pitchFamily="34" charset="0"/>
                <a:ea typeface="Calibri" pitchFamily="34" charset="0"/>
              </a:rPr>
              <a:t>7</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349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3491"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6349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76B68648-7309-46B2-B589-37193E55C824}" type="slidenum">
              <a:rPr kumimoji="0" lang="nb-NO" altLang="nb-NO" sz="1200" u="none" baseline="0">
                <a:solidFill>
                  <a:srgbClr val="000000"/>
                </a:solidFill>
                <a:effectLst/>
                <a:latin typeface="Calibri" pitchFamily="34" charset="0"/>
                <a:ea typeface="Calibri" pitchFamily="34" charset="0"/>
              </a:rPr>
              <a:t>9</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451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4515"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Det finnes en rekke tilnærminger til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traumerelaterte lidelser, personlighets-forstyrrelser og dissosiasjon</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 Felles for alle disse er at de vektlegger betydningen av en varm og tilstedeværende terapeut som styrer behandlingen ut fra en tydelig systematisk tilnærming og forståelse. Forståelse av traume-symptomer som dissosiasjon og PTSD inngår i tillegg til god kompetanse på å arbeide med personlighetsrelaterte-  og relasjons- og tilknytningsvansker.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Noen slike tilnærminger kan være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571500" marR="0" lvl="1" indent="-171450" algn="l" defTabSz="914400" rtl="0" eaLnBrk="0" fontAlgn="base" latinLnBrk="0" hangingPunct="0">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Affektbevissthetsbehandling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571500" marR="0" lvl="1" indent="-171450" algn="l" defTabSz="914400" rtl="0" eaLnBrk="0" fontAlgn="base" latinLnBrk="0" hangingPunct="0">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Kognitiv Skjema-Modus 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571500" marR="0" lvl="1" indent="-171450" algn="l" defTabSz="914400" rtl="0" eaLnBrk="0" fontAlgn="base" latinLnBrk="0" hangingPunct="0">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Mentaliseringsbasert tilnærming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571500" marR="0" lvl="1" indent="-171450" algn="l" defTabSz="914400" rtl="0" eaLnBrk="0" fontAlgn="base" latinLnBrk="0" hangingPunct="0">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Psykodynamisk 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571500" marR="0" lvl="1" indent="-171450" algn="l" defTabSz="914400" rtl="0" eaLnBrk="0" fontAlgn="base" latinLnBrk="0" hangingPunct="0">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Kroppsorientert psykodynamisk 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571500" marR="0" lvl="1" indent="-171450" algn="l" defTabSz="914400" rtl="0" eaLnBrk="0" fontAlgn="base" latinLnBrk="0" hangingPunct="0">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Sensorimotorisk psykoterapi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Ved god traumekompetanse er det vanlig å kunne benytte flere ulike metoder i behandling. De ulike tilnærmingene kan integrere traumefokuserte metoder som CBT, EMDR eller kroppsorienterte tilnærminger, for å arbeide med de ulike reaksjonene som pasienten strever med, tilpasset til pasientens spesifikke behov.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Felles for alle disse tilnærminger er kunnskapen om kontinuitet i terapeut-relasjon over tid. Behandling for slike alvorlige tilstander kan kreve 2 til 3 til 7 år i ukentlig behandling, med anslagsvis 200-300 timer.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1"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For slike lidelser er det avgjørende at terapeut søker veiledning og god kunnskap for å gi pasienten kontinuitet og systematisk behandling over tid. Behandlingstilnærmingen må ha forståelsesmodeller for både den kroppslige, emosjonelle, relasjonelle og mentale fungering hos den alvorlig traumatiserte.</a:t>
            </a:r>
            <a:endParaRPr kumimoji="0" lang="nb-NO" altLang="nb-NO" sz="1200" b="1"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6451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310DFCD3-B30A-45FD-8C8A-555839E34C4E}" type="slidenum">
              <a:rPr kumimoji="0" lang="nb-NO" altLang="nb-NO" sz="1200" u="none" baseline="0">
                <a:solidFill>
                  <a:srgbClr val="000000"/>
                </a:solidFill>
                <a:effectLst/>
                <a:latin typeface="Calibri" pitchFamily="34" charset="0"/>
                <a:ea typeface="Calibri" pitchFamily="34" charset="0"/>
              </a:rPr>
              <a:t>30</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553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5539"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Sett inn modell relasjon mellom DID og PTSD Finn kilden på AAP sin def. på  dissosiering.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Diskusjon av aktiv og passiv diskusjon. </a:t>
            </a:r>
            <a:endParaRPr kumimoji="0" lang="nb-NO" altLang="nb-NO" sz="1200" b="0" i="0" u="none" strike="noStrike" kern="1200" cap="none" spc="0" normalizeH="0" baseline="0" noProof="0">
              <a:solidFill>
                <a:srgbClr val="000000"/>
              </a:solidFill>
              <a:uLnTx/>
              <a:uFillTx/>
            </a:endParaRPr>
          </a:p>
        </p:txBody>
      </p:sp>
      <p:sp>
        <p:nvSpPr>
          <p:cNvPr id="6554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6C2FF2BC-D6CA-4DA0-A365-930C8AD4D141}" type="slidenum">
              <a:rPr kumimoji="0" lang="nb-NO" altLang="nb-NO" sz="1200" u="none" baseline="0">
                <a:solidFill>
                  <a:srgbClr val="000000"/>
                </a:solidFill>
                <a:effectLst/>
                <a:latin typeface="Calibri" pitchFamily="34" charset="0"/>
                <a:ea typeface="Calibri" pitchFamily="34" charset="0"/>
              </a:rPr>
              <a:t>40</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656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6563"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Sett inn modell relasjon mellom DID og PTSD Finn kilden på AAP sin def. på  dissosiering. </a:t>
            </a:r>
            <a:endParaRPr kumimoji="0" lang="nb-NO" altLang="nb-NO" sz="1200" b="0" i="0" u="none" strike="noStrike" kern="1200" cap="none" spc="0" normalizeH="0" baseline="0" noProof="0">
              <a:solidFill>
                <a:srgbClr val="000000"/>
              </a:solidFill>
              <a:uLnTx/>
              <a:uFillTx/>
            </a:endParaRPr>
          </a:p>
        </p:txBody>
      </p:sp>
      <p:sp>
        <p:nvSpPr>
          <p:cNvPr id="6656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4583231E-F088-47CF-BD83-65F8A0B9CC81}" type="slidenum">
              <a:rPr kumimoji="0" lang="nb-NO" altLang="nb-NO" sz="1200" u="none" baseline="0">
                <a:solidFill>
                  <a:srgbClr val="000000"/>
                </a:solidFill>
                <a:effectLst/>
                <a:latin typeface="Calibri" pitchFamily="34" charset="0"/>
                <a:ea typeface="Calibri" pitchFamily="34" charset="0"/>
              </a:rPr>
              <a:t>41</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758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7587"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Sett inn modell relasjon mellom DID og PTSD Finn kilden på AAP sin def. på  dissosiering. </a:t>
            </a:r>
            <a:endParaRPr kumimoji="0" lang="nb-NO" altLang="nb-NO" sz="1200" b="0" i="0" u="none" strike="noStrike" kern="1200" cap="none" spc="0" normalizeH="0" baseline="0" noProof="0">
              <a:solidFill>
                <a:srgbClr val="000000"/>
              </a:solidFill>
              <a:uLnTx/>
              <a:uFillTx/>
            </a:endParaRPr>
          </a:p>
        </p:txBody>
      </p:sp>
      <p:sp>
        <p:nvSpPr>
          <p:cNvPr id="6758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CCBDF667-8887-4219-AB14-CD2F91CF94B5}" type="slidenum">
              <a:rPr kumimoji="0" lang="nb-NO" altLang="nb-NO" sz="1200" u="none" baseline="0">
                <a:solidFill>
                  <a:srgbClr val="000000"/>
                </a:solidFill>
                <a:effectLst/>
                <a:latin typeface="Calibri" pitchFamily="34" charset="0"/>
                <a:ea typeface="Calibri" pitchFamily="34" charset="0"/>
              </a:rPr>
              <a:t>42</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861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8611"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6861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5519890A-283C-459A-B4E6-1E715F4AB176}" type="slidenum">
              <a:rPr kumimoji="0" lang="nb-NO" altLang="nb-NO" sz="1200" u="none" baseline="0">
                <a:solidFill>
                  <a:srgbClr val="000000"/>
                </a:solidFill>
                <a:effectLst/>
                <a:latin typeface="Calibri" pitchFamily="34" charset="0"/>
                <a:ea typeface="Calibri" pitchFamily="34" charset="0"/>
              </a:rPr>
              <a:t>43</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963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9635"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6963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0260FA39-4747-42EC-B607-51B9E3ED185C}" type="slidenum">
              <a:rPr kumimoji="0" lang="nb-NO" altLang="nb-NO" sz="1200" u="none" baseline="0">
                <a:solidFill>
                  <a:srgbClr val="000000"/>
                </a:solidFill>
                <a:effectLst/>
                <a:latin typeface="Calibri" pitchFamily="34" charset="0"/>
                <a:ea typeface="Calibri" pitchFamily="34" charset="0"/>
              </a:rPr>
              <a:t>44</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Tittellysbilde">
    <p:bg>
      <p:bgPr>
        <a:solidFill>
          <a:schemeClr val="bg1"/>
        </a:solidFill>
      </p:bgPr>
    </p:bg>
    <p:spTree>
      <p:nvGrpSpPr>
        <p:cNvPr id="1" name="" title=""/>
        <p:cNvGrpSpPr/>
        <p:nvPr/>
      </p:nvGrpSpPr>
      <p:grpSpPr/>
      <p:sp>
        <p:nvSpPr>
          <p:cNvPr id="2" name="Tittel 1"/>
          <p:cNvSpPr>
            <a:spLocks noGrp="1"/>
          </p:cNvSpPr>
          <p:nvPr>
            <p:ph type="ctrTitle"/>
          </p:nvPr>
        </p:nvSpPr>
        <p:spPr>
          <a:xfrm>
            <a:off x="685800" y="2130425"/>
            <a:ext cx="7772400" cy="1470025"/>
          </a:xfrm>
        </p:spPr>
        <p:txBody>
          <a:bodyPr/>
          <a:lstStyle/>
          <a:p>
            <a:r>
              <a:rPr kumimoji="0" lang="nb-NO" altLang="en-US" sz="4400" b="0" i="0" u="none" strike="noStrike" kern="1200" cap="none" spc="0" normalizeH="0" baseline="0" noProof="0">
                <a:uLnTx/>
                <a:uFillTx/>
              </a:rPr>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nb-NO" altLang="en-US" sz="3200" b="0" i="0" u="none" strike="noStrike" kern="1200" cap="none" spc="0" normalizeH="0" baseline="0" noProof="0">
                <a:uLnTx/>
                <a:uFillTx/>
              </a:rPr>
              <a:t>Klikk for å redigere undertittelstil i malen</a:t>
            </a:r>
          </a:p>
        </p:txBody>
      </p:sp>
      <p:sp>
        <p:nvSpPr>
          <p:cNvPr id="205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66346341-CD0F-4E0F-9AF5-4245A32F695D}"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205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466B0557-99D8-4A3D-8FF3-8CA3EE18ABE6}"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cSld name="Loddrett tekst">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1600200"/>
            <a:ext cx="8229600" cy="4525963"/>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1266"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69"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7D277079-5FD9-4E79-B4AC-F0AF82DEB342}"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1270"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EBBC3489-77B2-46EF-8897-A1CCF89F3B53}"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cSld name="Loddrett tittel og tekst">
    <p:bg>
      <p:bgPr>
        <a:solidFill>
          <a:schemeClr val="bg1"/>
        </a:solidFill>
      </p:bgPr>
    </p:bg>
    <p:spTree>
      <p:nvGrpSpPr>
        <p:cNvPr id="1" name="" title=""/>
        <p:cNvGrpSpPr/>
        <p:nvPr/>
      </p:nvGrpSpPr>
      <p:grpSpPr/>
      <p:sp>
        <p:nvSpPr>
          <p:cNvPr id="2" name="Loddrett tittel 1"/>
          <p:cNvSpPr>
            <a:spLocks noGrp="1"/>
          </p:cNvSpPr>
          <p:nvPr>
            <p:ph type="title" orient="vert"/>
          </p:nvPr>
        </p:nvSpPr>
        <p:spPr>
          <a:xfrm>
            <a:off x="6629400" y="274638"/>
            <a:ext cx="2057400" cy="5851525"/>
          </a:xfrm>
        </p:spPr>
        <p:txBody>
          <a:bodyPr vert="eaVert"/>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229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BA0F2667-3C92-4498-A2A6-19B4064FA6F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229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C16FF7C8-0C14-479A-AEF0-4898EF169F90}"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Tittel og innhold">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457200" y="1600200"/>
            <a:ext cx="8229600" cy="4525963"/>
          </a:xfrm>
        </p:spPr>
        <p:txBody>
          <a:body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3074"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7"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D8461584-6C7F-45F4-9E1D-084AD7805563}"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3078"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8FDE3A2A-9FC5-4733-81C4-FCDC1327FC01}"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Deloverskrift">
    <p:bg>
      <p:bgPr>
        <a:solidFill>
          <a:schemeClr val="bg1"/>
        </a:solidFill>
      </p:bgPr>
    </p:bg>
    <p:spTree>
      <p:nvGrpSpPr>
        <p:cNvPr id="1" name="" title=""/>
        <p:cNvGrpSpPr/>
        <p:nvPr/>
      </p:nvGrpSpPr>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kumimoji="0" lang="nb-NO" altLang="en-US" sz="4000" b="1" i="0" u="none" strike="noStrike" kern="1200" cap="all" spc="0" normalizeH="0" baseline="0" noProof="0">
                <a:uLnTx/>
                <a:uFillTx/>
              </a:rPr>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0" lang="nb-NO" altLang="en-US" sz="2000" b="0" i="0" u="none" strike="noStrike" kern="1200" cap="none" spc="0" normalizeH="0" baseline="0" noProof="0">
                <a:uLnTx/>
                <a:uFillTx/>
              </a:rPr>
              <a:t>Klikk for å redigere tekststiler i malen</a:t>
            </a:r>
          </a:p>
        </p:txBody>
      </p:sp>
      <p:sp>
        <p:nvSpPr>
          <p:cNvPr id="4098"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1"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AFD8C512-19C9-4A4D-868E-EAC3FFCEEE01}"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4102"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6434DCB9-F72A-42AF-A35E-B95210CFD62F}"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cSld name="To innholdsdeler">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5122"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5"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560EABB1-AE92-488C-BE9E-FBAA6EA48CB0}"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5126"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E4A0FADA-1956-4223-B08C-2193E73BD440}"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cSld name="Sammenligning">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lvl1pPr>
              <a:defRPr/>
            </a:lvl1pPr>
          </a:lstStyle>
          <a:p>
            <a:r>
              <a:rPr kumimoji="0" lang="nb-NO" altLang="en-US" sz="4400" b="0" i="0" u="none" strike="noStrike" kern="1200" cap="none" spc="0" normalizeH="0" baseline="0" noProof="0">
                <a:uLnTx/>
                <a:uFillTx/>
              </a:rPr>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6146"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49"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1863C4B5-ABF4-4695-ADB9-0A5AE3F6351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6150"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E1B10536-C8FB-474E-AAF2-E2B0BE46707F}"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cSld name="Bare tittel">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717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87154CE9-AD69-42A7-9542-BA10CA2B15E9}"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717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639DF448-29C4-4937-A84E-E02CAFFB5011}"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Tomt">
    <p:bg>
      <p:bgPr>
        <a:solidFill>
          <a:schemeClr val="bg1"/>
        </a:solidFill>
      </p:bgPr>
    </p:bg>
    <p:spTree>
      <p:nvGrpSpPr>
        <p:cNvPr id="1" name="" title=""/>
        <p:cNvGrpSpPr/>
        <p:nvPr/>
      </p:nvGrpSpPr>
      <p:grpSpPr/>
      <p:sp>
        <p:nvSpPr>
          <p:cNvPr id="8194"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7"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DE1E4371-8D74-4B0C-B734-F5B0C28DDA0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8198"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1DFC0B7D-B45D-4586-8C5A-32CBE3070B66}"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cSld name="Innhold med tekst">
    <p:bg>
      <p:bgPr>
        <a:solidFill>
          <a:schemeClr val="bg1"/>
        </a:solidFill>
      </p:bgPr>
    </p:bg>
    <p:spTree>
      <p:nvGrpSpPr>
        <p:cNvPr id="1" name="" title=""/>
        <p:cNvGrpSpPr/>
        <p:nvPr/>
      </p:nvGrpSpPr>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9218"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1"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D2F3ED26-8377-4630-8318-B1D6AED9A0B0}"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9222"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F8A678FF-0833-4282-911F-B74D17AA8B2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cSld name="Bilde med tekst">
    <p:bg>
      <p:bgPr>
        <a:solidFill>
          <a:schemeClr val="bg1"/>
        </a:solidFill>
      </p:bgPr>
    </p:bg>
    <p:spTree>
      <p:nvGrpSpPr>
        <p:cNvPr id="1" name="" title=""/>
        <p:cNvGrpSpPr/>
        <p:nvPr/>
      </p:nvGrpSpPr>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bilde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defRPr/>
            </a:pPr>
            <a:endParaRPr kumimoji="0" lang="nb-NO" altLang="en-US" sz="3200" b="0" i="0" u="none" strike="noStrike" kern="1200" cap="none" spc="0" normalizeH="0" baseline="0" noProof="0">
              <a:ln>
                <a:noFill/>
              </a:ln>
              <a:solidFill>
                <a:srgbClr val="000000"/>
              </a:solidFill>
              <a:uLnTx/>
              <a:uFillTx/>
              <a:latin typeface="+mn-lt"/>
              <a:ea typeface="+mn-ea"/>
              <a:cs typeface="Calibri" panose="020f0502020204030204" pitchFamily="34" charset="0"/>
            </a:endParaRP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10242"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5"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ADBECA37-0680-47C2-A016-ABB00F604135}"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0246"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69D69F87-4853-4825-82E6-B26875FB9EBD}"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title=""/>
        <p:cNvGrpSpPr/>
        <p:nvPr/>
      </p:nvGrpSpPr>
      <p:grpSpPr/>
      <p:sp>
        <p:nvSpPr>
          <p:cNvPr id="1026" name="Plassholder for tittel 1" title=""/>
          <p:cNvSpPr>
            <a:spLocks noGrp="1"/>
          </p:cNvSpPr>
          <p:nvPr>
            <p:ph type="title"/>
          </p:nvPr>
        </p:nvSpPr>
        <p:spPr>
          <a:xfrm>
            <a:off x="457200" y="274638"/>
            <a:ext cx="8229600" cy="1143000"/>
          </a:xfrm>
          <a:prstGeom prst="rect">
            <a:avLst/>
          </a:prstGeom>
          <a:noFill/>
          <a:ln>
            <a:noFill/>
            <a:miter lim="800000"/>
          </a:ln>
        </p:spPr>
        <p:txBody>
          <a:bodyPr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pPr>
            <a:r>
              <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rPr>
              <a:t>Klikk for å redigere tittelstil</a:t>
            </a:r>
            <a:endPar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endParaRPr>
          </a:p>
        </p:txBody>
      </p:sp>
      <p:sp>
        <p:nvSpPr>
          <p:cNvPr id="1027" name="Plassholder for tekst 2" title=""/>
          <p:cNvSpPr>
            <a:spLocks noGrp="1"/>
          </p:cNvSpPr>
          <p:nvPr>
            <p:ph type="body" idx="1"/>
          </p:nvPr>
        </p:nvSpPr>
        <p:spPr>
          <a:xfrm>
            <a:off x="457200" y="1600200"/>
            <a:ext cx="8229600" cy="4525963"/>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Klikk for å redigere tekststiler i malen</a:t>
            </a:r>
            <a:endPar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Andre nivå</a:t>
            </a:r>
            <a:endPar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143000" marR="0" lvl="2"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Tredje nivå</a:t>
            </a:r>
            <a:endPar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600200" marR="0" lvl="3"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Fjerde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2057400" marR="0" lvl="4"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Femte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p:txBody>
      </p:sp>
      <p:sp>
        <p:nvSpPr>
          <p:cNvPr id="1028" name="Plassholder for dato 3"/>
          <p:cNvSpPr>
            <a:spLocks noGrp="1"/>
          </p:cNvSpPr>
          <p:nvPr>
            <p:ph type="dt" sz="half" idx="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l"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fld id="{F0364CA0-429A-4CDF-A05F-B72C2D77E6DA}"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9" name="Plassholder for bunntekst 4"/>
          <p:cNvSpPr>
            <a:spLocks noGrp="1"/>
          </p:cNvSpPr>
          <p:nvPr>
            <p:ph type="ftr" sz="quarter" idx="3"/>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ctr"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30" name="Plassholder for lysbildenummer 5"/>
          <p:cNvSpPr>
            <a:spLocks noGrp="1"/>
          </p:cNvSpPr>
          <p:nvPr>
            <p:ph type="sldNum" sz="quarter" idx="4"/>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r" eaLnBrk="1" hangingPunct="1">
              <a:buSzTx/>
              <a:defRPr sz="1200">
                <a:solidFill>
                  <a:srgbClr val="898989"/>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E4BFA4D6-4801-4A4B-97DF-FC973FD96378}"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sldLayoutIdLst>
    <p:sldLayoutId id="2147483804" r:id="rId1"/>
    <p:sldLayoutId id="2147483806" r:id="rId2"/>
    <p:sldLayoutId id="2147483808" r:id="rId3"/>
    <p:sldLayoutId id="2147483810" r:id="rId4"/>
    <p:sldLayoutId id="2147483812" r:id="rId5"/>
    <p:sldLayoutId id="2147483814" r:id="rId6"/>
    <p:sldLayoutId id="2147483816" r:id="rId7"/>
    <p:sldLayoutId id="2147483818" r:id="rId8"/>
    <p:sldLayoutId id="2147483820" r:id="rId9"/>
    <p:sldLayoutId id="2147483822" r:id="rId10"/>
    <p:sldLayoutId id="2147483824" r:id="rId11"/>
  </p:sldLayoutIdLst>
  <p:transition/>
  <p:timing/>
  <p:txStyles>
    <p:titleStyle>
      <a:lvl1pPr marL="0" indent="0" algn="ctr" defTabSz="914400" rtl="0" eaLnBrk="0" fontAlgn="base" hangingPunct="0">
        <a:lnSpc>
          <a:spcPct val="100000"/>
        </a:lnSpc>
        <a:spcBef>
          <a:spcPct val="0"/>
        </a:spcBef>
        <a:spcAft>
          <a:spcPct val="0"/>
        </a:spcAft>
        <a:buClrTx/>
        <a:buSzTx/>
        <a:buFontTx/>
        <a:buNone/>
        <a:defRPr kumimoji="0" sz="4400" b="0" i="0" u="none" kern="1200" baseline="0">
          <a:solidFill>
            <a:srgbClr val="000000"/>
          </a:solidFill>
          <a:effectLst/>
          <a:latin typeface="Calibri" pitchFamily="34" charset="0"/>
          <a:ea typeface="Calibri" pitchFamily="34" charset="0"/>
          <a:cs typeface="Calibri" panose="020f0502020204030204" pitchFamily="34" charset="0"/>
        </a:defRPr>
      </a:lvl1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29.xml" TargetMode="Internal" /><Relationship Id="rId6" Type="http://schemas.openxmlformats.org/officeDocument/2006/relationships/slide" Target="slide39.xml" TargetMode="In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http://www.psykologforeningen.no/publikum/psykologi-og-psykologhjelp/hva-er-traumer-og-traumebehandling" TargetMode="External" /><Relationship Id="rId11" Type="http://schemas.openxmlformats.org/officeDocument/2006/relationships/hyperlink" Target="http://fa-sett.no/index.php?kat=3" TargetMode="External" /><Relationship Id="rId12" Type="http://schemas.openxmlformats.org/officeDocument/2006/relationships/hyperlink" Target="http://janinafisher.com/resources.php" TargetMode="External" /><Relationship Id="rId13" Type="http://schemas.openxmlformats.org/officeDocument/2006/relationships/hyperlink" Target="http://www.nrk.no/video/PS*259283" TargetMode="External" /><Relationship Id="rId14" Type="http://schemas.openxmlformats.org/officeDocument/2006/relationships/hyperlink" Target="http://www.cactusnettverk.no/dag-nordanger-sine-videoer-har-passert-10-000-visninger-pa-youtube/" TargetMode="External" /><Relationship Id="rId15" Type="http://schemas.openxmlformats.org/officeDocument/2006/relationships/hyperlink" Target="http://fa-sett.no/index.php?kat=4&amp;id=5" TargetMode="External" /><Relationship Id="rId16" Type="http://schemas.openxmlformats.org/officeDocument/2006/relationships/slide" Target="slide2.xml" TargetMode="Internal" /><Relationship Id="rId17" Type="http://schemas.openxmlformats.org/officeDocument/2006/relationships/slide" Target="slide12.xml" TargetMode="Internal" /><Relationship Id="rId18" Type="http://schemas.openxmlformats.org/officeDocument/2006/relationships/slide" Target="slide23.xml" TargetMode="Internal" /><Relationship Id="rId19" Type="http://schemas.openxmlformats.org/officeDocument/2006/relationships/slide" Target="slide39.xml" TargetMode="Internal" /><Relationship Id="rId2" Type="http://schemas.openxmlformats.org/officeDocument/2006/relationships/comments" Target="../comments/comment1.xml" /><Relationship Id="rId20" Type="http://schemas.openxmlformats.org/officeDocument/2006/relationships/slide" Target="slide29.xml" TargetMode="Internal" /><Relationship Id="rId3" Type="http://schemas.openxmlformats.org/officeDocument/2006/relationships/hyperlink" Target="http://kurs.helsekompetanse.no/traumebehandling/heia" TargetMode="External" /><Relationship Id="rId4" Type="http://schemas.openxmlformats.org/officeDocument/2006/relationships/hyperlink" Target="http://youtu.be/yJc9IOGOfgY" TargetMode="External" /><Relationship Id="rId5" Type="http://schemas.openxmlformats.org/officeDocument/2006/relationships/hyperlink" Target="http://sor.rvts.no/" TargetMode="External" /><Relationship Id="rId6" Type="http://schemas.openxmlformats.org/officeDocument/2006/relationships/hyperlink" Target="https://www.nkvts.no/" TargetMode="External" /><Relationship Id="rId7" Type="http://schemas.openxmlformats.org/officeDocument/2006/relationships/hyperlink" Target="https://www.krisepsyk.no/" TargetMode="External" /><Relationship Id="rId8" Type="http://schemas.openxmlformats.org/officeDocument/2006/relationships/hyperlink" Target="http://www.hjelptilhjelp.no/Sorg-og-traumer/omsorgssvikt-og-nevrobiologi-en-hjerne-i-konstant-alarmberedskap" TargetMode="External" /><Relationship Id="rId9" Type="http://schemas.openxmlformats.org/officeDocument/2006/relationships/hyperlink" Target="https://helsenorge.no/sok/#k=PTSD#k=PTSD#k=PTSD#k=PTSD#k=PTSD#k=PTSD#k=PTSD" TargetMode="Ex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helsekompetanse.no/kurs/sto-kurs" TargetMode="External" /><Relationship Id="rId3" Type="http://schemas.openxmlformats.org/officeDocument/2006/relationships/hyperlink" Target="http://www.amazon.com/Prolonged-Exposure-Therapy-PTSD-Experiences/dp/0195308506/ref=sr_1_3?s=books&amp;ie=UTF8&amp;qid=1460320131&amp;sr=1-3&amp;keywords=treatment+that+works+foa" TargetMode="External" /><Relationship Id="rId4" Type="http://schemas.openxmlformats.org/officeDocument/2006/relationships/hyperlink" Target="http://youtu.be/yJc9IOGOfgY" TargetMode="External" /><Relationship Id="rId5" Type="http://schemas.openxmlformats.org/officeDocument/2006/relationships/slide" Target="slide2.xml" TargetMode="Internal" /><Relationship Id="rId6" Type="http://schemas.openxmlformats.org/officeDocument/2006/relationships/slide" Target="slide12.xml" TargetMode="Internal" /><Relationship Id="rId7" Type="http://schemas.openxmlformats.org/officeDocument/2006/relationships/slide" Target="slide23.xml" TargetMode="Internal" /><Relationship Id="rId8" Type="http://schemas.openxmlformats.org/officeDocument/2006/relationships/slide" Target="slide39.xml" TargetMode="Internal" /><Relationship Id="rId9" Type="http://schemas.openxmlformats.org/officeDocument/2006/relationships/slide" Target="slide29.xml" TargetMode="Interna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kvalitet.sshf.no/docs/pub/DOK42267.pdf" TargetMode="Externa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kvalitet.sshf.no/docs/pub/DOK40896.pdf" TargetMode="Externa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2.xml" TargetMode="Internal" /><Relationship Id="rId11" Type="http://schemas.openxmlformats.org/officeDocument/2006/relationships/slide" Target="slide12.xml" TargetMode="Internal" /><Relationship Id="rId12" Type="http://schemas.openxmlformats.org/officeDocument/2006/relationships/slide" Target="slide23.xml" TargetMode="Internal" /><Relationship Id="rId13" Type="http://schemas.openxmlformats.org/officeDocument/2006/relationships/slide" Target="slide39.xml" TargetMode="Internal" /><Relationship Id="rId14" Type="http://schemas.openxmlformats.org/officeDocument/2006/relationships/slide" Target="slide29.xml" TargetMode="Internal" /><Relationship Id="rId15" Type="http://schemas.openxmlformats.org/officeDocument/2006/relationships/hyperlink" Target="https://kvalitet.sshf.no/docs/dok/DOK41872." TargetMode="External" /><Relationship Id="rId16" Type="http://schemas.openxmlformats.org/officeDocument/2006/relationships/hyperlink" Target="https://kvalitet.sshf.no/docs/pub/DOK31127.pdf" TargetMode="External" /><Relationship Id="rId17" Type="http://schemas.openxmlformats.org/officeDocument/2006/relationships/hyperlink" Target="dok22451.pdf" TargetMode="External" /><Relationship Id="rId2" Type="http://schemas.openxmlformats.org/officeDocument/2006/relationships/hyperlink" Target="https://kvalitet.sshf.no/docs/pub/DOK40896.pdf" TargetMode="External" /><Relationship Id="rId3" Type="http://schemas.openxmlformats.org/officeDocument/2006/relationships/hyperlink" Target="IOWA.pdf" TargetMode="External" /><Relationship Id="rId4" Type="http://schemas.openxmlformats.org/officeDocument/2006/relationships/hyperlink" Target="https://kvalitet.sshf.no/docs/dok/DOK24509.pdf" TargetMode="External" /><Relationship Id="rId5" Type="http://schemas.openxmlformats.org/officeDocument/2006/relationships/hyperlink" Target="https://kvalitet.sshf.no/docs/pub/DOK44470.pdf" TargetMode="External" /><Relationship Id="rId6" Type="http://schemas.openxmlformats.org/officeDocument/2006/relationships/hyperlink" Target="http://www.enijenhuis.nl/tec/" TargetMode="External" /><Relationship Id="rId7" Type="http://schemas.openxmlformats.org/officeDocument/2006/relationships/hyperlink" Target="https://kvalitet.sshf.no/docs/pub/DOK44469.pdf" TargetMode="External" /><Relationship Id="rId8" Type="http://schemas.openxmlformats.org/officeDocument/2006/relationships/hyperlink" Target="MINI.pdf" TargetMode="External" /><Relationship Id="rId9" Type="http://schemas.openxmlformats.org/officeDocument/2006/relationships/hyperlink" Target="https://kvalitet.sshf.no/docs/pub/DOK27873.pdf" TargetMode="Externa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www.nakmi.no/publikasjoner/dokumenter/kultur-kontekst-og-psykopatologi-2010-DSM4.pdf" TargetMode="Externa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 Id="rId7" Type="http://schemas.openxmlformats.org/officeDocument/2006/relationships/hyperlink" Target="https://kvalitet.sshf.no/docs/pub/DOK20230.pdf" TargetMode="External" /><Relationship Id="rId8" Type="http://schemas.openxmlformats.org/officeDocument/2006/relationships/hyperlink" Target="https://kvalitet.sshf.no/docs/pub/DOK40904.pdf" TargetMode="Externa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dok00908.docx" TargetMode="Externa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1.png" /><Relationship Id="rId4" Type="http://schemas.openxmlformats.org/officeDocument/2006/relationships/slide" Target="slide2.xml" TargetMode="Internal" /><Relationship Id="rId5" Type="http://schemas.openxmlformats.org/officeDocument/2006/relationships/slide" Target="slide12.xml" TargetMode="Internal" /><Relationship Id="rId6" Type="http://schemas.openxmlformats.org/officeDocument/2006/relationships/slide" Target="slide23.xml" TargetMode="Internal" /><Relationship Id="rId7" Type="http://schemas.openxmlformats.org/officeDocument/2006/relationships/slide" Target="slide39.xml" TargetMode="Internal" /><Relationship Id="rId8" Type="http://schemas.openxmlformats.org/officeDocument/2006/relationships/slide" Target="slide29.xml" TargetMode="In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slide" Target="slide29.xml" TargetMode="Internal" /><Relationship Id="rId2" Type="http://schemas.openxmlformats.org/officeDocument/2006/relationships/notesSlide" Target="../notesSlides/notesSlide4.xml" /><Relationship Id="rId3" Type="http://schemas.openxmlformats.org/officeDocument/2006/relationships/slide" Target="slide32.xml" TargetMode="Internal" /><Relationship Id="rId4" Type="http://schemas.openxmlformats.org/officeDocument/2006/relationships/slide" Target="slide35.xml" TargetMode="Internal" /><Relationship Id="rId5" Type="http://schemas.openxmlformats.org/officeDocument/2006/relationships/slide" Target="slide34.xml" TargetMode="Internal" /><Relationship Id="rId6" Type="http://schemas.openxmlformats.org/officeDocument/2006/relationships/slide" Target="slide2.xml" TargetMode="Internal" /><Relationship Id="rId7" Type="http://schemas.openxmlformats.org/officeDocument/2006/relationships/slide" Target="slide12.xml" TargetMode="Internal" /><Relationship Id="rId8" Type="http://schemas.openxmlformats.org/officeDocument/2006/relationships/slide" Target="slide23.xml" TargetMode="Internal" /><Relationship Id="rId9" Type="http://schemas.openxmlformats.org/officeDocument/2006/relationships/slide" Target="slide39.xml" TargetMode="Interna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slide" Target="slide23.xml" TargetMode="Internal" /><Relationship Id="rId11" Type="http://schemas.openxmlformats.org/officeDocument/2006/relationships/slide" Target="slide39.xml" TargetMode="Internal" /><Relationship Id="rId12" Type="http://schemas.openxmlformats.org/officeDocument/2006/relationships/slide" Target="slide29.xml" TargetMode="Internal" /><Relationship Id="rId2" Type="http://schemas.openxmlformats.org/officeDocument/2006/relationships/slide" Target="slide43.xml" TargetMode="Internal" /><Relationship Id="rId3" Type="http://schemas.openxmlformats.org/officeDocument/2006/relationships/hyperlink" Target="../ppt/slides/slide43.xml" TargetMode="External" /><Relationship Id="rId4" Type="http://schemas.openxmlformats.org/officeDocument/2006/relationships/slide" Target="slide44.xml" TargetMode="Internal" /><Relationship Id="rId5" Type="http://schemas.openxmlformats.org/officeDocument/2006/relationships/hyperlink" Target="../ppt/slides/slide44.xml" TargetMode="External" /><Relationship Id="rId6" Type="http://schemas.openxmlformats.org/officeDocument/2006/relationships/slide" Target="slide45.xml" TargetMode="Internal" /><Relationship Id="rId7" Type="http://schemas.openxmlformats.org/officeDocument/2006/relationships/hyperlink" Target="../ppt/slides/slide45.xml" TargetMode="External" /><Relationship Id="rId8" Type="http://schemas.openxmlformats.org/officeDocument/2006/relationships/slide" Target="slide2.xml" TargetMode="Internal" /><Relationship Id="rId9" Type="http://schemas.openxmlformats.org/officeDocument/2006/relationships/slide" Target="slide12.xml" TargetMode="Interna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12.xml" TargetMode="Internal" /><Relationship Id="rId3" Type="http://schemas.openxmlformats.org/officeDocument/2006/relationships/slide" Target="slide23.xml" TargetMode="Internal" /><Relationship Id="rId4" Type="http://schemas.openxmlformats.org/officeDocument/2006/relationships/slide" Target="slide24.xml" TargetMode="Internal" /><Relationship Id="rId5" Type="http://schemas.openxmlformats.org/officeDocument/2006/relationships/slide" Target="slide25.xml" TargetMode="Internal" /><Relationship Id="rId6" Type="http://schemas.openxmlformats.org/officeDocument/2006/relationships/slide" Target="slide29.xml" TargetMode="Interna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39.xml" TargetMode="Internal" /><Relationship Id="rId11" Type="http://schemas.openxmlformats.org/officeDocument/2006/relationships/slide" Target="slide29.xml" TargetMode="Internal" /><Relationship Id="rId2" Type="http://schemas.openxmlformats.org/officeDocument/2006/relationships/notesSlide" Target="../notesSlides/notesSlide5.xml" /><Relationship Id="rId3" Type="http://schemas.openxmlformats.org/officeDocument/2006/relationships/slide" Target="slide41.xml" TargetMode="Internal" /><Relationship Id="rId4" Type="http://schemas.openxmlformats.org/officeDocument/2006/relationships/hyperlink" Target="../ppt/slides/slide41.xml" TargetMode="External" /><Relationship Id="rId5" Type="http://schemas.openxmlformats.org/officeDocument/2006/relationships/slide" Target="slide42.xml" TargetMode="Internal" /><Relationship Id="rId6" Type="http://schemas.openxmlformats.org/officeDocument/2006/relationships/hyperlink" Target="../ppt/slides/slide42.xml" TargetMode="External" /><Relationship Id="rId7" Type="http://schemas.openxmlformats.org/officeDocument/2006/relationships/slide" Target="slide2.xml" TargetMode="Internal" /><Relationship Id="rId8" Type="http://schemas.openxmlformats.org/officeDocument/2006/relationships/slide" Target="slide12.xml" TargetMode="Internal" /><Relationship Id="rId9" Type="http://schemas.openxmlformats.org/officeDocument/2006/relationships/slide" Target="slide23.xml" TargetMode="Interna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39.xml" TargetMode="Internal" /><Relationship Id="rId11" Type="http://schemas.openxmlformats.org/officeDocument/2006/relationships/slide" Target="slide29.xml" TargetMode="Internal" /><Relationship Id="rId2" Type="http://schemas.openxmlformats.org/officeDocument/2006/relationships/notesSlide" Target="../notesSlides/notesSlide6.xml" /><Relationship Id="rId3" Type="http://schemas.openxmlformats.org/officeDocument/2006/relationships/slide" Target="slide41.xml" TargetMode="Internal" /><Relationship Id="rId4" Type="http://schemas.openxmlformats.org/officeDocument/2006/relationships/hyperlink" Target="../ppt/slides/slide41.xml" TargetMode="External" /><Relationship Id="rId5" Type="http://schemas.openxmlformats.org/officeDocument/2006/relationships/slide" Target="slide42.xml" TargetMode="Internal" /><Relationship Id="rId6" Type="http://schemas.openxmlformats.org/officeDocument/2006/relationships/hyperlink" Target="../ppt/slides/slide42.xml" TargetMode="External" /><Relationship Id="rId7" Type="http://schemas.openxmlformats.org/officeDocument/2006/relationships/slide" Target="slide2.xml" TargetMode="Internal" /><Relationship Id="rId8" Type="http://schemas.openxmlformats.org/officeDocument/2006/relationships/slide" Target="slide12.xml" TargetMode="Internal" /><Relationship Id="rId9" Type="http://schemas.openxmlformats.org/officeDocument/2006/relationships/slide" Target="slide23.xml" TargetMode="Interna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29.xml" TargetMode="Internal" /><Relationship Id="rId2" Type="http://schemas.openxmlformats.org/officeDocument/2006/relationships/notesSlide" Target="../notesSlides/notesSlide7.xml" /><Relationship Id="rId3" Type="http://schemas.openxmlformats.org/officeDocument/2006/relationships/slide" Target="slide41.xml" TargetMode="Internal" /><Relationship Id="rId4" Type="http://schemas.openxmlformats.org/officeDocument/2006/relationships/hyperlink" Target="../ppt/slides/slide41.xml" TargetMode="External" /><Relationship Id="rId5" Type="http://schemas.openxmlformats.org/officeDocument/2006/relationships/slide" Target="slide42.xml" TargetMode="Internal" /><Relationship Id="rId6" Type="http://schemas.openxmlformats.org/officeDocument/2006/relationships/slide" Target="slide2.xml" TargetMode="Internal" /><Relationship Id="rId7" Type="http://schemas.openxmlformats.org/officeDocument/2006/relationships/slide" Target="slide12.xml" TargetMode="Internal" /><Relationship Id="rId8" Type="http://schemas.openxmlformats.org/officeDocument/2006/relationships/slide" Target="slide23.xml" TargetMode="Internal" /><Relationship Id="rId9" Type="http://schemas.openxmlformats.org/officeDocument/2006/relationships/slide" Target="slide39.xml" TargetMode="Interna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8.xml" /><Relationship Id="rId3" Type="http://schemas.openxmlformats.org/officeDocument/2006/relationships/hyperlink" Target="http://www.st&#248;kurs.no/" TargetMode="External" /><Relationship Id="rId4" Type="http://schemas.openxmlformats.org/officeDocument/2006/relationships/slide" Target="slide46.xml" TargetMode="Internal" /><Relationship Id="rId5" Type="http://schemas.openxmlformats.org/officeDocument/2006/relationships/slide" Target="slide2.xml" TargetMode="Internal" /><Relationship Id="rId6" Type="http://schemas.openxmlformats.org/officeDocument/2006/relationships/slide" Target="slide12.xml" TargetMode="Internal" /><Relationship Id="rId7" Type="http://schemas.openxmlformats.org/officeDocument/2006/relationships/slide" Target="slide23.xml" TargetMode="Internal" /><Relationship Id="rId8" Type="http://schemas.openxmlformats.org/officeDocument/2006/relationships/slide" Target="slide39.xml" TargetMode="Internal" /><Relationship Id="rId9" Type="http://schemas.openxmlformats.org/officeDocument/2006/relationships/slide" Target="slide29.xml" TargetMode="Interna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9.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0.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3.png"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4.xml" TargetMode="Internal" /><Relationship Id="rId3" Type="http://schemas.openxmlformats.org/officeDocument/2006/relationships/slide" Target="slide40.xml" TargetMode="Internal" /><Relationship Id="rId4" Type="http://schemas.openxmlformats.org/officeDocument/2006/relationships/slide" Target="slide2.xml" TargetMode="Internal" /><Relationship Id="rId5" Type="http://schemas.openxmlformats.org/officeDocument/2006/relationships/slide" Target="slide12.xml" TargetMode="Internal" /><Relationship Id="rId6" Type="http://schemas.openxmlformats.org/officeDocument/2006/relationships/slide" Target="slide23.xml" TargetMode="Internal" /><Relationship Id="rId7" Type="http://schemas.openxmlformats.org/officeDocument/2006/relationships/slide" Target="slide39.xml" TargetMode="Internal" /><Relationship Id="rId8" Type="http://schemas.openxmlformats.org/officeDocument/2006/relationships/slide" Target="slide29.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2.jpeg" /><Relationship Id="rId4" Type="http://schemas.openxmlformats.org/officeDocument/2006/relationships/slide" Target="slide2.xml" TargetMode="Internal" /><Relationship Id="rId5" Type="http://schemas.openxmlformats.org/officeDocument/2006/relationships/slide" Target="slide12.xml" TargetMode="Internal" /><Relationship Id="rId6" Type="http://schemas.openxmlformats.org/officeDocument/2006/relationships/slide" Target="slide23.xml" TargetMode="Internal" /><Relationship Id="rId7" Type="http://schemas.openxmlformats.org/officeDocument/2006/relationships/slide" Target="slide39.xml" TargetMode="Internal" /><Relationship Id="rId8" Type="http://schemas.openxmlformats.org/officeDocument/2006/relationships/slide" Target="slide29.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39.xml" TargetMode="Internal" /><Relationship Id="rId6" Type="http://schemas.openxmlformats.org/officeDocument/2006/relationships/slide" Target="slide29.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39.xml" TargetMode="Internal" /><Relationship Id="rId7" Type="http://schemas.openxmlformats.org/officeDocument/2006/relationships/slide" Target="slide29.xml" TargetMode="In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3314" name="Tittel 1"/>
          <p:cNvSpPr>
            <a:spLocks noGrp="1"/>
          </p:cNvSpPr>
          <p:nvPr>
            <p:ph type="ctrTitle"/>
          </p:nvPr>
        </p:nvSpPr>
        <p:spPr>
          <a:xfrm>
            <a:off x="684213" y="620713"/>
            <a:ext cx="7772400" cy="1368425"/>
          </a:xfrm>
          <a:prstGeom prst="rect">
            <a:avLst/>
          </a:prstGeom>
          <a:noFill/>
          <a:ln w="9525" cap="flat" cmpd="sng" algn="ctr">
            <a:noFill/>
            <a:prstDash val="solid"/>
            <a:miter lim="800000"/>
            <a:headEnd type="none" w="med" len="med"/>
            <a:tailEnd type="none" w="med" len="med"/>
          </a:ln>
        </p:spPr>
        <p:txBody>
          <a:bodyPr vert="horz" wrap="square" lIns="91440" tIns="45720" rIns="91440" bIns="45720" numCol="1" rtlCol="0" anchor="ctr" anchorCtr="0" compatLnSpc="1">
            <a:prstTxWarp prst="textNoShape">
              <a:avLst/>
            </a:prstTxWarp>
            <a:normAutofit fontScale="90000"/>
          </a:bodyPr>
          <a:lstStyle/>
          <a:p>
            <a:pPr marL="0" marR="0" lvl="0" indent="0" algn="ctr" defTabSz="914400" rtl="0" eaLnBrk="1" fontAlgn="auto" latinLnBrk="0" hangingPunct="1">
              <a:lnSpc>
                <a:spcPct val="100000"/>
              </a:lnSpc>
              <a:spcBef>
                <a:spcPct val="0"/>
              </a:spcBef>
              <a:spcAft>
                <a:spcPct val="0"/>
              </a:spcAft>
              <a:buClrTx/>
              <a:buSzTx/>
              <a:buFontTx/>
              <a:buNone/>
            </a:pPr>
            <a:r>
              <a:rPr kumimoji="0" lang="nb-NO" altLang="en-US" sz="4400" b="1" i="0" u="none" strike="noStrike" kern="1200" cap="none" spc="0" normalizeH="0" baseline="0" noProof="0">
                <a:ln>
                  <a:noFill/>
                </a:ln>
                <a:solidFill>
                  <a:schemeClr val="tx1"/>
                </a:solidFill>
                <a:uLnTx/>
                <a:uFillTx/>
                <a:latin typeface="+mj-lt" pitchFamily="34" charset="0"/>
                <a:ea typeface="+mj-ea" pitchFamily="34" charset="0"/>
                <a:cs typeface="+mj-cs"/>
              </a:rPr>
              <a:t>Traumerelaterte lidelser</a:t>
            </a:r>
            <a:br>
              <a:rPr kumimoji="0" lang="nb-NO" altLang="en-US" sz="4400" b="0" i="0" u="none" strike="noStrike" kern="1200" cap="none" spc="0" normalizeH="0" baseline="0" noProof="0">
                <a:ln>
                  <a:noFill/>
                </a:ln>
                <a:solidFill>
                  <a:schemeClr val="tx1"/>
                </a:solidFill>
                <a:uLnTx/>
                <a:uFillTx/>
                <a:latin typeface="+mj-lt" pitchFamily="34" charset="0"/>
                <a:ea typeface="+mj-ea" pitchFamily="34" charset="0"/>
                <a:cs typeface="+mj-cs"/>
              </a:rPr>
            </a:br>
            <a:endParaRPr kumimoji="0" lang="nb-NO" altLang="en-US" sz="4400" b="0" i="0" u="none" strike="noStrike" kern="1200" cap="none" spc="0" normalizeH="0" baseline="0" noProof="0">
              <a:ln>
                <a:noFill/>
              </a:ln>
              <a:solidFill>
                <a:schemeClr val="tx1"/>
              </a:solidFill>
              <a:uLnTx/>
              <a:uFillTx/>
              <a:latin typeface="+mj-lt"/>
              <a:ea typeface="+mj-ea"/>
              <a:cs typeface="+mj-cs"/>
            </a:endParaRPr>
          </a:p>
        </p:txBody>
      </p:sp>
      <p:grpSp>
        <p:nvGrpSpPr>
          <p:cNvPr id="13315" name="Gruppe 6" title=""/>
          <p:cNvGrpSpPr/>
          <p:nvPr/>
        </p:nvGrpSpPr>
        <p:grpSpPr>
          <a:xfrm>
            <a:off x="0" y="3429000"/>
            <a:ext cx="2303463" cy="1127125"/>
            <a:chOff x="1951" y="1992912"/>
            <a:chExt cx="1736735" cy="694694"/>
          </a:xfrm>
        </p:grpSpPr>
        <p:sp>
          <p:nvSpPr>
            <p:cNvPr id="13316" name="Vinkeltegn 4" title="">
              <a:hlinkClick r:id="rId2" action="ppaction://hlinksldjump"/>
            </p:cNvPr>
            <p:cNvSpPr/>
            <p:nvPr/>
          </p:nvSpPr>
          <p:spPr>
            <a:xfrm>
              <a:off x="1951"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17" name="Vinkeltegn 4"/>
            <p:cNvSpPr/>
            <p:nvPr/>
          </p:nvSpPr>
          <p:spPr>
            <a:xfrm>
              <a:off x="462767" y="1992912"/>
              <a:ext cx="92881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 pårørende informasjon</a:t>
              </a:r>
            </a:p>
          </p:txBody>
        </p:sp>
      </p:grpSp>
      <p:grpSp>
        <p:nvGrpSpPr>
          <p:cNvPr id="13318" name="Gruppe 11" title=""/>
          <p:cNvGrpSpPr/>
          <p:nvPr/>
        </p:nvGrpSpPr>
        <p:grpSpPr>
          <a:xfrm>
            <a:off x="1763713" y="3429000"/>
            <a:ext cx="2376487" cy="1127125"/>
            <a:chOff x="1565013" y="1992912"/>
            <a:chExt cx="1736735" cy="694694"/>
          </a:xfrm>
        </p:grpSpPr>
        <p:sp>
          <p:nvSpPr>
            <p:cNvPr id="13319" name="Vinkeltegn 7" title="">
              <a:hlinkClick r:id="rId3" action="ppaction://hlinksldjump"/>
            </p:cNvPr>
            <p:cNvSpPr/>
            <p:nvPr/>
          </p:nvSpPr>
          <p:spPr>
            <a:xfrm>
              <a:off x="1565013"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0" name="Vinkeltegn 4"/>
            <p:cNvSpPr/>
            <p:nvPr/>
          </p:nvSpPr>
          <p:spPr>
            <a:xfrm>
              <a:off x="1922337" y="1992912"/>
              <a:ext cx="1010485"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Inntak og vurdering</a:t>
              </a:r>
            </a:p>
          </p:txBody>
        </p:sp>
      </p:grpSp>
      <p:grpSp>
        <p:nvGrpSpPr>
          <p:cNvPr id="13321" name="Gruppe 14" title=""/>
          <p:cNvGrpSpPr/>
          <p:nvPr/>
        </p:nvGrpSpPr>
        <p:grpSpPr>
          <a:xfrm>
            <a:off x="3492500" y="3429000"/>
            <a:ext cx="2303463" cy="1127125"/>
            <a:chOff x="3128076" y="1992912"/>
            <a:chExt cx="1736735" cy="694694"/>
          </a:xfrm>
        </p:grpSpPr>
        <p:sp>
          <p:nvSpPr>
            <p:cNvPr id="13322" name="Vinkeltegn 10" title="">
              <a:hlinkClick r:id="rId4" action="ppaction://hlinksldjump"/>
            </p:cNvPr>
            <p:cNvSpPr/>
            <p:nvPr/>
          </p:nvSpPr>
          <p:spPr>
            <a:xfrm>
              <a:off x="3128076"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3" name="Vinkeltegn 4"/>
            <p:cNvSpPr/>
            <p:nvPr/>
          </p:nvSpPr>
          <p:spPr>
            <a:xfrm>
              <a:off x="3562559" y="1992912"/>
              <a:ext cx="922827"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Utredning og diagnostikk</a:t>
              </a:r>
            </a:p>
          </p:txBody>
        </p:sp>
      </p:grpSp>
      <p:grpSp>
        <p:nvGrpSpPr>
          <p:cNvPr id="13324" name="Gruppe 17" title=""/>
          <p:cNvGrpSpPr/>
          <p:nvPr/>
        </p:nvGrpSpPr>
        <p:grpSpPr>
          <a:xfrm>
            <a:off x="5219700" y="3429000"/>
            <a:ext cx="2376488" cy="1127125"/>
            <a:chOff x="4691138" y="1992912"/>
            <a:chExt cx="1736735" cy="694694"/>
          </a:xfrm>
        </p:grpSpPr>
        <p:sp>
          <p:nvSpPr>
            <p:cNvPr id="13325" name="Vinkeltegn 13" title="">
              <a:hlinkClick r:id="rId5" action="ppaction://hlinksldjump"/>
            </p:cNvPr>
            <p:cNvSpPr/>
            <p:nvPr/>
          </p:nvSpPr>
          <p:spPr>
            <a:xfrm>
              <a:off x="4691138"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6" name="Vinkeltegn 4"/>
            <p:cNvSpPr/>
            <p:nvPr/>
          </p:nvSpPr>
          <p:spPr>
            <a:xfrm>
              <a:off x="5038021" y="1992912"/>
              <a:ext cx="10429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Behandling og tiltak</a:t>
              </a:r>
            </a:p>
          </p:txBody>
        </p:sp>
      </p:grpSp>
      <p:grpSp>
        <p:nvGrpSpPr>
          <p:cNvPr id="13327" name="Gruppe 20" title=""/>
          <p:cNvGrpSpPr/>
          <p:nvPr/>
        </p:nvGrpSpPr>
        <p:grpSpPr>
          <a:xfrm>
            <a:off x="6948488" y="3429000"/>
            <a:ext cx="2195512" cy="1127125"/>
            <a:chOff x="6254200" y="1992912"/>
            <a:chExt cx="1736735" cy="694694"/>
          </a:xfrm>
        </p:grpSpPr>
        <p:sp>
          <p:nvSpPr>
            <p:cNvPr id="13328" name="Vinkeltegn 16" title="">
              <a:hlinkClick r:id="rId6" action="ppaction://hlinksldjump"/>
            </p:cNvPr>
            <p:cNvSpPr/>
            <p:nvPr/>
          </p:nvSpPr>
          <p:spPr>
            <a:xfrm>
              <a:off x="6254200"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9" name="Vinkeltegn 4"/>
            <p:cNvSpPr/>
            <p:nvPr/>
          </p:nvSpPr>
          <p:spPr>
            <a:xfrm>
              <a:off x="6710046" y="1992912"/>
              <a:ext cx="933040"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Pasientforløp - oversikt</a:t>
              </a:r>
            </a:p>
          </p:txBody>
        </p:sp>
      </p:grpSp>
      <p:sp>
        <p:nvSpPr>
          <p:cNvPr id="13330" name="Tittel 1"/>
          <p:cNvSpPr txBox="1"/>
          <p:nvPr/>
        </p:nvSpPr>
        <p:spPr>
          <a:xfrm>
            <a:off x="611188" y="1628775"/>
            <a:ext cx="8229600" cy="1143000"/>
          </a:xfrm>
          <a:prstGeom prst="rect">
            <a:avLst/>
          </a:prstGeom>
          <a:noFill/>
          <a:ln w="9525" cap="flat" cmpd="sng" algn="ctr">
            <a:noFill/>
            <a:prstDash val="solid"/>
            <a:round/>
            <a:headEnd type="none" w="med" len="med"/>
            <a:tailEnd type="none" w="med" len="med"/>
          </a:ln>
        </p:spPr>
        <p:txBody>
          <a:bodyPr anchor="ctr">
            <a:normAutofit fontScale="67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2700" b="0" i="0" u="none" strike="noStrike" kern="1200" cap="none" spc="0" normalizeH="0" baseline="0" noProof="0">
                <a:ln>
                  <a:noFill/>
                </a:ln>
                <a:solidFill>
                  <a:schemeClr val="tx1"/>
                </a:solidFill>
                <a:uLnTx/>
                <a:uFillTx/>
                <a:latin typeface="+mj-lt" pitchFamily="34" charset="0"/>
                <a:ea typeface="+mj-ea" pitchFamily="34" charset="0"/>
                <a:cs typeface="+mj-cs"/>
              </a:rPr>
              <a:t>Pasientforløpet beskriver forventet pasientforløp for pasienter med traumerelaterte lidelser. Formålet med pasientforløpet er å skape sammenheng i tjenestene, samt oppnå bedre kvalitet og øke mulighet for brukermedvirkning</a:t>
            </a:r>
            <a:br>
              <a:rPr kumimoji="0" lang="nb-NO" sz="4400" b="0" i="0" u="none" strike="noStrike" kern="1200" cap="none" spc="0" normalizeH="0" baseline="0" noProof="0">
                <a:ln>
                  <a:noFill/>
                </a:ln>
                <a:solidFill>
                  <a:schemeClr val="tx1"/>
                </a:solidFill>
                <a:uLnTx/>
                <a:uFillTx/>
                <a:latin typeface="+mj-lt" pitchFamily="34" charset="0"/>
                <a:ea typeface="+mj-ea" pitchFamily="34" charset="0"/>
                <a:cs typeface="+mj-cs"/>
              </a:rPr>
            </a:b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2530"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2531" name="TekstSylinder 28" title=""/>
          <p:cNvSpPr/>
          <p:nvPr/>
        </p:nvSpPr>
        <p:spPr>
          <a:xfrm>
            <a:off x="3881438" y="1538288"/>
            <a:ext cx="4679950" cy="495617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 og videoer</a:t>
            </a: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FF0000"/>
                </a:solidFill>
                <a:uLnTx/>
                <a:uFillTx/>
                <a:ea typeface="Arial" pitchFamily="34" charset="0"/>
              </a:rPr>
              <a:t> </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FF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Stø kurs, traumeforståelse og behandling</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kurs for behandlere og pasienter om traumeforståelse og behandling i regi av Helsekompetanse.no</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a:rPr>
              <a:t>RVTS Sør</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 en nettside med generell informasjon om traume og traumeforståelse. Her ligger det mange nyttige linker og artikler for å øke forståelse om traumer.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6"/>
              </a:rPr>
              <a:t>Nasjonalt kunnskapssenter om vold og traumatisk stress</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a:rPr>
              <a:t>Senter for krisepsykologi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a:rPr>
              <a:t>Nettportal for psykisk helse, hjelp til hjelp</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9"/>
              </a:rPr>
              <a:t>Helsenorge.no</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0"/>
              </a:rPr>
              <a:t>Norsk psykologforening – Hva er traumer: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1"/>
              </a:rPr>
              <a:t>Artikler, fagstoff og videoer – Fasett m/ RVTS Sør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2"/>
              </a:rPr>
              <a:t>Artikler på Janina Fisher hjemmeside:</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tgtFrame="_blank"/>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Videoer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3"/>
              </a:rPr>
              <a:t>Hvorfor får vi panikkanfall</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Hjernen og traumer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Toleransevindu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0"/>
              </a:rPr>
              <a:t>Hva er traumer og traumebehandling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0"/>
              </a:rPr>
              <a:t>Traumenett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4"/>
              </a:rPr>
              <a:t>Dag Nordanger på Cactus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5"/>
              </a:rPr>
              <a:t>Video: Heidi om triggere:</a:t>
            </a:r>
            <a:endParaRPr kumimoji="0" lang="nb-NO" altLang="nb-NO" sz="1100" b="0" i="0" u="none" strike="noStrike" kern="1200" cap="none" spc="0" normalizeH="0" baseline="0" noProof="0">
              <a:solidFill>
                <a:schemeClr val="tx1"/>
              </a:solidFill>
              <a:uLnTx/>
              <a:uFillTx/>
              <a:ea typeface="Arial" pitchFamily="34" charset="0"/>
              <a:hlinkClick r:id="rId15"/>
            </a:endParaRPr>
          </a:p>
        </p:txBody>
      </p:sp>
      <p:sp>
        <p:nvSpPr>
          <p:cNvPr id="22532"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22533" name="Avrundet rektangel 30"/>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22534" name="Avrundet rektangel 31"/>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22535" name="Avrundet rektangel 32"/>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22536"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22537" name="Avrundet rektangel 3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22538" name="Avrundet rektangel 3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22539" name="Avrundet rektangel 36" title=""/>
          <p:cNvSpPr/>
          <p:nvPr/>
        </p:nvSpPr>
        <p:spPr>
          <a:xfrm>
            <a:off x="466725" y="5529263"/>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Linker/videoer</a:t>
            </a:r>
            <a:endParaRPr kumimoji="0" lang="nb-NO" altLang="nb-NO" sz="1400" b="0" i="0" u="none" strike="noStrike" kern="1200" cap="none" spc="0" normalizeH="0" baseline="0" noProof="0">
              <a:uLnTx/>
              <a:uFillTx/>
              <a:ea typeface="Arial" pitchFamily="34" charset="0"/>
            </a:endParaRPr>
          </a:p>
        </p:txBody>
      </p:sp>
      <p:sp>
        <p:nvSpPr>
          <p:cNvPr id="22540" name="Avrundet rektangel 3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22541" name="Gruppe 2" title=""/>
          <p:cNvGrpSpPr/>
          <p:nvPr/>
        </p:nvGrpSpPr>
        <p:grpSpPr>
          <a:xfrm>
            <a:off x="468313" y="549275"/>
            <a:ext cx="1736725" cy="693738"/>
            <a:chOff x="1951" y="480744"/>
            <a:chExt cx="1736735" cy="694694"/>
          </a:xfrm>
        </p:grpSpPr>
        <p:sp>
          <p:nvSpPr>
            <p:cNvPr id="22542" name="Vinkeltegn 39" title="">
              <a:hlinkClick r:id="rId1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2544" name="Gruppe 3" title=""/>
          <p:cNvGrpSpPr/>
          <p:nvPr/>
        </p:nvGrpSpPr>
        <p:grpSpPr>
          <a:xfrm>
            <a:off x="2030413" y="549275"/>
            <a:ext cx="1736725" cy="693738"/>
            <a:chOff x="1565013" y="480744"/>
            <a:chExt cx="1736735" cy="694694"/>
          </a:xfrm>
        </p:grpSpPr>
        <p:sp>
          <p:nvSpPr>
            <p:cNvPr id="22545" name="Vinkeltegn 42" title="">
              <a:hlinkClick r:id="rId17"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2547" name="Gruppe 4" title=""/>
          <p:cNvGrpSpPr/>
          <p:nvPr/>
        </p:nvGrpSpPr>
        <p:grpSpPr>
          <a:xfrm>
            <a:off x="3594100" y="549275"/>
            <a:ext cx="1736725" cy="693738"/>
            <a:chOff x="3128076" y="480744"/>
            <a:chExt cx="1736735" cy="694694"/>
          </a:xfrm>
        </p:grpSpPr>
        <p:sp>
          <p:nvSpPr>
            <p:cNvPr id="22548" name="Vinkeltegn 45" title="">
              <a:hlinkClick r:id="rId18"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2550" name="Gruppe 6" title=""/>
          <p:cNvGrpSpPr/>
          <p:nvPr/>
        </p:nvGrpSpPr>
        <p:grpSpPr>
          <a:xfrm>
            <a:off x="6719888" y="549275"/>
            <a:ext cx="1736725" cy="693738"/>
            <a:chOff x="6254200" y="480744"/>
            <a:chExt cx="1736735" cy="694694"/>
          </a:xfrm>
        </p:grpSpPr>
        <p:sp>
          <p:nvSpPr>
            <p:cNvPr id="22551" name="Vinkeltegn 48" title="">
              <a:hlinkClick r:id="rId19"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5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2553" name="Gruppe 2" title=""/>
          <p:cNvGrpSpPr/>
          <p:nvPr/>
        </p:nvGrpSpPr>
        <p:grpSpPr>
          <a:xfrm>
            <a:off x="5148263" y="549275"/>
            <a:ext cx="1736725" cy="693738"/>
            <a:chOff x="1951" y="480744"/>
            <a:chExt cx="1736735" cy="694694"/>
          </a:xfrm>
        </p:grpSpPr>
        <p:sp>
          <p:nvSpPr>
            <p:cNvPr id="22554" name="Vinkeltegn 51" title="">
              <a:hlinkClick r:id="rId20"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5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3554"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3555" name="TekstSylinder 28"/>
          <p:cNvSpPr txBox="1"/>
          <p:nvPr/>
        </p:nvSpPr>
        <p:spPr>
          <a:xfrm>
            <a:off x="3851275" y="1511300"/>
            <a:ext cx="4681538" cy="4954588"/>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hlinkClick r:id="rId2"/>
              </a:rPr>
              <a:t>Stø Kurs – for helsepersonell </a:t>
            </a:r>
            <a:endParaRPr kumimoji="0" lang="nb-NO" sz="1000" b="0" i="0" u="none" strike="noStrike" kern="1200" cap="none" spc="0" normalizeH="0" baseline="0" noProof="0">
              <a:ln>
                <a:noFill/>
              </a:ln>
              <a:solidFill>
                <a:schemeClr val="tx1"/>
              </a:solidFill>
              <a:uLnTx/>
              <a:uFillTx/>
              <a:latin typeface="+mn-lt"/>
              <a:ea typeface="+mn-ea"/>
              <a:cs typeface="+mn-cs"/>
              <a:hlinkClick r:id="rId2"/>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Odgen, P. &amp; Fischer, J. (2015) </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Sensorimotor Psychotherapy: Interventions for Trauma and Attachment (Norton Series on Interpersonal Neurobiology)</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Foa, E. &amp; Hembree, E. (2007) </a:t>
            </a:r>
            <a:r>
              <a:rPr kumimoji="0" lang="en-US" sz="1000" b="1" i="0" u="none" strike="noStrike" kern="1200" cap="none" spc="0" normalizeH="0" baseline="0" noProof="0">
                <a:ln>
                  <a:noFill/>
                </a:ln>
                <a:solidFill>
                  <a:schemeClr val="tx1"/>
                </a:solidFill>
                <a:uLnTx/>
                <a:uFillTx/>
                <a:latin typeface="+mn-lt" pitchFamily="34" charset="0"/>
                <a:ea typeface="+mn-ea" pitchFamily="34" charset="0"/>
                <a:cs typeface="+mn-cs"/>
              </a:rPr>
              <a:t>Prolonged Exposure Therapy for PTSD: Emotional Processing of Traumatic Experiences (Treatments That Work)</a:t>
            </a: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endParaRPr kumimoji="0" lang="en-US"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Bromberg, P. (2011). </a:t>
            </a:r>
            <a:r>
              <a:rPr kumimoji="0" lang="en-US" sz="1000" b="0" i="1" u="none" strike="noStrike" kern="1200" cap="none" spc="0" normalizeH="0" baseline="0" noProof="0">
                <a:ln>
                  <a:noFill/>
                </a:ln>
                <a:solidFill>
                  <a:schemeClr val="tx1"/>
                </a:solidFill>
                <a:uLnTx/>
                <a:uFillTx/>
                <a:latin typeface="+mn-lt" pitchFamily="34" charset="0"/>
                <a:ea typeface="+mn-ea" pitchFamily="34" charset="0"/>
                <a:cs typeface="+mn-cs"/>
              </a:rPr>
              <a:t>The Shadow of the Tsunami – and the Growth of the Relational Mind.</a:t>
            </a: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 Routledge.</a:t>
            </a: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en-US"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Bromberg, P. (2006) </a:t>
            </a:r>
            <a:r>
              <a:rPr kumimoji="0" lang="en-US" sz="1000" b="0" i="1" u="none" strike="noStrike" kern="1200" cap="none" spc="0" normalizeH="0" baseline="0" noProof="0">
                <a:ln>
                  <a:noFill/>
                </a:ln>
                <a:solidFill>
                  <a:schemeClr val="tx1"/>
                </a:solidFill>
                <a:uLnTx/>
                <a:uFillTx/>
                <a:latin typeface="+mn-lt" pitchFamily="34" charset="0"/>
                <a:ea typeface="+mn-ea" pitchFamily="34" charset="0"/>
                <a:cs typeface="+mn-cs"/>
              </a:rPr>
              <a:t>Awakening the Dreamer: Clinical Journeys.</a:t>
            </a: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 Routledge New York</a:t>
            </a: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en-US"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Dutra, L., Bureau, J. F., Holmes, B., Lyubchik, A., Lyons Ruth, K. (2009). Quality of early care and childhood trauma. A prospective study of developmental pathways to dissociation. </a:t>
            </a:r>
            <a:r>
              <a:rPr kumimoji="0" lang="en-US" sz="1000" b="0" i="1" u="none" strike="noStrike" kern="1200" cap="none" spc="0" normalizeH="0" baseline="0" noProof="0">
                <a:ln>
                  <a:noFill/>
                </a:ln>
                <a:solidFill>
                  <a:schemeClr val="tx1"/>
                </a:solidFill>
                <a:uLnTx/>
                <a:uFillTx/>
                <a:latin typeface="+mn-lt" pitchFamily="34" charset="0"/>
                <a:ea typeface="+mn-ea" pitchFamily="34" charset="0"/>
                <a:cs typeface="+mn-cs"/>
              </a:rPr>
              <a:t>The Journal of Nervous and Mental Disease, </a:t>
            </a: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197, 383-390.</a:t>
            </a: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en-US"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Fonagy, P., Gergeley, G., Jurist, E. J., Target, M. I. (2002). </a:t>
            </a:r>
            <a:r>
              <a:rPr kumimoji="0" lang="en-US" sz="1000" b="0" i="1" u="none" strike="noStrike" kern="1200" cap="none" spc="0" normalizeH="0" baseline="0" noProof="0">
                <a:ln>
                  <a:noFill/>
                </a:ln>
                <a:solidFill>
                  <a:schemeClr val="tx1"/>
                </a:solidFill>
                <a:uLnTx/>
                <a:uFillTx/>
                <a:latin typeface="+mn-lt" pitchFamily="34" charset="0"/>
                <a:ea typeface="+mn-ea" pitchFamily="34" charset="0"/>
                <a:cs typeface="+mn-cs"/>
              </a:rPr>
              <a:t>Affect regulation, mentalization, and the development of the self. </a:t>
            </a: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New York: Other Press</a:t>
            </a: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en-US"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Gullestad, S. E. (2005), Who is who in dissociation?</a:t>
            </a:r>
            <a:r>
              <a:rPr kumimoji="0" lang="en-US" sz="1000" b="1" i="0" u="none" strike="noStrike" kern="1200" cap="none" spc="0" normalizeH="0" baseline="0" noProof="0">
                <a:ln>
                  <a:noFill/>
                </a:ln>
                <a:solidFill>
                  <a:schemeClr val="tx1"/>
                </a:solidFill>
                <a:uLnTx/>
                <a:uFillTx/>
                <a:latin typeface="+mn-lt" pitchFamily="34" charset="0"/>
                <a:ea typeface="+mn-ea" pitchFamily="34" charset="0"/>
                <a:cs typeface="+mn-cs"/>
              </a:rPr>
              <a:t> -  </a:t>
            </a: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A plea for psychodynamics in a time of trauma.</a:t>
            </a:r>
            <a:r>
              <a:rPr kumimoji="0" lang="en-US" sz="1000" b="0" i="1" u="none" strike="noStrike" kern="1200" cap="none" spc="0" normalizeH="0" baseline="0" noProof="0">
                <a:ln>
                  <a:noFill/>
                </a:ln>
                <a:solidFill>
                  <a:schemeClr val="tx1"/>
                </a:solidFill>
                <a:uLnTx/>
                <a:uFillTx/>
                <a:latin typeface="+mn-lt" pitchFamily="34" charset="0"/>
                <a:ea typeface="+mn-ea" pitchFamily="34" charset="0"/>
                <a:cs typeface="+mn-cs"/>
              </a:rPr>
              <a:t> </a:t>
            </a:r>
            <a:r>
              <a:rPr kumimoji="0" lang="nb-NO" sz="1000" b="0" i="1" u="none" strike="noStrike" kern="1200" cap="none" spc="0" normalizeH="0" baseline="0" noProof="0">
                <a:ln>
                  <a:noFill/>
                </a:ln>
                <a:solidFill>
                  <a:schemeClr val="tx1"/>
                </a:solidFill>
                <a:uLnTx/>
                <a:uFillTx/>
                <a:latin typeface="+mn-lt" pitchFamily="34" charset="0"/>
                <a:ea typeface="+mn-ea" pitchFamily="34" charset="0"/>
                <a:cs typeface="+mn-cs"/>
              </a:rPr>
              <a:t>Int J Psychoanal </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2005;86:639–56</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Putnam, F. W. (1992). Discussion: Are alter personalities fragments or figments? </a:t>
            </a:r>
            <a:r>
              <a:rPr kumimoji="0" lang="en-US" sz="1000" b="0" i="1" u="none" strike="noStrike" kern="1200" cap="none" spc="0" normalizeH="0" baseline="0" noProof="0">
                <a:ln>
                  <a:noFill/>
                </a:ln>
                <a:solidFill>
                  <a:schemeClr val="tx1"/>
                </a:solidFill>
                <a:uLnTx/>
                <a:uFillTx/>
                <a:latin typeface="+mn-lt" pitchFamily="34" charset="0"/>
                <a:ea typeface="+mn-ea" pitchFamily="34" charset="0"/>
                <a:cs typeface="+mn-cs"/>
              </a:rPr>
              <a:t>Psychoanalytic Inquiry, </a:t>
            </a:r>
            <a:r>
              <a:rPr kumimoji="0" lang="en-US" sz="1000" b="0" i="0" u="none" strike="noStrike" kern="1200" cap="none" spc="0" normalizeH="0" baseline="0" noProof="0">
                <a:ln>
                  <a:noFill/>
                </a:ln>
                <a:solidFill>
                  <a:schemeClr val="tx1"/>
                </a:solidFill>
                <a:uLnTx/>
                <a:uFillTx/>
                <a:latin typeface="+mn-lt" pitchFamily="34" charset="0"/>
                <a:ea typeface="+mn-ea" pitchFamily="34" charset="0"/>
                <a:cs typeface="+mn-cs"/>
              </a:rPr>
              <a:t>12, 95-111.</a:t>
            </a: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en-US" sz="1000" b="1" i="0" u="none" strike="noStrike" kern="1200" cap="none" spc="0" normalizeH="0" baseline="0" noProof="0">
              <a:ln>
                <a:noFill/>
              </a:ln>
              <a:solidFill>
                <a:schemeClr val="tx1"/>
              </a:solidFill>
              <a:uLnTx/>
              <a:uFillTx/>
              <a:latin typeface="+mn-lt"/>
              <a:ea typeface="+mn-ea"/>
              <a:cs typeface="+mn-cs"/>
              <a:hlinkClick r:id="rId3" tooltip="Prolonged Exposure Therapy for PTSD: Emotional Processing of Traumatic Experiences (Treatments That Work)"/>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sng" strike="noStrike" kern="1200" cap="none" spc="0" normalizeH="0" baseline="0" noProof="0">
                <a:ln>
                  <a:noFill/>
                </a:ln>
                <a:solidFill>
                  <a:schemeClr val="tx1"/>
                </a:solidFill>
                <a:uLnTx/>
                <a:uFillTx/>
                <a:latin typeface="+mn-lt" pitchFamily="34" charset="0"/>
                <a:ea typeface="+mn-ea" pitchFamily="34" charset="0"/>
                <a:cs typeface="+mn-cs"/>
                <a:hlinkClick r:id="rId4"/>
              </a:rPr>
              <a:t>Nijenhuis, Steel, Van der Hart</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sng" strike="noStrike" kern="1200" cap="none" spc="0" normalizeH="0" baseline="0" noProof="0">
              <a:ln>
                <a:noFill/>
              </a:ln>
              <a:solidFill>
                <a:schemeClr val="tx1"/>
              </a:solidFill>
              <a:uLnTx/>
              <a:uFillTx/>
              <a:latin typeface="+mn-lt"/>
              <a:ea typeface="+mn-ea"/>
              <a:cs typeface="+mn-cs"/>
              <a:hlinkClick r:id="rId4"/>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sng" strike="noStrike" kern="1200" cap="none" spc="0" normalizeH="0" baseline="0" noProof="0">
                <a:ln>
                  <a:noFill/>
                </a:ln>
                <a:solidFill>
                  <a:schemeClr val="tx1"/>
                </a:solidFill>
                <a:uLnTx/>
                <a:uFillTx/>
                <a:latin typeface="+mn-lt" pitchFamily="34" charset="0"/>
                <a:ea typeface="+mn-ea" pitchFamily="34" charset="0"/>
                <a:cs typeface="+mn-cs"/>
                <a:hlinkClick r:id="rId4"/>
              </a:rPr>
              <a:t>Norske bøker! Komplekse Traumer Anstorp og Benestad</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sng" strike="noStrike" kern="1200" cap="none" spc="0" normalizeH="0" baseline="0" noProof="0">
                <a:ln>
                  <a:noFill/>
                </a:ln>
                <a:solidFill>
                  <a:schemeClr val="tx1"/>
                </a:solidFill>
                <a:uLnTx/>
                <a:uFillTx/>
                <a:latin typeface="+mn-lt" pitchFamily="34" charset="0"/>
                <a:ea typeface="+mn-ea" pitchFamily="34" charset="0"/>
                <a:cs typeface="+mn-cs"/>
                <a:hlinkClick r:id="rId4"/>
              </a:rPr>
              <a:t>Relasjonstraumer og …..   Marianne…. (red.)</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sng" strike="noStrike" kern="1200" cap="none" spc="0" normalizeH="0" baseline="0" noProof="0">
                <a:ln>
                  <a:noFill/>
                </a:ln>
                <a:solidFill>
                  <a:schemeClr val="tx1"/>
                </a:solidFill>
                <a:uLnTx/>
                <a:uFillTx/>
                <a:latin typeface="+mn-lt" pitchFamily="34" charset="0"/>
                <a:ea typeface="+mn-ea" pitchFamily="34" charset="0"/>
                <a:cs typeface="+mn-cs"/>
                <a:hlinkClick r:id="rId4"/>
              </a:rPr>
              <a:t>Mindfulness med komplekst trauamtiserte, Kathinka Salvesen</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sng" strike="noStrike" kern="1200" cap="none" spc="0" normalizeH="0" baseline="0" noProof="0">
                <a:ln>
                  <a:noFill/>
                </a:ln>
                <a:solidFill>
                  <a:schemeClr val="tx1"/>
                </a:solidFill>
                <a:uLnTx/>
                <a:uFillTx/>
                <a:latin typeface="+mn-lt" pitchFamily="34" charset="0"/>
                <a:ea typeface="+mn-ea" pitchFamily="34" charset="0"/>
                <a:cs typeface="+mn-cs"/>
                <a:hlinkClick r:id="rId4"/>
              </a:rPr>
              <a:t>Stabiliseringsarbeid – her og nå (Modum, husker ikke forfatter)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0" u="none" strike="noStrike" kern="1200" cap="none" spc="0" normalizeH="0" baseline="0" noProof="0">
              <a:ln>
                <a:noFill/>
              </a:ln>
              <a:solidFill>
                <a:schemeClr val="tx1"/>
              </a:solidFill>
              <a:uLnTx/>
              <a:uFillTx/>
              <a:latin typeface="+mn-lt"/>
              <a:ea typeface="+mn-ea"/>
              <a:cs typeface="+mn-cs"/>
            </a:endParaRPr>
          </a:p>
        </p:txBody>
      </p:sp>
      <p:sp>
        <p:nvSpPr>
          <p:cNvPr id="23556"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23557" name="Avrundet rektangel 30"/>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23558" name="Avrundet rektangel 31"/>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23559" name="Avrundet rektangel 32"/>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23560"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23561" name="Avrundet rektangel 3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23562" name="Avrundet rektangel 3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23563" name="Avrundet rektangel 3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23564" name="Avrundet rektangel 37" title=""/>
          <p:cNvSpPr/>
          <p:nvPr/>
        </p:nvSpPr>
        <p:spPr>
          <a:xfrm>
            <a:off x="468313" y="6107113"/>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Litteratur for fagpersoner</a:t>
            </a:r>
            <a:endParaRPr kumimoji="0" lang="nb-NO" altLang="nb-NO" sz="1400" b="0" i="0" u="none" strike="noStrike" kern="1200" cap="none" spc="0" normalizeH="0" baseline="0" noProof="0">
              <a:uLnTx/>
              <a:uFillTx/>
              <a:ea typeface="Arial" pitchFamily="34" charset="0"/>
            </a:endParaRPr>
          </a:p>
        </p:txBody>
      </p:sp>
      <p:grpSp>
        <p:nvGrpSpPr>
          <p:cNvPr id="23565" name="Gruppe 2" title=""/>
          <p:cNvGrpSpPr/>
          <p:nvPr/>
        </p:nvGrpSpPr>
        <p:grpSpPr>
          <a:xfrm>
            <a:off x="468313" y="549275"/>
            <a:ext cx="1736725" cy="693738"/>
            <a:chOff x="1951" y="480744"/>
            <a:chExt cx="1736735" cy="694694"/>
          </a:xfrm>
        </p:grpSpPr>
        <p:sp>
          <p:nvSpPr>
            <p:cNvPr id="23566" name="Vinkeltegn 39" title="">
              <a:hlinkClick r:id="rId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6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3568" name="Gruppe 3" title=""/>
          <p:cNvGrpSpPr/>
          <p:nvPr/>
        </p:nvGrpSpPr>
        <p:grpSpPr>
          <a:xfrm>
            <a:off x="2030413" y="549275"/>
            <a:ext cx="1736725" cy="693738"/>
            <a:chOff x="1565013" y="480744"/>
            <a:chExt cx="1736735" cy="694694"/>
          </a:xfrm>
        </p:grpSpPr>
        <p:sp>
          <p:nvSpPr>
            <p:cNvPr id="23569" name="Vinkeltegn 42"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7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3571" name="Gruppe 4" title=""/>
          <p:cNvGrpSpPr/>
          <p:nvPr/>
        </p:nvGrpSpPr>
        <p:grpSpPr>
          <a:xfrm>
            <a:off x="3594100" y="549275"/>
            <a:ext cx="1736725" cy="693738"/>
            <a:chOff x="3128076" y="480744"/>
            <a:chExt cx="1736735" cy="694694"/>
          </a:xfrm>
        </p:grpSpPr>
        <p:sp>
          <p:nvSpPr>
            <p:cNvPr id="23572" name="Vinkeltegn 45"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7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3574" name="Gruppe 6" title=""/>
          <p:cNvGrpSpPr/>
          <p:nvPr/>
        </p:nvGrpSpPr>
        <p:grpSpPr>
          <a:xfrm>
            <a:off x="6719888" y="549275"/>
            <a:ext cx="1736725" cy="693738"/>
            <a:chOff x="6254200" y="480744"/>
            <a:chExt cx="1736735" cy="694694"/>
          </a:xfrm>
        </p:grpSpPr>
        <p:sp>
          <p:nvSpPr>
            <p:cNvPr id="23575" name="Vinkeltegn 48"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7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3577" name="Gruppe 2" title=""/>
          <p:cNvGrpSpPr/>
          <p:nvPr/>
        </p:nvGrpSpPr>
        <p:grpSpPr>
          <a:xfrm>
            <a:off x="5148263" y="549275"/>
            <a:ext cx="1736725" cy="693738"/>
            <a:chOff x="1951" y="480744"/>
            <a:chExt cx="1736735" cy="694694"/>
          </a:xfrm>
        </p:grpSpPr>
        <p:sp>
          <p:nvSpPr>
            <p:cNvPr id="23578" name="Vinkeltegn 51"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7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4578" name="Hjem 19"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4579" name="Gruppe 2" title=""/>
          <p:cNvGrpSpPr/>
          <p:nvPr/>
        </p:nvGrpSpPr>
        <p:grpSpPr>
          <a:xfrm>
            <a:off x="468313" y="549275"/>
            <a:ext cx="1736725" cy="693738"/>
            <a:chOff x="1951" y="480744"/>
            <a:chExt cx="1736735" cy="694694"/>
          </a:xfrm>
        </p:grpSpPr>
        <p:sp>
          <p:nvSpPr>
            <p:cNvPr id="24580"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8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4582" name="Gruppe 3" title=""/>
          <p:cNvGrpSpPr/>
          <p:nvPr/>
        </p:nvGrpSpPr>
        <p:grpSpPr>
          <a:xfrm>
            <a:off x="2030413" y="549275"/>
            <a:ext cx="1736725" cy="693738"/>
            <a:chOff x="1565013" y="480744"/>
            <a:chExt cx="1736735" cy="694694"/>
          </a:xfrm>
        </p:grpSpPr>
        <p:sp>
          <p:nvSpPr>
            <p:cNvPr id="24583" name="Vinkeltegn 28"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8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4585" name="Gruppe 4" title=""/>
          <p:cNvGrpSpPr/>
          <p:nvPr/>
        </p:nvGrpSpPr>
        <p:grpSpPr>
          <a:xfrm>
            <a:off x="3594100" y="549275"/>
            <a:ext cx="1736725" cy="693738"/>
            <a:chOff x="3128076" y="480744"/>
            <a:chExt cx="1736735" cy="694694"/>
          </a:xfrm>
        </p:grpSpPr>
        <p:sp>
          <p:nvSpPr>
            <p:cNvPr id="24586" name="Vinkeltegn 3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8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4588" name="Gruppe 6" title=""/>
          <p:cNvGrpSpPr/>
          <p:nvPr/>
        </p:nvGrpSpPr>
        <p:grpSpPr>
          <a:xfrm>
            <a:off x="6719888" y="549275"/>
            <a:ext cx="1736725" cy="693738"/>
            <a:chOff x="6254200" y="480744"/>
            <a:chExt cx="1736735" cy="694694"/>
          </a:xfrm>
        </p:grpSpPr>
        <p:sp>
          <p:nvSpPr>
            <p:cNvPr id="24589" name="Vinkeltegn 3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9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4591" name="Gruppe 2" title=""/>
          <p:cNvGrpSpPr/>
          <p:nvPr/>
        </p:nvGrpSpPr>
        <p:grpSpPr>
          <a:xfrm>
            <a:off x="5148263" y="549275"/>
            <a:ext cx="1736725" cy="693738"/>
            <a:chOff x="1951" y="480744"/>
            <a:chExt cx="1736735" cy="694694"/>
          </a:xfrm>
        </p:grpSpPr>
        <p:sp>
          <p:nvSpPr>
            <p:cNvPr id="24592" name="Vinkeltegn 3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9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4594" name="Avrundet rektangel 54"/>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4595" name="Avrundet rektangel 5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24596" name="Avrundet rektangel 56"/>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5602" name="TekstSylinder 23" title=""/>
          <p:cNvSpPr/>
          <p:nvPr/>
        </p:nvSpPr>
        <p:spPr>
          <a:xfrm>
            <a:off x="3851275" y="1700213"/>
            <a:ext cx="5041900" cy="50784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sendt til Klinikk for psykisk helse skal vurderes av inntaksteam/vurderingsteam i den kliniske enhet som pasienten sorterer inn under.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vil si at henvisning vurderes av et tverrfagligteam bestående av minst en psykologspesialist og psykiater.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Vurderinger gjøres med utgangspunkt i Prioriteringsforskriften §§ 2 og 2a. Med bakgrunn i dette tildeles enten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helsehjelp</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jmf. Pasient og brukerrettighetsloven § 2-1. Eller man vurderer at det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foreligger behov for helsehjelp fra spesialisthelsetjeneste</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 Vurdering med tilbakemelding til pasient skal gjøres innen 10 dager.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 punkter skal vurderes når rett til helsehjelp tildeles;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Nytte av helsehjelpen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skal være et rimelig forhold mellom kostnader og nytte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innvilges rett til helsehjelp fra spesialisthelsetjenesten, kan dette være enten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Rett til behandling gis der man er sikker på pasientforløp. Rett til utredning når det er mer uavklarte forhold, og usikkerhet rundt antatt diagnose og problemstilling.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Frist for oppstart skal settes.  Fristen avhenger av vurderingen som gjøres av graden av alvorlighet.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25603" name="Hjem 19"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5604" name="Gruppe 2" title=""/>
          <p:cNvGrpSpPr/>
          <p:nvPr/>
        </p:nvGrpSpPr>
        <p:grpSpPr>
          <a:xfrm>
            <a:off x="468313" y="549275"/>
            <a:ext cx="1736725" cy="693738"/>
            <a:chOff x="1951" y="480744"/>
            <a:chExt cx="1736735" cy="694694"/>
          </a:xfrm>
        </p:grpSpPr>
        <p:sp>
          <p:nvSpPr>
            <p:cNvPr id="25605"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0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5607" name="Gruppe 3" title=""/>
          <p:cNvGrpSpPr/>
          <p:nvPr/>
        </p:nvGrpSpPr>
        <p:grpSpPr>
          <a:xfrm>
            <a:off x="2030413" y="549275"/>
            <a:ext cx="1736725" cy="693738"/>
            <a:chOff x="1565013" y="480744"/>
            <a:chExt cx="1736735" cy="694694"/>
          </a:xfrm>
        </p:grpSpPr>
        <p:sp>
          <p:nvSpPr>
            <p:cNvPr id="25608" name="Vinkeltegn 28"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0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5610" name="Gruppe 4" title=""/>
          <p:cNvGrpSpPr/>
          <p:nvPr/>
        </p:nvGrpSpPr>
        <p:grpSpPr>
          <a:xfrm>
            <a:off x="3594100" y="549275"/>
            <a:ext cx="1736725" cy="693738"/>
            <a:chOff x="3128076" y="480744"/>
            <a:chExt cx="1736735" cy="694694"/>
          </a:xfrm>
        </p:grpSpPr>
        <p:sp>
          <p:nvSpPr>
            <p:cNvPr id="25611" name="Vinkeltegn 3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1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5613" name="Gruppe 6" title=""/>
          <p:cNvGrpSpPr/>
          <p:nvPr/>
        </p:nvGrpSpPr>
        <p:grpSpPr>
          <a:xfrm>
            <a:off x="6719888" y="549275"/>
            <a:ext cx="1736725" cy="693738"/>
            <a:chOff x="6254200" y="480744"/>
            <a:chExt cx="1736735" cy="694694"/>
          </a:xfrm>
        </p:grpSpPr>
        <p:sp>
          <p:nvSpPr>
            <p:cNvPr id="25614" name="Vinkeltegn 3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1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5616" name="Gruppe 2" title=""/>
          <p:cNvGrpSpPr/>
          <p:nvPr/>
        </p:nvGrpSpPr>
        <p:grpSpPr>
          <a:xfrm>
            <a:off x="5148263" y="549275"/>
            <a:ext cx="1736725" cy="693738"/>
            <a:chOff x="1951" y="480744"/>
            <a:chExt cx="1736735" cy="694694"/>
          </a:xfrm>
        </p:grpSpPr>
        <p:sp>
          <p:nvSpPr>
            <p:cNvPr id="25617" name="Vinkeltegn 3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1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5619" name="Avrundet rektangel 54" title=""/>
          <p:cNvSpPr/>
          <p:nvPr/>
        </p:nvSpPr>
        <p:spPr>
          <a:xfrm>
            <a:off x="468313" y="148431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Inntak og vurdering</a:t>
            </a:r>
            <a:endParaRPr kumimoji="0" lang="nb-NO" altLang="nb-NO" sz="1400" b="0" i="0" u="none" strike="noStrike" kern="1200" cap="none" spc="0" normalizeH="0" baseline="0" noProof="0">
              <a:uLnTx/>
              <a:uFillTx/>
              <a:ea typeface="Arial" pitchFamily="34" charset="0"/>
            </a:endParaRPr>
          </a:p>
        </p:txBody>
      </p:sp>
      <p:sp>
        <p:nvSpPr>
          <p:cNvPr id="25620" name="Avrundet rektangel 5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25621" name="Avrundet rektangel 56"/>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6626" name="TekstSylinder 19" title=""/>
          <p:cNvSpPr/>
          <p:nvPr/>
        </p:nvSpPr>
        <p:spPr>
          <a:xfrm>
            <a:off x="3843338" y="1698625"/>
            <a:ext cx="5040312" cy="470852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SPST er en avdeling i Klinikk for psykisk helse (KPH) som skal bidra til at kompetanse innen traumer, migrasjon og psykosomatiske tilstander økes i systemet. Dette gjøres gjennom undervisning, veiledning og samarbeid med ulike avdelinger og DPS.  SPST har også en klinikk, hvor pasienter, der det er spesifikke utfordringer knyttet til utredning, forståelse og/eller behandling, kan henvises fra andre avdelinger.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SPST skal ikke ta alle med traumelidelser i behandling, og et fåtall vil derfor gis et behandlingstilbud fra SPST.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Alle henvisninger rettighetsvurderes i DPS, jmf. </a:t>
            </a:r>
            <a:r>
              <a:rPr kumimoji="0" lang="nb-NO" altLang="nb-NO" sz="1200" b="0"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tooltip="XDF42267 - dok42267.docx"/>
              </a:rPr>
              <a:t>vurdering av henvisning i KPH</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tooltip="XDF42267 - dok42267.docx"/>
              </a:rPr>
              <a:t>.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Frist settes ved lokalt DPS. Det skal ved alle DPS være kompetanse på behandling av traumerelaterte lidelser. Det kan sendes en sekundær-henvisning til SPST der det er kompliserte forløp eller annet tilsier at DPS ønsker vurdering av pasienten. Dette gjøres i samsvar med gjeldende retningslinje.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Inntaksteamet ved SPST vurderer om de kan tilby behandling/utredning innenfor frist. Dersom SPST ikke har anledning, meldes dette tilbake til DPS. SPST kan gi tilbud etter frist (behandling/veiledning) eller avvise søknaden. DPS avklarer om pasienten ønsker å avvente tilbud ved SPST, eller få et tilbud ved DPS. DPS eier et ev. fristbrudd.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SPST kan avvise sekundærhenvisninger på bakgrunn av kapasitet. </a:t>
            </a:r>
            <a:endPar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solidFill>
                <a:schemeClr val="tx1"/>
              </a:solidFill>
              <a:uLnTx/>
              <a:uFillTx/>
              <a:ea typeface="Arial" pitchFamily="34" charset="0"/>
            </a:endParaRPr>
          </a:p>
        </p:txBody>
      </p:sp>
      <p:sp>
        <p:nvSpPr>
          <p:cNvPr id="26627"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6628" name="Gruppe 2" title=""/>
          <p:cNvGrpSpPr/>
          <p:nvPr/>
        </p:nvGrpSpPr>
        <p:grpSpPr>
          <a:xfrm>
            <a:off x="468313" y="549275"/>
            <a:ext cx="1736725" cy="693738"/>
            <a:chOff x="1951" y="480744"/>
            <a:chExt cx="1736735" cy="694694"/>
          </a:xfrm>
        </p:grpSpPr>
        <p:sp>
          <p:nvSpPr>
            <p:cNvPr id="26629" name="Vinkeltegn 22"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3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6631" name="Gruppe 3" title=""/>
          <p:cNvGrpSpPr/>
          <p:nvPr/>
        </p:nvGrpSpPr>
        <p:grpSpPr>
          <a:xfrm>
            <a:off x="2030413" y="549275"/>
            <a:ext cx="1736725" cy="693738"/>
            <a:chOff x="1565013" y="480744"/>
            <a:chExt cx="1736735" cy="694694"/>
          </a:xfrm>
        </p:grpSpPr>
        <p:sp>
          <p:nvSpPr>
            <p:cNvPr id="26632" name="Vinkeltegn 41" title="">
              <a:hlinkClick r:id="rId4"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3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6634" name="Gruppe 4" title=""/>
          <p:cNvGrpSpPr/>
          <p:nvPr/>
        </p:nvGrpSpPr>
        <p:grpSpPr>
          <a:xfrm>
            <a:off x="3594100" y="549275"/>
            <a:ext cx="1736725" cy="693738"/>
            <a:chOff x="3128076" y="480744"/>
            <a:chExt cx="1736735" cy="694694"/>
          </a:xfrm>
        </p:grpSpPr>
        <p:sp>
          <p:nvSpPr>
            <p:cNvPr id="26635" name="Vinkeltegn 44"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3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6637" name="Gruppe 6" title=""/>
          <p:cNvGrpSpPr/>
          <p:nvPr/>
        </p:nvGrpSpPr>
        <p:grpSpPr>
          <a:xfrm>
            <a:off x="6719888" y="549275"/>
            <a:ext cx="1736725" cy="693738"/>
            <a:chOff x="6254200" y="480744"/>
            <a:chExt cx="1736735" cy="694694"/>
          </a:xfrm>
        </p:grpSpPr>
        <p:sp>
          <p:nvSpPr>
            <p:cNvPr id="26638" name="Vinkeltegn 50"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3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6640" name="Gruppe 2" title=""/>
          <p:cNvGrpSpPr/>
          <p:nvPr/>
        </p:nvGrpSpPr>
        <p:grpSpPr>
          <a:xfrm>
            <a:off x="5148263" y="549275"/>
            <a:ext cx="1736725" cy="693738"/>
            <a:chOff x="1951" y="480744"/>
            <a:chExt cx="1736735" cy="694694"/>
          </a:xfrm>
        </p:grpSpPr>
        <p:sp>
          <p:nvSpPr>
            <p:cNvPr id="26641" name="Vinkeltegn 53"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4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6643" name="Avrundet rektangel 55"/>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6644" name="Avrundet rektangel 56" title=""/>
          <p:cNvSpPr/>
          <p:nvPr/>
        </p:nvSpPr>
        <p:spPr>
          <a:xfrm>
            <a:off x="468313" y="20605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Spesialisert Poliklinikk for psykosomatikk og traumer</a:t>
            </a:r>
            <a:endParaRPr kumimoji="0" lang="nb-NO" altLang="nb-NO" sz="1400" b="0" i="0" u="none" strike="noStrike" kern="1200" cap="none" spc="0" normalizeH="0" baseline="0" noProof="0">
              <a:uLnTx/>
              <a:uFillTx/>
              <a:ea typeface="Arial" pitchFamily="34" charset="0"/>
            </a:endParaRPr>
          </a:p>
        </p:txBody>
      </p:sp>
      <p:sp>
        <p:nvSpPr>
          <p:cNvPr id="26645" name="Avrundet rektangel 57"/>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765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765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7652"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765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7654"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765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27656" name="Figur 27" title=""/>
          <p:cNvCxnSpPr>
            <a:stCxn id="27650" idx="2"/>
            <a:endCxn id="2765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57" name="Figur 29" title=""/>
          <p:cNvCxnSpPr>
            <a:stCxn id="2765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5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765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766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7661" name="Figur 34" title=""/>
          <p:cNvCxnSpPr>
            <a:stCxn id="27650" idx="0"/>
            <a:endCxn id="2765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2" name="Rett pil 36" title=""/>
          <p:cNvCxnSpPr>
            <a:stCxn id="27650" idx="3"/>
            <a:endCxn id="2765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3" name="Vinkel 38" title=""/>
          <p:cNvCxnSpPr>
            <a:stCxn id="27652" idx="3"/>
            <a:endCxn id="2766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4" name="Vinkel 40" title=""/>
          <p:cNvCxnSpPr>
            <a:stCxn id="27652" idx="3"/>
            <a:endCxn id="2765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5" name="Vinkel 42" title=""/>
          <p:cNvCxnSpPr>
            <a:stCxn id="27653" idx="3"/>
            <a:endCxn id="2765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6" name="Rett pil 48" title=""/>
          <p:cNvCxnSpPr>
            <a:stCxn id="27653" idx="3"/>
            <a:endCxn id="2765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7" name="Figur 50" title=""/>
          <p:cNvCxnSpPr>
            <a:stCxn id="27659" idx="3"/>
            <a:endCxn id="2765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8" name="Figur 52" title=""/>
          <p:cNvCxnSpPr>
            <a:endCxn id="2765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9" name="Figur 54" title=""/>
          <p:cNvCxnSpPr>
            <a:stCxn id="27654" idx="3"/>
            <a:endCxn id="2765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0" name="Vinkel 56" title=""/>
          <p:cNvCxnSpPr>
            <a:stCxn id="27660" idx="3"/>
            <a:endCxn id="2765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2" name="Figur 68" title=""/>
          <p:cNvCxnSpPr>
            <a:stCxn id="27660" idx="3"/>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3" name="Rett pil 72" title=""/>
          <p:cNvCxnSpPr>
            <a:stCxn id="27660" idx="0"/>
            <a:endCxn id="27659" idx="2"/>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4" name="Hjem 4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7675" name="Gruppe 2" title=""/>
          <p:cNvGrpSpPr/>
          <p:nvPr/>
        </p:nvGrpSpPr>
        <p:grpSpPr>
          <a:xfrm>
            <a:off x="468313" y="549275"/>
            <a:ext cx="1736725" cy="693738"/>
            <a:chOff x="1951" y="480744"/>
            <a:chExt cx="1736735" cy="694694"/>
          </a:xfrm>
        </p:grpSpPr>
        <p:sp>
          <p:nvSpPr>
            <p:cNvPr id="27676" name="Vinkeltegn 5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7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7678" name="Gruppe 3" title=""/>
          <p:cNvGrpSpPr/>
          <p:nvPr/>
        </p:nvGrpSpPr>
        <p:grpSpPr>
          <a:xfrm>
            <a:off x="2030413" y="549275"/>
            <a:ext cx="1736725" cy="693738"/>
            <a:chOff x="1565013" y="480744"/>
            <a:chExt cx="1736735" cy="694694"/>
          </a:xfrm>
        </p:grpSpPr>
        <p:sp>
          <p:nvSpPr>
            <p:cNvPr id="27679" name="Vinkeltegn 63"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7681" name="Gruppe 4" title=""/>
          <p:cNvGrpSpPr/>
          <p:nvPr/>
        </p:nvGrpSpPr>
        <p:grpSpPr>
          <a:xfrm>
            <a:off x="3594100" y="549275"/>
            <a:ext cx="1736725" cy="693738"/>
            <a:chOff x="3128076" y="480744"/>
            <a:chExt cx="1736735" cy="694694"/>
          </a:xfrm>
        </p:grpSpPr>
        <p:sp>
          <p:nvSpPr>
            <p:cNvPr id="27682" name="Vinkeltegn 8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7684" name="Gruppe 6" title=""/>
          <p:cNvGrpSpPr/>
          <p:nvPr/>
        </p:nvGrpSpPr>
        <p:grpSpPr>
          <a:xfrm>
            <a:off x="6719888" y="549275"/>
            <a:ext cx="1736725" cy="693738"/>
            <a:chOff x="6254200" y="480744"/>
            <a:chExt cx="1736735" cy="694694"/>
          </a:xfrm>
        </p:grpSpPr>
        <p:sp>
          <p:nvSpPr>
            <p:cNvPr id="27685" name="Vinkeltegn 8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7687" name="Gruppe 2" title=""/>
          <p:cNvGrpSpPr/>
          <p:nvPr/>
        </p:nvGrpSpPr>
        <p:grpSpPr>
          <a:xfrm>
            <a:off x="5148263" y="549275"/>
            <a:ext cx="1736725" cy="693738"/>
            <a:chOff x="1951" y="480744"/>
            <a:chExt cx="1736735" cy="694694"/>
          </a:xfrm>
        </p:grpSpPr>
        <p:sp>
          <p:nvSpPr>
            <p:cNvPr id="27688" name="Vinkeltegn 9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7690" name="Avrundet rektangel 94"/>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7691" name="Avrundet rektangel 9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27692" name="Avrundet rektangel 96"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8674" name="Avrundet rektangel 19" title=""/>
          <p:cNvSpPr/>
          <p:nvPr/>
        </p:nvSpPr>
        <p:spPr>
          <a:xfrm>
            <a:off x="539750"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8675"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8676"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8677"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8678"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8679"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28680" name="Figur 27" title=""/>
          <p:cNvCxnSpPr>
            <a:stCxn id="28674" idx="2"/>
            <a:endCxn id="2867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1" name="Figur 29" title=""/>
          <p:cNvCxnSpPr>
            <a:stCxn id="2867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8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8683"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8684"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8685" name="Figur 34" title=""/>
          <p:cNvCxnSpPr>
            <a:stCxn id="28674" idx="0"/>
            <a:endCxn id="28677"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6" name="Rett pil 36" title=""/>
          <p:cNvCxnSpPr>
            <a:stCxn id="28674" idx="3"/>
            <a:endCxn id="2867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7" name="Vinkel 38" title=""/>
          <p:cNvCxnSpPr>
            <a:stCxn id="28676" idx="3"/>
            <a:endCxn id="2868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8" name="Vinkel 40" title=""/>
          <p:cNvCxnSpPr>
            <a:stCxn id="28676" idx="3"/>
            <a:endCxn id="2868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9" name="Vinkel 42" title=""/>
          <p:cNvCxnSpPr>
            <a:stCxn id="28677" idx="3"/>
            <a:endCxn id="28678"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0" name="Rett pil 48" title=""/>
          <p:cNvCxnSpPr>
            <a:stCxn id="28677" idx="3"/>
            <a:endCxn id="2867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1" name="Figur 50" title=""/>
          <p:cNvCxnSpPr>
            <a:stCxn id="28683" idx="3"/>
            <a:endCxn id="2867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2" name="Figur 52" title=""/>
          <p:cNvCxnSpPr>
            <a:endCxn id="28678"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3" name="Figur 54" title=""/>
          <p:cNvCxnSpPr>
            <a:stCxn id="28678" idx="3"/>
            <a:endCxn id="2867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4" name="Vinkel 56" title=""/>
          <p:cNvCxnSpPr>
            <a:stCxn id="28684" idx="3"/>
            <a:endCxn id="2867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6" name="Avrundet rektangel 39" title=""/>
          <p:cNvSpPr/>
          <p:nvPr/>
        </p:nvSpPr>
        <p:spPr>
          <a:xfrm>
            <a:off x="539750" y="5084763"/>
            <a:ext cx="1584325" cy="1152525"/>
          </a:xfrm>
          <a:prstGeom prst="roundRect">
            <a:avLst>
              <a:gd name="adj" fmla="val 16667"/>
            </a:avLst>
          </a:prstGeom>
          <a:solidFill>
            <a:srgbClr val="FFFFFF"/>
          </a:solidFill>
          <a:ln w="25400">
            <a:solidFill>
              <a:srgbClr val="4F81BD"/>
            </a:solidFill>
            <a:miter lim="800000"/>
          </a:ln>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Vurdering gjøres med utgangspunkt i Prioriteringsforskriften § 2 og §2a. Rett tildeles etter Pasient og brukerrettighetsloven § 2.1b</a:t>
            </a:r>
            <a:endParaRPr kumimoji="0" lang="nb-NO" altLang="nb-NO" sz="1000" b="0" i="0" u="none" strike="noStrike" kern="1200" cap="none" spc="0" normalizeH="0" baseline="0" noProof="0">
              <a:uLnTx/>
              <a:uFillTx/>
            </a:endParaRPr>
          </a:p>
        </p:txBody>
      </p:sp>
      <p:cxnSp>
        <p:nvCxnSpPr>
          <p:cNvPr id="28697"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8"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9"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8700" name="Gruppe 2" title=""/>
          <p:cNvGrpSpPr/>
          <p:nvPr/>
        </p:nvGrpSpPr>
        <p:grpSpPr>
          <a:xfrm>
            <a:off x="468313" y="549275"/>
            <a:ext cx="1736725" cy="693738"/>
            <a:chOff x="1951" y="480744"/>
            <a:chExt cx="1736735" cy="694694"/>
          </a:xfrm>
        </p:grpSpPr>
        <p:sp>
          <p:nvSpPr>
            <p:cNvPr id="28701"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8703" name="Gruppe 3" title=""/>
          <p:cNvGrpSpPr/>
          <p:nvPr/>
        </p:nvGrpSpPr>
        <p:grpSpPr>
          <a:xfrm>
            <a:off x="2030413" y="549275"/>
            <a:ext cx="1736725" cy="693738"/>
            <a:chOff x="1565013" y="480744"/>
            <a:chExt cx="1736735" cy="694694"/>
          </a:xfrm>
        </p:grpSpPr>
        <p:sp>
          <p:nvSpPr>
            <p:cNvPr id="28704" name="Vinkeltegn 5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8706" name="Gruppe 4" title=""/>
          <p:cNvGrpSpPr/>
          <p:nvPr/>
        </p:nvGrpSpPr>
        <p:grpSpPr>
          <a:xfrm>
            <a:off x="3594100" y="549275"/>
            <a:ext cx="1736725" cy="693738"/>
            <a:chOff x="3128076" y="480744"/>
            <a:chExt cx="1736735" cy="694694"/>
          </a:xfrm>
        </p:grpSpPr>
        <p:sp>
          <p:nvSpPr>
            <p:cNvPr id="28707" name="Vinkeltegn 57"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8709" name="Gruppe 6" title=""/>
          <p:cNvGrpSpPr/>
          <p:nvPr/>
        </p:nvGrpSpPr>
        <p:grpSpPr>
          <a:xfrm>
            <a:off x="6719888" y="549275"/>
            <a:ext cx="1736725" cy="693738"/>
            <a:chOff x="6254200" y="480744"/>
            <a:chExt cx="1736735" cy="694694"/>
          </a:xfrm>
        </p:grpSpPr>
        <p:sp>
          <p:nvSpPr>
            <p:cNvPr id="28710" name="Vinkeltegn 60"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8712" name="Gruppe 2" title=""/>
          <p:cNvGrpSpPr/>
          <p:nvPr/>
        </p:nvGrpSpPr>
        <p:grpSpPr>
          <a:xfrm>
            <a:off x="5148263" y="549275"/>
            <a:ext cx="1736725" cy="693738"/>
            <a:chOff x="1951" y="480744"/>
            <a:chExt cx="1736735" cy="694694"/>
          </a:xfrm>
        </p:grpSpPr>
        <p:sp>
          <p:nvSpPr>
            <p:cNvPr id="28713" name="Vinkeltegn 64"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8715" name="Avrundet rektangel 66"/>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8716" name="Avrundet rektangel 67"/>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28717" name="Avrundet rektangel 68"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969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9699" name="Avrundet rektangel 20" title=""/>
          <p:cNvSpPr/>
          <p:nvPr/>
        </p:nvSpPr>
        <p:spPr>
          <a:xfrm>
            <a:off x="2411413" y="5589588"/>
            <a:ext cx="1584325" cy="50323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970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970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970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970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29704" name="Figur 27" title=""/>
          <p:cNvCxnSpPr>
            <a:stCxn id="29698" idx="2"/>
            <a:endCxn id="2969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05" name="Figur 29" title=""/>
          <p:cNvCxnSpPr>
            <a:stCxn id="2969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0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970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9708"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9709" name="Figur 34" title=""/>
          <p:cNvCxnSpPr>
            <a:stCxn id="29698" idx="0"/>
            <a:endCxn id="2970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0" name="Rett pil 36" title=""/>
          <p:cNvCxnSpPr>
            <a:stCxn id="29698" idx="3"/>
            <a:endCxn id="2970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1" name="Vinkel 38" title=""/>
          <p:cNvCxnSpPr>
            <a:stCxn id="29700" idx="3"/>
            <a:endCxn id="2970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2" name="Vinkel 40" title=""/>
          <p:cNvCxnSpPr>
            <a:stCxn id="29700" idx="3"/>
            <a:endCxn id="2970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3" name="Vinkel 42" title=""/>
          <p:cNvCxnSpPr>
            <a:stCxn id="29701" idx="3"/>
            <a:endCxn id="2970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4" name="Rett pil 48" title=""/>
          <p:cNvCxnSpPr>
            <a:stCxn id="29701" idx="3"/>
            <a:endCxn id="2970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5" name="Figur 50" title=""/>
          <p:cNvCxnSpPr>
            <a:stCxn id="29707" idx="3"/>
            <a:endCxn id="2970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6" name="Figur 52" title=""/>
          <p:cNvCxnSpPr>
            <a:endCxn id="2970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7" name="Figur 54" title=""/>
          <p:cNvCxnSpPr>
            <a:stCxn id="29702" idx="3"/>
            <a:endCxn id="2970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8" name="Vinkel 56" title=""/>
          <p:cNvCxnSpPr>
            <a:stCxn id="29708" idx="3"/>
            <a:endCxn id="2969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0" name="Avrundet rektangel 39"/>
          <p:cNvSpPr/>
          <p:nvPr/>
        </p:nvSpPr>
        <p:spPr>
          <a:xfrm>
            <a:off x="4284663" y="5589588"/>
            <a:ext cx="2735262" cy="11525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5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beskrevet ikke viser til psykisk lidelse, eller man vurderer at behandling  like nyttig og kostnadseffektiv kan gis av primærhelsetjenesten, vurderes det at behov ikke foreligger. </a:t>
            </a:r>
          </a:p>
        </p:txBody>
      </p:sp>
      <p:cxnSp>
        <p:nvCxnSpPr>
          <p:cNvPr id="29721"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2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9724" name="Gruppe 2" title=""/>
          <p:cNvGrpSpPr/>
          <p:nvPr/>
        </p:nvGrpSpPr>
        <p:grpSpPr>
          <a:xfrm>
            <a:off x="468313" y="549275"/>
            <a:ext cx="1736725" cy="693738"/>
            <a:chOff x="1951" y="480744"/>
            <a:chExt cx="1736735" cy="694694"/>
          </a:xfrm>
        </p:grpSpPr>
        <p:sp>
          <p:nvSpPr>
            <p:cNvPr id="29725"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9727" name="Gruppe 3" title=""/>
          <p:cNvGrpSpPr/>
          <p:nvPr/>
        </p:nvGrpSpPr>
        <p:grpSpPr>
          <a:xfrm>
            <a:off x="2030413" y="549275"/>
            <a:ext cx="1736725" cy="693738"/>
            <a:chOff x="1565013" y="480744"/>
            <a:chExt cx="1736735" cy="694694"/>
          </a:xfrm>
        </p:grpSpPr>
        <p:sp>
          <p:nvSpPr>
            <p:cNvPr id="29728" name="Vinkeltegn 5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9730" name="Gruppe 4" title=""/>
          <p:cNvGrpSpPr/>
          <p:nvPr/>
        </p:nvGrpSpPr>
        <p:grpSpPr>
          <a:xfrm>
            <a:off x="3594100" y="549275"/>
            <a:ext cx="1736725" cy="693738"/>
            <a:chOff x="3128076" y="480744"/>
            <a:chExt cx="1736735" cy="694694"/>
          </a:xfrm>
        </p:grpSpPr>
        <p:sp>
          <p:nvSpPr>
            <p:cNvPr id="29731" name="Vinkeltegn 57"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9733" name="Gruppe 6" title=""/>
          <p:cNvGrpSpPr/>
          <p:nvPr/>
        </p:nvGrpSpPr>
        <p:grpSpPr>
          <a:xfrm>
            <a:off x="6719888" y="549275"/>
            <a:ext cx="1736725" cy="693738"/>
            <a:chOff x="6254200" y="480744"/>
            <a:chExt cx="1736735" cy="694694"/>
          </a:xfrm>
        </p:grpSpPr>
        <p:sp>
          <p:nvSpPr>
            <p:cNvPr id="29734" name="Vinkeltegn 60"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9736" name="Gruppe 2" title=""/>
          <p:cNvGrpSpPr/>
          <p:nvPr/>
        </p:nvGrpSpPr>
        <p:grpSpPr>
          <a:xfrm>
            <a:off x="5148263" y="549275"/>
            <a:ext cx="1736725" cy="693738"/>
            <a:chOff x="1951" y="480744"/>
            <a:chExt cx="1736735" cy="694694"/>
          </a:xfrm>
        </p:grpSpPr>
        <p:sp>
          <p:nvSpPr>
            <p:cNvPr id="29737" name="Vinkeltegn 64"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9739" name="Avrundet rektangel 68"/>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9740" name="Avrundet rektangel 8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29741" name="Avrundet rektangel 86"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22"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30723"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30724"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30725" name="Avrundet rektangel 23" title=""/>
          <p:cNvSpPr/>
          <p:nvPr/>
        </p:nvSpPr>
        <p:spPr>
          <a:xfrm>
            <a:off x="2411413" y="3429000"/>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30726"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30727"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30728" name="Figur 27" title=""/>
          <p:cNvCxnSpPr>
            <a:stCxn id="30722" idx="2"/>
            <a:endCxn id="30723"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29" name="Figur 29" title=""/>
          <p:cNvCxnSpPr>
            <a:stCxn id="30723"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30"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0731"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30732"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30733" name="Figur 34" title=""/>
          <p:cNvCxnSpPr>
            <a:stCxn id="30722" idx="0"/>
            <a:endCxn id="30725"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4" name="Rett pil 36" title=""/>
          <p:cNvCxnSpPr>
            <a:stCxn id="30722" idx="3"/>
            <a:endCxn id="30724"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5" name="Vinkel 38" title=""/>
          <p:cNvCxnSpPr>
            <a:stCxn id="30724" idx="3"/>
            <a:endCxn id="30732"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6" name="Vinkel 40" title=""/>
          <p:cNvCxnSpPr>
            <a:stCxn id="30724" idx="3"/>
            <a:endCxn id="30731"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7" name="Vinkel 42" title=""/>
          <p:cNvCxnSpPr>
            <a:stCxn id="30725" idx="3"/>
            <a:endCxn id="30726"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8" name="Rett pil 48" title=""/>
          <p:cNvCxnSpPr>
            <a:stCxn id="30725" idx="3"/>
            <a:endCxn id="30727"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9" name="Figur 50" title=""/>
          <p:cNvCxnSpPr>
            <a:stCxn id="30731" idx="3"/>
            <a:endCxn id="30727"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0" name="Figur 52" title=""/>
          <p:cNvCxnSpPr>
            <a:endCxn id="30726"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1" name="Figur 54" title=""/>
          <p:cNvCxnSpPr>
            <a:stCxn id="30726" idx="3"/>
            <a:endCxn id="30727"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2" name="Vinkel 56" title=""/>
          <p:cNvCxnSpPr>
            <a:stCxn id="30732" idx="3"/>
            <a:endCxn id="30723"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3"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44" name="Avrundet rektangel 39"/>
          <p:cNvSpPr/>
          <p:nvPr/>
        </p:nvSpPr>
        <p:spPr>
          <a:xfrm>
            <a:off x="4140200" y="3429000"/>
            <a:ext cx="2519363" cy="5762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et pasientforløp kan antas, gis rett til behandling. Dette kan være et pasient-forløp for traumerelatert lidelse</a:t>
            </a:r>
          </a:p>
        </p:txBody>
      </p:sp>
      <p:cxnSp>
        <p:nvCxnSpPr>
          <p:cNvPr id="30745"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6"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47"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0748" name="Gruppe 2" title=""/>
          <p:cNvGrpSpPr/>
          <p:nvPr/>
        </p:nvGrpSpPr>
        <p:grpSpPr>
          <a:xfrm>
            <a:off x="468313" y="549275"/>
            <a:ext cx="1736725" cy="693738"/>
            <a:chOff x="1951" y="480744"/>
            <a:chExt cx="1736735" cy="694694"/>
          </a:xfrm>
        </p:grpSpPr>
        <p:sp>
          <p:nvSpPr>
            <p:cNvPr id="30749"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0751" name="Gruppe 3" title=""/>
          <p:cNvGrpSpPr/>
          <p:nvPr/>
        </p:nvGrpSpPr>
        <p:grpSpPr>
          <a:xfrm>
            <a:off x="2030413" y="549275"/>
            <a:ext cx="1736725" cy="693738"/>
            <a:chOff x="1565013" y="480744"/>
            <a:chExt cx="1736735" cy="694694"/>
          </a:xfrm>
        </p:grpSpPr>
        <p:sp>
          <p:nvSpPr>
            <p:cNvPr id="30752" name="Vinkeltegn 5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0754" name="Gruppe 4" title=""/>
          <p:cNvGrpSpPr/>
          <p:nvPr/>
        </p:nvGrpSpPr>
        <p:grpSpPr>
          <a:xfrm>
            <a:off x="3594100" y="549275"/>
            <a:ext cx="1736725" cy="693738"/>
            <a:chOff x="3128076" y="480744"/>
            <a:chExt cx="1736735" cy="694694"/>
          </a:xfrm>
        </p:grpSpPr>
        <p:sp>
          <p:nvSpPr>
            <p:cNvPr id="30755" name="Vinkeltegn 57"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0757" name="Gruppe 6" title=""/>
          <p:cNvGrpSpPr/>
          <p:nvPr/>
        </p:nvGrpSpPr>
        <p:grpSpPr>
          <a:xfrm>
            <a:off x="6719888" y="549275"/>
            <a:ext cx="1736725" cy="693738"/>
            <a:chOff x="6254200" y="480744"/>
            <a:chExt cx="1736735" cy="694694"/>
          </a:xfrm>
        </p:grpSpPr>
        <p:sp>
          <p:nvSpPr>
            <p:cNvPr id="30758" name="Vinkeltegn 60"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0760" name="Gruppe 2" title=""/>
          <p:cNvGrpSpPr/>
          <p:nvPr/>
        </p:nvGrpSpPr>
        <p:grpSpPr>
          <a:xfrm>
            <a:off x="5148263" y="549275"/>
            <a:ext cx="1736725" cy="693738"/>
            <a:chOff x="1951" y="480744"/>
            <a:chExt cx="1736735" cy="694694"/>
          </a:xfrm>
        </p:grpSpPr>
        <p:sp>
          <p:nvSpPr>
            <p:cNvPr id="30761" name="Vinkeltegn 64"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6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0763" name="Avrundet rektangel 68"/>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0764" name="Avrundet rektangel 8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30765" name="Avrundet rektangel 86"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1746"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31747"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31748"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31749"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31750" name="Avrundet rektangel 24" title=""/>
          <p:cNvSpPr/>
          <p:nvPr/>
        </p:nvSpPr>
        <p:spPr>
          <a:xfrm>
            <a:off x="6011863" y="2708275"/>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31751"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31752" name="Figur 27" title=""/>
          <p:cNvCxnSpPr>
            <a:stCxn id="31746" idx="2"/>
            <a:endCxn id="31747"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53" name="Figur 29" title=""/>
          <p:cNvCxnSpPr>
            <a:stCxn id="31747"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1754"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1755"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31756"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31757" name="Figur 34" title=""/>
          <p:cNvCxnSpPr>
            <a:stCxn id="31746" idx="0"/>
            <a:endCxn id="31749"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58" name="Rett pil 36" title=""/>
          <p:cNvCxnSpPr>
            <a:stCxn id="31746" idx="3"/>
            <a:endCxn id="31748"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59" name="Vinkel 38" title=""/>
          <p:cNvCxnSpPr>
            <a:stCxn id="31748" idx="3"/>
            <a:endCxn id="31756"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0" name="Vinkel 40" title=""/>
          <p:cNvCxnSpPr>
            <a:stCxn id="31748" idx="3"/>
            <a:endCxn id="31755"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1" name="Vinkel 42" title=""/>
          <p:cNvCxnSpPr>
            <a:stCxn id="31749" idx="3"/>
            <a:endCxn id="31750"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2" name="Rett pil 48" title=""/>
          <p:cNvCxnSpPr>
            <a:stCxn id="31749" idx="3"/>
            <a:endCxn id="31751"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3" name="Figur 50" title=""/>
          <p:cNvCxnSpPr>
            <a:stCxn id="31755" idx="3"/>
            <a:endCxn id="31751"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4" name="Figur 52" title=""/>
          <p:cNvCxnSpPr>
            <a:endCxn id="31750"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5" name="Figur 54" title=""/>
          <p:cNvCxnSpPr>
            <a:stCxn id="31750" idx="3"/>
            <a:endCxn id="31751"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6" name="Vinkel 56" title=""/>
          <p:cNvCxnSpPr>
            <a:stCxn id="31756" idx="3"/>
            <a:endCxn id="31747"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7"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1768" name="Avrundet rektangel 39"/>
          <p:cNvSpPr/>
          <p:nvPr/>
        </p:nvSpPr>
        <p:spPr>
          <a:xfrm>
            <a:off x="6011863" y="1557338"/>
            <a:ext cx="2089150" cy="10080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Under utredning i pasientforløp for annen tilstand, kan antagelse om en traumerelatert lidelse oppstå. Kliniker vil da nyttegjøre seg av pasientforløp for traumerelaterte lidelser</a:t>
            </a:r>
          </a:p>
        </p:txBody>
      </p:sp>
      <p:cxnSp>
        <p:nvCxnSpPr>
          <p:cNvPr id="31769"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70"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1771"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1772" name="Gruppe 2" title=""/>
          <p:cNvGrpSpPr/>
          <p:nvPr/>
        </p:nvGrpSpPr>
        <p:grpSpPr>
          <a:xfrm>
            <a:off x="468313" y="549275"/>
            <a:ext cx="1736725" cy="693738"/>
            <a:chOff x="1951" y="480744"/>
            <a:chExt cx="1736735" cy="694694"/>
          </a:xfrm>
        </p:grpSpPr>
        <p:sp>
          <p:nvSpPr>
            <p:cNvPr id="31773"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7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1775" name="Gruppe 3" title=""/>
          <p:cNvGrpSpPr/>
          <p:nvPr/>
        </p:nvGrpSpPr>
        <p:grpSpPr>
          <a:xfrm>
            <a:off x="2030413" y="549275"/>
            <a:ext cx="1736725" cy="693738"/>
            <a:chOff x="1565013" y="480744"/>
            <a:chExt cx="1736735" cy="694694"/>
          </a:xfrm>
        </p:grpSpPr>
        <p:sp>
          <p:nvSpPr>
            <p:cNvPr id="31776" name="Vinkeltegn 5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7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1778" name="Gruppe 4" title=""/>
          <p:cNvGrpSpPr/>
          <p:nvPr/>
        </p:nvGrpSpPr>
        <p:grpSpPr>
          <a:xfrm>
            <a:off x="3594100" y="549275"/>
            <a:ext cx="1736725" cy="693738"/>
            <a:chOff x="3128076" y="480744"/>
            <a:chExt cx="1736735" cy="694694"/>
          </a:xfrm>
        </p:grpSpPr>
        <p:sp>
          <p:nvSpPr>
            <p:cNvPr id="31779" name="Vinkeltegn 57"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1781" name="Gruppe 6" title=""/>
          <p:cNvGrpSpPr/>
          <p:nvPr/>
        </p:nvGrpSpPr>
        <p:grpSpPr>
          <a:xfrm>
            <a:off x="6719888" y="549275"/>
            <a:ext cx="1736725" cy="693738"/>
            <a:chOff x="6254200" y="480744"/>
            <a:chExt cx="1736735" cy="694694"/>
          </a:xfrm>
        </p:grpSpPr>
        <p:sp>
          <p:nvSpPr>
            <p:cNvPr id="31782" name="Vinkeltegn 60"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1784" name="Gruppe 2" title=""/>
          <p:cNvGrpSpPr/>
          <p:nvPr/>
        </p:nvGrpSpPr>
        <p:grpSpPr>
          <a:xfrm>
            <a:off x="5148263" y="549275"/>
            <a:ext cx="1736725" cy="693738"/>
            <a:chOff x="1951" y="480744"/>
            <a:chExt cx="1736735" cy="694694"/>
          </a:xfrm>
        </p:grpSpPr>
        <p:sp>
          <p:nvSpPr>
            <p:cNvPr id="31785" name="Vinkeltegn 64"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1787" name="Avrundet rektangel 68"/>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1788" name="Avrundet rektangel 8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31789" name="Avrundet rektangel 86"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4338" name="Gruppe 2" title=""/>
          <p:cNvGrpSpPr/>
          <p:nvPr/>
        </p:nvGrpSpPr>
        <p:grpSpPr>
          <a:xfrm>
            <a:off x="468313" y="549275"/>
            <a:ext cx="1736725" cy="693738"/>
            <a:chOff x="1951" y="480744"/>
            <a:chExt cx="1736735" cy="694694"/>
          </a:xfrm>
        </p:grpSpPr>
        <p:sp>
          <p:nvSpPr>
            <p:cNvPr id="14339" name="Vinkeltegn 4"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4341" name="Gruppe 3" title=""/>
          <p:cNvGrpSpPr/>
          <p:nvPr/>
        </p:nvGrpSpPr>
        <p:grpSpPr>
          <a:xfrm>
            <a:off x="2030413" y="549275"/>
            <a:ext cx="1736725" cy="693738"/>
            <a:chOff x="1565013" y="480744"/>
            <a:chExt cx="1736735" cy="694694"/>
          </a:xfrm>
        </p:grpSpPr>
        <p:sp>
          <p:nvSpPr>
            <p:cNvPr id="14342" name="Vinkeltegn 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4344" name="Gruppe 4" title=""/>
          <p:cNvGrpSpPr/>
          <p:nvPr/>
        </p:nvGrpSpPr>
        <p:grpSpPr>
          <a:xfrm>
            <a:off x="3594100" y="549275"/>
            <a:ext cx="1736725" cy="693738"/>
            <a:chOff x="3128076" y="480744"/>
            <a:chExt cx="1736735" cy="694694"/>
          </a:xfrm>
        </p:grpSpPr>
        <p:sp>
          <p:nvSpPr>
            <p:cNvPr id="14345" name="Vinkeltegn 1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4347" name="Gruppe 6" title=""/>
          <p:cNvGrpSpPr/>
          <p:nvPr/>
        </p:nvGrpSpPr>
        <p:grpSpPr>
          <a:xfrm>
            <a:off x="6719888" y="549275"/>
            <a:ext cx="1736725" cy="693738"/>
            <a:chOff x="6254200" y="480744"/>
            <a:chExt cx="1736735" cy="694694"/>
          </a:xfrm>
        </p:grpSpPr>
        <p:sp>
          <p:nvSpPr>
            <p:cNvPr id="14348" name="Vinkeltegn 1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4350" name="Gruppe 2" title=""/>
          <p:cNvGrpSpPr/>
          <p:nvPr/>
        </p:nvGrpSpPr>
        <p:grpSpPr>
          <a:xfrm>
            <a:off x="5148263" y="549275"/>
            <a:ext cx="1736725" cy="693738"/>
            <a:chOff x="1951" y="480744"/>
            <a:chExt cx="1736735" cy="694694"/>
          </a:xfrm>
        </p:grpSpPr>
        <p:sp>
          <p:nvSpPr>
            <p:cNvPr id="14351" name="Vinkeltegn 1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5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4353" name="Avrundet rektangel 18"/>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14354" name="Avrundet rektangel 19"/>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14355" name="Avrundet rektangel 20"/>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14356" name="Avrundet rektangel 21"/>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14357" name="Avrundet rektangel 22"/>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14358"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4359" name="Avrundet rektangel 2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14360" name="Avrundet rektangel 2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14361" name="Avrundet rektangel 2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14362" name="Avrundet rektangel 2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277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3277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05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Ikke behov for helsehjelp fra spesialisthelsetjenesten</a:t>
            </a:r>
            <a:endParaRPr kumimoji="0" lang="nb-NO" altLang="en-US" sz="1000" b="0" i="0" u="none" strike="noStrike" kern="1200" cap="none" spc="0" normalizeH="0" baseline="0" noProof="0">
              <a:uLnTx/>
              <a:uFillTx/>
              <a:ea typeface="Arial" pitchFamily="34" charset="0"/>
            </a:endParaRPr>
          </a:p>
        </p:txBody>
      </p:sp>
      <p:sp>
        <p:nvSpPr>
          <p:cNvPr id="32772" name="Avrundet rektangel 21" title=""/>
          <p:cNvSpPr/>
          <p:nvPr/>
        </p:nvSpPr>
        <p:spPr>
          <a:xfrm>
            <a:off x="2411413"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3277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32774"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3277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32776" name="Figur 27" title=""/>
          <p:cNvCxnSpPr>
            <a:stCxn id="32770" idx="2"/>
            <a:endCxn id="3277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77" name="Figur 29" title=""/>
          <p:cNvCxnSpPr>
            <a:stCxn id="3277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277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277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3278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32781" name="Figur 34" title=""/>
          <p:cNvCxnSpPr>
            <a:stCxn id="32770" idx="0"/>
            <a:endCxn id="3277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2" name="Rett pil 36" title=""/>
          <p:cNvCxnSpPr>
            <a:stCxn id="32770" idx="3"/>
            <a:endCxn id="3277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3" name="Vinkel 38" title=""/>
          <p:cNvCxnSpPr>
            <a:stCxn id="32772" idx="3"/>
            <a:endCxn id="3278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4" name="Vinkel 40" title=""/>
          <p:cNvCxnSpPr>
            <a:stCxn id="32772" idx="3"/>
            <a:endCxn id="3277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5" name="Vinkel 42" title=""/>
          <p:cNvCxnSpPr>
            <a:stCxn id="32773" idx="3"/>
            <a:endCxn id="3277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6" name="Rett pil 48" title=""/>
          <p:cNvCxnSpPr>
            <a:stCxn id="32773" idx="3"/>
            <a:endCxn id="3277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7" name="Figur 50" title=""/>
          <p:cNvCxnSpPr>
            <a:stCxn id="32779" idx="3"/>
            <a:endCxn id="3277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8" name="Figur 52" title=""/>
          <p:cNvCxnSpPr>
            <a:endCxn id="3277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9" name="Figur 54" title=""/>
          <p:cNvCxnSpPr>
            <a:stCxn id="32774" idx="3"/>
            <a:endCxn id="3277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90" name="Vinkel 56" title=""/>
          <p:cNvCxnSpPr>
            <a:stCxn id="32780" idx="3"/>
            <a:endCxn id="3277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9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2792" name="Avrundet rektangel 41"/>
          <p:cNvSpPr/>
          <p:nvPr/>
        </p:nvSpPr>
        <p:spPr>
          <a:xfrm>
            <a:off x="2411413" y="5157788"/>
            <a:ext cx="1655762" cy="15113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synes uavklart på bakgrunn av henvisning, gis rett til utredning. Dette kan enten være for å avklare om det er en psykisk lidelse, eller utredning av uavklart tilstand</a:t>
            </a:r>
          </a:p>
        </p:txBody>
      </p:sp>
      <p:cxnSp>
        <p:nvCxnSpPr>
          <p:cNvPr id="32793"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94" name="Rett pil 44"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2795" name="Hjem 4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2796" name="Gruppe 2" title=""/>
          <p:cNvGrpSpPr/>
          <p:nvPr/>
        </p:nvGrpSpPr>
        <p:grpSpPr>
          <a:xfrm>
            <a:off x="468313" y="549275"/>
            <a:ext cx="1736725" cy="693738"/>
            <a:chOff x="1951" y="480744"/>
            <a:chExt cx="1736735" cy="694694"/>
          </a:xfrm>
        </p:grpSpPr>
        <p:sp>
          <p:nvSpPr>
            <p:cNvPr id="32797" name="Vinkeltegn 4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9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2799" name="Gruppe 3" title=""/>
          <p:cNvGrpSpPr/>
          <p:nvPr/>
        </p:nvGrpSpPr>
        <p:grpSpPr>
          <a:xfrm>
            <a:off x="2030413" y="549275"/>
            <a:ext cx="1736725" cy="693738"/>
            <a:chOff x="1565013" y="480744"/>
            <a:chExt cx="1736735" cy="694694"/>
          </a:xfrm>
        </p:grpSpPr>
        <p:sp>
          <p:nvSpPr>
            <p:cNvPr id="32800" name="Vinkeltegn 53"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0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2802" name="Gruppe 4" title=""/>
          <p:cNvGrpSpPr/>
          <p:nvPr/>
        </p:nvGrpSpPr>
        <p:grpSpPr>
          <a:xfrm>
            <a:off x="3594100" y="549275"/>
            <a:ext cx="1736725" cy="693738"/>
            <a:chOff x="3128076" y="480744"/>
            <a:chExt cx="1736735" cy="694694"/>
          </a:xfrm>
        </p:grpSpPr>
        <p:sp>
          <p:nvSpPr>
            <p:cNvPr id="32803" name="Vinkeltegn 58"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0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2805" name="Gruppe 6" title=""/>
          <p:cNvGrpSpPr/>
          <p:nvPr/>
        </p:nvGrpSpPr>
        <p:grpSpPr>
          <a:xfrm>
            <a:off x="6719888" y="549275"/>
            <a:ext cx="1736725" cy="693738"/>
            <a:chOff x="6254200" y="480744"/>
            <a:chExt cx="1736735" cy="694694"/>
          </a:xfrm>
        </p:grpSpPr>
        <p:sp>
          <p:nvSpPr>
            <p:cNvPr id="32806" name="Vinkeltegn 61"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0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2808" name="Gruppe 2" title=""/>
          <p:cNvGrpSpPr/>
          <p:nvPr/>
        </p:nvGrpSpPr>
        <p:grpSpPr>
          <a:xfrm>
            <a:off x="5148263" y="549275"/>
            <a:ext cx="1736725" cy="693738"/>
            <a:chOff x="1951" y="480744"/>
            <a:chExt cx="1736735" cy="694694"/>
          </a:xfrm>
        </p:grpSpPr>
        <p:sp>
          <p:nvSpPr>
            <p:cNvPr id="32809" name="Vinkeltegn 65"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1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2811" name="Avrundet rektangel 69"/>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2812" name="Avrundet rektangel 86"/>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32813" name="Avrundet rektangel 87"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33794"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33795"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33796"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33797"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33798"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33799"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33800"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33801" name="Figur 27" title=""/>
          <p:cNvCxnSpPr>
            <a:stCxn id="33795" idx="2"/>
            <a:endCxn id="33796"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2" name="Figur 29" title=""/>
          <p:cNvCxnSpPr>
            <a:stCxn id="33796"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3803"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3804" name="Avrundet rektangel 31" title=""/>
          <p:cNvSpPr/>
          <p:nvPr/>
        </p:nvSpPr>
        <p:spPr>
          <a:xfrm>
            <a:off x="4787900" y="4149725"/>
            <a:ext cx="1584325" cy="503238"/>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33805"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33806" name="Figur 34" title=""/>
          <p:cNvCxnSpPr>
            <a:stCxn id="33795" idx="0"/>
            <a:endCxn id="33798"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7" name="Rett pil 36" title=""/>
          <p:cNvCxnSpPr>
            <a:stCxn id="33795" idx="3"/>
            <a:endCxn id="33797"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8" name="Vinkel 38" title=""/>
          <p:cNvCxnSpPr>
            <a:stCxn id="33797" idx="3"/>
            <a:endCxn id="33805"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9" name="Vinkel 40" title=""/>
          <p:cNvCxnSpPr>
            <a:stCxn id="33797" idx="3"/>
            <a:endCxn id="33804"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0" name="Vinkel 42" title=""/>
          <p:cNvCxnSpPr>
            <a:stCxn id="33798" idx="3"/>
            <a:endCxn id="33799"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1" name="Rett pil 48" title=""/>
          <p:cNvCxnSpPr>
            <a:stCxn id="33798" idx="3"/>
            <a:endCxn id="33800"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2" name="Figur 50" title=""/>
          <p:cNvCxnSpPr>
            <a:stCxn id="33804" idx="3"/>
            <a:endCxn id="33800"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3" name="Figur 52" title=""/>
          <p:cNvCxnSpPr>
            <a:endCxn id="33799"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4" name="Figur 54" title=""/>
          <p:cNvCxnSpPr>
            <a:stCxn id="33799" idx="3"/>
            <a:endCxn id="33800"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5" name="Vinkel 56" title=""/>
          <p:cNvCxnSpPr>
            <a:stCxn id="33805" idx="3"/>
            <a:endCxn id="33796"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6"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3817" name="Avrundet rektangel 44"/>
          <p:cNvSpPr/>
          <p:nvPr/>
        </p:nvSpPr>
        <p:spPr>
          <a:xfrm>
            <a:off x="6659563" y="4149725"/>
            <a:ext cx="2160587" cy="21590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Utredning av uavklart tilstand omfatter </a:t>
            </a:r>
            <a:r>
              <a:rPr kumimoji="0" lang="nb-NO" sz="1100" b="1" i="0" u="sng" strike="noStrike" kern="1200" cap="none" spc="0" normalizeH="0" baseline="0" noProof="0">
                <a:ln>
                  <a:noFill/>
                </a:ln>
                <a:solidFill>
                  <a:schemeClr val="dk1"/>
                </a:solidFill>
                <a:uLnTx/>
                <a:uFillTx/>
                <a:latin typeface="+mn-lt" pitchFamily="34" charset="0"/>
                <a:ea typeface="+mn-ea" pitchFamily="34" charset="0"/>
                <a:cs typeface="+mn-cs"/>
                <a:hlinkClick r:id="rId2" tooltip="XDF40896 - dok40896.docx"/>
              </a:rPr>
              <a:t>standard utredning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for voksen eller barn, kan ha tre utfall;</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 – ikke behov</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Videre inn i pasientforløp for traumerelaterte lidelser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 Videre inn i annet pasientforløp</a:t>
            </a:r>
          </a:p>
        </p:txBody>
      </p:sp>
      <p:cxnSp>
        <p:nvCxnSpPr>
          <p:cNvPr id="33818" name="Rett pil 46"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3819" name="Hjem 5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3820" name="Gruppe 2" title=""/>
          <p:cNvGrpSpPr/>
          <p:nvPr/>
        </p:nvGrpSpPr>
        <p:grpSpPr>
          <a:xfrm>
            <a:off x="468313" y="549275"/>
            <a:ext cx="1736725" cy="693738"/>
            <a:chOff x="1951" y="480744"/>
            <a:chExt cx="1736735" cy="694694"/>
          </a:xfrm>
        </p:grpSpPr>
        <p:sp>
          <p:nvSpPr>
            <p:cNvPr id="33821" name="Vinkeltegn 53"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2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3823" name="Gruppe 3" title=""/>
          <p:cNvGrpSpPr/>
          <p:nvPr/>
        </p:nvGrpSpPr>
        <p:grpSpPr>
          <a:xfrm>
            <a:off x="2030413" y="549275"/>
            <a:ext cx="1736725" cy="693738"/>
            <a:chOff x="1565013" y="480744"/>
            <a:chExt cx="1736735" cy="694694"/>
          </a:xfrm>
        </p:grpSpPr>
        <p:sp>
          <p:nvSpPr>
            <p:cNvPr id="33824" name="Vinkeltegn 76" title="">
              <a:hlinkClick r:id="rId4"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2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3826" name="Gruppe 4" title=""/>
          <p:cNvGrpSpPr/>
          <p:nvPr/>
        </p:nvGrpSpPr>
        <p:grpSpPr>
          <a:xfrm>
            <a:off x="3594100" y="549275"/>
            <a:ext cx="1736725" cy="693738"/>
            <a:chOff x="3128076" y="480744"/>
            <a:chExt cx="1736735" cy="694694"/>
          </a:xfrm>
        </p:grpSpPr>
        <p:sp>
          <p:nvSpPr>
            <p:cNvPr id="33827" name="Vinkeltegn 79"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2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3829" name="Gruppe 6" title=""/>
          <p:cNvGrpSpPr/>
          <p:nvPr/>
        </p:nvGrpSpPr>
        <p:grpSpPr>
          <a:xfrm>
            <a:off x="6719888" y="549275"/>
            <a:ext cx="1736725" cy="693738"/>
            <a:chOff x="6254200" y="480744"/>
            <a:chExt cx="1736735" cy="694694"/>
          </a:xfrm>
        </p:grpSpPr>
        <p:sp>
          <p:nvSpPr>
            <p:cNvPr id="33830" name="Vinkeltegn 82"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3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3832" name="Gruppe 2" title=""/>
          <p:cNvGrpSpPr/>
          <p:nvPr/>
        </p:nvGrpSpPr>
        <p:grpSpPr>
          <a:xfrm>
            <a:off x="5148263" y="549275"/>
            <a:ext cx="1736725" cy="693738"/>
            <a:chOff x="1951" y="480744"/>
            <a:chExt cx="1736735" cy="694694"/>
          </a:xfrm>
        </p:grpSpPr>
        <p:sp>
          <p:nvSpPr>
            <p:cNvPr id="33833" name="Vinkeltegn 85"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3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3835" name="Avrundet rektangel 87"/>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3836" name="Avrundet rektangel 88"/>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33837" name="Avrundet rektangel 89"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481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34819"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3482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3482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3482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3482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traumerelatert lidelse</a:t>
            </a:r>
            <a:endParaRPr kumimoji="0" lang="nb-NO" altLang="nb-NO" sz="1100" b="0" i="0" u="none" strike="noStrike" kern="1200" cap="none" spc="0" normalizeH="0" baseline="0" noProof="0">
              <a:uLnTx/>
              <a:uFillTx/>
              <a:ea typeface="Arial" pitchFamily="34" charset="0"/>
            </a:endParaRPr>
          </a:p>
        </p:txBody>
      </p:sp>
      <p:cxnSp>
        <p:nvCxnSpPr>
          <p:cNvPr id="34824" name="Figur 27" title=""/>
          <p:cNvCxnSpPr>
            <a:stCxn id="34818" idx="2"/>
            <a:endCxn id="3481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25" name="Figur 29" title=""/>
          <p:cNvCxnSpPr>
            <a:stCxn id="3481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482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482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34828" name="Avrundet rektangel 32" title=""/>
          <p:cNvSpPr/>
          <p:nvPr/>
        </p:nvSpPr>
        <p:spPr>
          <a:xfrm>
            <a:off x="4787900" y="48688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34829" name="Figur 34" title=""/>
          <p:cNvCxnSpPr>
            <a:stCxn id="34818" idx="0"/>
            <a:endCxn id="3482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0" name="Rett pil 36" title=""/>
          <p:cNvCxnSpPr>
            <a:stCxn id="34818" idx="3"/>
            <a:endCxn id="3482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1" name="Vinkel 38" title=""/>
          <p:cNvCxnSpPr>
            <a:stCxn id="34820" idx="3"/>
            <a:endCxn id="3482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2" name="Vinkel 40" title=""/>
          <p:cNvCxnSpPr>
            <a:stCxn id="34820" idx="3"/>
            <a:endCxn id="3482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3" name="Vinkel 42" title=""/>
          <p:cNvCxnSpPr>
            <a:stCxn id="34821" idx="3"/>
            <a:endCxn id="3482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4" name="Rett pil 48" title=""/>
          <p:cNvCxnSpPr>
            <a:stCxn id="34821" idx="3"/>
            <a:endCxn id="3482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5" name="Figur 50" title=""/>
          <p:cNvCxnSpPr>
            <a:stCxn id="34827" idx="3"/>
            <a:endCxn id="3482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6" name="Figur 52" title=""/>
          <p:cNvCxnSpPr>
            <a:endCxn id="3482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7" name="Figur 54" title=""/>
          <p:cNvCxnSpPr>
            <a:stCxn id="34822" idx="3"/>
            <a:endCxn id="3482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8" name="Vinkel 56" title=""/>
          <p:cNvCxnSpPr>
            <a:stCxn id="34828" idx="3"/>
            <a:endCxn id="3481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40"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34841" name="Avrundet rektangel 41"/>
          <p:cNvSpPr/>
          <p:nvPr/>
        </p:nvSpPr>
        <p:spPr>
          <a:xfrm>
            <a:off x="6516688" y="4868863"/>
            <a:ext cx="2232025" cy="18002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Å avklare det uavklart, innebærer å avklare om det foreligger mistanke om psykisk lidelse, og ev. om det skal gjøres en utredning (standard) eller om en tilstanden tilsier et bestemt pasientforløp. Avklaringen kan også medføre at pasienten vurderes å ikke ha behov for helsehjelp fra spesialisthelsetjenesten</a:t>
            </a:r>
          </a:p>
        </p:txBody>
      </p:sp>
      <p:cxnSp>
        <p:nvCxnSpPr>
          <p:cNvPr id="3484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484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4844" name="Gruppe 2" title=""/>
          <p:cNvGrpSpPr/>
          <p:nvPr/>
        </p:nvGrpSpPr>
        <p:grpSpPr>
          <a:xfrm>
            <a:off x="468313" y="549275"/>
            <a:ext cx="1736725" cy="693738"/>
            <a:chOff x="1951" y="480744"/>
            <a:chExt cx="1736735" cy="694694"/>
          </a:xfrm>
        </p:grpSpPr>
        <p:sp>
          <p:nvSpPr>
            <p:cNvPr id="34845" name="Vinkeltegn 4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4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4847" name="Gruppe 3" title=""/>
          <p:cNvGrpSpPr/>
          <p:nvPr/>
        </p:nvGrpSpPr>
        <p:grpSpPr>
          <a:xfrm>
            <a:off x="2030413" y="549275"/>
            <a:ext cx="1736725" cy="693738"/>
            <a:chOff x="1565013" y="480744"/>
            <a:chExt cx="1736735" cy="694694"/>
          </a:xfrm>
        </p:grpSpPr>
        <p:sp>
          <p:nvSpPr>
            <p:cNvPr id="34848"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4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4850" name="Gruppe 4" title=""/>
          <p:cNvGrpSpPr/>
          <p:nvPr/>
        </p:nvGrpSpPr>
        <p:grpSpPr>
          <a:xfrm>
            <a:off x="3594100" y="549275"/>
            <a:ext cx="1736725" cy="693738"/>
            <a:chOff x="3128076" y="480744"/>
            <a:chExt cx="1736735" cy="694694"/>
          </a:xfrm>
        </p:grpSpPr>
        <p:sp>
          <p:nvSpPr>
            <p:cNvPr id="34851" name="Vinkeltegn 7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5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4853" name="Gruppe 6" title=""/>
          <p:cNvGrpSpPr/>
          <p:nvPr/>
        </p:nvGrpSpPr>
        <p:grpSpPr>
          <a:xfrm>
            <a:off x="6719888" y="549275"/>
            <a:ext cx="1736725" cy="693738"/>
            <a:chOff x="6254200" y="480744"/>
            <a:chExt cx="1736735" cy="694694"/>
          </a:xfrm>
        </p:grpSpPr>
        <p:sp>
          <p:nvSpPr>
            <p:cNvPr id="34854" name="Vinkeltegn 7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5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4856" name="Gruppe 2" title=""/>
          <p:cNvGrpSpPr/>
          <p:nvPr/>
        </p:nvGrpSpPr>
        <p:grpSpPr>
          <a:xfrm>
            <a:off x="5148263" y="549275"/>
            <a:ext cx="1736725" cy="693738"/>
            <a:chOff x="1951" y="480744"/>
            <a:chExt cx="1736735" cy="694694"/>
          </a:xfrm>
        </p:grpSpPr>
        <p:sp>
          <p:nvSpPr>
            <p:cNvPr id="34857" name="Vinkeltegn 8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5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4859" name="Avrundet rektangel 84"/>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4860" name="Avrundet rektangel 8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Poliklinikk for psykosomatikk og traumer</a:t>
            </a:r>
          </a:p>
        </p:txBody>
      </p:sp>
      <p:sp>
        <p:nvSpPr>
          <p:cNvPr id="34861" name="Avrundet rektangel 86"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5842"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5843" name="Avrundet rektangel 28"/>
          <p:cNvSpPr/>
          <p:nvPr/>
        </p:nvSpPr>
        <p:spPr>
          <a:xfrm>
            <a:off x="468313" y="14827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5844" name="Avrundet rektangel 29"/>
          <p:cNvSpPr/>
          <p:nvPr/>
        </p:nvSpPr>
        <p:spPr>
          <a:xfrm>
            <a:off x="468313" y="20589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5845" name="Avrundet rektangel 30"/>
          <p:cNvSpPr/>
          <p:nvPr/>
        </p:nvSpPr>
        <p:spPr>
          <a:xfrm>
            <a:off x="468313" y="26384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a:t>
            </a:r>
          </a:p>
        </p:txBody>
      </p:sp>
      <p:sp>
        <p:nvSpPr>
          <p:cNvPr id="35846"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35847" name="Avrundet rektangel 25"/>
          <p:cNvSpPr/>
          <p:nvPr/>
        </p:nvSpPr>
        <p:spPr>
          <a:xfrm>
            <a:off x="468313" y="379095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Tolk benyttet i utredning</a:t>
            </a:r>
          </a:p>
        </p:txBody>
      </p:sp>
      <p:sp>
        <p:nvSpPr>
          <p:cNvPr id="35848" name="Avrundet rektangel 24"/>
          <p:cNvSpPr/>
          <p:nvPr/>
        </p:nvSpPr>
        <p:spPr>
          <a:xfrm>
            <a:off x="468313" y="32258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Selvmordsrisikovurdering/ Vurdering av risiko for voldelig atferd</a:t>
            </a:r>
          </a:p>
        </p:txBody>
      </p:sp>
      <p:grpSp>
        <p:nvGrpSpPr>
          <p:cNvPr id="35849" name="Gruppe 2" title=""/>
          <p:cNvGrpSpPr/>
          <p:nvPr/>
        </p:nvGrpSpPr>
        <p:grpSpPr>
          <a:xfrm>
            <a:off x="468313" y="549275"/>
            <a:ext cx="1736725" cy="693738"/>
            <a:chOff x="1951" y="480744"/>
            <a:chExt cx="1736735" cy="694694"/>
          </a:xfrm>
        </p:grpSpPr>
        <p:sp>
          <p:nvSpPr>
            <p:cNvPr id="35850" name="Vinkeltegn 2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5852" name="Gruppe 3" title=""/>
          <p:cNvGrpSpPr/>
          <p:nvPr/>
        </p:nvGrpSpPr>
        <p:grpSpPr>
          <a:xfrm>
            <a:off x="2030413" y="549275"/>
            <a:ext cx="1736725" cy="693738"/>
            <a:chOff x="1565013" y="480744"/>
            <a:chExt cx="1736735" cy="694694"/>
          </a:xfrm>
        </p:grpSpPr>
        <p:sp>
          <p:nvSpPr>
            <p:cNvPr id="35853"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5855" name="Gruppe 4" title=""/>
          <p:cNvGrpSpPr/>
          <p:nvPr/>
        </p:nvGrpSpPr>
        <p:grpSpPr>
          <a:xfrm>
            <a:off x="3594100" y="549275"/>
            <a:ext cx="1736725" cy="693738"/>
            <a:chOff x="3128076" y="480744"/>
            <a:chExt cx="1736735" cy="694694"/>
          </a:xfrm>
        </p:grpSpPr>
        <p:sp>
          <p:nvSpPr>
            <p:cNvPr id="35856"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5858" name="Gruppe 6" title=""/>
          <p:cNvGrpSpPr/>
          <p:nvPr/>
        </p:nvGrpSpPr>
        <p:grpSpPr>
          <a:xfrm>
            <a:off x="6719888" y="549275"/>
            <a:ext cx="1736725" cy="693738"/>
            <a:chOff x="6254200" y="480744"/>
            <a:chExt cx="1736735" cy="694694"/>
          </a:xfrm>
        </p:grpSpPr>
        <p:sp>
          <p:nvSpPr>
            <p:cNvPr id="35859"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6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5861" name="Gruppe 2" title=""/>
          <p:cNvGrpSpPr/>
          <p:nvPr/>
        </p:nvGrpSpPr>
        <p:grpSpPr>
          <a:xfrm>
            <a:off x="5148263" y="549275"/>
            <a:ext cx="1736725" cy="693738"/>
            <a:chOff x="1951" y="480744"/>
            <a:chExt cx="1736735" cy="694694"/>
          </a:xfrm>
        </p:grpSpPr>
        <p:sp>
          <p:nvSpPr>
            <p:cNvPr id="35862"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6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6866"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6867"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36868" name="TekstSylinder 24" title=""/>
          <p:cNvSpPr/>
          <p:nvPr/>
        </p:nvSpPr>
        <p:spPr>
          <a:xfrm>
            <a:off x="3851275" y="1482725"/>
            <a:ext cx="5041900" cy="31400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Innledende utredning; </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Utredningen tar sikte på å avklare pasientens symptombilde og utviklingshistorie og sette disse i en meningsbærende sammenheng med hverandre. I tillegg til anamneseopptak og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FF0000"/>
                </a:solidFill>
                <a:uLnTx/>
                <a:uFillTx/>
                <a:ea typeface="Arial" pitchFamily="34" charset="0"/>
                <a:hlinkClick r:id="rId2" tooltip="XDF40896 - dok40896.docx"/>
              </a:rPr>
              <a:t>standard utredning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kan følgende utredningsverktøy være til hjelp i utredningsfasen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Traumerelatert utredning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solidFill>
                <a:schemeClr val="tx1"/>
              </a:solidFill>
              <a:uLnTx/>
              <a:uFillTx/>
              <a:ea typeface="Arial" pitchFamily="34" charset="0"/>
            </a:endParaRPr>
          </a:p>
        </p:txBody>
      </p:sp>
      <p:sp>
        <p:nvSpPr>
          <p:cNvPr id="36869" name="Avrundet rektangel 41" title="">
            <a:hlinkClick r:id="rId3" tgtFrame="_blank"/>
          </p:cNvPr>
          <p:cNvSpPr/>
          <p:nvPr/>
        </p:nvSpPr>
        <p:spPr>
          <a:xfrm>
            <a:off x="6873875" y="3995738"/>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IES</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70" name="Avrundet rektangel 42" title="">
            <a:hlinkClick r:id="rId3" tgtFrame="_blank"/>
          </p:cNvPr>
          <p:cNvSpPr/>
          <p:nvPr/>
        </p:nvSpPr>
        <p:spPr>
          <a:xfrm>
            <a:off x="3956050" y="3995738"/>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Traume historie</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71" name="Avrundet rektangel 58" title="">
            <a:hlinkClick r:id="rId4" tgtFrame="_blank" tooltip="XDF24509 - dok24509.pdf"/>
          </p:cNvPr>
          <p:cNvSpPr/>
          <p:nvPr/>
        </p:nvSpPr>
        <p:spPr>
          <a:xfrm>
            <a:off x="5392738" y="4805363"/>
            <a:ext cx="1223962"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SCID II</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72" name="Avrundet rektangel 59" title="">
            <a:hlinkClick r:id="rId5" tgtFrame="_blank" tooltip="XDF44470 - dok44470.doc"/>
          </p:cNvPr>
          <p:cNvSpPr/>
          <p:nvPr/>
        </p:nvSpPr>
        <p:spPr>
          <a:xfrm>
            <a:off x="5392738" y="3995738"/>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PTSS 16</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73" name="Avrundet rektangel 60" title="">
            <a:hlinkClick r:id="rId6" tgtFrame="_blank" tooltip="XDF41633 - http://www.enijenhuis.nl/tec/"/>
          </p:cNvPr>
          <p:cNvSpPr/>
          <p:nvPr/>
        </p:nvSpPr>
        <p:spPr>
          <a:xfrm>
            <a:off x="3959225" y="4784725"/>
            <a:ext cx="1223963"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TEC</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74" name="Avrundet rektangel 61" title="">
            <a:hlinkClick r:id="rId7" tgtFrame="_blank" tooltip="XDF44469 - dok44469.doc"/>
          </p:cNvPr>
          <p:cNvSpPr/>
          <p:nvPr/>
        </p:nvSpPr>
        <p:spPr>
          <a:xfrm>
            <a:off x="3944938" y="5613400"/>
            <a:ext cx="1223962"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SDQ 20</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75" name="Avrundet rektangel 62" title="">
            <a:hlinkClick r:id="rId8" tgtFrame="_blank"/>
          </p:cNvPr>
          <p:cNvSpPr/>
          <p:nvPr/>
        </p:nvSpPr>
        <p:spPr>
          <a:xfrm>
            <a:off x="5392738" y="5613400"/>
            <a:ext cx="1223962"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DES II</a:t>
            </a:r>
            <a:endParaRPr kumimoji="0" lang="nb-NO" altLang="en-US" sz="1400" b="0" i="0" u="none" strike="noStrike" kern="1200" cap="none" spc="0" normalizeH="0" baseline="0" noProof="0">
              <a:uLnTx/>
              <a:uFillTx/>
              <a:ea typeface="Arial" pitchFamily="34" charset="0"/>
            </a:endParaRPr>
          </a:p>
        </p:txBody>
      </p:sp>
      <p:sp>
        <p:nvSpPr>
          <p:cNvPr id="36876" name="Avrundet rektangel 63" title="">
            <a:hlinkClick r:id="rId9" tgtFrame="_blank" tooltip="XDF27873 - dok27873.docx"/>
          </p:cNvPr>
          <p:cNvSpPr/>
          <p:nvPr/>
        </p:nvSpPr>
        <p:spPr>
          <a:xfrm>
            <a:off x="6873875" y="4814888"/>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SCID - D</a:t>
            </a:r>
            <a:endParaRPr kumimoji="0" lang="nb-NO" altLang="en-US" sz="1400" b="0" i="0" u="none" strike="noStrike" kern="1200" cap="none" spc="0" normalizeH="0" baseline="0" noProof="0">
              <a:solidFill>
                <a:schemeClr val="tx1"/>
              </a:solidFill>
              <a:uLnTx/>
              <a:uFillTx/>
              <a:ea typeface="Arial" pitchFamily="34" charset="0"/>
            </a:endParaRPr>
          </a:p>
        </p:txBody>
      </p:sp>
      <p:grpSp>
        <p:nvGrpSpPr>
          <p:cNvPr id="36877" name="Gruppe 2" title=""/>
          <p:cNvGrpSpPr/>
          <p:nvPr/>
        </p:nvGrpSpPr>
        <p:grpSpPr>
          <a:xfrm>
            <a:off x="468313" y="549275"/>
            <a:ext cx="1736725" cy="693738"/>
            <a:chOff x="1951" y="480744"/>
            <a:chExt cx="1736735" cy="694694"/>
          </a:xfrm>
        </p:grpSpPr>
        <p:sp>
          <p:nvSpPr>
            <p:cNvPr id="36878" name="Vinkeltegn 36" title="">
              <a:hlinkClick r:id="rId10"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6880" name="Gruppe 3" title=""/>
          <p:cNvGrpSpPr/>
          <p:nvPr/>
        </p:nvGrpSpPr>
        <p:grpSpPr>
          <a:xfrm>
            <a:off x="2030413" y="549275"/>
            <a:ext cx="1736725" cy="693738"/>
            <a:chOff x="1565013" y="480744"/>
            <a:chExt cx="1736735" cy="694694"/>
          </a:xfrm>
        </p:grpSpPr>
        <p:sp>
          <p:nvSpPr>
            <p:cNvPr id="36881" name="Vinkeltegn 39" title="">
              <a:hlinkClick r:id="rId11"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6883" name="Gruppe 4" title=""/>
          <p:cNvGrpSpPr/>
          <p:nvPr/>
        </p:nvGrpSpPr>
        <p:grpSpPr>
          <a:xfrm>
            <a:off x="3594100" y="549275"/>
            <a:ext cx="1736725" cy="693738"/>
            <a:chOff x="3128076" y="480744"/>
            <a:chExt cx="1736735" cy="694694"/>
          </a:xfrm>
        </p:grpSpPr>
        <p:sp>
          <p:nvSpPr>
            <p:cNvPr id="36884" name="Vinkeltegn 69" title="">
              <a:hlinkClick r:id="rId12"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6886" name="Gruppe 6" title=""/>
          <p:cNvGrpSpPr/>
          <p:nvPr/>
        </p:nvGrpSpPr>
        <p:grpSpPr>
          <a:xfrm>
            <a:off x="6719888" y="549275"/>
            <a:ext cx="1736725" cy="693738"/>
            <a:chOff x="6254200" y="480744"/>
            <a:chExt cx="1736735" cy="694694"/>
          </a:xfrm>
        </p:grpSpPr>
        <p:sp>
          <p:nvSpPr>
            <p:cNvPr id="36887" name="Vinkeltegn 72" title="">
              <a:hlinkClick r:id="rId13"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6889" name="Gruppe 2" title=""/>
          <p:cNvGrpSpPr/>
          <p:nvPr/>
        </p:nvGrpSpPr>
        <p:grpSpPr>
          <a:xfrm>
            <a:off x="5148263" y="549275"/>
            <a:ext cx="1736725" cy="693738"/>
            <a:chOff x="1951" y="480744"/>
            <a:chExt cx="1736735" cy="694694"/>
          </a:xfrm>
        </p:grpSpPr>
        <p:sp>
          <p:nvSpPr>
            <p:cNvPr id="36890" name="Vinkeltegn 75" title="">
              <a:hlinkClick r:id="rId1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9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6892" name="Avrundet rektangel 77" title=""/>
          <p:cNvSpPr/>
          <p:nvPr/>
        </p:nvSpPr>
        <p:spPr>
          <a:xfrm>
            <a:off x="468313" y="14827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a:t>
            </a:r>
            <a:endParaRPr kumimoji="0" lang="nb-NO" altLang="nb-NO" sz="1400" b="0" i="0" u="none" strike="noStrike" kern="1200" cap="none" spc="0" normalizeH="0" baseline="0" noProof="0">
              <a:uLnTx/>
              <a:uFillTx/>
              <a:ea typeface="Arial" pitchFamily="34" charset="0"/>
            </a:endParaRPr>
          </a:p>
        </p:txBody>
      </p:sp>
      <p:sp>
        <p:nvSpPr>
          <p:cNvPr id="36893" name="Avrundet rektangel 78"/>
          <p:cNvSpPr/>
          <p:nvPr/>
        </p:nvSpPr>
        <p:spPr>
          <a:xfrm>
            <a:off x="468313" y="20589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6894" name="Avrundet rektangel 79"/>
          <p:cNvSpPr/>
          <p:nvPr/>
        </p:nvSpPr>
        <p:spPr>
          <a:xfrm>
            <a:off x="468313" y="26384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a:t>
            </a:r>
          </a:p>
        </p:txBody>
      </p:sp>
      <p:sp>
        <p:nvSpPr>
          <p:cNvPr id="36895" name="Avrundet rektangel 80"/>
          <p:cNvSpPr/>
          <p:nvPr/>
        </p:nvSpPr>
        <p:spPr>
          <a:xfrm>
            <a:off x="468313" y="379095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Tolk benyttet i utredning</a:t>
            </a:r>
          </a:p>
        </p:txBody>
      </p:sp>
      <p:sp>
        <p:nvSpPr>
          <p:cNvPr id="36896" name="Avrundet rektangel 81"/>
          <p:cNvSpPr/>
          <p:nvPr/>
        </p:nvSpPr>
        <p:spPr>
          <a:xfrm>
            <a:off x="468313" y="32258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Selvmordsrisikovurdering/ Vurdering av risiko for voldelig atferd</a:t>
            </a:r>
          </a:p>
        </p:txBody>
      </p:sp>
      <p:sp>
        <p:nvSpPr>
          <p:cNvPr id="36897" name="Avrundet rektangel 82" title="">
            <a:hlinkClick r:id="rId15" tgtFrame="_blank" tooltip="XDF41872 - http://www.helsebiblioteket.no/psykisk-helse/skaringsverktoy/m.i.n.i.plus"/>
          </p:cNvPr>
          <p:cNvSpPr/>
          <p:nvPr/>
        </p:nvSpPr>
        <p:spPr>
          <a:xfrm>
            <a:off x="5337175" y="2619375"/>
            <a:ext cx="1223963"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MINI pluss</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98" name="Avrundet rektangel 83" title="">
            <a:hlinkClick r:id="rId16" tgtFrame="_blank" tooltip="XDF31127 - dok31127.docx"/>
          </p:cNvPr>
          <p:cNvSpPr/>
          <p:nvPr/>
        </p:nvSpPr>
        <p:spPr>
          <a:xfrm>
            <a:off x="3940175" y="2614613"/>
            <a:ext cx="1225550"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Anamnese</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6899" name="Avrundet rektangel 84" title="">
            <a:hlinkClick r:id="rId17" tgtFrame="_blank" tooltip="XDF22451 - dok22451.pdf"/>
          </p:cNvPr>
          <p:cNvSpPr/>
          <p:nvPr/>
        </p:nvSpPr>
        <p:spPr>
          <a:xfrm>
            <a:off x="6719888" y="2617788"/>
            <a:ext cx="1223962"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GAF F/S</a:t>
            </a:r>
            <a:endParaRPr kumimoji="0" lang="nb-NO" altLang="en-US" sz="1400" b="0"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7890" name="TekstSylinder 19" title=""/>
          <p:cNvSpPr/>
          <p:nvPr/>
        </p:nvSpPr>
        <p:spPr>
          <a:xfrm>
            <a:off x="3851275" y="1482725"/>
            <a:ext cx="5041900" cy="52641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vurdering gjøres på bakgrunn av kunnskap om pasienten tilegnet gjennom utredningen</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er helt avgjørende at all utredning innebærer en utforsking av traumehistorie, og at symptomer forstås i en helhetlig kontekst. Avgrensede diagnoser som ikke tar høyde for kultur, bakgrunn, erfaringer, relasjoner og oppvekst vil i realiteten kunne føre til mangelfull eller feil behandling, dårligere prognose og kronifisering av tilstanden.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vurdering skrives med følgende momenter;</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Vurderingsgrunnlag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Relevant anamnestisk informasjon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Problembeskrivelse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Differensialdiagnostiske vurderinger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Kjente differensialdiagnostiske problemstillinger 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Personlighetsforstyrrelser ( hele spekteret)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Depressive lidelser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Angstlidelser av ulik art/fobier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Spiseforstyrrelser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Rusavhengighet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Psykoselidelser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konklusjon:</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Hvilken diagnose som vil ha forrang i en diagnostisk vurdering følger differensialdiagnostiske retningslinjer i ICD 10. Den gjøres på individuell basis på bakgrunn av innhentet kunnskap om pasient, sammen med traumehistorien og gjennomgang av relevante utfall fra aktuelle utredningsverktøy.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Kultursensitivtet må tas med i den diagnostiske konklusjonen der dette 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aktuelt. </a:t>
            </a:r>
            <a:endParaRPr kumimoji="0" lang="nb-NO" altLang="nb-NO" sz="1100" b="0" i="0" u="none" strike="noStrike" kern="1200" cap="none" spc="0" normalizeH="0" baseline="0" noProof="0">
              <a:uLnTx/>
              <a:uFillTx/>
              <a:ea typeface="Arial" pitchFamily="34" charset="0"/>
            </a:endParaRPr>
          </a:p>
        </p:txBody>
      </p:sp>
      <p:grpSp>
        <p:nvGrpSpPr>
          <p:cNvPr id="37891" name="Gruppe 2" title=""/>
          <p:cNvGrpSpPr/>
          <p:nvPr/>
        </p:nvGrpSpPr>
        <p:grpSpPr>
          <a:xfrm>
            <a:off x="468313" y="549275"/>
            <a:ext cx="1736725" cy="693738"/>
            <a:chOff x="1951" y="480744"/>
            <a:chExt cx="1736735" cy="694694"/>
          </a:xfrm>
        </p:grpSpPr>
        <p:sp>
          <p:nvSpPr>
            <p:cNvPr id="37892" name="Vinkeltegn 2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7894" name="Gruppe 3" title=""/>
          <p:cNvGrpSpPr/>
          <p:nvPr/>
        </p:nvGrpSpPr>
        <p:grpSpPr>
          <a:xfrm>
            <a:off x="2030413" y="549275"/>
            <a:ext cx="1736725" cy="693738"/>
            <a:chOff x="1565013" y="480744"/>
            <a:chExt cx="1736735" cy="694694"/>
          </a:xfrm>
        </p:grpSpPr>
        <p:sp>
          <p:nvSpPr>
            <p:cNvPr id="37895"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7897" name="Gruppe 4" title=""/>
          <p:cNvGrpSpPr/>
          <p:nvPr/>
        </p:nvGrpSpPr>
        <p:grpSpPr>
          <a:xfrm>
            <a:off x="3594100" y="549275"/>
            <a:ext cx="1736725" cy="693738"/>
            <a:chOff x="3128076" y="480744"/>
            <a:chExt cx="1736735" cy="694694"/>
          </a:xfrm>
        </p:grpSpPr>
        <p:sp>
          <p:nvSpPr>
            <p:cNvPr id="37898"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7900" name="Gruppe 6" title=""/>
          <p:cNvGrpSpPr/>
          <p:nvPr/>
        </p:nvGrpSpPr>
        <p:grpSpPr>
          <a:xfrm>
            <a:off x="6719888" y="549275"/>
            <a:ext cx="1736725" cy="693738"/>
            <a:chOff x="6254200" y="480744"/>
            <a:chExt cx="1736735" cy="694694"/>
          </a:xfrm>
        </p:grpSpPr>
        <p:sp>
          <p:nvSpPr>
            <p:cNvPr id="37901"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7903" name="Gruppe 2" title=""/>
          <p:cNvGrpSpPr/>
          <p:nvPr/>
        </p:nvGrpSpPr>
        <p:grpSpPr>
          <a:xfrm>
            <a:off x="5148263" y="549275"/>
            <a:ext cx="1736725" cy="693738"/>
            <a:chOff x="1951" y="480744"/>
            <a:chExt cx="1736735" cy="694694"/>
          </a:xfrm>
        </p:grpSpPr>
        <p:sp>
          <p:nvSpPr>
            <p:cNvPr id="37904"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7906" name="Avrundet rektangel 58"/>
          <p:cNvSpPr/>
          <p:nvPr/>
        </p:nvSpPr>
        <p:spPr>
          <a:xfrm>
            <a:off x="468313" y="14827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7907" name="Avrundet rektangel 59" title=""/>
          <p:cNvSpPr/>
          <p:nvPr/>
        </p:nvSpPr>
        <p:spPr>
          <a:xfrm>
            <a:off x="468313" y="20589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Diagnostikk</a:t>
            </a:r>
            <a:endParaRPr kumimoji="0" lang="nb-NO" altLang="nb-NO" sz="1400" b="0" i="0" u="none" strike="noStrike" kern="1200" cap="none" spc="0" normalizeH="0" baseline="0" noProof="0">
              <a:uLnTx/>
              <a:uFillTx/>
              <a:ea typeface="Arial" pitchFamily="34" charset="0"/>
            </a:endParaRPr>
          </a:p>
        </p:txBody>
      </p:sp>
      <p:sp>
        <p:nvSpPr>
          <p:cNvPr id="37908" name="Avrundet rektangel 60"/>
          <p:cNvSpPr/>
          <p:nvPr/>
        </p:nvSpPr>
        <p:spPr>
          <a:xfrm>
            <a:off x="468313" y="26384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a:t>
            </a:r>
          </a:p>
        </p:txBody>
      </p:sp>
      <p:sp>
        <p:nvSpPr>
          <p:cNvPr id="37909" name="Avrundet rektangel 61"/>
          <p:cNvSpPr/>
          <p:nvPr/>
        </p:nvSpPr>
        <p:spPr>
          <a:xfrm>
            <a:off x="468313" y="379095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Tolk benyttet i utredning</a:t>
            </a:r>
          </a:p>
        </p:txBody>
      </p:sp>
      <p:sp>
        <p:nvSpPr>
          <p:cNvPr id="37910" name="Avrundet rektangel 62"/>
          <p:cNvSpPr/>
          <p:nvPr/>
        </p:nvSpPr>
        <p:spPr>
          <a:xfrm>
            <a:off x="468313" y="32258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Selvmordsrisikovurdering/ Vurdering av risiko for voldelig atferd</a:t>
            </a:r>
          </a:p>
        </p:txBody>
      </p:sp>
      <p:sp>
        <p:nvSpPr>
          <p:cNvPr id="37911"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8914"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8915" name="TekstSylinder 24"/>
          <p:cNvSpPr txBox="1"/>
          <p:nvPr/>
        </p:nvSpPr>
        <p:spPr>
          <a:xfrm>
            <a:off x="3856038" y="1482725"/>
            <a:ext cx="5040312" cy="5691188"/>
          </a:xfrm>
          <a:prstGeom prst="rect">
            <a:avLst/>
          </a:prstGeom>
          <a:noFill/>
          <a:ln w="9525" cap="flat" cmpd="sng" algn="ctr">
            <a:noFill/>
            <a:prstDash val="solid"/>
            <a:round/>
            <a:headEnd type="none" w="med" len="med"/>
            <a:tailEnd type="none" w="med" len="med"/>
          </a:ln>
        </p:spPr>
        <p:txBody>
          <a:bodyPr>
            <a:normAutofit fontScale="92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prstClr val="black"/>
                </a:solidFill>
                <a:uLnTx/>
                <a:uFillTx/>
                <a:latin typeface="+mn-lt" pitchFamily="34" charset="0"/>
                <a:ea typeface="+mn-ea" pitchFamily="34" charset="0"/>
                <a:cs typeface="+mn-cs"/>
              </a:rPr>
              <a:t>Generelt ved utredning, må man være oppmerksom på at ikke alle utredningsverktøy er kulturnøytrale. Dette gjelder særskilt verktøy som måler ferdigheter og intelligens, men også psykologiske tester.  Bruk av slike tester uten tilstrekkelig kultursensitivitet  kan medføre feilaktige konklusjoner med alvorlige konsekvenser for pasienten.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For å bedre den transkulturelle diagnostikken er det utgitt et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hlinkClick r:id="rId2"/>
              </a:rPr>
              <a:t>kulturformulerings intervju. </a:t>
            </a:r>
            <a:endParaRPr kumimoji="0" lang="nb-NO" sz="1200" b="1" i="0" u="none" strike="noStrike" kern="1200" cap="none" spc="0" normalizeH="0" baseline="0" noProof="0">
              <a:ln>
                <a:noFill/>
              </a:ln>
              <a:solidFill>
                <a:schemeClr val="tx1"/>
              </a:solidFill>
              <a:uLnTx/>
              <a:uFillTx/>
              <a:latin typeface="+mn-lt"/>
              <a:ea typeface="+mn-ea"/>
              <a:cs typeface="+mn-cs"/>
              <a:hlinkClick r:id="rId2"/>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n-NO" sz="1200" b="1" i="0" u="none" strike="noStrike" kern="1200" cap="none" spc="0" normalizeH="0" baseline="0" noProof="0">
                <a:ln>
                  <a:noFill/>
                </a:ln>
                <a:solidFill>
                  <a:schemeClr val="tx1"/>
                </a:solidFill>
                <a:uLnTx/>
                <a:uFillTx/>
                <a:latin typeface="+mn-lt" pitchFamily="34" charset="0"/>
                <a:ea typeface="+mn-ea" pitchFamily="34" charset="0"/>
                <a:cs typeface="+mn-cs"/>
              </a:rPr>
              <a:t>Dette har følgende rammeverk;</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kulturell identitet</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kulturbetingede forklaringer på sykdom</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kulturelle faktorer relatert til psykososialt miljø og funksjonsnivå</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kulturelle faktorer i relasjonen mellom pasient og kliniker</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en generell kulturell vurdering med henblikk på diagnostikk</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og behandling</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Kulturen påvirker hvordan psykisk lidelse</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formes, uttrykkes og kommuniseres. Gjennom bruk av kulturformulerings intervjuet tar man høyde for at psykisk lidelse eksisterer i en kulturell kontekst.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Utredning av flyktninger må ta hensyn til kulturelle faktorer.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 tillegg til kulturformuleringsintervjuet anbefales bruk av tilpassede utredningsverktøy, oversatt til pasientens språk. Ofte gjøres utredning ut fra anamnese og samtale med pasienten, ettersom skjemaer ikke alltid vil la seg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bruke på en adekvat og god måte.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 utredning av flyktninger må man ha kunnskap om migrasjon, flytteprosesser og normale tilpasningsreaksjoner ved kulturskifte. Kultursjokk og stress knyttet til flytting kan være av et slikt omfang at det kan ses som depresjon, akutt stresslidelse og andre psykiske symptombilder. For å gi adekvat behandling er det viktig at behandler er i stand til å gjøre en helhetlig vurdering av hvilke faktorer som påvirker psykisk og fysisk helsetilstand.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Det er særskilt viktig med en normalpsykologisk tilnærming til flyktninger, som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også kan se sterke psykologiske reaksjoner som uttrykk for normale prosesser,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og gi adekvat psykoedukasjon, støtte og veiledning på det de går gjennom.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Ofte vil behandling av flyktninger bestå både av psykologisk hjelp til å forstå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egne normalreaksjoner, kultursjokk og tilpasningsstress og deretter av traumespesifikke tilnærminger til minner og traumereaksjoner.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grpSp>
        <p:nvGrpSpPr>
          <p:cNvPr id="38916" name="Gruppe 2" title=""/>
          <p:cNvGrpSpPr/>
          <p:nvPr/>
        </p:nvGrpSpPr>
        <p:grpSpPr>
          <a:xfrm>
            <a:off x="468313" y="549275"/>
            <a:ext cx="1736725" cy="693738"/>
            <a:chOff x="1951" y="480744"/>
            <a:chExt cx="1736735" cy="694694"/>
          </a:xfrm>
        </p:grpSpPr>
        <p:sp>
          <p:nvSpPr>
            <p:cNvPr id="38917" name="Vinkeltegn 31"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1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8919" name="Gruppe 3" title=""/>
          <p:cNvGrpSpPr/>
          <p:nvPr/>
        </p:nvGrpSpPr>
        <p:grpSpPr>
          <a:xfrm>
            <a:off x="2030413" y="549275"/>
            <a:ext cx="1736725" cy="693738"/>
            <a:chOff x="1565013" y="480744"/>
            <a:chExt cx="1736735" cy="694694"/>
          </a:xfrm>
        </p:grpSpPr>
        <p:sp>
          <p:nvSpPr>
            <p:cNvPr id="38920" name="Vinkeltegn 34"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8922" name="Gruppe 4" title=""/>
          <p:cNvGrpSpPr/>
          <p:nvPr/>
        </p:nvGrpSpPr>
        <p:grpSpPr>
          <a:xfrm>
            <a:off x="3594100" y="549275"/>
            <a:ext cx="1736725" cy="693738"/>
            <a:chOff x="3128076" y="480744"/>
            <a:chExt cx="1736735" cy="694694"/>
          </a:xfrm>
        </p:grpSpPr>
        <p:sp>
          <p:nvSpPr>
            <p:cNvPr id="38923" name="Vinkeltegn 37"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8925" name="Gruppe 6" title=""/>
          <p:cNvGrpSpPr/>
          <p:nvPr/>
        </p:nvGrpSpPr>
        <p:grpSpPr>
          <a:xfrm>
            <a:off x="6719888" y="549275"/>
            <a:ext cx="1736725" cy="693738"/>
            <a:chOff x="6254200" y="480744"/>
            <a:chExt cx="1736735" cy="694694"/>
          </a:xfrm>
        </p:grpSpPr>
        <p:sp>
          <p:nvSpPr>
            <p:cNvPr id="38926" name="Vinkeltegn 40"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8928" name="Gruppe 2" title=""/>
          <p:cNvGrpSpPr/>
          <p:nvPr/>
        </p:nvGrpSpPr>
        <p:grpSpPr>
          <a:xfrm>
            <a:off x="5148263" y="549275"/>
            <a:ext cx="1736725" cy="693738"/>
            <a:chOff x="1951" y="480744"/>
            <a:chExt cx="1736735" cy="694694"/>
          </a:xfrm>
        </p:grpSpPr>
        <p:sp>
          <p:nvSpPr>
            <p:cNvPr id="38929" name="Vinkeltegn 58"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3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8931" name="Avrundet rektangel 60"/>
          <p:cNvSpPr/>
          <p:nvPr/>
        </p:nvSpPr>
        <p:spPr>
          <a:xfrm>
            <a:off x="468313" y="14827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8932" name="Avrundet rektangel 61"/>
          <p:cNvSpPr/>
          <p:nvPr/>
        </p:nvSpPr>
        <p:spPr>
          <a:xfrm>
            <a:off x="468313" y="20589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8933" name="Avrundet rektangel 62" title=""/>
          <p:cNvSpPr/>
          <p:nvPr/>
        </p:nvSpPr>
        <p:spPr>
          <a:xfrm>
            <a:off x="468313" y="26384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Flyktninger</a:t>
            </a:r>
            <a:endParaRPr kumimoji="0" lang="nb-NO" altLang="nb-NO" sz="1400" b="0" i="0" u="none" strike="noStrike" kern="1200" cap="none" spc="0" normalizeH="0" baseline="0" noProof="0">
              <a:uLnTx/>
              <a:uFillTx/>
              <a:ea typeface="Arial" pitchFamily="34" charset="0"/>
            </a:endParaRPr>
          </a:p>
        </p:txBody>
      </p:sp>
      <p:sp>
        <p:nvSpPr>
          <p:cNvPr id="38934" name="Avrundet rektangel 63"/>
          <p:cNvSpPr/>
          <p:nvPr/>
        </p:nvSpPr>
        <p:spPr>
          <a:xfrm>
            <a:off x="468313" y="379095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Tolk benyttet i utredning</a:t>
            </a:r>
          </a:p>
        </p:txBody>
      </p:sp>
      <p:sp>
        <p:nvSpPr>
          <p:cNvPr id="38935" name="Avrundet rektangel 64"/>
          <p:cNvSpPr/>
          <p:nvPr/>
        </p:nvSpPr>
        <p:spPr>
          <a:xfrm>
            <a:off x="468313" y="32258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Selvmordsrisikovurdering/ Vurdering av risiko for voldelig atferd</a:t>
            </a:r>
          </a:p>
        </p:txBody>
      </p:sp>
      <p:sp>
        <p:nvSpPr>
          <p:cNvPr id="38936"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9938"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9939" name="TekstSylinder 24" title=""/>
          <p:cNvSpPr/>
          <p:nvPr/>
        </p:nvSpPr>
        <p:spPr>
          <a:xfrm>
            <a:off x="3846513" y="1482725"/>
            <a:ext cx="5040312" cy="537527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Selvmordstanker er vanlig forekommende blant pasienter med alvorlige traumelidelser.  Dette søkes avklart under utredningsfasen og vil være et vedvarende fokus i behandlingen der dette er aktuelt.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Erfaringer av vold og overgrep øker sannsynligheten for at man selv utsetter andre for det samme. Dette søkes avklart i utredningsfasen og vil være et vedvarende fokus i behandlingen der dette er aktuelt.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Selvskading er vanlig forekommende affektreguleringsstrategi blant traumatiserte pasienter. Det må skilles fra skade påført i suicidal hensikt.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Pasienter med alvorlig dissosiative lidelser og personlighetsforstyrrelser har ofte et diagnostisk bilde preget av kroniske tilstedeværelse av selvmordstanker og samtidig impulsiv selvskadende adferd.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Ofte kan tiltak man setter inn ved akutt selvmordsfare være uhensiktsmessig for pasienter med kronisk selvmordsfare. Dette kan f.eks gjelde rutiner for innleggelse på døgnpost. Ved kronisk selvmordsfare er det klinisk og forskningsmessig belegg for å anta at pasienter kan bli dårligere på sikt av akutt innleggelse ved forhøyet selvmordsrisiko. Dette er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krevende faglige avveininger</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som må gjøres i hvert enkelt tilfelle av ansvarlig behandler, i samarbeid med døgnpost.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Vurderinger gjøres i henhold til aktuell retningslinje ved KPH.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grpSp>
        <p:nvGrpSpPr>
          <p:cNvPr id="39940" name="Gruppe 2" title=""/>
          <p:cNvGrpSpPr/>
          <p:nvPr/>
        </p:nvGrpSpPr>
        <p:grpSpPr>
          <a:xfrm>
            <a:off x="468313" y="549275"/>
            <a:ext cx="1736725" cy="693738"/>
            <a:chOff x="1951" y="480744"/>
            <a:chExt cx="1736735" cy="694694"/>
          </a:xfrm>
        </p:grpSpPr>
        <p:sp>
          <p:nvSpPr>
            <p:cNvPr id="39941" name="Vinkeltegn 33"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9943" name="Gruppe 3" title=""/>
          <p:cNvGrpSpPr/>
          <p:nvPr/>
        </p:nvGrpSpPr>
        <p:grpSpPr>
          <a:xfrm>
            <a:off x="2030413" y="549275"/>
            <a:ext cx="1736725" cy="693738"/>
            <a:chOff x="1565013" y="480744"/>
            <a:chExt cx="1736735" cy="694694"/>
          </a:xfrm>
        </p:grpSpPr>
        <p:sp>
          <p:nvSpPr>
            <p:cNvPr id="39944" name="Vinkeltegn 36"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9946" name="Gruppe 4" title=""/>
          <p:cNvGrpSpPr/>
          <p:nvPr/>
        </p:nvGrpSpPr>
        <p:grpSpPr>
          <a:xfrm>
            <a:off x="3594100" y="549275"/>
            <a:ext cx="1736725" cy="693738"/>
            <a:chOff x="3128076" y="480744"/>
            <a:chExt cx="1736735" cy="694694"/>
          </a:xfrm>
        </p:grpSpPr>
        <p:sp>
          <p:nvSpPr>
            <p:cNvPr id="39947" name="Vinkeltegn 39"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9949" name="Gruppe 6" title=""/>
          <p:cNvGrpSpPr/>
          <p:nvPr/>
        </p:nvGrpSpPr>
        <p:grpSpPr>
          <a:xfrm>
            <a:off x="6719888" y="549275"/>
            <a:ext cx="1736725" cy="693738"/>
            <a:chOff x="6254200" y="480744"/>
            <a:chExt cx="1736735" cy="694694"/>
          </a:xfrm>
        </p:grpSpPr>
        <p:sp>
          <p:nvSpPr>
            <p:cNvPr id="39950" name="Vinkeltegn 42"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9952" name="Gruppe 2" title=""/>
          <p:cNvGrpSpPr/>
          <p:nvPr/>
        </p:nvGrpSpPr>
        <p:grpSpPr>
          <a:xfrm>
            <a:off x="5148263" y="549275"/>
            <a:ext cx="1736725" cy="693738"/>
            <a:chOff x="1951" y="480744"/>
            <a:chExt cx="1736735" cy="694694"/>
          </a:xfrm>
        </p:grpSpPr>
        <p:sp>
          <p:nvSpPr>
            <p:cNvPr id="39953" name="Vinkeltegn 6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9955" name="Avrundet rektangel 62"/>
          <p:cNvSpPr/>
          <p:nvPr/>
        </p:nvSpPr>
        <p:spPr>
          <a:xfrm>
            <a:off x="468313" y="14827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9956" name="Avrundet rektangel 63"/>
          <p:cNvSpPr/>
          <p:nvPr/>
        </p:nvSpPr>
        <p:spPr>
          <a:xfrm>
            <a:off x="468313" y="20589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9957" name="Avrundet rektangel 64"/>
          <p:cNvSpPr/>
          <p:nvPr/>
        </p:nvSpPr>
        <p:spPr>
          <a:xfrm>
            <a:off x="468313" y="26384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a:t>
            </a:r>
          </a:p>
        </p:txBody>
      </p:sp>
      <p:sp>
        <p:nvSpPr>
          <p:cNvPr id="39958" name="Avrundet rektangel 65"/>
          <p:cNvSpPr/>
          <p:nvPr/>
        </p:nvSpPr>
        <p:spPr>
          <a:xfrm>
            <a:off x="468313" y="379095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Tolk benyttet i utredning</a:t>
            </a:r>
          </a:p>
        </p:txBody>
      </p:sp>
      <p:sp>
        <p:nvSpPr>
          <p:cNvPr id="39959" name="Avrundet rektangel 66" title=""/>
          <p:cNvSpPr/>
          <p:nvPr/>
        </p:nvSpPr>
        <p:spPr>
          <a:xfrm>
            <a:off x="468313" y="32258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Selvmordsrisikovurdering/ Vurdering av risiko for voldelig atferd</a:t>
            </a:r>
            <a:endParaRPr kumimoji="0" lang="nb-NO" altLang="nb-NO" sz="1400" b="0" i="0" u="none" strike="noStrike" kern="1200" cap="none" spc="0" normalizeH="0" baseline="0" noProof="0">
              <a:uLnTx/>
              <a:uFillTx/>
              <a:ea typeface="Arial" pitchFamily="34" charset="0"/>
            </a:endParaRPr>
          </a:p>
        </p:txBody>
      </p:sp>
      <p:sp>
        <p:nvSpPr>
          <p:cNvPr id="39960" name="Avrundet rektangel 67" title="">
            <a:hlinkClick r:id="rId7" tgtFrame="_blank" tooltip="XDF20230 - dok20230.docx"/>
          </p:cNvPr>
          <p:cNvSpPr/>
          <p:nvPr/>
        </p:nvSpPr>
        <p:spPr>
          <a:xfrm>
            <a:off x="3963988" y="53736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Selvmords</a:t>
            </a:r>
            <a:endPar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risikovurdering</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9961" name="Avrundet rektangel 68" title="">
            <a:hlinkClick r:id="rId8" tgtFrame="_blank" tooltip="XDF40904 - dok40904.docx"/>
          </p:cNvPr>
          <p:cNvSpPr/>
          <p:nvPr/>
        </p:nvSpPr>
        <p:spPr>
          <a:xfrm>
            <a:off x="6034088" y="53736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Vurdering av risiko for voldelig atferd</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9962"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0962"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40963" name="TekstSylinder 24"/>
          <p:cNvSpPr txBox="1"/>
          <p:nvPr/>
        </p:nvSpPr>
        <p:spPr>
          <a:xfrm>
            <a:off x="3851275" y="1482725"/>
            <a:ext cx="5041900" cy="5375275"/>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Tolk i utredning</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Tolk kan være nødvendig i utredning av pasienter med annen kulturell bakgrunn. Det er viktig å avklare faktisk språklig forståelse, før utredning igangsettes.</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Der pasienten har vansker med å forstå eller formidle seg på norsk – </a:t>
            </a:r>
            <a:r>
              <a:rPr kumimoji="0" lang="nb-NO" sz="1200" b="1" i="0" u="sng" strike="noStrike" kern="1200" cap="none" spc="0" normalizeH="0" baseline="0" noProof="0">
                <a:ln>
                  <a:noFill/>
                </a:ln>
                <a:solidFill>
                  <a:schemeClr val="tx1"/>
                </a:solidFill>
                <a:uLnTx/>
                <a:uFillTx/>
                <a:latin typeface="+mn-lt" pitchFamily="34" charset="0"/>
                <a:ea typeface="+mn-ea" pitchFamily="34" charset="0"/>
                <a:cs typeface="+mn-cs"/>
              </a:rPr>
              <a:t>skal</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tolk benyttes. Familie og venner skal ikke være tolk. Det er ulovlig å bruke barn som tolk. Det foreligger egen retningslinje for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hlinkClick r:id="rId2"/>
              </a:rPr>
              <a:t>Tolketjenester ved SSHF.</a:t>
            </a:r>
            <a:endParaRPr kumimoji="0" lang="nb-NO" sz="1200" b="0" i="0" u="none" strike="noStrike" kern="1200" cap="none" spc="0" normalizeH="0" baseline="0" noProof="0">
              <a:ln>
                <a:noFill/>
              </a:ln>
              <a:solidFill>
                <a:schemeClr val="tx1"/>
              </a:solidFill>
              <a:uLnTx/>
              <a:uFillTx/>
              <a:latin typeface="+mn-lt"/>
              <a:ea typeface="+mn-ea"/>
              <a:cs typeface="+mn-cs"/>
              <a:hlinkClick r:id="rId2"/>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Ved bruk av tolk;</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Avklar innhold og målsetting for samtalen med tolk.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Sikre at tolken har forståelse av hva tolkingen innebærer. </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Ved bruk av utredningsverktøy er det viktig at tolken ikke «går utover» det som blir sagt, for å bedre pasientens forståelse</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1"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Unngå fortolkninger i regi av tolken.</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Sikre tolk med riktig språklig forståelse og kunnskap</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Benytt tolk som både behandler og pasient er trygg på.</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Respekter eventuelle kulturelle forskjeller og historiske turbulens mellom folkegrupper der tolk benyttes.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p:txBody>
      </p:sp>
      <p:grpSp>
        <p:nvGrpSpPr>
          <p:cNvPr id="40964" name="Gruppe 2" title=""/>
          <p:cNvGrpSpPr/>
          <p:nvPr/>
        </p:nvGrpSpPr>
        <p:grpSpPr>
          <a:xfrm>
            <a:off x="468313" y="549275"/>
            <a:ext cx="1736725" cy="693738"/>
            <a:chOff x="1951" y="480744"/>
            <a:chExt cx="1736735" cy="694694"/>
          </a:xfrm>
        </p:grpSpPr>
        <p:sp>
          <p:nvSpPr>
            <p:cNvPr id="40965" name="Vinkeltegn 36"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0967" name="Gruppe 3" title=""/>
          <p:cNvGrpSpPr/>
          <p:nvPr/>
        </p:nvGrpSpPr>
        <p:grpSpPr>
          <a:xfrm>
            <a:off x="2030413" y="549275"/>
            <a:ext cx="1736725" cy="693738"/>
            <a:chOff x="1565013" y="480744"/>
            <a:chExt cx="1736735" cy="694694"/>
          </a:xfrm>
        </p:grpSpPr>
        <p:sp>
          <p:nvSpPr>
            <p:cNvPr id="40968" name="Vinkeltegn 39"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0970" name="Gruppe 4" title=""/>
          <p:cNvGrpSpPr/>
          <p:nvPr/>
        </p:nvGrpSpPr>
        <p:grpSpPr>
          <a:xfrm>
            <a:off x="3594100" y="549275"/>
            <a:ext cx="1736725" cy="693738"/>
            <a:chOff x="3128076" y="480744"/>
            <a:chExt cx="1736735" cy="694694"/>
          </a:xfrm>
        </p:grpSpPr>
        <p:sp>
          <p:nvSpPr>
            <p:cNvPr id="40971" name="Vinkeltegn 42"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0973" name="Gruppe 6" title=""/>
          <p:cNvGrpSpPr/>
          <p:nvPr/>
        </p:nvGrpSpPr>
        <p:grpSpPr>
          <a:xfrm>
            <a:off x="6719888" y="549275"/>
            <a:ext cx="1736725" cy="693738"/>
            <a:chOff x="6254200" y="480744"/>
            <a:chExt cx="1736735" cy="694694"/>
          </a:xfrm>
        </p:grpSpPr>
        <p:sp>
          <p:nvSpPr>
            <p:cNvPr id="40974" name="Vinkeltegn 60"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0976" name="Gruppe 2" title=""/>
          <p:cNvGrpSpPr/>
          <p:nvPr/>
        </p:nvGrpSpPr>
        <p:grpSpPr>
          <a:xfrm>
            <a:off x="5148263" y="549275"/>
            <a:ext cx="1736725" cy="693738"/>
            <a:chOff x="1951" y="480744"/>
            <a:chExt cx="1736735" cy="694694"/>
          </a:xfrm>
        </p:grpSpPr>
        <p:sp>
          <p:nvSpPr>
            <p:cNvPr id="40977" name="Vinkeltegn 63"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0979" name="Avrundet rektangel 65"/>
          <p:cNvSpPr/>
          <p:nvPr/>
        </p:nvSpPr>
        <p:spPr>
          <a:xfrm>
            <a:off x="468313" y="14827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40980" name="Avrundet rektangel 66"/>
          <p:cNvSpPr/>
          <p:nvPr/>
        </p:nvSpPr>
        <p:spPr>
          <a:xfrm>
            <a:off x="468313" y="20589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40981" name="Avrundet rektangel 67"/>
          <p:cNvSpPr/>
          <p:nvPr/>
        </p:nvSpPr>
        <p:spPr>
          <a:xfrm>
            <a:off x="468313" y="26384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a:t>
            </a:r>
          </a:p>
        </p:txBody>
      </p:sp>
      <p:sp>
        <p:nvSpPr>
          <p:cNvPr id="40982" name="Avrundet rektangel 68" title=""/>
          <p:cNvSpPr/>
          <p:nvPr/>
        </p:nvSpPr>
        <p:spPr>
          <a:xfrm>
            <a:off x="468313" y="379095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Tolk benyttet i utredning</a:t>
            </a:r>
            <a:endParaRPr kumimoji="0" lang="nb-NO" altLang="nb-NO" sz="1400" b="0" i="0" u="none" strike="noStrike" kern="1200" cap="none" spc="0" normalizeH="0" baseline="0" noProof="0">
              <a:uLnTx/>
              <a:uFillTx/>
              <a:ea typeface="Arial" pitchFamily="34" charset="0"/>
            </a:endParaRPr>
          </a:p>
        </p:txBody>
      </p:sp>
      <p:sp>
        <p:nvSpPr>
          <p:cNvPr id="40983" name="Avrundet rektangel 69"/>
          <p:cNvSpPr/>
          <p:nvPr/>
        </p:nvSpPr>
        <p:spPr>
          <a:xfrm>
            <a:off x="468313" y="32258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Selvmordsrisikovurdering/ Vurdering av risiko for voldelig atferd</a:t>
            </a:r>
          </a:p>
        </p:txBody>
      </p:sp>
      <p:sp>
        <p:nvSpPr>
          <p:cNvPr id="40984"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1986" name="Avrundet rektangel 36"/>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41987" name="Avrundet rektangel 37"/>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41988" name="Avrundet rektangel 38"/>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41989" name="Avrundet rektangel 39"/>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41990" name="Avrundet rektangel 40"/>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41991" name="Avrundet rektangel 41"/>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41992" name="Avrundet rektangel 42"/>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1993" name="Avrundet rektangel 43"/>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1994" name="Avrundet rektangel 44"/>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1995" name="Hjem 5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1996" name="Gruppe 2" title=""/>
          <p:cNvGrpSpPr/>
          <p:nvPr/>
        </p:nvGrpSpPr>
        <p:grpSpPr>
          <a:xfrm>
            <a:off x="468313" y="549275"/>
            <a:ext cx="1736725" cy="693738"/>
            <a:chOff x="1951" y="480744"/>
            <a:chExt cx="1736735" cy="694694"/>
          </a:xfrm>
        </p:grpSpPr>
        <p:sp>
          <p:nvSpPr>
            <p:cNvPr id="41997" name="Vinkeltegn 5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1999" name="Gruppe 3" title=""/>
          <p:cNvGrpSpPr/>
          <p:nvPr/>
        </p:nvGrpSpPr>
        <p:grpSpPr>
          <a:xfrm>
            <a:off x="2030413" y="549275"/>
            <a:ext cx="1736725" cy="693738"/>
            <a:chOff x="1565013" y="480744"/>
            <a:chExt cx="1736735" cy="694694"/>
          </a:xfrm>
        </p:grpSpPr>
        <p:sp>
          <p:nvSpPr>
            <p:cNvPr id="42000" name="Vinkeltegn 5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2002" name="Gruppe 4" title=""/>
          <p:cNvGrpSpPr/>
          <p:nvPr/>
        </p:nvGrpSpPr>
        <p:grpSpPr>
          <a:xfrm>
            <a:off x="3594100" y="549275"/>
            <a:ext cx="1736725" cy="693738"/>
            <a:chOff x="3128076" y="480744"/>
            <a:chExt cx="1736735" cy="694694"/>
          </a:xfrm>
        </p:grpSpPr>
        <p:sp>
          <p:nvSpPr>
            <p:cNvPr id="42003" name="Vinkeltegn 6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2005" name="Gruppe 6" title=""/>
          <p:cNvGrpSpPr/>
          <p:nvPr/>
        </p:nvGrpSpPr>
        <p:grpSpPr>
          <a:xfrm>
            <a:off x="6719888" y="549275"/>
            <a:ext cx="1736725" cy="693738"/>
            <a:chOff x="6254200" y="480744"/>
            <a:chExt cx="1736735" cy="694694"/>
          </a:xfrm>
        </p:grpSpPr>
        <p:sp>
          <p:nvSpPr>
            <p:cNvPr id="42006" name="Vinkeltegn 6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2008" name="Gruppe 2" title=""/>
          <p:cNvGrpSpPr/>
          <p:nvPr/>
        </p:nvGrpSpPr>
        <p:grpSpPr>
          <a:xfrm>
            <a:off x="5148263" y="549275"/>
            <a:ext cx="1736725" cy="693738"/>
            <a:chOff x="1951" y="480744"/>
            <a:chExt cx="1736735" cy="694694"/>
          </a:xfrm>
        </p:grpSpPr>
        <p:sp>
          <p:nvSpPr>
            <p:cNvPr id="42009" name="Vinkeltegn 6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1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pic>
        <p:nvPicPr>
          <p:cNvPr id="15362" name="Bilde 2" title=""/>
          <p:cNvPicPr>
            <a:picLocks noChangeAspect="1"/>
          </p:cNvPicPr>
          <p:nvPr/>
        </p:nvPicPr>
        <p:blipFill>
          <a:blip r:embed="rId3"/>
          <a:stretch>
            <a:fillRect/>
          </a:stretch>
        </p:blipFill>
        <p:spPr>
          <a:xfrm>
            <a:off x="4067175" y="5384800"/>
            <a:ext cx="4144963" cy="1304925"/>
          </a:xfrm>
          <a:prstGeom prst="rect">
            <a:avLst/>
          </a:prstGeom>
          <a:noFill/>
          <a:ln>
            <a:noFill/>
            <a:miter lim="800000"/>
          </a:ln>
        </p:spPr>
      </p:pic>
      <p:sp>
        <p:nvSpPr>
          <p:cNvPr id="15363" name="TekstSylinder 28"/>
          <p:cNvSpPr txBox="1"/>
          <p:nvPr/>
        </p:nvSpPr>
        <p:spPr>
          <a:xfrm>
            <a:off x="3851275" y="1511300"/>
            <a:ext cx="5041900" cy="5346700"/>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Traumerelaterte lidelser, er psykiske lidelser som kan følge etter en eller flere hendelser som har forårsaket en traumatiske reaksjon. En traumatiserende hendelse, er en hendelse som har «</a:t>
            </a:r>
            <a:r>
              <a:rPr kumimoji="0" lang="nb-NO" sz="1100" b="0" i="1" u="none" strike="noStrike" kern="1200" cap="none" spc="0" normalizeH="0" baseline="0" noProof="0">
                <a:ln>
                  <a:noFill/>
                </a:ln>
                <a:solidFill>
                  <a:schemeClr val="tx1"/>
                </a:solidFill>
                <a:uLnTx/>
                <a:uFillTx/>
                <a:latin typeface="+mn-lt" pitchFamily="34" charset="0"/>
                <a:ea typeface="+mn-ea" pitchFamily="34" charset="0"/>
                <a:cs typeface="+mn-cs"/>
              </a:rPr>
              <a:t>mulighet</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for å medføre vedvarende følger for den som blir utsatt for hendelsen. Slike hendelser har som oftest en svært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truende</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eller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katastrofal</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karakter. Ofte gir hendelsen sterke sanseinntrykk. Trusselen kan være rettet inn mot egen eller andres fysiske eller psykiske integritet.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prstClr val="black"/>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Eksempler på hendelser som kan utløse en traumerelatert lidelse</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overgrep, (fysisk eller psykisk), </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mobbing, </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krig, </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naturkatastrofer, ulykker</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emosjonell neglect</a:t>
            </a: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Mindre fysisk truende, psykososiale belastende livshendelser kan utløse traumesymptomer, avhengig av hvordan personen tolker og opplever situasjonen. Utløsende hendelse vil kunne variere fra person til person.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Det kan være vanskelig å skille mellom krise og traume. En opplevd krise kan være vond nok, men ofte ikke medføre vedvarende psykiske vansker i etterkant.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Traumelidelser</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kan forstås som et kontinuum fra enkel PTSD til komplekse tilstander og dissosiative lidelser.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1" u="none" strike="noStrike" kern="1200" cap="none" spc="0" normalizeH="0" baseline="0" noProof="0">
              <a:ln>
                <a:noFill/>
              </a:ln>
              <a:solidFill>
                <a:schemeClr val="tx1"/>
              </a:solidFill>
              <a:uLnTx/>
              <a:uFillTx/>
              <a:latin typeface="+mn-lt"/>
              <a:ea typeface="+mn-ea"/>
              <a:cs typeface="+mn-cs"/>
            </a:endParaRPr>
          </a:p>
        </p:txBody>
      </p:sp>
      <p:sp>
        <p:nvSpPr>
          <p:cNvPr id="15364"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5365" name="Avrundet rektangel 34" title=""/>
          <p:cNvSpPr/>
          <p:nvPr/>
        </p:nvSpPr>
        <p:spPr>
          <a:xfrm>
            <a:off x="468313" y="1482725"/>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Traumerelaterte lidelser– forståelse </a:t>
            </a:r>
            <a:endParaRPr kumimoji="0" lang="nb-NO" altLang="nb-NO" sz="1400" b="0" i="0" u="none" strike="noStrike" kern="1200" cap="none" spc="0" normalizeH="0" baseline="0" noProof="0">
              <a:uLnTx/>
              <a:uFillTx/>
              <a:ea typeface="Arial" pitchFamily="34" charset="0"/>
            </a:endParaRPr>
          </a:p>
        </p:txBody>
      </p:sp>
      <p:sp>
        <p:nvSpPr>
          <p:cNvPr id="15366" name="Avrundet rektangel 35"/>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15367" name="Avrundet rektangel 36"/>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15368" name="Avrundet rektangel 37"/>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15369" name="Avrundet rektangel 38"/>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15370" name="Avrundet rektangel 39"/>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 Kroppen og traumer II</a:t>
            </a:r>
          </a:p>
        </p:txBody>
      </p:sp>
      <p:sp>
        <p:nvSpPr>
          <p:cNvPr id="15371" name="Avrundet rektangel 40"/>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15372" name="Avrundet rektangel 41"/>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15373" name="Avrundet rektangel 42"/>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15374" name="Gruppe 2" title=""/>
          <p:cNvGrpSpPr/>
          <p:nvPr/>
        </p:nvGrpSpPr>
        <p:grpSpPr>
          <a:xfrm>
            <a:off x="468313" y="549275"/>
            <a:ext cx="1736725" cy="693738"/>
            <a:chOff x="1951" y="480744"/>
            <a:chExt cx="1736735" cy="694694"/>
          </a:xfrm>
        </p:grpSpPr>
        <p:sp>
          <p:nvSpPr>
            <p:cNvPr id="15375" name="Vinkeltegn 44" title="">
              <a:hlinkClick r:id="rId4"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5377" name="Gruppe 3" title=""/>
          <p:cNvGrpSpPr/>
          <p:nvPr/>
        </p:nvGrpSpPr>
        <p:grpSpPr>
          <a:xfrm>
            <a:off x="2030413" y="549275"/>
            <a:ext cx="1736725" cy="693738"/>
            <a:chOff x="1565013" y="480744"/>
            <a:chExt cx="1736735" cy="694694"/>
          </a:xfrm>
        </p:grpSpPr>
        <p:sp>
          <p:nvSpPr>
            <p:cNvPr id="15378" name="Vinkeltegn 47"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5380" name="Gruppe 4" title=""/>
          <p:cNvGrpSpPr/>
          <p:nvPr/>
        </p:nvGrpSpPr>
        <p:grpSpPr>
          <a:xfrm>
            <a:off x="3594100" y="549275"/>
            <a:ext cx="1736725" cy="693738"/>
            <a:chOff x="3128076" y="480744"/>
            <a:chExt cx="1736735" cy="694694"/>
          </a:xfrm>
        </p:grpSpPr>
        <p:sp>
          <p:nvSpPr>
            <p:cNvPr id="15381" name="Vinkeltegn 50"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8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5383" name="Gruppe 6" title=""/>
          <p:cNvGrpSpPr/>
          <p:nvPr/>
        </p:nvGrpSpPr>
        <p:grpSpPr>
          <a:xfrm>
            <a:off x="6719888" y="549275"/>
            <a:ext cx="1736725" cy="693738"/>
            <a:chOff x="6254200" y="480744"/>
            <a:chExt cx="1736735" cy="694694"/>
          </a:xfrm>
        </p:grpSpPr>
        <p:sp>
          <p:nvSpPr>
            <p:cNvPr id="15384" name="Vinkeltegn 53"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8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5386" name="Gruppe 2" title=""/>
          <p:cNvGrpSpPr/>
          <p:nvPr/>
        </p:nvGrpSpPr>
        <p:grpSpPr>
          <a:xfrm>
            <a:off x="5148263" y="549275"/>
            <a:ext cx="1736725" cy="693738"/>
            <a:chOff x="1951" y="480744"/>
            <a:chExt cx="1736735" cy="694694"/>
          </a:xfrm>
        </p:grpSpPr>
        <p:sp>
          <p:nvSpPr>
            <p:cNvPr id="15387" name="Vinkeltegn 56"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8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3010" name="Avrundet rektangel 34"/>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43011" name="Avrundet rektangel 35"/>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43012" name="Avrundet rektangel 45"/>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43013" name="Avrundet rektangel 46"/>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43014" name="Avrundet rektangel 47" title=""/>
          <p:cNvSpPr/>
          <p:nvPr/>
        </p:nvSpPr>
        <p:spPr>
          <a:xfrm>
            <a:off x="468313" y="148431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a:t>
            </a:r>
            <a:endParaRPr kumimoji="0" lang="nb-NO" altLang="nb-NO" sz="1400" b="0" i="0" u="none" strike="noStrike" kern="1200" cap="none" spc="0" normalizeH="0" baseline="0" noProof="0">
              <a:uLnTx/>
              <a:uFillTx/>
              <a:ea typeface="Arial" pitchFamily="34" charset="0"/>
            </a:endParaRPr>
          </a:p>
        </p:txBody>
      </p:sp>
      <p:sp>
        <p:nvSpPr>
          <p:cNvPr id="43015" name="Avrundet rektangel 48"/>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43016" name="Avrundet rektangel 49"/>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3017" name="Avrundet rektangel 50"/>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3018" name="Avrundet rektangel 51"/>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3019" name="TekstSylinder 53" title=""/>
          <p:cNvSpPr/>
          <p:nvPr/>
        </p:nvSpPr>
        <p:spPr>
          <a:xfrm>
            <a:off x="3851275" y="1484313"/>
            <a:ext cx="5041900" cy="53736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 av type I traume (enkle traumer, PTSD)</a:t>
            </a:r>
            <a:endPar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er i dag to traumefokuserte metoder som har likestilt anbefaling fra NICE guidelines for enkel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PTSD</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CBT og EMDR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 av type II traumer, (komplekse traumer, personlighetsforstyrrelser og dissosiative lidelser) følgende behandlingstilnærminger kan anbefales: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628650" marR="0" lvl="1" indent="-1714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ction="ppaction://hlinksldjump"/>
              </a:rPr>
              <a:t>Kognitiv atferdsterapi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628650" marR="0" lvl="1" indent="-1714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ction="ppaction://hlinksldjump"/>
              </a:rPr>
              <a:t>EMDR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628650" marR="0" lvl="1" indent="-1714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ction="ppaction://hlinksldjump"/>
              </a:rPr>
              <a:t>Psykodynamisk 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628650" marR="0" lvl="1" indent="-1714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action="ppaction://hlinksldjump"/>
              </a:rPr>
              <a:t>Sensorimotorisk psykoterapi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Felles for disse er vektlegging av en varm og tilstedeværende terapeut som styrer behandlingen ut fra en tydelig systematisk tilnærming og forståelse.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krever tilleggskompetanse i behandlingsplanlegging, terapeutisk arbeid med krevende relasjonelle utfordringer, fortløpende krisehåndtering, samt endringsarbeid med symptomer som ellers ville blitt oversett og ikke forstått.  Det er vanligvis ikke tilstrekkelig med grunnutdannelse eller enkelte terapeutiske tilleggskurs, som EMDR og kognitiv terapi. Jo større grad av kompleksitet/ komorbiditet, jo mindre kan man snakke om spesifikk traumebehandling, men en helhetlig psykoterapeutisk tilnærming. Veiledning av terapeut er her viktig.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god traumekompetanse er det vanlig å benytte flere ulike metoder i behandlingen. De ulike tilnærmingene kan integrere traumefokuserte metoder som CBT, EMDR eller kroppsorienterte tilnærminger, for å arbeide med de ulike reaksjonene som pasienten strever med, tilpasset til pasientens spesifikke behov.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Felles for alle disse tilnærminger er kunnskapen om kontinuitet i terapeut-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relasjon over tid. Behandling for slike alvorlige tilstander kan kreve  behandling over flere år  i ukentlig behandling, med anslagsvis 200-300 timer.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uLnTx/>
              <a:uFillTx/>
              <a:ea typeface="Arial" pitchFamily="34" charset="0"/>
            </a:endParaRPr>
          </a:p>
        </p:txBody>
      </p:sp>
      <p:sp>
        <p:nvSpPr>
          <p:cNvPr id="43020" name="Hjem 5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3021" name="Gruppe 2" title=""/>
          <p:cNvGrpSpPr/>
          <p:nvPr/>
        </p:nvGrpSpPr>
        <p:grpSpPr>
          <a:xfrm>
            <a:off x="468313" y="549275"/>
            <a:ext cx="1736725" cy="693738"/>
            <a:chOff x="1951" y="480744"/>
            <a:chExt cx="1736735" cy="694694"/>
          </a:xfrm>
        </p:grpSpPr>
        <p:sp>
          <p:nvSpPr>
            <p:cNvPr id="43022" name="Vinkeltegn 55"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3024" name="Gruppe 3" title=""/>
          <p:cNvGrpSpPr/>
          <p:nvPr/>
        </p:nvGrpSpPr>
        <p:grpSpPr>
          <a:xfrm>
            <a:off x="2030413" y="549275"/>
            <a:ext cx="1736725" cy="693738"/>
            <a:chOff x="1565013" y="480744"/>
            <a:chExt cx="1736735" cy="694694"/>
          </a:xfrm>
        </p:grpSpPr>
        <p:sp>
          <p:nvSpPr>
            <p:cNvPr id="43025" name="Vinkeltegn 58" title="">
              <a:hlinkClick r:id="rId7"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3027" name="Gruppe 4" title=""/>
          <p:cNvGrpSpPr/>
          <p:nvPr/>
        </p:nvGrpSpPr>
        <p:grpSpPr>
          <a:xfrm>
            <a:off x="3594100" y="549275"/>
            <a:ext cx="1736725" cy="693738"/>
            <a:chOff x="3128076" y="480744"/>
            <a:chExt cx="1736735" cy="694694"/>
          </a:xfrm>
        </p:grpSpPr>
        <p:sp>
          <p:nvSpPr>
            <p:cNvPr id="43028" name="Vinkeltegn 61" title="">
              <a:hlinkClick r:id="rId8"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3030" name="Gruppe 6" title=""/>
          <p:cNvGrpSpPr/>
          <p:nvPr/>
        </p:nvGrpSpPr>
        <p:grpSpPr>
          <a:xfrm>
            <a:off x="6719888" y="549275"/>
            <a:ext cx="1736725" cy="693738"/>
            <a:chOff x="6254200" y="480744"/>
            <a:chExt cx="1736735" cy="694694"/>
          </a:xfrm>
        </p:grpSpPr>
        <p:sp>
          <p:nvSpPr>
            <p:cNvPr id="43031" name="Vinkeltegn 64" title="">
              <a:hlinkClick r:id="rId9"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3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3033" name="Gruppe 2" title=""/>
          <p:cNvGrpSpPr/>
          <p:nvPr/>
        </p:nvGrpSpPr>
        <p:grpSpPr>
          <a:xfrm>
            <a:off x="5148263" y="549275"/>
            <a:ext cx="1736725" cy="693738"/>
            <a:chOff x="1951" y="480744"/>
            <a:chExt cx="1736735" cy="694694"/>
          </a:xfrm>
        </p:grpSpPr>
        <p:sp>
          <p:nvSpPr>
            <p:cNvPr id="43034" name="Vinkeltegn 67" title="">
              <a:hlinkClick r:id="rId10"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3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4034" name="TekstSylinder 53" title=""/>
          <p:cNvSpPr/>
          <p:nvPr/>
        </p:nvSpPr>
        <p:spPr>
          <a:xfrm>
            <a:off x="3941763" y="1484313"/>
            <a:ext cx="5040312" cy="537368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Faseorientert og traumebevisste tilnærminger</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Dersom utredning antyder at symptombildet er komplekst, og at dette kan relateres til traumatiske erfaringer, bør behandling ta utgangspunkt i metoder som bygger på forståelse av traumatisering. Disse er kjennetegnet av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en faseorientert tilnærming, i betydning at man fortløpende vurderer hva pasienten trenger av stabiliserende arbeid før man utfordrer dem på aktiv tilnærming til smertefulle traumeminner som aktiverer mye følelser og ubehag.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t>
            </a:r>
            <a:r>
              <a:rPr kumimoji="0" lang="nb-NO" altLang="nb-NO" sz="1200" b="0"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Faseorientert traumebehandling</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eller traume-informerte behandlingstilnærminger er godt beskrevet flere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steder. Ofte beskrives fasene med følgende begreper: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1.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2" action="ppaction://hlinksldjump"/>
              </a:rPr>
              <a:t>Stabilisering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2.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rPr>
              <a:t>Traumebearbeiding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3.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rPr>
              <a:t>Integrasjon og ferdigheter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7"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Faser i behandling innebærer en veksling frem og tilbake mellom stabilisering og traumearbeid for å sikre at pasienten er tilstrekkelig trygg og har gode nok ferdigheter til å orke konfrontasjon med sine minner.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I utredning og oppstart er det derfor viktig å vurdere pasientens tidligere belastninger, affekttoleranse, tilgjengelige indre og ytre ressurser og omfang av dissosiasjonssymptomer . Her under inngår vurdering av rus og behov for russtabiliserende behandling. Jvf tidligere nevnt avsnitt om rus og traumebehandling. Dette er avgjørende vurderinger for å igangsette aktivt traumebearbeidende behandling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Støttesamtaler med ensidig vekt på å lytte og bekrefte symptomer vil ikke være tilstrekkelig eller faglig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forsvarlig behandling ved traumerelaterte lidelser med mindre man vurderer at pasienten ikke ønsker eller er i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stand til å inngå i bearbeidende behandling.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200" b="0" i="0" u="none" strike="noStrike" kern="1200" cap="none" spc="0" normalizeH="0" baseline="0" noProof="0">
              <a:uLnTx/>
              <a:uFillTx/>
            </a:endParaRPr>
          </a:p>
        </p:txBody>
      </p:sp>
      <p:sp>
        <p:nvSpPr>
          <p:cNvPr id="44035" name="Avrundet rektangel 34" title=""/>
          <p:cNvSpPr/>
          <p:nvPr/>
        </p:nvSpPr>
        <p:spPr>
          <a:xfrm>
            <a:off x="468313" y="20605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Faseorienterte og traumebevisste tilnærminger</a:t>
            </a:r>
            <a:endParaRPr kumimoji="0" lang="nb-NO" altLang="nb-NO" sz="1400" b="0" i="0" u="none" strike="noStrike" kern="1200" cap="none" spc="0" normalizeH="0" baseline="0" noProof="0">
              <a:uLnTx/>
              <a:uFillTx/>
              <a:ea typeface="Arial" pitchFamily="34" charset="0"/>
            </a:endParaRPr>
          </a:p>
        </p:txBody>
      </p:sp>
      <p:sp>
        <p:nvSpPr>
          <p:cNvPr id="44036" name="Avrundet rektangel 35"/>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44037" name="Avrundet rektangel 45"/>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44038" name="Avrundet rektangel 46"/>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44039" name="Avrundet rektangel 47"/>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44040" name="Avrundet rektangel 48"/>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44041" name="Avrundet rektangel 49"/>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4042" name="Avrundet rektangel 50"/>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4043" name="Avrundet rektangel 51"/>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grpSp>
        <p:nvGrpSpPr>
          <p:cNvPr id="44044" name="Gruppe 2" title=""/>
          <p:cNvGrpSpPr/>
          <p:nvPr/>
        </p:nvGrpSpPr>
        <p:grpSpPr>
          <a:xfrm>
            <a:off x="468313" y="549275"/>
            <a:ext cx="1736725" cy="693738"/>
            <a:chOff x="1951" y="480744"/>
            <a:chExt cx="1736735" cy="694694"/>
          </a:xfrm>
        </p:grpSpPr>
        <p:sp>
          <p:nvSpPr>
            <p:cNvPr id="44045" name="Vinkeltegn 55"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4047" name="Gruppe 3" title=""/>
          <p:cNvGrpSpPr/>
          <p:nvPr/>
        </p:nvGrpSpPr>
        <p:grpSpPr>
          <a:xfrm>
            <a:off x="2030413" y="549275"/>
            <a:ext cx="1736725" cy="693738"/>
            <a:chOff x="1565013" y="480744"/>
            <a:chExt cx="1736735" cy="694694"/>
          </a:xfrm>
        </p:grpSpPr>
        <p:sp>
          <p:nvSpPr>
            <p:cNvPr id="44048" name="Vinkeltegn 58" title="">
              <a:hlinkClick r:id="rId9"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4050" name="Gruppe 4" title=""/>
          <p:cNvGrpSpPr/>
          <p:nvPr/>
        </p:nvGrpSpPr>
        <p:grpSpPr>
          <a:xfrm>
            <a:off x="3594100" y="549275"/>
            <a:ext cx="1736725" cy="693738"/>
            <a:chOff x="3128076" y="480744"/>
            <a:chExt cx="1736735" cy="694694"/>
          </a:xfrm>
        </p:grpSpPr>
        <p:sp>
          <p:nvSpPr>
            <p:cNvPr id="44051" name="Vinkeltegn 61" title="">
              <a:hlinkClick r:id="rId10"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5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4053" name="Gruppe 6" title=""/>
          <p:cNvGrpSpPr/>
          <p:nvPr/>
        </p:nvGrpSpPr>
        <p:grpSpPr>
          <a:xfrm>
            <a:off x="6719888" y="549275"/>
            <a:ext cx="1736725" cy="693738"/>
            <a:chOff x="6254200" y="480744"/>
            <a:chExt cx="1736735" cy="694694"/>
          </a:xfrm>
        </p:grpSpPr>
        <p:sp>
          <p:nvSpPr>
            <p:cNvPr id="44054" name="Vinkeltegn 64" title="">
              <a:hlinkClick r:id="rId11"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5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4056" name="Gruppe 2" title=""/>
          <p:cNvGrpSpPr/>
          <p:nvPr/>
        </p:nvGrpSpPr>
        <p:grpSpPr>
          <a:xfrm>
            <a:off x="5148263" y="549275"/>
            <a:ext cx="1736725" cy="693738"/>
            <a:chOff x="1951" y="480744"/>
            <a:chExt cx="1736735" cy="694694"/>
          </a:xfrm>
        </p:grpSpPr>
        <p:sp>
          <p:nvSpPr>
            <p:cNvPr id="44057" name="Vinkeltegn 67" title="">
              <a:hlinkClick r:id="rId1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5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4059" name="Hjem 5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5058" name="Avrundet rektangel 2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45059" name="Avrundet rektangel 26" title=""/>
          <p:cNvSpPr/>
          <p:nvPr/>
        </p:nvSpPr>
        <p:spPr>
          <a:xfrm>
            <a:off x="468313" y="26368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CBT – kognitiv atferdsterapi</a:t>
            </a:r>
            <a:endParaRPr kumimoji="0" lang="nb-NO" altLang="nb-NO" sz="1400" b="0" i="0" u="none" strike="noStrike" kern="1200" cap="none" spc="0" normalizeH="0" baseline="0" noProof="0">
              <a:uLnTx/>
              <a:uFillTx/>
              <a:ea typeface="Arial" pitchFamily="34" charset="0"/>
            </a:endParaRPr>
          </a:p>
        </p:txBody>
      </p:sp>
      <p:sp>
        <p:nvSpPr>
          <p:cNvPr id="45060" name="Avrundet rektangel 27"/>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45061" name="Avrundet rektangel 28"/>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45062" name="Avrundet rektangel 29"/>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45063" name="Avrundet rektangel 30"/>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45064" name="Avrundet rektangel 31"/>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5065" name="Avrundet rektangel 32"/>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5066" name="Avrundet rektangel 33"/>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5067"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45068" name="TekstSylinder 35" title=""/>
          <p:cNvSpPr/>
          <p:nvPr/>
        </p:nvSpPr>
        <p:spPr>
          <a:xfrm>
            <a:off x="3767138" y="1484313"/>
            <a:ext cx="5040312" cy="5357812"/>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TF – CBT </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kognitiv terapi for PTSD er en god allianse med pasienten, aktiv psykoedukasjon og normalisering av pasientens symptomer som ”normale reaksjoner på unormale hendelser”, viktige fokus innledningsvis.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Rasjonalet for behandlingen, som for mange er svært angstprovoserende, må forklares nøye i forkant, for å sikre at pasienten følger opp behandlingen, og holder ut.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er tre hovedelementer i behandlingen: </a:t>
            </a:r>
            <a:endPar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-Gjentatt eksponering for (minnet av) traumehendelsen.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-Endring av overdrevne negative tanker knyttet til hendelsen, og mestring i tiden etterpå.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-Utfordring og endring av dysfunksjonelle mestringsstrategier som er med på å opprettholde plagene.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Traumefokusert CBT finnes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manualisert</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og tilgjengelig som for eksempel Edna Foa sin protokoll for ”prolonged exposure”. I denne manualen brukes video-opptak av pasientens fortelling av egen traumehistorie som ”eksponeringsmateriale”.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er gjerne tidsbegrenset til 12-15 timer, men må selvfølgelig tilpasses individuelt. </a:t>
            </a:r>
            <a:endParaRPr kumimoji="0" lang="nb-NO" altLang="nb-NO" sz="1200" b="0" i="0" u="none" strike="noStrike" kern="1200" cap="none" spc="0" normalizeH="0" baseline="0" noProof="0">
              <a:solidFill>
                <a:schemeClr val="tx1"/>
              </a:solidFill>
              <a:uLnTx/>
              <a:uFillTx/>
              <a:ea typeface="Arial" pitchFamily="34" charset="0"/>
            </a:endParaRPr>
          </a:p>
        </p:txBody>
      </p:sp>
      <p:grpSp>
        <p:nvGrpSpPr>
          <p:cNvPr id="45069" name="Gruppe 2" title=""/>
          <p:cNvGrpSpPr/>
          <p:nvPr/>
        </p:nvGrpSpPr>
        <p:grpSpPr>
          <a:xfrm>
            <a:off x="468313" y="549275"/>
            <a:ext cx="1736725" cy="693738"/>
            <a:chOff x="1951" y="480744"/>
            <a:chExt cx="1736735" cy="694694"/>
          </a:xfrm>
        </p:grpSpPr>
        <p:sp>
          <p:nvSpPr>
            <p:cNvPr id="45070"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5072" name="Gruppe 3" title=""/>
          <p:cNvGrpSpPr/>
          <p:nvPr/>
        </p:nvGrpSpPr>
        <p:grpSpPr>
          <a:xfrm>
            <a:off x="2030413" y="549275"/>
            <a:ext cx="1736725" cy="693738"/>
            <a:chOff x="1565013" y="480744"/>
            <a:chExt cx="1736735" cy="694694"/>
          </a:xfrm>
        </p:grpSpPr>
        <p:sp>
          <p:nvSpPr>
            <p:cNvPr id="45073" name="Vinkeltegn 4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5075" name="Gruppe 4" title=""/>
          <p:cNvGrpSpPr/>
          <p:nvPr/>
        </p:nvGrpSpPr>
        <p:grpSpPr>
          <a:xfrm>
            <a:off x="3594100" y="549275"/>
            <a:ext cx="1736725" cy="693738"/>
            <a:chOff x="3128076" y="480744"/>
            <a:chExt cx="1736735" cy="694694"/>
          </a:xfrm>
        </p:grpSpPr>
        <p:sp>
          <p:nvSpPr>
            <p:cNvPr id="45076" name="Vinkeltegn 5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5078" name="Gruppe 6" title=""/>
          <p:cNvGrpSpPr/>
          <p:nvPr/>
        </p:nvGrpSpPr>
        <p:grpSpPr>
          <a:xfrm>
            <a:off x="6719888" y="549275"/>
            <a:ext cx="1736725" cy="693738"/>
            <a:chOff x="6254200" y="480744"/>
            <a:chExt cx="1736735" cy="694694"/>
          </a:xfrm>
        </p:grpSpPr>
        <p:sp>
          <p:nvSpPr>
            <p:cNvPr id="45079" name="Vinkeltegn 5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8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5081" name="Gruppe 2" title=""/>
          <p:cNvGrpSpPr/>
          <p:nvPr/>
        </p:nvGrpSpPr>
        <p:grpSpPr>
          <a:xfrm>
            <a:off x="5148263" y="549275"/>
            <a:ext cx="1736725" cy="693738"/>
            <a:chOff x="1951" y="480744"/>
            <a:chExt cx="1736735" cy="694694"/>
          </a:xfrm>
        </p:grpSpPr>
        <p:sp>
          <p:nvSpPr>
            <p:cNvPr id="45082"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8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6082" name="Avrundet rektangel 2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46083" name="Avrundet rektangel 26"/>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46084" name="Avrundet rektangel 27" title=""/>
          <p:cNvSpPr/>
          <p:nvPr/>
        </p:nvSpPr>
        <p:spPr>
          <a:xfrm>
            <a:off x="468313" y="32131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EMDR</a:t>
            </a:r>
            <a:endParaRPr kumimoji="0" lang="nb-NO" altLang="nb-NO" sz="1400" b="0" i="0" u="none" strike="noStrike" kern="1200" cap="none" spc="0" normalizeH="0" baseline="0" noProof="0">
              <a:uLnTx/>
              <a:uFillTx/>
              <a:ea typeface="Arial" pitchFamily="34" charset="0"/>
            </a:endParaRPr>
          </a:p>
        </p:txBody>
      </p:sp>
      <p:sp>
        <p:nvSpPr>
          <p:cNvPr id="46085" name="Avrundet rektangel 28"/>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46086" name="Avrundet rektangel 29"/>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46087" name="Avrundet rektangel 30"/>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46088" name="Avrundet rektangel 31"/>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6089" name="Avrundet rektangel 32"/>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6090" name="Avrundet rektangel 33"/>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6091" name="TekstSylinder 35"/>
          <p:cNvSpPr txBox="1"/>
          <p:nvPr/>
        </p:nvSpPr>
        <p:spPr>
          <a:xfrm>
            <a:off x="3851275" y="1484313"/>
            <a:ext cx="5041900" cy="5314950"/>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EMDR</a:t>
            </a: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EMDR er en psykoterapeutisk retning som bygger på en informasjonsprosesseringsmodell. Reprosessering sees som en dannelse av adaptive assosiasjoner mellom informasjonsnettverk i hjernen.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EMDR er rettet mot opplevelser som bidrar til psykiske plager og helseproblemer, og er ikke utelukkende for PTSD behandling.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For behandling ved enkel PTSD anslås 5-10 timer å være tilstrekkelig for symptomreduksjon.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EMDR er en tilnærming i 8 faser som kombinerer aspekter ved andre sentrale behandlingsretningslinjer, og krever særskilt opplæring for å kunne brukes forsvarlig.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sng" strike="noStrike" kern="1200" cap="none" spc="0" normalizeH="0" baseline="0" noProof="0">
                <a:ln>
                  <a:noFill/>
                </a:ln>
                <a:solidFill>
                  <a:schemeClr val="tx1"/>
                </a:solidFill>
                <a:uLnTx/>
                <a:uFillTx/>
                <a:latin typeface="+mn-lt" pitchFamily="34" charset="0"/>
                <a:ea typeface="+mn-ea" pitchFamily="34" charset="0"/>
                <a:cs typeface="+mn-cs"/>
              </a:rPr>
              <a:t>Følgende 8 faser inngår i EMDR;</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1-2 Anamnese og utredning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med tanke på affekttoleranse, egostyrke og dissosiasjon.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3. Strukturert oppsett for traumebearbeiding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få frem minnebilde (Target) – og assosiert negativ kognisjon, ønsket alternativ positiv kognisjon, emosjonell reaksjon og fysisk fornemmelse</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4. Desensitivering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ved hjelp av bilateral stimulering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5. Installering</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Reprosessering og styrking av assosiasjoner til positive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kognitive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nettverk.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6. Reprosessering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av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fysiske/somatiske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manifestasjoner av minnet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7. Avslutning og stabilisering: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lære stabilisering og selvregulering mellom timene, sette reprosessering i kontekst ved å ”debriefe” timen.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8. Reevaluering</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vurdere endring, fortsatt ubehag og behov for videre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arbeid.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6092"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6093" name="Gruppe 2" title=""/>
          <p:cNvGrpSpPr/>
          <p:nvPr/>
        </p:nvGrpSpPr>
        <p:grpSpPr>
          <a:xfrm>
            <a:off x="468313" y="549275"/>
            <a:ext cx="1736725" cy="693738"/>
            <a:chOff x="1951" y="480744"/>
            <a:chExt cx="1736735" cy="694694"/>
          </a:xfrm>
        </p:grpSpPr>
        <p:sp>
          <p:nvSpPr>
            <p:cNvPr id="46094"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6096" name="Gruppe 3" title=""/>
          <p:cNvGrpSpPr/>
          <p:nvPr/>
        </p:nvGrpSpPr>
        <p:grpSpPr>
          <a:xfrm>
            <a:off x="2030413" y="549275"/>
            <a:ext cx="1736725" cy="693738"/>
            <a:chOff x="1565013" y="480744"/>
            <a:chExt cx="1736735" cy="694694"/>
          </a:xfrm>
        </p:grpSpPr>
        <p:sp>
          <p:nvSpPr>
            <p:cNvPr id="46097" name="Vinkeltegn 4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6099" name="Gruppe 4" title=""/>
          <p:cNvGrpSpPr/>
          <p:nvPr/>
        </p:nvGrpSpPr>
        <p:grpSpPr>
          <a:xfrm>
            <a:off x="3594100" y="549275"/>
            <a:ext cx="1736725" cy="693738"/>
            <a:chOff x="3128076" y="480744"/>
            <a:chExt cx="1736735" cy="694694"/>
          </a:xfrm>
        </p:grpSpPr>
        <p:sp>
          <p:nvSpPr>
            <p:cNvPr id="46100" name="Vinkeltegn 5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0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6102" name="Gruppe 6" title=""/>
          <p:cNvGrpSpPr/>
          <p:nvPr/>
        </p:nvGrpSpPr>
        <p:grpSpPr>
          <a:xfrm>
            <a:off x="6719888" y="549275"/>
            <a:ext cx="1736725" cy="693738"/>
            <a:chOff x="6254200" y="480744"/>
            <a:chExt cx="1736735" cy="694694"/>
          </a:xfrm>
        </p:grpSpPr>
        <p:sp>
          <p:nvSpPr>
            <p:cNvPr id="46103" name="Vinkeltegn 5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0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6105" name="Gruppe 2" title=""/>
          <p:cNvGrpSpPr/>
          <p:nvPr/>
        </p:nvGrpSpPr>
        <p:grpSpPr>
          <a:xfrm>
            <a:off x="5148263" y="549275"/>
            <a:ext cx="1736725" cy="693738"/>
            <a:chOff x="1951" y="480744"/>
            <a:chExt cx="1736735" cy="694694"/>
          </a:xfrm>
        </p:grpSpPr>
        <p:sp>
          <p:nvSpPr>
            <p:cNvPr id="46106"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0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7106" name="Avrundet rektangel 2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47107" name="Avrundet rektangel 26"/>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47108" name="Avrundet rektangel 27"/>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47109" name="Avrundet rektangel 28" title=""/>
          <p:cNvSpPr/>
          <p:nvPr/>
        </p:nvSpPr>
        <p:spPr>
          <a:xfrm>
            <a:off x="468313" y="37893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Sensorimotorisk psykoterapi</a:t>
            </a:r>
            <a:endParaRPr kumimoji="0" lang="nb-NO" altLang="nb-NO" sz="1400" b="0" i="0" u="none" strike="noStrike" kern="1200" cap="none" spc="0" normalizeH="0" baseline="0" noProof="0">
              <a:uLnTx/>
              <a:uFillTx/>
              <a:ea typeface="Arial" pitchFamily="34" charset="0"/>
            </a:endParaRPr>
          </a:p>
        </p:txBody>
      </p:sp>
      <p:sp>
        <p:nvSpPr>
          <p:cNvPr id="47110" name="Avrundet rektangel 29"/>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47111" name="Avrundet rektangel 30"/>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47112" name="Avrundet rektangel 31"/>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7113" name="Avrundet rektangel 32"/>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7114" name="Avrundet rektangel 33"/>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7115"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47116" name="TekstSylinder 35"/>
          <p:cNvSpPr txBox="1"/>
          <p:nvPr/>
        </p:nvSpPr>
        <p:spPr>
          <a:xfrm>
            <a:off x="3851275" y="1484313"/>
            <a:ext cx="5041900" cy="5373687"/>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Sensorimotorisk psykoterapi</a:t>
            </a: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Ved en traumatisering, opplever man en kroppslig reaksjon. Sensorimotorisk psykoterapi er en terapiform som anerkjenner kroppens betydning ved et traume og hvordan kroppen kan reagere uavhengig av tanker og følelser. Behandlingen kan sies å være kroppsorientert behandling som inkluderer en psykodynamisk tilnærming.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Behandlingen integrerer, det vil si setter sammen, følgende opplevelser etter et traume;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kroppslige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følelser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tanker</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 terapien lærer man ulike teknikker for å sette sammen opplevelsene og skape en helhet, slik at man kan bearbeide traumene.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Behandlingen anerkjenner de kroppslige opplevelsene som følger av et traume og at kroppen av og til låses i et reaksjonsmønster. Tilnærmingen krever ikke at pasienten gjennomgår traumet, verbalt. Prosessering av minner inkluderer bruk av ulike terapeutiske teknikker, hvor det det arbeides med kroppens dysregulerte «arousal» og frykt for traumeminner. Det jobbes med ulike sanseprosesser for å endre og «låse opp» kroppens fastlåste reaksjonsmønster. Dette gjøres gjennom øvelser, som ikke krever berøring. I tillegg vil fokus være på somatiske ressurser, det vil si kroppens rolle i arbeidet med symptomreduksjon og hvordan erstatte uhensiktsmessige somatiske reaksjoner med nye.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Behandlingen er særlig anbefalt ved dissosiative tilstander, tilknytningsproblematikk og kompleks traumeerfaring. </a:t>
            </a:r>
          </a:p>
        </p:txBody>
      </p:sp>
      <p:grpSp>
        <p:nvGrpSpPr>
          <p:cNvPr id="47117" name="Gruppe 2" title=""/>
          <p:cNvGrpSpPr/>
          <p:nvPr/>
        </p:nvGrpSpPr>
        <p:grpSpPr>
          <a:xfrm>
            <a:off x="468313" y="549275"/>
            <a:ext cx="1736725" cy="693738"/>
            <a:chOff x="1951" y="480744"/>
            <a:chExt cx="1736735" cy="694694"/>
          </a:xfrm>
        </p:grpSpPr>
        <p:sp>
          <p:nvSpPr>
            <p:cNvPr id="47118"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1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7120" name="Gruppe 3" title=""/>
          <p:cNvGrpSpPr/>
          <p:nvPr/>
        </p:nvGrpSpPr>
        <p:grpSpPr>
          <a:xfrm>
            <a:off x="2030413" y="549275"/>
            <a:ext cx="1736725" cy="693738"/>
            <a:chOff x="1565013" y="480744"/>
            <a:chExt cx="1736735" cy="694694"/>
          </a:xfrm>
        </p:grpSpPr>
        <p:sp>
          <p:nvSpPr>
            <p:cNvPr id="47121" name="Vinkeltegn 4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7123" name="Gruppe 4" title=""/>
          <p:cNvGrpSpPr/>
          <p:nvPr/>
        </p:nvGrpSpPr>
        <p:grpSpPr>
          <a:xfrm>
            <a:off x="3594100" y="549275"/>
            <a:ext cx="1736725" cy="693738"/>
            <a:chOff x="3128076" y="480744"/>
            <a:chExt cx="1736735" cy="694694"/>
          </a:xfrm>
        </p:grpSpPr>
        <p:sp>
          <p:nvSpPr>
            <p:cNvPr id="47124" name="Vinkeltegn 5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7126" name="Gruppe 6" title=""/>
          <p:cNvGrpSpPr/>
          <p:nvPr/>
        </p:nvGrpSpPr>
        <p:grpSpPr>
          <a:xfrm>
            <a:off x="6719888" y="549275"/>
            <a:ext cx="1736725" cy="693738"/>
            <a:chOff x="6254200" y="480744"/>
            <a:chExt cx="1736735" cy="694694"/>
          </a:xfrm>
        </p:grpSpPr>
        <p:sp>
          <p:nvSpPr>
            <p:cNvPr id="47127" name="Vinkeltegn 5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7129" name="Gruppe 2" title=""/>
          <p:cNvGrpSpPr/>
          <p:nvPr/>
        </p:nvGrpSpPr>
        <p:grpSpPr>
          <a:xfrm>
            <a:off x="5148263" y="549275"/>
            <a:ext cx="1736725" cy="693738"/>
            <a:chOff x="1951" y="480744"/>
            <a:chExt cx="1736735" cy="694694"/>
          </a:xfrm>
        </p:grpSpPr>
        <p:sp>
          <p:nvSpPr>
            <p:cNvPr id="47130"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3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8130" name="Avrundet rektangel 2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48131" name="Avrundet rektangel 26"/>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48132" name="Avrundet rektangel 27"/>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48133" name="Avrundet rektangel 28"/>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48134" name="Avrundet rektangel 29"/>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48135" name="Avrundet rektangel 30" title=""/>
          <p:cNvSpPr/>
          <p:nvPr/>
        </p:nvSpPr>
        <p:spPr>
          <a:xfrm>
            <a:off x="468313" y="43656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Psykodynamisk terapi</a:t>
            </a:r>
            <a:endParaRPr kumimoji="0" lang="nb-NO" altLang="nb-NO" sz="1400" b="0" i="0" u="none" strike="noStrike" kern="1200" cap="none" spc="0" normalizeH="0" baseline="0" noProof="0">
              <a:uLnTx/>
              <a:uFillTx/>
              <a:ea typeface="Arial" pitchFamily="34" charset="0"/>
            </a:endParaRPr>
          </a:p>
        </p:txBody>
      </p:sp>
      <p:sp>
        <p:nvSpPr>
          <p:cNvPr id="48136" name="Avrundet rektangel 31"/>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8137" name="Avrundet rektangel 32"/>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8138" name="Avrundet rektangel 33"/>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8139"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48140" name="TekstSylinder 35" title=""/>
          <p:cNvSpPr/>
          <p:nvPr/>
        </p:nvSpPr>
        <p:spPr>
          <a:xfrm>
            <a:off x="3851275" y="1482725"/>
            <a:ext cx="5041900" cy="457041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Psykodynamisk terapi</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Innen den relasjonelle psykoanalysen vektlegges samspillet mellom terapeut og pasient.</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Man utforsker det relasjonelle feltet hvor begge parters tilknytningserfaringer aktualiseres.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Et sentralt fokus er bevisstgjøring av ubevisste forventninger, følelser, opplevelser og dissosierte selvtilstander. Ubevisste / dissosierte aspekter søkes integrert gjennom aktiv utforsking av ”her og nå interaksjonen» mellom terapeut og pasient. Sentrale mål er bevisstgjøring, integrasjon og større grad av relasjonell frihet i den terapeutiske kontakten.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 psykodynamiske videreutdanningene, ved henholdsvis institutt for psykoterapi, karakteranalytisk institutt og psykoanalytisk institutt er særlig nyttige med tanke på arbeid med komplekse traumelidelser. Deres krav om egenterapi bidrar til bevisstgjøring av terapeutens egne tilknytningserfaringer, relasjonstilbøyeligheter etc., som gjør det lettere å manøvrere i det utfordrende feltet man blir dratt inn i. Terapeutens villighet til å bringe inn egne bidrag til ”</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låsninger</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i terapirelasjonen har vist seg avgjørende for positivt utfall hos pasienter med alvorlige traumelidelser / personlighetsforstyrrelser. En forutsetning er da at man forstår, erkjenner og evner å nyttiggjøre sine bidrag på en terapeutisk nyttig måte.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 sitt fokus på nonverbale og relasjonelle aspekter ved det terapeutiske arbeidet er den karakteranalytiske utdanningen særlig godt innrettet med tanke på arbeid med komplekse traumetilstander. Kjennskap til traumespesifikke metoder kombinert med en videreutdannelse innen psykodynamisk psykoterapi danner et godt utgangspunkt for jobbing med traumerelaterte lidelser.</a:t>
            </a:r>
            <a:endParaRPr kumimoji="0" lang="nb-NO" altLang="nb-NO" sz="1100" b="0" i="0" u="none" strike="noStrike" kern="1200" cap="none" spc="0" normalizeH="0" baseline="0" noProof="0">
              <a:solidFill>
                <a:schemeClr val="tx1"/>
              </a:solidFill>
              <a:uLnTx/>
              <a:uFillTx/>
              <a:ea typeface="Arial" pitchFamily="34" charset="0"/>
            </a:endParaRPr>
          </a:p>
        </p:txBody>
      </p:sp>
      <p:grpSp>
        <p:nvGrpSpPr>
          <p:cNvPr id="48141" name="Gruppe 2" title=""/>
          <p:cNvGrpSpPr/>
          <p:nvPr/>
        </p:nvGrpSpPr>
        <p:grpSpPr>
          <a:xfrm>
            <a:off x="468313" y="549275"/>
            <a:ext cx="1736725" cy="693738"/>
            <a:chOff x="1951" y="480744"/>
            <a:chExt cx="1736735" cy="694694"/>
          </a:xfrm>
        </p:grpSpPr>
        <p:sp>
          <p:nvSpPr>
            <p:cNvPr id="48142"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4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8144" name="Gruppe 3" title=""/>
          <p:cNvGrpSpPr/>
          <p:nvPr/>
        </p:nvGrpSpPr>
        <p:grpSpPr>
          <a:xfrm>
            <a:off x="2030413" y="549275"/>
            <a:ext cx="1736725" cy="693738"/>
            <a:chOff x="1565013" y="480744"/>
            <a:chExt cx="1736735" cy="694694"/>
          </a:xfrm>
        </p:grpSpPr>
        <p:sp>
          <p:nvSpPr>
            <p:cNvPr id="48145" name="Vinkeltegn 4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4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8147" name="Gruppe 4" title=""/>
          <p:cNvGrpSpPr/>
          <p:nvPr/>
        </p:nvGrpSpPr>
        <p:grpSpPr>
          <a:xfrm>
            <a:off x="3594100" y="549275"/>
            <a:ext cx="1736725" cy="693738"/>
            <a:chOff x="3128076" y="480744"/>
            <a:chExt cx="1736735" cy="694694"/>
          </a:xfrm>
        </p:grpSpPr>
        <p:sp>
          <p:nvSpPr>
            <p:cNvPr id="48148" name="Vinkeltegn 5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4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8150" name="Gruppe 6" title=""/>
          <p:cNvGrpSpPr/>
          <p:nvPr/>
        </p:nvGrpSpPr>
        <p:grpSpPr>
          <a:xfrm>
            <a:off x="6719888" y="549275"/>
            <a:ext cx="1736725" cy="693738"/>
            <a:chOff x="6254200" y="480744"/>
            <a:chExt cx="1736735" cy="694694"/>
          </a:xfrm>
        </p:grpSpPr>
        <p:sp>
          <p:nvSpPr>
            <p:cNvPr id="48151" name="Vinkeltegn 5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5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8153" name="Gruppe 2" title=""/>
          <p:cNvGrpSpPr/>
          <p:nvPr/>
        </p:nvGrpSpPr>
        <p:grpSpPr>
          <a:xfrm>
            <a:off x="5148263" y="549275"/>
            <a:ext cx="1736725" cy="693738"/>
            <a:chOff x="1951" y="480744"/>
            <a:chExt cx="1736735" cy="694694"/>
          </a:xfrm>
        </p:grpSpPr>
        <p:sp>
          <p:nvSpPr>
            <p:cNvPr id="48154"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5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9154" name="Avrundet rektangel 2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49155" name="Avrundet rektangel 26"/>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49156" name="Avrundet rektangel 27"/>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49157" name="Avrundet rektangel 28"/>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49158" name="Avrundet rektangel 29"/>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49159" name="Avrundet rektangel 30"/>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49160" name="Avrundet rektangel 31"/>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49161" name="Avrundet rektangel 32"/>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49162" name="Avrundet rektangel 33" title=""/>
          <p:cNvSpPr/>
          <p:nvPr/>
        </p:nvSpPr>
        <p:spPr>
          <a:xfrm>
            <a:off x="468313" y="49418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Medikamentell behandling</a:t>
            </a:r>
            <a:endParaRPr kumimoji="0" lang="nb-NO" altLang="nb-NO" sz="1400" b="0" i="0" u="none" strike="noStrike" kern="1200" cap="none" spc="0" normalizeH="0" baseline="0" noProof="0">
              <a:uLnTx/>
              <a:uFillTx/>
              <a:ea typeface="Arial" pitchFamily="34" charset="0"/>
            </a:endParaRPr>
          </a:p>
        </p:txBody>
      </p:sp>
      <p:sp>
        <p:nvSpPr>
          <p:cNvPr id="49163" name="TekstSylinder 35"/>
          <p:cNvSpPr txBox="1"/>
          <p:nvPr/>
        </p:nvSpPr>
        <p:spPr>
          <a:xfrm>
            <a:off x="3851275" y="1484313"/>
            <a:ext cx="5041900" cy="5314950"/>
          </a:xfrm>
          <a:prstGeom prst="rect">
            <a:avLst/>
          </a:prstGeom>
          <a:noFill/>
          <a:ln w="9525" cap="flat" cmpd="sng" algn="ctr">
            <a:noFill/>
            <a:prstDash val="solid"/>
            <a:round/>
            <a:headEnd type="none" w="med" len="med"/>
            <a:tailEnd type="none" w="med" len="med"/>
          </a:ln>
        </p:spPr>
        <p:txBody>
          <a:bodyPr>
            <a:normAutofit fontScale="92500"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Medisinering ved traumelidelser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Medikamentell behandling anses som andre valg ved behandling av PTSD.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SSRI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Sertralin/Paroxetin</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er førstevalg ved behov for medikamentell behandling. Det er viktig å begynne med lave doser.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Mange med traumelidelser har også søvnforstyrrelser. Ved søvnforstyrrelser tilrådes først søvnhygieneråd, det vil si reduksjon av kaffe, nikotin, etablere faste søvnrutiner, unngå mobil på sengen, unngå store måltider eller trening før leggetid.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Dersom dette ikke bedrer søvnen, anbefales et av følgende preparater;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Vallergan, Remeron, Seroquel eller Surmontil.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Ved lettere søvnforstyrrelser kan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Tolvon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eller</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 Melatonin</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forsøkes.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 </a:t>
            </a: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Ved mangelfull søvn i minst to døgn og pas. bærer klinisk preg av dette, bør det gis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Zopiklon/Zolpidem</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om kvelden, i inntil tre døgn. Hvis pasienten ikke oppnår søvneffekt ved bruk av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Zopiklon/Zolpidem</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bør det gis et søvninduserende benzodiazepin, som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Apodorm</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i inntil tre døgn.</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1"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1" u="none" strike="noStrike" kern="1200" cap="none" spc="0" normalizeH="0" baseline="0" noProof="0">
                <a:ln>
                  <a:noFill/>
                </a:ln>
                <a:solidFill>
                  <a:schemeClr val="tx1"/>
                </a:solidFill>
                <a:uLnTx/>
                <a:uFillTx/>
                <a:latin typeface="+mn-lt" pitchFamily="34" charset="0"/>
                <a:ea typeface="+mn-ea" pitchFamily="34" charset="0"/>
                <a:cs typeface="+mn-cs"/>
              </a:rPr>
              <a:t>Benzodiazepiner frarådes generelt for denne pasientgruppen.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Ved mer komplekse traumelidelser, med stort affekttrykk og vansker med affektregulering (inkl. plagsom stemmehøring, eller nærpsykotiske opplevelser ved mareritt), vil det kunne være aktuelt med en lavere dose nyere antipsykotika, som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Seroquel/Zyprexa</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(der en ønsker søvnfremmende effekt) eller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Abilify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(ikke sederende). Ved tilbakevendende depresjoner, eller uttalte stemningssvingninger, vil stemningsstabiliserende medisin som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Lamictal</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kunne ha god effekt.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Hos pas. med mye hyperaktiveringssymptomer/mareritt ved PTSD, kan en også forsøke alfa- adrenerge blokkere som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Catapresan</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eller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Minipress</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(på registreringsfritak).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sng" strike="noStrike" kern="1200" cap="none" spc="0" normalizeH="0" baseline="0" noProof="0">
                <a:ln>
                  <a:noFill/>
                </a:ln>
                <a:solidFill>
                  <a:schemeClr val="tx1"/>
                </a:solidFill>
                <a:uLnTx/>
                <a:uFillTx/>
                <a:latin typeface="+mn-lt" pitchFamily="34" charset="0"/>
                <a:ea typeface="+mn-ea" pitchFamily="34" charset="0"/>
                <a:cs typeface="+mn-cs"/>
              </a:rPr>
              <a:t>Vær oppmerksom på forskjeller i medikament-metabolisering relatert til etnisitet.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6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9164"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9165" name="Gruppe 2" title=""/>
          <p:cNvGrpSpPr/>
          <p:nvPr/>
        </p:nvGrpSpPr>
        <p:grpSpPr>
          <a:xfrm>
            <a:off x="468313" y="549275"/>
            <a:ext cx="1736725" cy="693738"/>
            <a:chOff x="1951" y="480744"/>
            <a:chExt cx="1736735" cy="694694"/>
          </a:xfrm>
        </p:grpSpPr>
        <p:sp>
          <p:nvSpPr>
            <p:cNvPr id="49166"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9168" name="Gruppe 3" title=""/>
          <p:cNvGrpSpPr/>
          <p:nvPr/>
        </p:nvGrpSpPr>
        <p:grpSpPr>
          <a:xfrm>
            <a:off x="2030413" y="549275"/>
            <a:ext cx="1736725" cy="693738"/>
            <a:chOff x="1565013" y="480744"/>
            <a:chExt cx="1736735" cy="694694"/>
          </a:xfrm>
        </p:grpSpPr>
        <p:sp>
          <p:nvSpPr>
            <p:cNvPr id="49169" name="Vinkeltegn 4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7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9171" name="Gruppe 4" title=""/>
          <p:cNvGrpSpPr/>
          <p:nvPr/>
        </p:nvGrpSpPr>
        <p:grpSpPr>
          <a:xfrm>
            <a:off x="3594100" y="549275"/>
            <a:ext cx="1736725" cy="693738"/>
            <a:chOff x="3128076" y="480744"/>
            <a:chExt cx="1736735" cy="694694"/>
          </a:xfrm>
        </p:grpSpPr>
        <p:sp>
          <p:nvSpPr>
            <p:cNvPr id="49172" name="Vinkeltegn 5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7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9174" name="Gruppe 6" title=""/>
          <p:cNvGrpSpPr/>
          <p:nvPr/>
        </p:nvGrpSpPr>
        <p:grpSpPr>
          <a:xfrm>
            <a:off x="6719888" y="549275"/>
            <a:ext cx="1736725" cy="693738"/>
            <a:chOff x="6254200" y="480744"/>
            <a:chExt cx="1736735" cy="694694"/>
          </a:xfrm>
        </p:grpSpPr>
        <p:sp>
          <p:nvSpPr>
            <p:cNvPr id="49175" name="Vinkeltegn 5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7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9177" name="Gruppe 2" title=""/>
          <p:cNvGrpSpPr/>
          <p:nvPr/>
        </p:nvGrpSpPr>
        <p:grpSpPr>
          <a:xfrm>
            <a:off x="5148263" y="549275"/>
            <a:ext cx="1736725" cy="693738"/>
            <a:chOff x="1951" y="480744"/>
            <a:chExt cx="1736735" cy="694694"/>
          </a:xfrm>
        </p:grpSpPr>
        <p:sp>
          <p:nvSpPr>
            <p:cNvPr id="49178"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7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0178" name="Avrundet rektangel 52"/>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50179" name="Avrundet rektangel 53"/>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50180" name="Avrundet rektangel 54"/>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50181" name="Avrundet rektangel 55"/>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50182" name="Avrundet rektangel 56"/>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50183" name="Avrundet rektangel 57"/>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50184" name="Avrundet rektangel 58"/>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50185" name="Avrundet rektangel 59" title=""/>
          <p:cNvSpPr/>
          <p:nvPr/>
        </p:nvSpPr>
        <p:spPr>
          <a:xfrm>
            <a:off x="468313" y="551656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a:t>
            </a:r>
            <a:endParaRPr kumimoji="0" lang="nb-NO" altLang="nb-NO" sz="1400" b="0" i="0" u="none" strike="noStrike" kern="1200" cap="none" spc="0" normalizeH="0" baseline="0" noProof="0">
              <a:uLnTx/>
              <a:uFillTx/>
              <a:ea typeface="Arial" pitchFamily="34" charset="0"/>
            </a:endParaRPr>
          </a:p>
        </p:txBody>
      </p:sp>
      <p:sp>
        <p:nvSpPr>
          <p:cNvPr id="50186" name="Avrundet rektangel 60"/>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0187" name="TekstSylinder 62" title=""/>
          <p:cNvSpPr/>
          <p:nvPr/>
        </p:nvSpPr>
        <p:spPr>
          <a:xfrm>
            <a:off x="3851275" y="1484313"/>
            <a:ext cx="5041900" cy="54324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 med kommunen er svært viktig for å få til et best mulig behandlingstilbud. God planlegging av forebyggende tiltak er viktig ettersom saksbehandling av søknader og/eller etablering av nye tiltak kan være tidkrevende. Pasientens rettigheter og fremtidige behov kartlegges så tidlig som mulig.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 av traumerelaterte lidelser bør i henhold til prioriteringsveiledere for psykisk helsevern for voksne, ha støttende oppfølging i primærhelsetjenesten (fastlege/psykiatrisk sykepleier m.fl). Ved henvisning til spesialisthelsetjenesten bør symptomene overskride det som forventes å ligge innenfor normalreaksjoner på alvorlige livsbelastninger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samarbeid med pasienten (evt. pårørende) vurderes det om det bør kobles på  aktuelle instanser, som særlig vil kunne innbefatte områdene: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NAV - Økonomi, arbeid, aktivitet (evt. utdanning)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Boforhold – Endring eller etablering av botilbud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Habilitering/rehabilitering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Oppfølgingstjenesten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Kommunale tjenester – Individuell plan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Etablering av ansvarsgrupper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 er svært viktig for å sikre og etablere et godt behandlingstilbud i primærhelsetjenesten som gir et helhetlig og koordinert behandlingstilbud.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solidFill>
                <a:schemeClr val="tx1"/>
              </a:solidFill>
              <a:uLnTx/>
              <a:uFillTx/>
              <a:ea typeface="Arial" pitchFamily="34" charset="0"/>
            </a:endParaRPr>
          </a:p>
        </p:txBody>
      </p:sp>
      <p:sp>
        <p:nvSpPr>
          <p:cNvPr id="50188" name="Hjem 6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50189" name="Gruppe 2" title=""/>
          <p:cNvGrpSpPr/>
          <p:nvPr/>
        </p:nvGrpSpPr>
        <p:grpSpPr>
          <a:xfrm>
            <a:off x="468313" y="549275"/>
            <a:ext cx="1736725" cy="693738"/>
            <a:chOff x="1951" y="480744"/>
            <a:chExt cx="1736735" cy="694694"/>
          </a:xfrm>
        </p:grpSpPr>
        <p:sp>
          <p:nvSpPr>
            <p:cNvPr id="50190" name="Vinkeltegn 64"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9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0192" name="Gruppe 3" title=""/>
          <p:cNvGrpSpPr/>
          <p:nvPr/>
        </p:nvGrpSpPr>
        <p:grpSpPr>
          <a:xfrm>
            <a:off x="2030413" y="549275"/>
            <a:ext cx="1736725" cy="693738"/>
            <a:chOff x="1565013" y="480744"/>
            <a:chExt cx="1736735" cy="694694"/>
          </a:xfrm>
        </p:grpSpPr>
        <p:sp>
          <p:nvSpPr>
            <p:cNvPr id="50193" name="Vinkeltegn 6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9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0195" name="Gruppe 4" title=""/>
          <p:cNvGrpSpPr/>
          <p:nvPr/>
        </p:nvGrpSpPr>
        <p:grpSpPr>
          <a:xfrm>
            <a:off x="3594100" y="549275"/>
            <a:ext cx="1736725" cy="693738"/>
            <a:chOff x="3128076" y="480744"/>
            <a:chExt cx="1736735" cy="694694"/>
          </a:xfrm>
        </p:grpSpPr>
        <p:sp>
          <p:nvSpPr>
            <p:cNvPr id="50196" name="Vinkeltegn 7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9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0198" name="Gruppe 6" title=""/>
          <p:cNvGrpSpPr/>
          <p:nvPr/>
        </p:nvGrpSpPr>
        <p:grpSpPr>
          <a:xfrm>
            <a:off x="6719888" y="549275"/>
            <a:ext cx="1736725" cy="693738"/>
            <a:chOff x="6254200" y="480744"/>
            <a:chExt cx="1736735" cy="694694"/>
          </a:xfrm>
        </p:grpSpPr>
        <p:sp>
          <p:nvSpPr>
            <p:cNvPr id="50199" name="Vinkeltegn 7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20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0201" name="Gruppe 2" title=""/>
          <p:cNvGrpSpPr/>
          <p:nvPr/>
        </p:nvGrpSpPr>
        <p:grpSpPr>
          <a:xfrm>
            <a:off x="5148263" y="549275"/>
            <a:ext cx="1736725" cy="693738"/>
            <a:chOff x="1951" y="480744"/>
            <a:chExt cx="1736735" cy="694694"/>
          </a:xfrm>
        </p:grpSpPr>
        <p:sp>
          <p:nvSpPr>
            <p:cNvPr id="50202" name="Vinkeltegn 76"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20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1202" name="Avrundet rektangel 25"/>
          <p:cNvSpPr/>
          <p:nvPr/>
        </p:nvSpPr>
        <p:spPr>
          <a:xfrm>
            <a:off x="468313" y="20605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Faseorienterte og traumebevisste tilnærminger</a:t>
            </a:r>
          </a:p>
        </p:txBody>
      </p:sp>
      <p:sp>
        <p:nvSpPr>
          <p:cNvPr id="51203" name="Avrundet rektangel 26"/>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51204" name="Avrundet rektangel 27"/>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51205" name="Avrundet rektangel 28"/>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51206" name="Avrundet rektangel 29"/>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51207" name="Avrundet rektangel 30"/>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51208" name="Avrundet rektangel 31" title=""/>
          <p:cNvSpPr/>
          <p:nvPr/>
        </p:nvSpPr>
        <p:spPr>
          <a:xfrm>
            <a:off x="468313" y="60928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Tilpasninger; flyktninger, asylsøkere, veteraner</a:t>
            </a:r>
            <a:endParaRPr kumimoji="0" lang="nb-NO" altLang="nb-NO" sz="1400" b="0" i="0" u="none" strike="noStrike" kern="1200" cap="none" spc="0" normalizeH="0" baseline="0" noProof="0">
              <a:uLnTx/>
              <a:uFillTx/>
              <a:ea typeface="Arial" pitchFamily="34" charset="0"/>
            </a:endParaRPr>
          </a:p>
        </p:txBody>
      </p:sp>
      <p:sp>
        <p:nvSpPr>
          <p:cNvPr id="51209" name="Avrundet rektangel 32"/>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51210" name="Avrundet rektangel 33"/>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1211" name="TekstSylinder 35"/>
          <p:cNvSpPr txBox="1"/>
          <p:nvPr/>
        </p:nvSpPr>
        <p:spPr>
          <a:xfrm>
            <a:off x="3851275" y="1484313"/>
            <a:ext cx="4956175" cy="5432425"/>
          </a:xfrm>
          <a:prstGeom prst="rect">
            <a:avLst/>
          </a:prstGeom>
          <a:noFill/>
          <a:ln w="9525" cap="flat" cmpd="sng" algn="ctr">
            <a:noFill/>
            <a:prstDash val="solid"/>
            <a:round/>
            <a:headEnd type="none" w="med" len="med"/>
            <a:tailEnd type="none" w="med" len="med"/>
          </a:ln>
        </p:spPr>
        <p:txBody>
          <a:bodyPr>
            <a:normAutofit fontScale="92500"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Flykninger/asylsøkere:</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Flyktninger/asylsøkere kommer ofte med en bred traumebelastning. Tolk benyttes etter behov. Det er viktig å være lydhør for pasientens forståelse og fortolkning av egne symptomer, og tilpasse valg av behandlingsmetode utfra dette.</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Overnevnte behandlingsmetoder er like effektive i flyktning/asylsøker gruppen, men med behov for enkelte tilpasninger som følge av kulturell bakgrunn og forståelse av egne symptomer. Det kan være behov for gjennomgang av traumehistorie på et tidligere tidspunkt enn man ellers ville tilrådet, med fare for destabilisering, for å dokumentere en historie nødvendig for å sikre fremtidig beskyttelse i Norge.  Oppholdstillatelse og bosetting er funnet å være positive for den psykiske helsen, og skaper en ro som kan gjøre pasienten mer tilgjengelig for videre terapeutisk behandling.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Veteraner</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Veteraner er ofte i utgangspunktet høyt trenede og velfungerende personer, som har tatt skade på jobb, og som følge av deltagelse i oppdrag de er trent for. De er også del av et spesielt fellesskap, der samhold, kameratskap og gjensidig avhengighet er viktige faktorer. Veteraner er soldater drillet på høy aktivering og beredskap. Denne fysiologiske tilstanden av spenning er ofte både del av et symptombilde, og samtidig en avhengighetsskapende tilstand som savnes når hverdagen i sivil kommer. I arbeid med veteraners traumatisering, er det ofte andre faktorer som har utløst PTSD enn opplevd hjelpeløshet. Utløsende faktorer kan være for høy spenningsnivå over tid, uten mulighet til å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slippe opp</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syn av drepte eller skadde kamerater, konkrete sanseinntrykk under oppdrag. Opplevelse av hjelpeløshet kan oppstå som vitne til sivile man ikke får beskyttet.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 motsetning til sivile, vil soldater ofte ha en trang til å fortsette soldatlivet, til tross for skadevirkninger. Betydning av kameratstøtte og fellesskap synes å være en viktig del av rehabilitering av veteraner.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Traumespesifikke metoder er nødvendig for å jobbe aktivt med fastlåste traumereaksjoner hos denne gruppen.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6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51212"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51213" name="Gruppe 2" title=""/>
          <p:cNvGrpSpPr/>
          <p:nvPr/>
        </p:nvGrpSpPr>
        <p:grpSpPr>
          <a:xfrm>
            <a:off x="468313" y="549275"/>
            <a:ext cx="1736725" cy="693738"/>
            <a:chOff x="1951" y="480744"/>
            <a:chExt cx="1736735" cy="694694"/>
          </a:xfrm>
        </p:grpSpPr>
        <p:sp>
          <p:nvSpPr>
            <p:cNvPr id="51214"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1216" name="Gruppe 3" title=""/>
          <p:cNvGrpSpPr/>
          <p:nvPr/>
        </p:nvGrpSpPr>
        <p:grpSpPr>
          <a:xfrm>
            <a:off x="2030413" y="549275"/>
            <a:ext cx="1736725" cy="693738"/>
            <a:chOff x="1565013" y="480744"/>
            <a:chExt cx="1736735" cy="694694"/>
          </a:xfrm>
        </p:grpSpPr>
        <p:sp>
          <p:nvSpPr>
            <p:cNvPr id="51217" name="Vinkeltegn 4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1219" name="Gruppe 4" title=""/>
          <p:cNvGrpSpPr/>
          <p:nvPr/>
        </p:nvGrpSpPr>
        <p:grpSpPr>
          <a:xfrm>
            <a:off x="3594100" y="549275"/>
            <a:ext cx="1736725" cy="693738"/>
            <a:chOff x="3128076" y="480744"/>
            <a:chExt cx="1736735" cy="694694"/>
          </a:xfrm>
        </p:grpSpPr>
        <p:sp>
          <p:nvSpPr>
            <p:cNvPr id="51220" name="Vinkeltegn 5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2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1222" name="Gruppe 6" title=""/>
          <p:cNvGrpSpPr/>
          <p:nvPr/>
        </p:nvGrpSpPr>
        <p:grpSpPr>
          <a:xfrm>
            <a:off x="6719888" y="549275"/>
            <a:ext cx="1736725" cy="693738"/>
            <a:chOff x="6254200" y="480744"/>
            <a:chExt cx="1736735" cy="694694"/>
          </a:xfrm>
        </p:grpSpPr>
        <p:sp>
          <p:nvSpPr>
            <p:cNvPr id="51223" name="Vinkeltegn 5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2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1225" name="Gruppe 2" title=""/>
          <p:cNvGrpSpPr/>
          <p:nvPr/>
        </p:nvGrpSpPr>
        <p:grpSpPr>
          <a:xfrm>
            <a:off x="5148263" y="549275"/>
            <a:ext cx="1736725" cy="693738"/>
            <a:chOff x="1951" y="480744"/>
            <a:chExt cx="1736735" cy="694694"/>
          </a:xfrm>
        </p:grpSpPr>
        <p:sp>
          <p:nvSpPr>
            <p:cNvPr id="51226"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2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2226" name="Avrundet rektangel 63"/>
          <p:cNvSpPr/>
          <p:nvPr/>
        </p:nvSpPr>
        <p:spPr>
          <a:xfrm>
            <a:off x="1763713" y="4005263"/>
            <a:ext cx="1223962"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Vurdering av helsetilstand av inntaksteam/ innledende samtale.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Flytninger og asylsøkere har samme rettigheter til helsehjelp i spesialisthelsetjenesten som andre borgere i riket.</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Personer som oppholder seg ulovlig i landet, har krav på akutt hjelp.</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p:txBody>
      </p:sp>
      <p:grpSp>
        <p:nvGrpSpPr>
          <p:cNvPr id="52227" name="Gruppe 2" title=""/>
          <p:cNvGrpSpPr/>
          <p:nvPr/>
        </p:nvGrpSpPr>
        <p:grpSpPr>
          <a:xfrm>
            <a:off x="179388" y="882650"/>
            <a:ext cx="1736725" cy="695325"/>
            <a:chOff x="1951" y="480744"/>
            <a:chExt cx="1736735" cy="694694"/>
          </a:xfrm>
        </p:grpSpPr>
        <p:sp>
          <p:nvSpPr>
            <p:cNvPr id="52228" name="Vinkeltegn 2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2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sp>
        <p:nvSpPr>
          <p:cNvPr id="52230" name="Avrundet rektangel 24"/>
          <p:cNvSpPr/>
          <p:nvPr/>
        </p:nvSpPr>
        <p:spPr>
          <a:xfrm>
            <a:off x="250825" y="1628775"/>
            <a:ext cx="1441450" cy="14398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Problembeskrivelse</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pasient med kjent traumatisering, eventuelt med i tillegg disorganisering, dissosiative symptomer, vansker med følelsesregulering, samspill/relasjonsvansker, rus, angst og depresjon.</a:t>
            </a:r>
          </a:p>
        </p:txBody>
      </p:sp>
      <p:cxnSp>
        <p:nvCxnSpPr>
          <p:cNvPr id="52231" name="Rett linje 29" title=""/>
          <p:cNvCxnSpPr/>
          <p:nvPr/>
        </p:nvCxnSpPr>
        <p:spPr>
          <a:xfrm>
            <a:off x="755650"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2232" name="Rett linje 30" title=""/>
          <p:cNvCxnSpPr/>
          <p:nvPr/>
        </p:nvCxnSpPr>
        <p:spPr>
          <a:xfrm>
            <a:off x="1763713"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2233" name="Rett linje 31" title=""/>
          <p:cNvCxnSpPr/>
          <p:nvPr/>
        </p:nvCxnSpPr>
        <p:spPr>
          <a:xfrm>
            <a:off x="2771775"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2234" name="Rett linje 32" title=""/>
          <p:cNvCxnSpPr/>
          <p:nvPr/>
        </p:nvCxnSpPr>
        <p:spPr>
          <a:xfrm>
            <a:off x="3779838"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2235" name="Rett linje 33" title=""/>
          <p:cNvCxnSpPr/>
          <p:nvPr/>
        </p:nvCxnSpPr>
        <p:spPr>
          <a:xfrm>
            <a:off x="4787900"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2236" name="Rett linje 34" title=""/>
          <p:cNvCxnSpPr/>
          <p:nvPr/>
        </p:nvCxnSpPr>
        <p:spPr>
          <a:xfrm>
            <a:off x="5795963"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2237" name="Rett linje 36" title=""/>
          <p:cNvCxnSpPr/>
          <p:nvPr/>
        </p:nvCxnSpPr>
        <p:spPr>
          <a:xfrm>
            <a:off x="7812088" y="29972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2238" name="Rett linje 37" title=""/>
          <p:cNvCxnSpPr/>
          <p:nvPr/>
        </p:nvCxnSpPr>
        <p:spPr>
          <a:xfrm>
            <a:off x="6804025" y="3213100"/>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grpSp>
        <p:nvGrpSpPr>
          <p:cNvPr id="52239" name="Gruppe 2" title=""/>
          <p:cNvGrpSpPr/>
          <p:nvPr/>
        </p:nvGrpSpPr>
        <p:grpSpPr>
          <a:xfrm>
            <a:off x="115888" y="4149725"/>
            <a:ext cx="1800225" cy="719138"/>
            <a:chOff x="1951" y="1056808"/>
            <a:chExt cx="1736735" cy="694694"/>
          </a:xfrm>
        </p:grpSpPr>
        <p:sp>
          <p:nvSpPr>
            <p:cNvPr id="52240" name="Vinkeltegn 39" title=""/>
            <p:cNvSpPr/>
            <p:nvPr/>
          </p:nvSpPr>
          <p:spPr>
            <a:xfrm>
              <a:off x="1951" y="1056808"/>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41" name="Vinkeltegn 4"/>
            <p:cNvSpPr/>
            <p:nvPr/>
          </p:nvSpPr>
          <p:spPr>
            <a:xfrm>
              <a:off x="361856" y="1056808"/>
              <a:ext cx="1041428"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Pasienter i behandling, annen tilstand</a:t>
              </a:r>
            </a:p>
          </p:txBody>
        </p:sp>
      </p:grpSp>
      <p:sp>
        <p:nvSpPr>
          <p:cNvPr id="52242" name="Avrundet rektangel 41"/>
          <p:cNvSpPr/>
          <p:nvPr/>
        </p:nvSpPr>
        <p:spPr>
          <a:xfrm>
            <a:off x="250825" y="4941888"/>
            <a:ext cx="1441450" cy="136683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Pasienter i behandling/ utredning for annen tilstand hvor det fremkommer indikasjon for enkel eller kompleks traumtisering. </a:t>
            </a:r>
          </a:p>
        </p:txBody>
      </p:sp>
      <p:grpSp>
        <p:nvGrpSpPr>
          <p:cNvPr id="52243" name="Gruppe 2" title=""/>
          <p:cNvGrpSpPr/>
          <p:nvPr/>
        </p:nvGrpSpPr>
        <p:grpSpPr>
          <a:xfrm>
            <a:off x="1692275" y="3284538"/>
            <a:ext cx="1439863" cy="695325"/>
            <a:chOff x="1951" y="480744"/>
            <a:chExt cx="1736735" cy="694694"/>
          </a:xfrm>
        </p:grpSpPr>
        <p:sp>
          <p:nvSpPr>
            <p:cNvPr id="52244" name="Vinkeltegn 4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45"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Vurdering av henvendelse</a:t>
              </a:r>
            </a:p>
          </p:txBody>
        </p:sp>
      </p:grpSp>
      <p:grpSp>
        <p:nvGrpSpPr>
          <p:cNvPr id="52246" name="Gruppe 2" title=""/>
          <p:cNvGrpSpPr/>
          <p:nvPr/>
        </p:nvGrpSpPr>
        <p:grpSpPr>
          <a:xfrm>
            <a:off x="7407275" y="2349500"/>
            <a:ext cx="1736725" cy="693738"/>
            <a:chOff x="1951" y="480744"/>
            <a:chExt cx="1736735" cy="694694"/>
          </a:xfrm>
        </p:grpSpPr>
        <p:sp>
          <p:nvSpPr>
            <p:cNvPr id="52247" name="Vinkeltegn 6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48"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Primær helsetjenesten</a:t>
              </a:r>
            </a:p>
          </p:txBody>
        </p:sp>
      </p:grpSp>
      <p:sp>
        <p:nvSpPr>
          <p:cNvPr id="52249" name="Avrundet rektangel 64"/>
          <p:cNvSpPr/>
          <p:nvPr/>
        </p:nvSpPr>
        <p:spPr>
          <a:xfrm>
            <a:off x="2987675" y="4005263"/>
            <a:ext cx="1223963"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05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Standard utredning gjennomføres rutinemessig også der det er mistanke om type I eller type II traume. Dette være seg;</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Innkomstsamtale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Anamnese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MINI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GAF F/S</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Somatisk status</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52250" name="Avrundet rektangel 65"/>
          <p:cNvSpPr/>
          <p:nvPr/>
        </p:nvSpPr>
        <p:spPr>
          <a:xfrm>
            <a:off x="5435600" y="4005263"/>
            <a:ext cx="1223963"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Diagnostisering gjøres jmf. ICD 10. Enkel PTSD diagnostiseres jmf. 43.Tilpasningsf orstyrrelse og reaksjon på alvorlig belastning, F 44 Dissosiativ lidelse. Andre relevante diagnoser benyttes.. I tillegg kap. Y og X  (torturdiagnose og lignende). </a:t>
            </a:r>
            <a:endParaRPr kumimoji="0" lang="nb-NO" sz="9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1" i="0" u="none" strike="noStrike" kern="1200" cap="none" spc="0" normalizeH="0" baseline="0" noProof="0">
              <a:ln>
                <a:noFill/>
              </a:ln>
              <a:solidFill>
                <a:schemeClr val="dk1"/>
              </a:solidFill>
              <a:uLnTx/>
              <a:uFillTx/>
              <a:latin typeface="+mn-lt"/>
              <a:ea typeface="+mn-ea"/>
              <a:cs typeface="+mn-cs"/>
            </a:endParaRPr>
          </a:p>
        </p:txBody>
      </p:sp>
      <p:sp>
        <p:nvSpPr>
          <p:cNvPr id="52251" name="Avrundet rektangel 66"/>
          <p:cNvSpPr/>
          <p:nvPr/>
        </p:nvSpPr>
        <p:spPr>
          <a:xfrm>
            <a:off x="6659563" y="4005263"/>
            <a:ext cx="1225550"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Ved enkelt PTSD; EMDR og/eller CBT. Ved type II/ komplekse traumer benyttes fase-orientert traume-bevisst omsorg, CBT, EMDR, sensori-motorisk psykoterapi, psykodynamisk terapi, og ev. medisiner. Ved mer komplekse tilstander kan elementer fra tilnærming for emosjonell ustabil pf. benyttes</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cxnSp>
        <p:nvCxnSpPr>
          <p:cNvPr id="52252" name="Figur 68" title=""/>
          <p:cNvCxnSpPr>
            <a:stCxn id="52264" idx="3"/>
            <a:endCxn id="52248" idx="2"/>
          </p:cNvCxnSpPr>
          <p:nvPr/>
        </p:nvCxnSpPr>
        <p:spPr>
          <a:xfrm flipV="1">
            <a:off x="8027988" y="3043238"/>
            <a:ext cx="247650" cy="588962"/>
          </a:xfrm>
          <a:prstGeom prst="bentConnector2">
            <a:avLst/>
          </a:prstGeom>
          <a:noFill/>
          <a:ln>
            <a:solidFill>
              <a:srgbClr val="4A7EBB"/>
            </a:solidFill>
            <a:miter lim="800000"/>
            <a:tailEnd type="arrow"/>
          </a:ln>
        </p:spPr>
      </p:cxnSp>
      <p:sp>
        <p:nvSpPr>
          <p:cNvPr id="52253" name="Avrundet rektangel 83"/>
          <p:cNvSpPr/>
          <p:nvPr/>
        </p:nvSpPr>
        <p:spPr>
          <a:xfrm>
            <a:off x="7466013" y="882650"/>
            <a:ext cx="1439862" cy="144145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Primærhelsetjenesten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Oppfølging av PPT (barn)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Fastlege</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Psykiatrisk sykepleier (voksne)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Kommunale tilbud for pasienter med psykiske lidelser – se aktuell kommune sine nettsider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grpSp>
        <p:nvGrpSpPr>
          <p:cNvPr id="52254" name="Gruppe 2" title=""/>
          <p:cNvGrpSpPr/>
          <p:nvPr/>
        </p:nvGrpSpPr>
        <p:grpSpPr>
          <a:xfrm>
            <a:off x="2916238" y="3284538"/>
            <a:ext cx="1439862" cy="695325"/>
            <a:chOff x="-84886" y="480744"/>
            <a:chExt cx="1736735" cy="694694"/>
          </a:xfrm>
        </p:grpSpPr>
        <p:sp>
          <p:nvSpPr>
            <p:cNvPr id="52255" name="Vinkeltegn 93" title="">
              <a:hlinkClick r:id="rId3" action="ppaction://hlinksldjump"/>
            </p:cNvPr>
            <p:cNvSpPr/>
            <p:nvPr/>
          </p:nvSpPr>
          <p:spPr>
            <a:xfrm>
              <a:off x="-8488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56" name="Vinkeltegn 4"/>
            <p:cNvSpPr/>
            <p:nvPr/>
          </p:nvSpPr>
          <p:spPr>
            <a:xfrm>
              <a:off x="349776" y="480744"/>
              <a:ext cx="1041658"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Standard utredning</a:t>
              </a:r>
            </a:p>
          </p:txBody>
        </p:sp>
      </p:grpSp>
      <p:grpSp>
        <p:nvGrpSpPr>
          <p:cNvPr id="52257" name="Gruppe 2" title=""/>
          <p:cNvGrpSpPr/>
          <p:nvPr/>
        </p:nvGrpSpPr>
        <p:grpSpPr>
          <a:xfrm>
            <a:off x="4140200" y="3284538"/>
            <a:ext cx="1439863" cy="695325"/>
            <a:chOff x="1951" y="480744"/>
            <a:chExt cx="1736735" cy="694694"/>
          </a:xfrm>
        </p:grpSpPr>
        <p:sp>
          <p:nvSpPr>
            <p:cNvPr id="52258" name="Vinkeltegn 100"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59"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grpSp>
      <p:grpSp>
        <p:nvGrpSpPr>
          <p:cNvPr id="52260" name="Gruppe 2" title=""/>
          <p:cNvGrpSpPr/>
          <p:nvPr/>
        </p:nvGrpSpPr>
        <p:grpSpPr>
          <a:xfrm>
            <a:off x="5364163" y="3284538"/>
            <a:ext cx="1439862" cy="695325"/>
            <a:chOff x="1951" y="480744"/>
            <a:chExt cx="1736735" cy="694694"/>
          </a:xfrm>
        </p:grpSpPr>
        <p:sp>
          <p:nvSpPr>
            <p:cNvPr id="52261" name="Vinkeltegn 103"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62" name="Vinkeltegn 4"/>
            <p:cNvSpPr/>
            <p:nvPr/>
          </p:nvSpPr>
          <p:spPr>
            <a:xfrm>
              <a:off x="348532" y="480744"/>
              <a:ext cx="104357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Diagnostisering</a:t>
              </a:r>
            </a:p>
          </p:txBody>
        </p:sp>
      </p:grpSp>
      <p:grpSp>
        <p:nvGrpSpPr>
          <p:cNvPr id="52263" name="Gruppe 2" title=""/>
          <p:cNvGrpSpPr/>
          <p:nvPr/>
        </p:nvGrpSpPr>
        <p:grpSpPr>
          <a:xfrm>
            <a:off x="6588125" y="3284538"/>
            <a:ext cx="1439863" cy="695325"/>
            <a:chOff x="1951" y="480744"/>
            <a:chExt cx="1736735" cy="694694"/>
          </a:xfrm>
        </p:grpSpPr>
        <p:sp>
          <p:nvSpPr>
            <p:cNvPr id="52264" name="Vinkeltegn 10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65"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grpSp>
      <p:cxnSp>
        <p:nvCxnSpPr>
          <p:cNvPr id="52266" name="Figur 110" title=""/>
          <p:cNvCxnSpPr>
            <a:stCxn id="52230" idx="2"/>
            <a:endCxn id="52245" idx="1"/>
          </p:cNvCxnSpPr>
          <p:nvPr/>
        </p:nvCxnSpPr>
        <p:spPr>
          <a:xfrm rot="16200000" flipH="1">
            <a:off x="1193801" y="2846387"/>
            <a:ext cx="563562" cy="1008063"/>
          </a:xfrm>
          <a:prstGeom prst="bentConnector2">
            <a:avLst/>
          </a:prstGeom>
          <a:noFill/>
          <a:ln>
            <a:solidFill>
              <a:srgbClr val="4A7EBB"/>
            </a:solidFill>
            <a:miter lim="800000"/>
            <a:tailEnd type="arrow"/>
          </a:ln>
        </p:spPr>
      </p:cxnSp>
      <p:sp>
        <p:nvSpPr>
          <p:cNvPr id="52267" name="Avrundet rektangel 111"/>
          <p:cNvSpPr/>
          <p:nvPr/>
        </p:nvSpPr>
        <p:spPr>
          <a:xfrm>
            <a:off x="4211638" y="4005263"/>
            <a:ext cx="1223962" cy="23034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Følgende utredning gjennomføres;</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Traumehistorie – gjennomgang</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TEC</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SDQ 20</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PTSS 16</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SCID II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DES II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IES</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SCID D</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Det kan utøves skjønn i forhold til hvilke av overnevnte instrumenter som nyttiggjøres.</a:t>
            </a:r>
          </a:p>
        </p:txBody>
      </p:sp>
      <p:sp>
        <p:nvSpPr>
          <p:cNvPr id="52268" name="TekstSylinder 59" title=""/>
          <p:cNvSpPr/>
          <p:nvPr/>
        </p:nvSpPr>
        <p:spPr>
          <a:xfrm>
            <a:off x="1187450" y="476250"/>
            <a:ext cx="6697663" cy="5238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28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Traumerelaterte lidelser - Pasientforløp</a:t>
            </a:r>
            <a:endParaRPr kumimoji="0" lang="nb-NO" altLang="nb-NO" sz="2800" b="1" i="0" u="none" strike="noStrike" kern="1200" cap="none" spc="0" normalizeH="0" baseline="0" noProof="0">
              <a:solidFill>
                <a:schemeClr val="tx1"/>
              </a:solidFill>
              <a:uLnTx/>
              <a:uFillTx/>
              <a:ea typeface="Arial" pitchFamily="34" charset="0"/>
            </a:endParaRPr>
          </a:p>
        </p:txBody>
      </p:sp>
      <p:sp>
        <p:nvSpPr>
          <p:cNvPr id="52269" name="Hjem 4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6386" name="TekstSylinder 41"/>
          <p:cNvSpPr txBox="1"/>
          <p:nvPr/>
        </p:nvSpPr>
        <p:spPr>
          <a:xfrm>
            <a:off x="3851275" y="1511300"/>
            <a:ext cx="5041900" cy="4954588"/>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Begrepet traume betyr sår eller skade</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Type I traumer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kan forårsakes av dramatiske og skremmende enkelthendelser som for eksempel;</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ran,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terror,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drapstrussel,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voldtekt, ulykke eller alvorlig skade</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rgbClr val="FF0000"/>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Det vil som regel være enighet om at hendelser av en slik karakter er spesielt dramatiske og kritiske for den som opplever det. Mennesker reagerer ulikt på lik belastning.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Gjenkjenner du følgende symptomer er det grunn til å anta at du kan ha utviklet en traumelidelse:</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Gjenopplevelse av den traumatiske hendelsen i form av mareritt, flashbacks og sansefornemmelser.</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Vedvarende kroppslig uro, økt vaktsomhet, irritabilitet, kroppslige spenninger</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Unngåelse av aktiviteter assosiert med traumehendelsen, sosial angst, depresjon er hyppige symptom.</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Disse tre symptomområdene beskriver PTSD. I den første tiden etter en kritisk hendelse kalles dette for en akutt stresstilstand, og er normale, forbigående tegn på at kroppen prøver å bearbeide og fordøye det som har hendt. Dersom symptomene vedvarer, kalles det en PTSD. Slike symptomer kan forverres over tid dersom man ikke får adekvat behandling.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enkel PTSD er symptomene avgrenset, og utløsende hendelser oftest tydelige. Behandling kan medføre symptomlette på relativt kort tid, selv om symptomene  er sterke og plagsomme.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p:txBody>
      </p:sp>
      <p:sp>
        <p:nvSpPr>
          <p:cNvPr id="16387"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6388"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16389" name="Avrundet rektangel 30" title=""/>
          <p:cNvSpPr/>
          <p:nvPr/>
        </p:nvSpPr>
        <p:spPr>
          <a:xfrm>
            <a:off x="468313" y="2062163"/>
            <a:ext cx="3095625"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Type 1 traume</a:t>
            </a:r>
            <a:endParaRPr kumimoji="0" lang="nb-NO" altLang="nb-NO" sz="1400" b="0" i="0" u="none" strike="noStrike" kern="1200" cap="none" spc="0" normalizeH="0" baseline="0" noProof="0">
              <a:uLnTx/>
              <a:uFillTx/>
              <a:ea typeface="Arial" pitchFamily="34" charset="0"/>
            </a:endParaRPr>
          </a:p>
        </p:txBody>
      </p:sp>
      <p:sp>
        <p:nvSpPr>
          <p:cNvPr id="16390" name="Avrundet rektangel 31"/>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16391" name="Avrundet rektangel 32"/>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16392"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16393" name="Avrundet rektangel 3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16394" name="Avrundet rektangel 3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16395" name="Avrundet rektangel 3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16396" name="Avrundet rektangel 3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16397" name="Gruppe 2" title=""/>
          <p:cNvGrpSpPr/>
          <p:nvPr/>
        </p:nvGrpSpPr>
        <p:grpSpPr>
          <a:xfrm>
            <a:off x="468313" y="549275"/>
            <a:ext cx="1736725" cy="693738"/>
            <a:chOff x="1951" y="480744"/>
            <a:chExt cx="1736735" cy="694694"/>
          </a:xfrm>
        </p:grpSpPr>
        <p:sp>
          <p:nvSpPr>
            <p:cNvPr id="16398" name="Vinkeltegn 61"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6400" name="Gruppe 3" title=""/>
          <p:cNvGrpSpPr/>
          <p:nvPr/>
        </p:nvGrpSpPr>
        <p:grpSpPr>
          <a:xfrm>
            <a:off x="2030413" y="549275"/>
            <a:ext cx="1736725" cy="693738"/>
            <a:chOff x="1565013" y="480744"/>
            <a:chExt cx="1736735" cy="694694"/>
          </a:xfrm>
        </p:grpSpPr>
        <p:sp>
          <p:nvSpPr>
            <p:cNvPr id="16401" name="Vinkeltegn 64"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6403" name="Gruppe 4" title=""/>
          <p:cNvGrpSpPr/>
          <p:nvPr/>
        </p:nvGrpSpPr>
        <p:grpSpPr>
          <a:xfrm>
            <a:off x="3594100" y="549275"/>
            <a:ext cx="1736725" cy="693738"/>
            <a:chOff x="3128076" y="480744"/>
            <a:chExt cx="1736735" cy="694694"/>
          </a:xfrm>
        </p:grpSpPr>
        <p:sp>
          <p:nvSpPr>
            <p:cNvPr id="16404" name="Vinkeltegn 67"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6406" name="Gruppe 6" title=""/>
          <p:cNvGrpSpPr/>
          <p:nvPr/>
        </p:nvGrpSpPr>
        <p:grpSpPr>
          <a:xfrm>
            <a:off x="6719888" y="549275"/>
            <a:ext cx="1736725" cy="693738"/>
            <a:chOff x="6254200" y="480744"/>
            <a:chExt cx="1736735" cy="694694"/>
          </a:xfrm>
        </p:grpSpPr>
        <p:sp>
          <p:nvSpPr>
            <p:cNvPr id="16407" name="Vinkeltegn 70"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6409" name="Gruppe 2" title=""/>
          <p:cNvGrpSpPr/>
          <p:nvPr/>
        </p:nvGrpSpPr>
        <p:grpSpPr>
          <a:xfrm>
            <a:off x="5148263" y="549275"/>
            <a:ext cx="1736725" cy="693738"/>
            <a:chOff x="1951" y="480744"/>
            <a:chExt cx="1736735" cy="694694"/>
          </a:xfrm>
        </p:grpSpPr>
        <p:sp>
          <p:nvSpPr>
            <p:cNvPr id="16410" name="Vinkeltegn 73"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1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3250"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53251" name="TekstSylinder 28" title=""/>
          <p:cNvSpPr/>
          <p:nvPr/>
        </p:nvSpPr>
        <p:spPr>
          <a:xfrm>
            <a:off x="3851275" y="1511300"/>
            <a:ext cx="4681538" cy="4954588"/>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Dissosiasjon er et fenomen som beskriver både et psykologisk forsvar og en relasjonell strategi mot overveldende angst. Det kan forstås som det motsatte av assosiasjon og betyr “oppdeling” eller manglende sammenheng.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Et sentralt symptom ved dissosiasjon er derealisering, direkte oversatt til uvirkeliggjøring. Dette er en strategi vi har tilgjengelig hvis virkeligheten utsetter oss for opplevelser som er for overveldende til å integreres i vår pågående opplevelse av oss selv i verden. Opplevelsen uvirkeliggjøres. Vi skiller mellom aktiv og passiv dissosiasjon. Putnam (1990) beskriver det som en psykologisk flukt der en fysisk flukt ikke er mulig. Opplevelseskvaliteten beskrives ofte som å forlate kroppen, som å gå i en transetilstand, som å se seg selv utenfra.  Mange beskriver bevisthetsbortfall, hukommelsestap, fullstendig tap av kroppsbevissthet og smertefornemmelse under dissosiative episoder.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Det kan skilles mellom;</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En «Passiv» dissosiasjon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rPr>
              <a:t>En «Aktiv» dissosiasjon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Teorien om </a:t>
            </a:r>
            <a:r>
              <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Strukturell dissosiasjon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er sentral innen traumefeltet, og beskriver hvordan personligheten kan deles i flere delpersonligheter som følge av tidlig traumatisering</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Dissosiative lidelser er en form for kompleks traumatisering hvor dissosiasjon har blitt det organiserende prinsipp i personlighetsutviklingen. Pasienten kan oppleve at opplevelsen av hvem en er og hvordan man oppfører seg, endres i ulike situasjoner og utfordringer. Dette kan kjennes som å ha et kaos av følelser og  at man stadig veksler mellom ulike av selvtilstander . Ofte opplever pasienten å høre stemmer som motsier og påvirker hverandre.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Det overordnede målet i behandling av dissosiative lidelser er å gjenopprette sammenhenger i en fragmentert opplevelsesverden. Å hjelpe pasienten til erkjennelsen av at det skjedde med meg, men det er over nå.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uLnTx/>
              <a:uFillTx/>
            </a:endParaRPr>
          </a:p>
        </p:txBody>
      </p:sp>
      <p:sp>
        <p:nvSpPr>
          <p:cNvPr id="53252"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53253" name="Avrundet rektangel 30"/>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53254" name="Avrundet rektangel 31" title=""/>
          <p:cNvSpPr/>
          <p:nvPr/>
        </p:nvSpPr>
        <p:spPr>
          <a:xfrm>
            <a:off x="468313" y="264795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Type 2 traume</a:t>
            </a:r>
            <a:endParaRPr kumimoji="0" lang="nb-NO" altLang="nb-NO" sz="1400" b="0" i="0" u="none" strike="noStrike" kern="1200" cap="none" spc="0" normalizeH="0" baseline="0" noProof="0">
              <a:uLnTx/>
              <a:uFillTx/>
              <a:ea typeface="Arial" pitchFamily="34" charset="0"/>
            </a:endParaRPr>
          </a:p>
        </p:txBody>
      </p:sp>
      <p:sp>
        <p:nvSpPr>
          <p:cNvPr id="53255" name="Avrundet rektangel 32"/>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53256"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Toleransevindu</a:t>
            </a:r>
          </a:p>
        </p:txBody>
      </p:sp>
      <p:sp>
        <p:nvSpPr>
          <p:cNvPr id="53257" name="Avrundet rektangel 3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Hjernen og traumer</a:t>
            </a:r>
          </a:p>
        </p:txBody>
      </p:sp>
      <p:sp>
        <p:nvSpPr>
          <p:cNvPr id="53258" name="Avrundet rektangel 3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53259" name="Avrundet rektangel 3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53260" name="Avrundet rektangel 3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53261" name="Gruppe 2" title=""/>
          <p:cNvGrpSpPr/>
          <p:nvPr/>
        </p:nvGrpSpPr>
        <p:grpSpPr>
          <a:xfrm>
            <a:off x="468313" y="549275"/>
            <a:ext cx="1736725" cy="693738"/>
            <a:chOff x="1951" y="480744"/>
            <a:chExt cx="1736735" cy="694694"/>
          </a:xfrm>
        </p:grpSpPr>
        <p:sp>
          <p:nvSpPr>
            <p:cNvPr id="53262" name="Vinkeltegn 40"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6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3264" name="Gruppe 3" title=""/>
          <p:cNvGrpSpPr/>
          <p:nvPr/>
        </p:nvGrpSpPr>
        <p:grpSpPr>
          <a:xfrm>
            <a:off x="2030413" y="549275"/>
            <a:ext cx="1736725" cy="693738"/>
            <a:chOff x="1565013" y="480744"/>
            <a:chExt cx="1736735" cy="694694"/>
          </a:xfrm>
        </p:grpSpPr>
        <p:sp>
          <p:nvSpPr>
            <p:cNvPr id="53265" name="Vinkeltegn 43" title="">
              <a:hlinkClick r:id="rId8"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6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3267" name="Gruppe 4" title=""/>
          <p:cNvGrpSpPr/>
          <p:nvPr/>
        </p:nvGrpSpPr>
        <p:grpSpPr>
          <a:xfrm>
            <a:off x="3594100" y="549275"/>
            <a:ext cx="1736725" cy="693738"/>
            <a:chOff x="3128076" y="480744"/>
            <a:chExt cx="1736735" cy="694694"/>
          </a:xfrm>
        </p:grpSpPr>
        <p:sp>
          <p:nvSpPr>
            <p:cNvPr id="53268" name="Vinkeltegn 46" title="">
              <a:hlinkClick r:id="rId9"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6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3270" name="Gruppe 6" title=""/>
          <p:cNvGrpSpPr/>
          <p:nvPr/>
        </p:nvGrpSpPr>
        <p:grpSpPr>
          <a:xfrm>
            <a:off x="6719888" y="549275"/>
            <a:ext cx="1736725" cy="693738"/>
            <a:chOff x="6254200" y="480744"/>
            <a:chExt cx="1736735" cy="694694"/>
          </a:xfrm>
        </p:grpSpPr>
        <p:sp>
          <p:nvSpPr>
            <p:cNvPr id="53271" name="Vinkeltegn 49" title="">
              <a:hlinkClick r:id="rId10"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7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3273" name="Gruppe 2" title=""/>
          <p:cNvGrpSpPr/>
          <p:nvPr/>
        </p:nvGrpSpPr>
        <p:grpSpPr>
          <a:xfrm>
            <a:off x="5148263" y="549275"/>
            <a:ext cx="1736725" cy="693738"/>
            <a:chOff x="1951" y="480744"/>
            <a:chExt cx="1736735" cy="694694"/>
          </a:xfrm>
        </p:grpSpPr>
        <p:sp>
          <p:nvSpPr>
            <p:cNvPr id="53274" name="Vinkeltegn 52" title="">
              <a:hlinkClick r:id="rId11"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7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3276" name="Bakover eller Forrige 54" title=""/>
          <p:cNvSpPr/>
          <p:nvPr/>
        </p:nvSpPr>
        <p:spPr>
          <a:xfrm>
            <a:off x="7942263"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p:txBody>
      </p:sp>
    </p:spTree>
  </p:cSld>
  <p:clrMapOvr>
    <a:masterClrMapping/>
  </p:clrMapOvr>
  <p:transition/>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4274"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54275" name="Avrundet rektangel 29"/>
          <p:cNvSpPr/>
          <p:nvPr/>
        </p:nvSpPr>
        <p:spPr>
          <a:xfrm>
            <a:off x="3851275" y="4508500"/>
            <a:ext cx="4605338" cy="1814513"/>
          </a:xfrm>
          <a:prstGeom prst="roundRect">
            <a:avLst/>
          </a:prstGeom>
          <a:solidFill>
            <a:srgbClr val="FFFFFF"/>
          </a:solidFill>
          <a:ln w="25400" cap="flat" cmpd="sng" algn="ctr">
            <a:solidFill>
              <a:srgbClr val="4BACC6"/>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54276" name="TekstSylinder 28" title=""/>
          <p:cNvSpPr/>
          <p:nvPr/>
        </p:nvSpPr>
        <p:spPr>
          <a:xfrm>
            <a:off x="3851275" y="1511300"/>
            <a:ext cx="4681538" cy="4954588"/>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Dissosiasjon er et fenomen som beskriver både et psykologisk forsvar og en relasjonell strategi mot overveldende angst. Det kan forstås som det motsatte av assosiasjon og betyr “oppdeling” eller manglende sammenheng.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Et sentralt symptom ved dissosiasjon er derealisering, direkte oversatt til uvirkeliggjøring. Dette er en strategi vi har tilgjengelig hvis virkeligheten utsetter oss for opplevelser som er for overveldende til å integreres i vår pågående opplevelse av oss selv i verden. Opplevelsen uvirkeliggjøres. Vi skiller mellom aktiv og passiv dissosiasjon. Putnam (1990) beskriver det som en psykologisk flukt der en fysisk flukt ikke er mulig. Opplevelseskvaliteten beskrives ofte som å forlate kroppen, som å gå i en transetilstand, som å se seg selv utenfra.  Mange beskriver bevisthetsbortfall, hukommelsestap, fullstendig tap av kroppsbevissthet og smertefornemmelse under dissosiative episoder.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Det kan skilles mellom;</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En «Passiv» dissosiasjon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rPr>
              <a:t>En «Aktiv» dissosiasjon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Passiv dissosiasjon</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Den passive formen oppstår spontant under opplevelser som truer selvets integritet som voldtekt, overgrep, tortur. Man uvirkeliggjør hendelsen og så å si forlater åstedet psykologisk sett. Konsekvensen i etterkant er at hendelsen ikke blir integrert som en del av din pågående opplevelse av deg selv i verden. Den huskes ikke som et vondt minne i fortid, men gjenoppleves som posttraumatiske symptomer i nåtid.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uLnTx/>
              <a:uFillTx/>
            </a:endParaRPr>
          </a:p>
        </p:txBody>
      </p:sp>
      <p:sp>
        <p:nvSpPr>
          <p:cNvPr id="54277" name="Avrundet rektangel 30"/>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54278" name="Avrundet rektangel 31"/>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54279" name="Avrundet rektangel 32" title=""/>
          <p:cNvSpPr/>
          <p:nvPr/>
        </p:nvSpPr>
        <p:spPr>
          <a:xfrm>
            <a:off x="468313" y="264795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Type 2 traume</a:t>
            </a:r>
            <a:endParaRPr kumimoji="0" lang="nb-NO" altLang="nb-NO" sz="1400" b="0" i="0" u="none" strike="noStrike" kern="1200" cap="none" spc="0" normalizeH="0" baseline="0" noProof="0">
              <a:uLnTx/>
              <a:uFillTx/>
              <a:ea typeface="Arial" pitchFamily="34" charset="0"/>
            </a:endParaRPr>
          </a:p>
        </p:txBody>
      </p:sp>
      <p:sp>
        <p:nvSpPr>
          <p:cNvPr id="54280" name="Avrundet rektangel 33"/>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54281" name="Avrundet rektangel 34"/>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Toleransevindu</a:t>
            </a:r>
          </a:p>
        </p:txBody>
      </p:sp>
      <p:sp>
        <p:nvSpPr>
          <p:cNvPr id="54282" name="Avrundet rektangel 35"/>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Hjernen og traumer</a:t>
            </a:r>
          </a:p>
        </p:txBody>
      </p:sp>
      <p:sp>
        <p:nvSpPr>
          <p:cNvPr id="54283" name="Avrundet rektangel 36"/>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54284" name="Avrundet rektangel 37"/>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54285" name="Avrundet rektangel 38"/>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54286" name="Bakover eller Forrige 39" title=""/>
          <p:cNvSpPr/>
          <p:nvPr/>
        </p:nvSpPr>
        <p:spPr>
          <a:xfrm>
            <a:off x="7942263"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p:txBody>
      </p:sp>
      <p:grpSp>
        <p:nvGrpSpPr>
          <p:cNvPr id="54287" name="Gruppe 2" title=""/>
          <p:cNvGrpSpPr/>
          <p:nvPr/>
        </p:nvGrpSpPr>
        <p:grpSpPr>
          <a:xfrm>
            <a:off x="468313" y="549275"/>
            <a:ext cx="1736725" cy="693738"/>
            <a:chOff x="1951" y="480744"/>
            <a:chExt cx="1736735" cy="694694"/>
          </a:xfrm>
        </p:grpSpPr>
        <p:sp>
          <p:nvSpPr>
            <p:cNvPr id="54288" name="Vinkeltegn 41"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8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4290" name="Gruppe 3" title=""/>
          <p:cNvGrpSpPr/>
          <p:nvPr/>
        </p:nvGrpSpPr>
        <p:grpSpPr>
          <a:xfrm>
            <a:off x="2030413" y="549275"/>
            <a:ext cx="1736725" cy="693738"/>
            <a:chOff x="1565013" y="480744"/>
            <a:chExt cx="1736735" cy="694694"/>
          </a:xfrm>
        </p:grpSpPr>
        <p:sp>
          <p:nvSpPr>
            <p:cNvPr id="54291" name="Vinkeltegn 44" title="">
              <a:hlinkClick r:id="rId8"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9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4293" name="Gruppe 4" title=""/>
          <p:cNvGrpSpPr/>
          <p:nvPr/>
        </p:nvGrpSpPr>
        <p:grpSpPr>
          <a:xfrm>
            <a:off x="3594100" y="549275"/>
            <a:ext cx="1736725" cy="693738"/>
            <a:chOff x="3128076" y="480744"/>
            <a:chExt cx="1736735" cy="694694"/>
          </a:xfrm>
        </p:grpSpPr>
        <p:sp>
          <p:nvSpPr>
            <p:cNvPr id="54294" name="Vinkeltegn 47" title="">
              <a:hlinkClick r:id="rId9"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9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4296" name="Gruppe 6" title=""/>
          <p:cNvGrpSpPr/>
          <p:nvPr/>
        </p:nvGrpSpPr>
        <p:grpSpPr>
          <a:xfrm>
            <a:off x="6719888" y="549275"/>
            <a:ext cx="1736725" cy="693738"/>
            <a:chOff x="6254200" y="480744"/>
            <a:chExt cx="1736735" cy="694694"/>
          </a:xfrm>
        </p:grpSpPr>
        <p:sp>
          <p:nvSpPr>
            <p:cNvPr id="54297" name="Vinkeltegn 50" title="">
              <a:hlinkClick r:id="rId10"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9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4299" name="Gruppe 2" title=""/>
          <p:cNvGrpSpPr/>
          <p:nvPr/>
        </p:nvGrpSpPr>
        <p:grpSpPr>
          <a:xfrm>
            <a:off x="5148263" y="549275"/>
            <a:ext cx="1736725" cy="693738"/>
            <a:chOff x="1951" y="480744"/>
            <a:chExt cx="1736735" cy="694694"/>
          </a:xfrm>
        </p:grpSpPr>
        <p:sp>
          <p:nvSpPr>
            <p:cNvPr id="54300" name="Vinkeltegn 53" title="">
              <a:hlinkClick r:id="rId11"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30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5298"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55299" name="Avrundet rektangel 1"/>
          <p:cNvSpPr/>
          <p:nvPr/>
        </p:nvSpPr>
        <p:spPr>
          <a:xfrm>
            <a:off x="3851275" y="4508500"/>
            <a:ext cx="4605338" cy="1814513"/>
          </a:xfrm>
          <a:prstGeom prst="roundRect">
            <a:avLst/>
          </a:prstGeom>
          <a:solidFill>
            <a:srgbClr val="FFFFFF"/>
          </a:solidFill>
          <a:ln w="25400" cap="flat" cmpd="sng" algn="ctr">
            <a:solidFill>
              <a:srgbClr val="4BACC6"/>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dk1"/>
              </a:solidFill>
              <a:uLnTx/>
              <a:uFillTx/>
              <a:latin typeface="+mn-lt"/>
              <a:ea typeface="+mn-ea"/>
              <a:cs typeface="+mn-cs"/>
            </a:endParaRPr>
          </a:p>
        </p:txBody>
      </p:sp>
      <p:sp>
        <p:nvSpPr>
          <p:cNvPr id="55300" name="TekstSylinder 28" title=""/>
          <p:cNvSpPr/>
          <p:nvPr/>
        </p:nvSpPr>
        <p:spPr>
          <a:xfrm>
            <a:off x="3851275" y="1511300"/>
            <a:ext cx="4681538" cy="4954588"/>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Dissosiasjon er et fenomen som beskriver både et psykologisk forsvar og en relasjonell strategi mot overveldende angst. Det kan forstås som det motsatte av assosiasjon og betyr “oppdeling” eller manglende sammenheng.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Et sentralt symptom ved dissosiasjon er derealisering, direkte oversatt til uvirkeliggjøring. Dette er en strategi vi har tilgjengelig hvis virkeligheten utsetter oss for opplevelser som er for overveldende til å integreres i vår pågående opplevelse av oss selv i verden. Opplevelsen uvirkeliggjøres. Vi skiller mellom aktiv og passiv dissosiasjon. Putnam (1990) beskriver det som en psykologisk flukt der en fysisk flukt ikke er mulig. Opplevelseskvaliteten beskrives ofte som å forlate kroppen, som å gå i en transetilstand, som å se seg selv utenfra.  Mange beskriver bevisthetsbortfall, hukommelsestap, fullstendig tap av kroppsbevissthet og smertefornemmelse under dissosiative episoder.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Det kan skilles mellom;</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En «Passiv» dissosiasjon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rPr>
              <a:t>En «Aktiv» dissosiasjon</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Aktiv dissosiasjon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Når strategien først er etablert kan dissosiasjon også anta en aktiv karakter. Man “velger” å dissosiere i situasjoner der man forventer at man kan bli overveldet. Dissosiasjon kan da bli et organiserende prinsipp for hvordan man forholder seg i møte med omgivelsene sine. Opplevelsen av å være et sammenhengende selv på tvers av situasjoner og relasjoner brytes til stadighet. I stedet for å oppleve seg som </a:t>
            </a:r>
            <a:r>
              <a:rPr kumimoji="0" lang="nb-NO" altLang="nb-NO" sz="1200" b="0"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én</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opplever man seg som mange, og under alle disse, ofte som ingenting.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uLnTx/>
              <a:uFillTx/>
            </a:endParaRPr>
          </a:p>
        </p:txBody>
      </p:sp>
      <p:sp>
        <p:nvSpPr>
          <p:cNvPr id="55301"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55302" name="Avrundet rektangel 30"/>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55303" name="Avrundet rektangel 31" title=""/>
          <p:cNvSpPr/>
          <p:nvPr/>
        </p:nvSpPr>
        <p:spPr>
          <a:xfrm>
            <a:off x="468313" y="264795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Type 2 traume</a:t>
            </a:r>
            <a:endParaRPr kumimoji="0" lang="nb-NO" altLang="nb-NO" sz="1400" b="0" i="0" u="none" strike="noStrike" kern="1200" cap="none" spc="0" normalizeH="0" baseline="0" noProof="0">
              <a:uLnTx/>
              <a:uFillTx/>
              <a:ea typeface="Arial" pitchFamily="34" charset="0"/>
            </a:endParaRPr>
          </a:p>
        </p:txBody>
      </p:sp>
      <p:sp>
        <p:nvSpPr>
          <p:cNvPr id="55304" name="Avrundet rektangel 32"/>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55305"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Toleransevindu</a:t>
            </a:r>
          </a:p>
        </p:txBody>
      </p:sp>
      <p:sp>
        <p:nvSpPr>
          <p:cNvPr id="55306" name="Avrundet rektangel 3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Hjernen og traumer</a:t>
            </a:r>
          </a:p>
        </p:txBody>
      </p:sp>
      <p:sp>
        <p:nvSpPr>
          <p:cNvPr id="55307" name="Avrundet rektangel 3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55308" name="Avrundet rektangel 3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55309" name="Avrundet rektangel 3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55310" name="Bakover eller Forrige 38" title=""/>
          <p:cNvSpPr/>
          <p:nvPr/>
        </p:nvSpPr>
        <p:spPr>
          <a:xfrm>
            <a:off x="7942263"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p:txBody>
      </p:sp>
      <p:grpSp>
        <p:nvGrpSpPr>
          <p:cNvPr id="55311" name="Gruppe 2" title=""/>
          <p:cNvGrpSpPr/>
          <p:nvPr/>
        </p:nvGrpSpPr>
        <p:grpSpPr>
          <a:xfrm>
            <a:off x="468313" y="549275"/>
            <a:ext cx="1736725" cy="693738"/>
            <a:chOff x="1951" y="480744"/>
            <a:chExt cx="1736735" cy="694694"/>
          </a:xfrm>
        </p:grpSpPr>
        <p:sp>
          <p:nvSpPr>
            <p:cNvPr id="55312" name="Vinkeltegn 40"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1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5314" name="Gruppe 3" title=""/>
          <p:cNvGrpSpPr/>
          <p:nvPr/>
        </p:nvGrpSpPr>
        <p:grpSpPr>
          <a:xfrm>
            <a:off x="2030413" y="549275"/>
            <a:ext cx="1736725" cy="693738"/>
            <a:chOff x="1565013" y="480744"/>
            <a:chExt cx="1736735" cy="694694"/>
          </a:xfrm>
        </p:grpSpPr>
        <p:sp>
          <p:nvSpPr>
            <p:cNvPr id="55315" name="Vinkeltegn 43" title="">
              <a:hlinkClick r:id="rId7"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1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5317" name="Gruppe 4" title=""/>
          <p:cNvGrpSpPr/>
          <p:nvPr/>
        </p:nvGrpSpPr>
        <p:grpSpPr>
          <a:xfrm>
            <a:off x="3594100" y="549275"/>
            <a:ext cx="1736725" cy="693738"/>
            <a:chOff x="3128076" y="480744"/>
            <a:chExt cx="1736735" cy="694694"/>
          </a:xfrm>
        </p:grpSpPr>
        <p:sp>
          <p:nvSpPr>
            <p:cNvPr id="55318" name="Vinkeltegn 46" title="">
              <a:hlinkClick r:id="rId8"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1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5320" name="Gruppe 6" title=""/>
          <p:cNvGrpSpPr/>
          <p:nvPr/>
        </p:nvGrpSpPr>
        <p:grpSpPr>
          <a:xfrm>
            <a:off x="6719888" y="549275"/>
            <a:ext cx="1736725" cy="693738"/>
            <a:chOff x="6254200" y="480744"/>
            <a:chExt cx="1736735" cy="694694"/>
          </a:xfrm>
        </p:grpSpPr>
        <p:sp>
          <p:nvSpPr>
            <p:cNvPr id="55321" name="Vinkeltegn 49" title="">
              <a:hlinkClick r:id="rId9"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2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5323" name="Gruppe 2" title=""/>
          <p:cNvGrpSpPr/>
          <p:nvPr/>
        </p:nvGrpSpPr>
        <p:grpSpPr>
          <a:xfrm>
            <a:off x="5148263" y="549275"/>
            <a:ext cx="1736725" cy="693738"/>
            <a:chOff x="1951" y="480744"/>
            <a:chExt cx="1736735" cy="694694"/>
          </a:xfrm>
        </p:grpSpPr>
        <p:sp>
          <p:nvSpPr>
            <p:cNvPr id="55324" name="Vinkeltegn 52" title="">
              <a:hlinkClick r:id="rId10"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2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6322" name="TekstSylinder 36" title=""/>
          <p:cNvSpPr/>
          <p:nvPr/>
        </p:nvSpPr>
        <p:spPr>
          <a:xfrm>
            <a:off x="3851275" y="1484313"/>
            <a:ext cx="5041900" cy="5287962"/>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Stabilisering (fase 1)	</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Stabiliseringsfasen betegner den delen av terapi som i hovedsak handler om å aktivt  bygge opp indre og ytre ressurser , og klargjøre pasienten for mer aktivt traumebearbeidende arbeid. Viktige elementer i stabiliseringsfasen 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Etablering av tillit, relasjon og gode rammer for behandling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Sikkerhetsarbeid; vurdere om pasienten er i fortsatt risiko for vold/overgrep</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fjerning av stressfaktorer; for flyktninger kan det handle om bistand til psyksosiale faktorer som bidrar til forverring av tilstand.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Psykoedukasjon; normalisering av symptomer og reaksjoner,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Terapeutiske intervensjoner for å bedre symptomhåndtering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Arbeid med slike symptomer kan være jobbe med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overaktivering</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(pusteøvelser, grunning, fokusere, forestillinger og selvinstruksjon for å orientere seg her og nå)</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underaktivering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(fokusere, selvinstruksjon, sansestimulering , vekke kroppen ved bevegelser/berøring) (for mer informasjon se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rPr>
              <a:t>www.støkurs.no</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Mange pasienter har mareritt og søvnvansker. Arbeid med søvnvansker og mareritt er vanskelig, og disse symptomene synes ofte å være de siste som slipper taket. Det er likevel nyttig å arbeide med søvnhygiene, rutiner og egen ivaretagelse i forhold til søvn. Spesifikke kognitive metoder for å jobbe med mareritt er beskrevet ulike steder.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En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rPr>
              <a:t>Krise og mestringsplan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bør utarbeides, for redusere behov for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akutte innleggelser og øke pasientens opplevelse av kontroll og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mestring.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uLnTx/>
              <a:uFillTx/>
            </a:endParaRPr>
          </a:p>
        </p:txBody>
      </p:sp>
      <p:sp>
        <p:nvSpPr>
          <p:cNvPr id="56323" name="Hjem 3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56324" name="Gruppe 2" title=""/>
          <p:cNvGrpSpPr/>
          <p:nvPr/>
        </p:nvGrpSpPr>
        <p:grpSpPr>
          <a:xfrm>
            <a:off x="468313" y="549275"/>
            <a:ext cx="1736725" cy="693738"/>
            <a:chOff x="1951" y="480744"/>
            <a:chExt cx="1736735" cy="694694"/>
          </a:xfrm>
        </p:grpSpPr>
        <p:sp>
          <p:nvSpPr>
            <p:cNvPr id="56325" name="Vinkeltegn 29"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2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6327" name="Gruppe 3" title=""/>
          <p:cNvGrpSpPr/>
          <p:nvPr/>
        </p:nvGrpSpPr>
        <p:grpSpPr>
          <a:xfrm>
            <a:off x="2030413" y="549275"/>
            <a:ext cx="1736725" cy="693738"/>
            <a:chOff x="1565013" y="480744"/>
            <a:chExt cx="1736735" cy="694694"/>
          </a:xfrm>
        </p:grpSpPr>
        <p:sp>
          <p:nvSpPr>
            <p:cNvPr id="56328" name="Vinkeltegn 32"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2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6330" name="Gruppe 4" title=""/>
          <p:cNvGrpSpPr/>
          <p:nvPr/>
        </p:nvGrpSpPr>
        <p:grpSpPr>
          <a:xfrm>
            <a:off x="3594100" y="549275"/>
            <a:ext cx="1736725" cy="693738"/>
            <a:chOff x="3128076" y="480744"/>
            <a:chExt cx="1736735" cy="694694"/>
          </a:xfrm>
        </p:grpSpPr>
        <p:sp>
          <p:nvSpPr>
            <p:cNvPr id="56331" name="Vinkeltegn 46"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3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6333" name="Gruppe 6" title=""/>
          <p:cNvGrpSpPr/>
          <p:nvPr/>
        </p:nvGrpSpPr>
        <p:grpSpPr>
          <a:xfrm>
            <a:off x="6719888" y="549275"/>
            <a:ext cx="1736725" cy="693738"/>
            <a:chOff x="6254200" y="480744"/>
            <a:chExt cx="1736735" cy="694694"/>
          </a:xfrm>
        </p:grpSpPr>
        <p:sp>
          <p:nvSpPr>
            <p:cNvPr id="56334" name="Vinkeltegn 49"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3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6336" name="Gruppe 2" title=""/>
          <p:cNvGrpSpPr/>
          <p:nvPr/>
        </p:nvGrpSpPr>
        <p:grpSpPr>
          <a:xfrm>
            <a:off x="5148263" y="549275"/>
            <a:ext cx="1736725" cy="693738"/>
            <a:chOff x="1951" y="480744"/>
            <a:chExt cx="1736735" cy="694694"/>
          </a:xfrm>
        </p:grpSpPr>
        <p:sp>
          <p:nvSpPr>
            <p:cNvPr id="56337" name="Vinkeltegn 52" title="">
              <a:hlinkClick r:id="rId9"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3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6339" name="Avrundet rektangel 69" title=""/>
          <p:cNvSpPr/>
          <p:nvPr/>
        </p:nvSpPr>
        <p:spPr>
          <a:xfrm>
            <a:off x="468313" y="20605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Faseorienterte og traumebevisste tilnærminger</a:t>
            </a:r>
            <a:endParaRPr kumimoji="0" lang="nb-NO" altLang="nb-NO" sz="1400" b="0" i="0" u="none" strike="noStrike" kern="1200" cap="none" spc="0" normalizeH="0" baseline="0" noProof="0">
              <a:uLnTx/>
              <a:uFillTx/>
              <a:ea typeface="Arial" pitchFamily="34" charset="0"/>
            </a:endParaRPr>
          </a:p>
        </p:txBody>
      </p:sp>
      <p:sp>
        <p:nvSpPr>
          <p:cNvPr id="56340" name="Avrundet rektangel 70"/>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56341" name="Avrundet rektangel 71"/>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56342" name="Avrundet rektangel 72"/>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56343" name="Avrundet rektangel 73"/>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56344" name="Avrundet rektangel 74"/>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56345" name="Avrundet rektangel 75"/>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56346" name="Avrundet rektangel 76"/>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56347" name="Avrundet rektangel 77"/>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6348" name="Bakover eller Forrige 27" title=""/>
          <p:cNvSpPr/>
          <p:nvPr/>
        </p:nvSpPr>
        <p:spPr>
          <a:xfrm>
            <a:off x="7942263"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p:txBody>
      </p:sp>
    </p:spTree>
  </p:cSld>
  <p:clrMapOvr>
    <a:masterClrMapping/>
  </p:clrMapOvr>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7346" name="TekstSylinder 36"/>
          <p:cNvSpPr txBox="1"/>
          <p:nvPr/>
        </p:nvSpPr>
        <p:spPr>
          <a:xfrm>
            <a:off x="3851275" y="1484313"/>
            <a:ext cx="5041900" cy="53736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Traumebearbeiding (fase 2)</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Når pasienten vurderes stabil nok til å klare konfrontasjon med traumeminner og krevende følelser, går man inn i den fasen som fokuserer på  traumebearbeiding. Fokuset er på å integrere følelsesmessige, tankemessige og fysiske minner og reaksjoner.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Det er i denne fasen en benytter ulike terapeutiske teknikker for å oppnå en integrering av følelser, tanker og handlinger. Blant de ulike teknikkene som kan benyttes er;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Kognitiv atferdsterapi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EMDR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Sensorimotorisk psykoterapi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Psykodynamisk psykoterapi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Narrativ traumebehandling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Kroppsorienterte metoder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Hvilke behandlingstilbud som tilbys avhenger av hvorvidt pasienten har et type I eller type II traume, komorbiditet og pasientens toleranse for tilnærmingen.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Hvor raskt man går i gang med aktivt traumearbeid avhenger av tilstand. Enkel PTSD har oftest et kort behandlingsløp med en spesifikk metode som utgangspunkt, mens komplekse tilstander kan være langvarige integrerte tilnærminger med bruk av mange ulike metoder. </a:t>
            </a:r>
          </a:p>
        </p:txBody>
      </p:sp>
      <p:grpSp>
        <p:nvGrpSpPr>
          <p:cNvPr id="57347" name="Gruppe 2" title=""/>
          <p:cNvGrpSpPr/>
          <p:nvPr/>
        </p:nvGrpSpPr>
        <p:grpSpPr>
          <a:xfrm>
            <a:off x="468313" y="549275"/>
            <a:ext cx="1736725" cy="693738"/>
            <a:chOff x="1951" y="480744"/>
            <a:chExt cx="1736735" cy="694694"/>
          </a:xfrm>
        </p:grpSpPr>
        <p:sp>
          <p:nvSpPr>
            <p:cNvPr id="57348" name="Vinkeltegn 2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4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7350" name="Gruppe 3" title=""/>
          <p:cNvGrpSpPr/>
          <p:nvPr/>
        </p:nvGrpSpPr>
        <p:grpSpPr>
          <a:xfrm>
            <a:off x="2030413" y="549275"/>
            <a:ext cx="1736725" cy="693738"/>
            <a:chOff x="1565013" y="480744"/>
            <a:chExt cx="1736735" cy="694694"/>
          </a:xfrm>
        </p:grpSpPr>
        <p:sp>
          <p:nvSpPr>
            <p:cNvPr id="57351" name="Vinkeltegn 32"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5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7353" name="Gruppe 4" title=""/>
          <p:cNvGrpSpPr/>
          <p:nvPr/>
        </p:nvGrpSpPr>
        <p:grpSpPr>
          <a:xfrm>
            <a:off x="3594100" y="549275"/>
            <a:ext cx="1736725" cy="693738"/>
            <a:chOff x="3128076" y="480744"/>
            <a:chExt cx="1736735" cy="694694"/>
          </a:xfrm>
        </p:grpSpPr>
        <p:sp>
          <p:nvSpPr>
            <p:cNvPr id="57354" name="Vinkeltegn 4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5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7356" name="Gruppe 6" title=""/>
          <p:cNvGrpSpPr/>
          <p:nvPr/>
        </p:nvGrpSpPr>
        <p:grpSpPr>
          <a:xfrm>
            <a:off x="6719888" y="549275"/>
            <a:ext cx="1736725" cy="693738"/>
            <a:chOff x="6254200" y="480744"/>
            <a:chExt cx="1736735" cy="694694"/>
          </a:xfrm>
        </p:grpSpPr>
        <p:sp>
          <p:nvSpPr>
            <p:cNvPr id="57357" name="Vinkeltegn 4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5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7359" name="Gruppe 2" title=""/>
          <p:cNvGrpSpPr/>
          <p:nvPr/>
        </p:nvGrpSpPr>
        <p:grpSpPr>
          <a:xfrm>
            <a:off x="5148263" y="549275"/>
            <a:ext cx="1736725" cy="693738"/>
            <a:chOff x="1951" y="480744"/>
            <a:chExt cx="1736735" cy="694694"/>
          </a:xfrm>
        </p:grpSpPr>
        <p:sp>
          <p:nvSpPr>
            <p:cNvPr id="57360" name="Vinkeltegn 52"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6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7362" name="Avrundet rektangel 69" title=""/>
          <p:cNvSpPr/>
          <p:nvPr/>
        </p:nvSpPr>
        <p:spPr>
          <a:xfrm>
            <a:off x="468313" y="20605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Faseorienterte og traumebevisste tilnærminger</a:t>
            </a:r>
            <a:endParaRPr kumimoji="0" lang="nb-NO" altLang="nb-NO" sz="1400" b="0" i="0" u="none" strike="noStrike" kern="1200" cap="none" spc="0" normalizeH="0" baseline="0" noProof="0">
              <a:uLnTx/>
              <a:uFillTx/>
              <a:ea typeface="Arial" pitchFamily="34" charset="0"/>
            </a:endParaRPr>
          </a:p>
        </p:txBody>
      </p:sp>
      <p:sp>
        <p:nvSpPr>
          <p:cNvPr id="57363" name="Avrundet rektangel 70"/>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57364" name="Avrundet rektangel 71"/>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57365" name="Avrundet rektangel 72"/>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57366" name="Avrundet rektangel 73"/>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57367" name="Avrundet rektangel 74"/>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57368" name="Avrundet rektangel 75"/>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57369" name="Avrundet rektangel 76"/>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57370" name="Avrundet rektangel 77"/>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7371" name="Bakover eller Forrige 27" title=""/>
          <p:cNvSpPr/>
          <p:nvPr/>
        </p:nvSpPr>
        <p:spPr>
          <a:xfrm>
            <a:off x="7942263"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p:txBody>
      </p:sp>
      <p:sp>
        <p:nvSpPr>
          <p:cNvPr id="57372" name="Hjem 3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8370" name="TekstSylinder 36" title=""/>
          <p:cNvSpPr/>
          <p:nvPr/>
        </p:nvSpPr>
        <p:spPr>
          <a:xfrm>
            <a:off x="3851275" y="1484313"/>
            <a:ext cx="5041900" cy="53736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Integrasjon og ferdigheter (fase 3)</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Tredje fase handler om mye om å finne en måte å leve med sin historie på. Det handler om å forsone seg og se fremover, og utvikle nye ferdigheter for å møte livet utenfor behandlingsapparatet. Traumene kan ha hindret personen i å tilegne seg vanlige erfaringer og mestring i vennskap, arbeid og fungering i hverdagen. Det handler om å utvikle en identitet, fri fra traumene. I fase 3, styrkes de egenskapene og kunnskapen som pasienten har tilegnet seg i stabiliserings- og traumebearbeidingsfasen.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Enkelte pasienter har som følge av sine traumer verken gjennomført utdanning, etablert seg med familie eller mestret arbeidslivet. Fokuset er nå på å utvikle ferdigheter til å mestre utfordringer knyttet til normallivet.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pasienter har opplevelser som har medført store tap i livet over tid, ser en ofte både sorg og skam knyttet til det som har vært, og en sorg over tapet. Dette må bearbeides i denne fasen.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1" i="0" u="none" strike="noStrike" kern="1200" cap="none" spc="0" normalizeH="0" baseline="0" noProof="0">
              <a:solidFill>
                <a:schemeClr val="tx1"/>
              </a:solidFill>
              <a:uLnTx/>
              <a:uFillTx/>
              <a:ea typeface="Arial" pitchFamily="34" charset="0"/>
            </a:endParaRPr>
          </a:p>
        </p:txBody>
      </p:sp>
      <p:grpSp>
        <p:nvGrpSpPr>
          <p:cNvPr id="58371" name="Gruppe 2" title=""/>
          <p:cNvGrpSpPr/>
          <p:nvPr/>
        </p:nvGrpSpPr>
        <p:grpSpPr>
          <a:xfrm>
            <a:off x="468313" y="549275"/>
            <a:ext cx="1736725" cy="693738"/>
            <a:chOff x="1951" y="480744"/>
            <a:chExt cx="1736735" cy="694694"/>
          </a:xfrm>
        </p:grpSpPr>
        <p:sp>
          <p:nvSpPr>
            <p:cNvPr id="58372" name="Vinkeltegn 2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837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8374" name="Gruppe 3" title=""/>
          <p:cNvGrpSpPr/>
          <p:nvPr/>
        </p:nvGrpSpPr>
        <p:grpSpPr>
          <a:xfrm>
            <a:off x="2030413" y="549275"/>
            <a:ext cx="1736725" cy="693738"/>
            <a:chOff x="1565013" y="480744"/>
            <a:chExt cx="1736735" cy="694694"/>
          </a:xfrm>
        </p:grpSpPr>
        <p:sp>
          <p:nvSpPr>
            <p:cNvPr id="58375" name="Vinkeltegn 32"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837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8377" name="Gruppe 4" title=""/>
          <p:cNvGrpSpPr/>
          <p:nvPr/>
        </p:nvGrpSpPr>
        <p:grpSpPr>
          <a:xfrm>
            <a:off x="3594100" y="549275"/>
            <a:ext cx="1736725" cy="693738"/>
            <a:chOff x="3128076" y="480744"/>
            <a:chExt cx="1736735" cy="694694"/>
          </a:xfrm>
        </p:grpSpPr>
        <p:sp>
          <p:nvSpPr>
            <p:cNvPr id="58378" name="Vinkeltegn 4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837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8380" name="Gruppe 6" title=""/>
          <p:cNvGrpSpPr/>
          <p:nvPr/>
        </p:nvGrpSpPr>
        <p:grpSpPr>
          <a:xfrm>
            <a:off x="6719888" y="549275"/>
            <a:ext cx="1736725" cy="693738"/>
            <a:chOff x="6254200" y="480744"/>
            <a:chExt cx="1736735" cy="694694"/>
          </a:xfrm>
        </p:grpSpPr>
        <p:sp>
          <p:nvSpPr>
            <p:cNvPr id="58381" name="Vinkeltegn 4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838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8383" name="Gruppe 2" title=""/>
          <p:cNvGrpSpPr/>
          <p:nvPr/>
        </p:nvGrpSpPr>
        <p:grpSpPr>
          <a:xfrm>
            <a:off x="5148263" y="549275"/>
            <a:ext cx="1736725" cy="693738"/>
            <a:chOff x="1951" y="480744"/>
            <a:chExt cx="1736735" cy="694694"/>
          </a:xfrm>
        </p:grpSpPr>
        <p:sp>
          <p:nvSpPr>
            <p:cNvPr id="58384" name="Vinkeltegn 52"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838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8386" name="Avrundet rektangel 69" title=""/>
          <p:cNvSpPr/>
          <p:nvPr/>
        </p:nvSpPr>
        <p:spPr>
          <a:xfrm>
            <a:off x="468313" y="20605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Faseorienterte og traumebevisste tilnærminger</a:t>
            </a:r>
            <a:endParaRPr kumimoji="0" lang="nb-NO" altLang="nb-NO" sz="1400" b="0" i="0" u="none" strike="noStrike" kern="1200" cap="none" spc="0" normalizeH="0" baseline="0" noProof="0">
              <a:uLnTx/>
              <a:uFillTx/>
              <a:ea typeface="Arial" pitchFamily="34" charset="0"/>
            </a:endParaRPr>
          </a:p>
        </p:txBody>
      </p:sp>
      <p:sp>
        <p:nvSpPr>
          <p:cNvPr id="58387" name="Avrundet rektangel 70"/>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58388" name="Avrundet rektangel 71"/>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58389" name="Avrundet rektangel 72"/>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58390" name="Avrundet rektangel 73"/>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58391" name="Avrundet rektangel 74"/>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58392" name="Avrundet rektangel 75"/>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58393" name="Avrundet rektangel 76"/>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58394" name="Avrundet rektangel 77"/>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8395" name="Bakover eller Forrige 27" title=""/>
          <p:cNvSpPr/>
          <p:nvPr/>
        </p:nvSpPr>
        <p:spPr>
          <a:xfrm>
            <a:off x="7942263"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p:txBody>
      </p:sp>
      <p:sp>
        <p:nvSpPr>
          <p:cNvPr id="58396" name="Hjem 3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9394" name="TekstSylinder 1"/>
          <p:cNvSpPr txBox="1"/>
          <p:nvPr/>
        </p:nvSpPr>
        <p:spPr>
          <a:xfrm>
            <a:off x="3851275" y="1484313"/>
            <a:ext cx="5041900" cy="53736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Krise og mestringsplan</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Krise og mestringsplan er en plan for å forebygge eller og forhindre at man kommer i en krise. Planen skal sikre mestring. Krise og mestringsplan kan med fordel utformes tidlig i behandling av traumerelaterte lidelser. Det er et verktøy som er tilgjengelig både for Iphone og androide system. </a:t>
            </a:r>
            <a:r>
              <a:rPr kumimoji="0" lang="nb-NO" sz="1200" b="1" i="0" u="sng" strike="noStrike" kern="1200" cap="none" spc="0" normalizeH="0" baseline="0" noProof="0">
                <a:ln>
                  <a:noFill/>
                </a:ln>
                <a:solidFill>
                  <a:schemeClr val="tx1"/>
                </a:solidFill>
                <a:uLnTx/>
                <a:uFillTx/>
                <a:latin typeface="+mn-lt" pitchFamily="34" charset="0"/>
                <a:ea typeface="+mn-ea" pitchFamily="34" charset="0"/>
                <a:cs typeface="+mn-cs"/>
              </a:rPr>
              <a:t>MinPlan</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er en app som gir lett innføring i krise og mestringsplan. Dette kan utformes av pasient og pårørende også uavhengig av behandling.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En krise og mestringsplan innebærer følgende</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Identifiser de tidlige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signalene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på selvskadende/</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suicidal/risikoatferd. Bli bevisst faresignalene </a:t>
            </a:r>
          </a:p>
          <a:p>
            <a:pPr marL="171450" marR="0" lvl="0" indent="-17145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og situasjoner negative impulser</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Tanker, bilder, følelser og lignende.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Skriv opp mestringsstrategier – det vil si                                                         andre måter å håndtere situasjonen/følelsen/det                                         som utløser behovet på.</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Indre mestringsstrategier – avledning,                                              mindfulness, for eksempel.</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Oppsøk venner som vil avlede deg fra                                                    ønsket om å selvskading/suicidale impulser.</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Varsle mentor/selvhjelpsgrupper/venner/</a:t>
            </a:r>
          </a:p>
          <a:p>
            <a:pPr marL="628650" marR="0" lvl="1" indent="-17145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familie/nettverk som kan hjelpe deg til å </a:t>
            </a:r>
          </a:p>
          <a:p>
            <a:pPr marL="628650" marR="0" lvl="1" indent="-17145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avstå fra å innta alkohol.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pic>
        <p:nvPicPr>
          <p:cNvPr id="59395" name="Picture 2" title=""/>
          <p:cNvPicPr>
            <a:picLocks noChangeAspect="1"/>
          </p:cNvPicPr>
          <p:nvPr/>
        </p:nvPicPr>
        <p:blipFill>
          <a:blip r:embed="rId2"/>
          <a:stretch>
            <a:fillRect/>
          </a:stretch>
        </p:blipFill>
        <p:spPr>
          <a:xfrm>
            <a:off x="7170738" y="2940050"/>
            <a:ext cx="1974850" cy="3219450"/>
          </a:xfrm>
          <a:prstGeom prst="rect">
            <a:avLst/>
          </a:prstGeom>
          <a:noFill/>
          <a:ln>
            <a:noFill/>
            <a:miter lim="800000"/>
          </a:ln>
          <a:effectLst/>
        </p:spPr>
      </p:pic>
      <p:sp>
        <p:nvSpPr>
          <p:cNvPr id="59396" name="Hjem 2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59397" name="Bakover eller Forrige 26" title=""/>
          <p:cNvSpPr/>
          <p:nvPr/>
        </p:nvSpPr>
        <p:spPr>
          <a:xfrm>
            <a:off x="7942263"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p:txBody>
      </p:sp>
      <p:grpSp>
        <p:nvGrpSpPr>
          <p:cNvPr id="59398" name="Gruppe 2" title=""/>
          <p:cNvGrpSpPr/>
          <p:nvPr/>
        </p:nvGrpSpPr>
        <p:grpSpPr>
          <a:xfrm>
            <a:off x="468313" y="549275"/>
            <a:ext cx="1736725" cy="693738"/>
            <a:chOff x="1951" y="480744"/>
            <a:chExt cx="1736735" cy="694694"/>
          </a:xfrm>
        </p:grpSpPr>
        <p:sp>
          <p:nvSpPr>
            <p:cNvPr id="59399" name="Vinkeltegn 30"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940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9401" name="Gruppe 3" title=""/>
          <p:cNvGrpSpPr/>
          <p:nvPr/>
        </p:nvGrpSpPr>
        <p:grpSpPr>
          <a:xfrm>
            <a:off x="2030413" y="549275"/>
            <a:ext cx="1736725" cy="693738"/>
            <a:chOff x="1565013" y="480744"/>
            <a:chExt cx="1736735" cy="694694"/>
          </a:xfrm>
        </p:grpSpPr>
        <p:sp>
          <p:nvSpPr>
            <p:cNvPr id="59402" name="Vinkeltegn 33"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940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9404" name="Gruppe 4" title=""/>
          <p:cNvGrpSpPr/>
          <p:nvPr/>
        </p:nvGrpSpPr>
        <p:grpSpPr>
          <a:xfrm>
            <a:off x="3594100" y="549275"/>
            <a:ext cx="1736725" cy="693738"/>
            <a:chOff x="3128076" y="480744"/>
            <a:chExt cx="1736735" cy="694694"/>
          </a:xfrm>
        </p:grpSpPr>
        <p:sp>
          <p:nvSpPr>
            <p:cNvPr id="59405" name="Vinkeltegn 3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940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9407" name="Gruppe 6" title=""/>
          <p:cNvGrpSpPr/>
          <p:nvPr/>
        </p:nvGrpSpPr>
        <p:grpSpPr>
          <a:xfrm>
            <a:off x="6719888" y="549275"/>
            <a:ext cx="1736725" cy="693738"/>
            <a:chOff x="6254200" y="480744"/>
            <a:chExt cx="1736735" cy="694694"/>
          </a:xfrm>
        </p:grpSpPr>
        <p:sp>
          <p:nvSpPr>
            <p:cNvPr id="59408" name="Vinkeltegn 3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940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9410" name="Gruppe 2" title=""/>
          <p:cNvGrpSpPr/>
          <p:nvPr/>
        </p:nvGrpSpPr>
        <p:grpSpPr>
          <a:xfrm>
            <a:off x="5148263" y="549275"/>
            <a:ext cx="1736725" cy="693738"/>
            <a:chOff x="1951" y="480744"/>
            <a:chExt cx="1736735" cy="694694"/>
          </a:xfrm>
        </p:grpSpPr>
        <p:sp>
          <p:nvSpPr>
            <p:cNvPr id="59411" name="Vinkeltegn 42"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941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9413" name="Avrundet rektangel 68" title=""/>
          <p:cNvSpPr/>
          <p:nvPr/>
        </p:nvSpPr>
        <p:spPr>
          <a:xfrm>
            <a:off x="468313" y="20605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Faseorienterte og traumebevisste tilnærminger</a:t>
            </a:r>
            <a:endParaRPr kumimoji="0" lang="nb-NO" altLang="nb-NO" sz="1400" b="0" i="0" u="none" strike="noStrike" kern="1200" cap="none" spc="0" normalizeH="0" baseline="0" noProof="0">
              <a:uLnTx/>
              <a:uFillTx/>
              <a:ea typeface="Arial" pitchFamily="34" charset="0"/>
            </a:endParaRPr>
          </a:p>
        </p:txBody>
      </p:sp>
      <p:sp>
        <p:nvSpPr>
          <p:cNvPr id="59414" name="Avrundet rektangel 69"/>
          <p:cNvSpPr/>
          <p:nvPr/>
        </p:nvSpPr>
        <p:spPr>
          <a:xfrm>
            <a:off x="468313" y="26368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CBT – kognitiv atferdsterapi</a:t>
            </a:r>
          </a:p>
        </p:txBody>
      </p:sp>
      <p:sp>
        <p:nvSpPr>
          <p:cNvPr id="59415" name="Avrundet rektangel 70"/>
          <p:cNvSpPr/>
          <p:nvPr/>
        </p:nvSpPr>
        <p:spPr>
          <a:xfrm>
            <a:off x="468313" y="32131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EMDR</a:t>
            </a:r>
          </a:p>
        </p:txBody>
      </p:sp>
      <p:sp>
        <p:nvSpPr>
          <p:cNvPr id="59416" name="Avrundet rektangel 71"/>
          <p:cNvSpPr/>
          <p:nvPr/>
        </p:nvSpPr>
        <p:spPr>
          <a:xfrm>
            <a:off x="468313" y="37893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Sensorimotorisk psykoterapi</a:t>
            </a:r>
          </a:p>
        </p:txBody>
      </p:sp>
      <p:sp>
        <p:nvSpPr>
          <p:cNvPr id="59417" name="Avrundet rektangel 72"/>
          <p:cNvSpPr/>
          <p:nvPr/>
        </p:nvSpPr>
        <p:spPr>
          <a:xfrm>
            <a:off x="468313" y="148431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sp>
        <p:nvSpPr>
          <p:cNvPr id="59418" name="Avrundet rektangel 73"/>
          <p:cNvSpPr/>
          <p:nvPr/>
        </p:nvSpPr>
        <p:spPr>
          <a:xfrm>
            <a:off x="468313" y="43656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Psykodynamisk terapi</a:t>
            </a:r>
          </a:p>
        </p:txBody>
      </p:sp>
      <p:sp>
        <p:nvSpPr>
          <p:cNvPr id="59419" name="Avrundet rektangel 74"/>
          <p:cNvSpPr/>
          <p:nvPr/>
        </p:nvSpPr>
        <p:spPr>
          <a:xfrm>
            <a:off x="468313" y="60928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Tilpasninger; flyktninger, asylsøkere, veteraner</a:t>
            </a:r>
          </a:p>
        </p:txBody>
      </p:sp>
      <p:sp>
        <p:nvSpPr>
          <p:cNvPr id="59420" name="Avrundet rektangel 75"/>
          <p:cNvSpPr/>
          <p:nvPr/>
        </p:nvSpPr>
        <p:spPr>
          <a:xfrm>
            <a:off x="468313" y="55165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p:txBody>
      </p:sp>
      <p:sp>
        <p:nvSpPr>
          <p:cNvPr id="59421" name="Avrundet rektangel 76"/>
          <p:cNvSpPr/>
          <p:nvPr/>
        </p:nvSpPr>
        <p:spPr>
          <a:xfrm>
            <a:off x="468313" y="49418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7410" name="TekstSylinder 34" title=""/>
          <p:cNvSpPr/>
          <p:nvPr/>
        </p:nvSpPr>
        <p:spPr>
          <a:xfrm>
            <a:off x="3868738" y="1489075"/>
            <a:ext cx="4681537" cy="4954588"/>
          </a:xfrm>
          <a:prstGeom prst="rect">
            <a:avLst/>
          </a:prstGeom>
          <a:noFill/>
          <a:ln>
            <a:no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100">
              <a:ea typeface="Arial" pitchFamily="34" charset="0"/>
            </a:endParaRPr>
          </a:p>
        </p:txBody>
      </p:sp>
      <p:sp>
        <p:nvSpPr>
          <p:cNvPr id="17411" name="TekstSylinder 35" title=""/>
          <p:cNvSpPr/>
          <p:nvPr/>
        </p:nvSpPr>
        <p:spPr>
          <a:xfrm>
            <a:off x="3868738" y="1495425"/>
            <a:ext cx="5024437" cy="5362575"/>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Type II traumer skyldes alvorlig traumatisering av vedvarende karakter og/eller gjentatte hendelser, ofte i barndom og oppvekst.  Når det er traumer som er påført av omsorgspersoner/autoriteter, bruker vi begrepet relasjonstraumer. Tortur, vold og overgrep i nære relasjoner i voksen alder sorterer også under type 2 traumer . Det har mye til felles med relasjonstraumer i det offeret er prisgitt et annet menneske  som angriper dets menneskeverd og tiltro i en relasjon.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Eksempler på type II traumer er:</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gjentatt traumatisering over tid, ofte i barndom eller ung alder.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seksuelle overgrep (i oppvekst eller som voksen)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mishandling,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alvorlig omsorgssvikt/tiknytningssvikt,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tortur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neglect (det å ikke bli sett/gitt respons, virker disorganiserende for barnets selvutvikling).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Pasienter med type 2 traumer framviser et bredere spekter av symptomer.  I tillegg til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2" action="ppaction://hlinksldjump"/>
              </a:rPr>
              <a:t>PTSD-symptomer</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kommer gjerne relasjonsvansker, vansker med følelsesregulering, selvfølelsesproblemer, manglende/dårlig kroppskontakt, manglende realitetsorientering,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dissosiasjon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angst/depressive symptomer, vansker med mat, søvn og rus. Kompleks traumatisering påvirker hele personligheten på en mer gjennomgripende måte. Dette som følge av at utviklingen har skjedd i en pågående ramme av dårlig omsorg og traumatisering. Derfor kan personlighetsforstyrrelser ofte være en mer fremtredende del av lidelsen enn PTSD.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Psykiske vansker som følge av denne type traumer, er blitt kalt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kompleks PTSD</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Det er uenighet i fagfeltet når det kommer til denne betegnelsen. Diagnosesystemet mangler i dag en god kategori som samsvarer  med problematikken ved type 2 traumer. Mange diagnoser brukes i dag sammen for komme nærmere 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beskrivelse av det diagnostiske bildet.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uLnTx/>
              <a:uFillTx/>
            </a:endParaRPr>
          </a:p>
        </p:txBody>
      </p:sp>
      <p:sp>
        <p:nvSpPr>
          <p:cNvPr id="17412" name="Avrundet rektangel 28"/>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17413" name="Avrundet rektangel 29"/>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17414" name="Avrundet rektangel 30" title=""/>
          <p:cNvSpPr/>
          <p:nvPr/>
        </p:nvSpPr>
        <p:spPr>
          <a:xfrm>
            <a:off x="468313" y="264795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Type 2 traume</a:t>
            </a:r>
            <a:endParaRPr kumimoji="0" lang="nb-NO" altLang="nb-NO" sz="1400" b="0" i="0" u="none" strike="noStrike" kern="1200" cap="none" spc="0" normalizeH="0" baseline="0" noProof="0">
              <a:uLnTx/>
              <a:uFillTx/>
              <a:ea typeface="Arial" pitchFamily="34" charset="0"/>
            </a:endParaRPr>
          </a:p>
        </p:txBody>
      </p:sp>
      <p:sp>
        <p:nvSpPr>
          <p:cNvPr id="17415" name="Avrundet rektangel 31"/>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17416" name="Avrundet rektangel 32"/>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17417" name="Avrundet rektangel 33"/>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17418" name="Avrundet rektangel 36"/>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17419" name="Avrundet rektangel 37"/>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17420" name="Avrundet rektangel 38"/>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17421"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17422" name="Gruppe 2" title=""/>
          <p:cNvGrpSpPr/>
          <p:nvPr/>
        </p:nvGrpSpPr>
        <p:grpSpPr>
          <a:xfrm>
            <a:off x="468313" y="549275"/>
            <a:ext cx="1736725" cy="693738"/>
            <a:chOff x="1951" y="480744"/>
            <a:chExt cx="1736735" cy="694694"/>
          </a:xfrm>
        </p:grpSpPr>
        <p:sp>
          <p:nvSpPr>
            <p:cNvPr id="17423" name="Vinkeltegn 40" title="">
              <a:hlinkClick r:id="rId4"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7425" name="Gruppe 3" title=""/>
          <p:cNvGrpSpPr/>
          <p:nvPr/>
        </p:nvGrpSpPr>
        <p:grpSpPr>
          <a:xfrm>
            <a:off x="2030413" y="549275"/>
            <a:ext cx="1736725" cy="693738"/>
            <a:chOff x="1565013" y="480744"/>
            <a:chExt cx="1736735" cy="694694"/>
          </a:xfrm>
        </p:grpSpPr>
        <p:sp>
          <p:nvSpPr>
            <p:cNvPr id="17426" name="Vinkeltegn 43"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7428" name="Gruppe 4" title=""/>
          <p:cNvGrpSpPr/>
          <p:nvPr/>
        </p:nvGrpSpPr>
        <p:grpSpPr>
          <a:xfrm>
            <a:off x="3594100" y="549275"/>
            <a:ext cx="1736725" cy="693738"/>
            <a:chOff x="3128076" y="480744"/>
            <a:chExt cx="1736735" cy="694694"/>
          </a:xfrm>
        </p:grpSpPr>
        <p:sp>
          <p:nvSpPr>
            <p:cNvPr id="17429" name="Vinkeltegn 46"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3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7431" name="Gruppe 6" title=""/>
          <p:cNvGrpSpPr/>
          <p:nvPr/>
        </p:nvGrpSpPr>
        <p:grpSpPr>
          <a:xfrm>
            <a:off x="6719888" y="549275"/>
            <a:ext cx="1736725" cy="693738"/>
            <a:chOff x="6254200" y="480744"/>
            <a:chExt cx="1736735" cy="694694"/>
          </a:xfrm>
        </p:grpSpPr>
        <p:sp>
          <p:nvSpPr>
            <p:cNvPr id="17432" name="Vinkeltegn 49"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3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7434" name="Gruppe 2" title=""/>
          <p:cNvGrpSpPr/>
          <p:nvPr/>
        </p:nvGrpSpPr>
        <p:grpSpPr>
          <a:xfrm>
            <a:off x="5148263" y="549275"/>
            <a:ext cx="1736725" cy="693738"/>
            <a:chOff x="1951" y="480744"/>
            <a:chExt cx="1736735" cy="694694"/>
          </a:xfrm>
        </p:grpSpPr>
        <p:sp>
          <p:nvSpPr>
            <p:cNvPr id="17435" name="Vinkeltegn 52"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3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8434" name="TekstSylinder 28"/>
          <p:cNvSpPr txBox="1"/>
          <p:nvPr/>
        </p:nvSpPr>
        <p:spPr>
          <a:xfrm>
            <a:off x="3811588" y="1495425"/>
            <a:ext cx="5081587" cy="5362575"/>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Hvis barndommen har vært preget av grov omsorgssvikt og traumatisering gir dette seg utslag i et spekter av problemer og medfører at pasienten vil oppfylle diagnostiske kriterier for en rekke psykiske lidelser.  Ved traumerelaterte lidelser er det vanlig at personlighetsutviklingen er påvirket og har ført til forstyrrede måter å tenke, reagere og samhandle med andre på.  Forskning har vist at det er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høy grad av personlighetsproblematikk og personlighetsforstyrrelser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 gruppen alvorlig traumatiserte.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alvorlig personlighetsproblematikk vil dette være så dominerende at behandling først og fremst må planlegges ut fra dette. Samtidig vil god behandling for personlighetsforstyrrelser også bygge på kunnskap om traumatisering og hvordan hjernen og kroppen fungerer etter traumatiserende opplevelser.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Vanlige tilleggs diagnoser er; </a:t>
            </a:r>
            <a:endParaRPr kumimoji="0" lang="nb-NO" sz="11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depressive lidelser,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generalisert angst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bipolar lidelse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sosial fobi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spesifikk fobi/tvang</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panikklidelser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spiseforstyrrelser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personlighetsforstyrrelser (hele spekteret)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selvmordstanker og ofte alvorlig selvskading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rusavhengighet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psykoselidelser.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Hvilken diagnose som vil ha forrang i en diagnostisk vurdering følger differensialdiagnostiske retningslinjer i ICD 10. Vurderinger gjøres på individuell basis og vil variere.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1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 tillegg bør man diagnostisere  i henhold til kapittel Y og Z (eks Y 06.1 neglect/mishandling av foreldre, tortur Y07 eller for eksempel Z 65.4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Torturoffer)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0" u="none" strike="noStrike" kern="1200" cap="none" spc="0" normalizeH="0" baseline="0" noProof="0">
              <a:ln>
                <a:noFill/>
              </a:ln>
              <a:solidFill>
                <a:schemeClr val="tx1"/>
              </a:solidFill>
              <a:uLnTx/>
              <a:uFillTx/>
              <a:latin typeface="+mn-lt"/>
              <a:ea typeface="+mn-ea"/>
              <a:cs typeface="+mn-cs"/>
            </a:endParaRPr>
          </a:p>
        </p:txBody>
      </p:sp>
      <p:sp>
        <p:nvSpPr>
          <p:cNvPr id="18435"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8436"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18437" name="Avrundet rektangel 30"/>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18438" name="Avrundet rektangel 31"/>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18439" name="Avrundet rektangel 32" title=""/>
          <p:cNvSpPr/>
          <p:nvPr/>
        </p:nvSpPr>
        <p:spPr>
          <a:xfrm>
            <a:off x="468313" y="3224213"/>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 </a:t>
            </a:r>
            <a:endParaRPr kumimoji="0" lang="nb-NO" altLang="nb-NO" sz="1400" b="0" i="0" u="none" strike="noStrike" kern="1200" cap="none" spc="0" normalizeH="0" baseline="0" noProof="0">
              <a:uLnTx/>
              <a:uFillTx/>
              <a:ea typeface="Arial" pitchFamily="34" charset="0"/>
            </a:endParaRPr>
          </a:p>
        </p:txBody>
      </p:sp>
      <p:sp>
        <p:nvSpPr>
          <p:cNvPr id="18440"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18441" name="Avrundet rektangel 3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18442" name="Avrundet rektangel 3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18443" name="Avrundet rektangel 3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18444" name="Avrundet rektangel 3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18445" name="Gruppe 2" title=""/>
          <p:cNvGrpSpPr/>
          <p:nvPr/>
        </p:nvGrpSpPr>
        <p:grpSpPr>
          <a:xfrm>
            <a:off x="468313" y="549275"/>
            <a:ext cx="1736725" cy="693738"/>
            <a:chOff x="1951" y="480744"/>
            <a:chExt cx="1736735" cy="694694"/>
          </a:xfrm>
        </p:grpSpPr>
        <p:sp>
          <p:nvSpPr>
            <p:cNvPr id="18446" name="Vinkeltegn 39"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8448" name="Gruppe 3" title=""/>
          <p:cNvGrpSpPr/>
          <p:nvPr/>
        </p:nvGrpSpPr>
        <p:grpSpPr>
          <a:xfrm>
            <a:off x="2030413" y="549275"/>
            <a:ext cx="1736725" cy="693738"/>
            <a:chOff x="1565013" y="480744"/>
            <a:chExt cx="1736735" cy="694694"/>
          </a:xfrm>
        </p:grpSpPr>
        <p:sp>
          <p:nvSpPr>
            <p:cNvPr id="18449" name="Vinkeltegn 4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8451" name="Gruppe 4" title=""/>
          <p:cNvGrpSpPr/>
          <p:nvPr/>
        </p:nvGrpSpPr>
        <p:grpSpPr>
          <a:xfrm>
            <a:off x="3594100" y="549275"/>
            <a:ext cx="1736725" cy="693738"/>
            <a:chOff x="3128076" y="480744"/>
            <a:chExt cx="1736735" cy="694694"/>
          </a:xfrm>
        </p:grpSpPr>
        <p:sp>
          <p:nvSpPr>
            <p:cNvPr id="18452" name="Vinkeltegn 4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8454" name="Gruppe 6" title=""/>
          <p:cNvGrpSpPr/>
          <p:nvPr/>
        </p:nvGrpSpPr>
        <p:grpSpPr>
          <a:xfrm>
            <a:off x="6719888" y="549275"/>
            <a:ext cx="1736725" cy="693738"/>
            <a:chOff x="6254200" y="480744"/>
            <a:chExt cx="1736735" cy="694694"/>
          </a:xfrm>
        </p:grpSpPr>
        <p:sp>
          <p:nvSpPr>
            <p:cNvPr id="18455" name="Vinkeltegn 4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8457" name="Gruppe 2" title=""/>
          <p:cNvGrpSpPr/>
          <p:nvPr/>
        </p:nvGrpSpPr>
        <p:grpSpPr>
          <a:xfrm>
            <a:off x="5148263" y="549275"/>
            <a:ext cx="1736725" cy="693738"/>
            <a:chOff x="1951" y="480744"/>
            <a:chExt cx="1736735" cy="694694"/>
          </a:xfrm>
        </p:grpSpPr>
        <p:sp>
          <p:nvSpPr>
            <p:cNvPr id="18458" name="Vinkeltegn 5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pic>
        <p:nvPicPr>
          <p:cNvPr id="19458" name="Bilde 30" title=""/>
          <p:cNvPicPr>
            <a:picLocks noChangeAspect="1"/>
          </p:cNvPicPr>
          <p:nvPr/>
        </p:nvPicPr>
        <p:blipFill>
          <a:blip r:embed="rId3"/>
          <a:stretch>
            <a:fillRect/>
          </a:stretch>
        </p:blipFill>
        <p:spPr>
          <a:xfrm>
            <a:off x="5508625" y="4384675"/>
            <a:ext cx="3024188" cy="2284413"/>
          </a:xfrm>
          <a:prstGeom prst="rect">
            <a:avLst/>
          </a:prstGeom>
          <a:noFill/>
          <a:ln>
            <a:noFill/>
            <a:miter lim="800000"/>
          </a:ln>
        </p:spPr>
      </p:pic>
      <p:sp>
        <p:nvSpPr>
          <p:cNvPr id="19459" name="TekstSylinder 28" title=""/>
          <p:cNvSpPr/>
          <p:nvPr/>
        </p:nvSpPr>
        <p:spPr>
          <a:xfrm>
            <a:off x="3851275" y="1511300"/>
            <a:ext cx="5041900" cy="4954588"/>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Toleransevinduet er et begrep som benyttes i terapi for å øke bevissthet rundt pasientens aktiveringsnivå.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Når pasienten samtaler om sine traumer, kan aktiveringen erfart i kroppen under de opprinnelige hendelser, bli reaktivert.  Dersom en blir </a:t>
            </a:r>
            <a:r>
              <a:rPr kumimoji="0" lang="nb-NO" altLang="nb-NO" sz="1100" b="0"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overaktivert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oppleves stressreaksjoner som «</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fight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eller «</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flight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det vil si sloss eller flykte. Det finnes også en </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overaktivert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frys-reaksjon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med muskeltonus, som innebærer en låsing av påbegynt fight/flight reaksjon, der man stivner til og ikke klarer å bevege seg. En underaktivering innebærer at en blir nummen kroppslig/mentalt, og kan oppleve «overgivelse» og handlingslammelse, en «</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frys</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reaksjon (uten muskeltonus). Slik aktivering bidrar ikke til terapeutisk bearbeidelse.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Når man er i toleransevinduet, kan man være sosialt påkoplet. Vidden på vinduet tilsier hvor mye aktiveringen man tolererer. Dette varierer fra person til person. Personer  med traumelidelser har ofte et smalt toleransevindu. I praksis betyr dette at så lenge aktiveringen befinner seg innenfor toleransevinduet, vil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man både kunne fortelle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og tenke om sine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traumatiske erfaringer.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Man har da et godt 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grunnlag for å kunne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integrere både tanker,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følelser og kroppslige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reaksjoner knyttet til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den traumatiske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erfaringen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mentalisering muliggjøres</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FF0000"/>
                </a:solidFill>
                <a:uLnTx/>
                <a:uFillTx/>
                <a:ea typeface="Arial" pitchFamily="34" charset="0"/>
              </a:rPr>
              <a:t>.</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FF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solidFill>
                <a:schemeClr val="tx1"/>
              </a:solidFill>
              <a:uLnTx/>
              <a:uFillTx/>
              <a:ea typeface="Arial" pitchFamily="34" charset="0"/>
            </a:endParaRPr>
          </a:p>
        </p:txBody>
      </p:sp>
      <p:sp>
        <p:nvSpPr>
          <p:cNvPr id="19460" name="TekstSylinder 31" title=""/>
          <p:cNvSpPr/>
          <p:nvPr/>
        </p:nvSpPr>
        <p:spPr>
          <a:xfrm>
            <a:off x="6884988" y="4767263"/>
            <a:ext cx="1520825" cy="215900"/>
          </a:xfrm>
          <a:prstGeom prst="rect">
            <a:avLst/>
          </a:prstGeom>
          <a:solidFill>
            <a:schemeClr val="bg1"/>
          </a:solidFill>
          <a:ln w="12700">
            <a:solidFill>
              <a:srgbClr val="C00000"/>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800">
                <a:ea typeface="Arial" pitchFamily="34" charset="0"/>
              </a:rPr>
              <a:t>Fight, Flight Freeze modus</a:t>
            </a:r>
            <a:endParaRPr lang="nb-NO" altLang="nb-NO" sz="800">
              <a:ea typeface="Arial" pitchFamily="34" charset="0"/>
            </a:endParaRPr>
          </a:p>
        </p:txBody>
      </p:sp>
      <p:sp>
        <p:nvSpPr>
          <p:cNvPr id="19461" name="Rektangel 1"/>
          <p:cNvSpPr/>
          <p:nvPr/>
        </p:nvSpPr>
        <p:spPr>
          <a:xfrm>
            <a:off x="5651500" y="4767263"/>
            <a:ext cx="1101725" cy="276225"/>
          </a:xfrm>
          <a:prstGeom prst="rect">
            <a:avLst/>
          </a:prstGeom>
          <a:solidFill>
            <a:srgbClr val="FFFFFF"/>
          </a:solidFill>
          <a:ln w="3175" cap="flat" cmpd="sng" algn="ctr">
            <a:solidFill>
              <a:srgbClr val="C0504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Sympatisk aktivering, hyperaktivering</a:t>
            </a: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19462" name="Rektangel 32"/>
          <p:cNvSpPr/>
          <p:nvPr/>
        </p:nvSpPr>
        <p:spPr>
          <a:xfrm>
            <a:off x="7062788" y="5440363"/>
            <a:ext cx="1452562" cy="304800"/>
          </a:xfrm>
          <a:prstGeom prst="rect">
            <a:avLst/>
          </a:prstGeom>
          <a:solidFill>
            <a:srgbClr val="FFFFFF"/>
          </a:solidFill>
          <a:ln w="3175" cap="flat" cmpd="sng" algn="ctr">
            <a:solidFill>
              <a:srgbClr val="9BBB59"/>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TOLERANSEVINDUET</a:t>
            </a:r>
          </a:p>
          <a:p>
            <a:pPr marL="0" marR="0" lvl="0" indent="0" algn="ctr"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Den optimale aktiveringssone</a:t>
            </a:r>
          </a:p>
        </p:txBody>
      </p:sp>
      <p:sp>
        <p:nvSpPr>
          <p:cNvPr id="19463" name="Rektangel 2"/>
          <p:cNvSpPr/>
          <p:nvPr/>
        </p:nvSpPr>
        <p:spPr>
          <a:xfrm>
            <a:off x="6738938" y="6249988"/>
            <a:ext cx="1743075" cy="320675"/>
          </a:xfrm>
          <a:prstGeom prst="rect">
            <a:avLst/>
          </a:prstGeom>
          <a:solidFill>
            <a:srgbClr val="FFFFFF"/>
          </a:solidFill>
          <a:ln w="25400" cap="flat" cmpd="sng" algn="ctr">
            <a:solidFill>
              <a:srgbClr val="FFFFFF"/>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Freeze modus; Nedstemthet, tomhet, dissosiasjon, fjernhet m.m.</a:t>
            </a:r>
          </a:p>
        </p:txBody>
      </p:sp>
      <p:sp>
        <p:nvSpPr>
          <p:cNvPr id="19464" name="Rektangel 33"/>
          <p:cNvSpPr/>
          <p:nvPr/>
        </p:nvSpPr>
        <p:spPr>
          <a:xfrm>
            <a:off x="5637213" y="6249988"/>
            <a:ext cx="1101725" cy="293687"/>
          </a:xfrm>
          <a:prstGeom prst="rect">
            <a:avLst/>
          </a:prstGeom>
          <a:solidFill>
            <a:srgbClr val="FFFFFF"/>
          </a:solidFill>
          <a:ln w="3175"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Parasympatisk akti, hypoaktivering</a:t>
            </a: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19465"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9466" name="Avrundet rektangel 34"/>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19467" name="Avrundet rektangel 35"/>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19468" name="Avrundet rektangel 36"/>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19469" name="Avrundet rektangel 37"/>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19470" name="Avrundet rektangel 38" title=""/>
          <p:cNvSpPr/>
          <p:nvPr/>
        </p:nvSpPr>
        <p:spPr>
          <a:xfrm>
            <a:off x="468313" y="3800475"/>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Kroppen og traumer I</a:t>
            </a:r>
            <a:endParaRPr kumimoji="0" lang="nb-NO" altLang="nb-NO" sz="1400" b="0" i="0" u="none" strike="noStrike" kern="1200" cap="none" spc="0" normalizeH="0" baseline="0" noProof="0">
              <a:uLnTx/>
              <a:uFillTx/>
              <a:ea typeface="Arial" pitchFamily="34" charset="0"/>
            </a:endParaRPr>
          </a:p>
        </p:txBody>
      </p:sp>
      <p:sp>
        <p:nvSpPr>
          <p:cNvPr id="19471" name="Avrundet rektangel 39"/>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19472" name="Avrundet rektangel 40"/>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19473" name="Avrundet rektangel 41"/>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19474" name="Avrundet rektangel 42"/>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19475" name="Gruppe 2" title=""/>
          <p:cNvGrpSpPr/>
          <p:nvPr/>
        </p:nvGrpSpPr>
        <p:grpSpPr>
          <a:xfrm>
            <a:off x="468313" y="549275"/>
            <a:ext cx="1736725" cy="693738"/>
            <a:chOff x="1951" y="480744"/>
            <a:chExt cx="1736735" cy="694694"/>
          </a:xfrm>
        </p:grpSpPr>
        <p:sp>
          <p:nvSpPr>
            <p:cNvPr id="19476" name="Vinkeltegn 44" title="">
              <a:hlinkClick r:id="rId4"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9478" name="Gruppe 3" title=""/>
          <p:cNvGrpSpPr/>
          <p:nvPr/>
        </p:nvGrpSpPr>
        <p:grpSpPr>
          <a:xfrm>
            <a:off x="2030413" y="549275"/>
            <a:ext cx="1736725" cy="693738"/>
            <a:chOff x="1565013" y="480744"/>
            <a:chExt cx="1736735" cy="694694"/>
          </a:xfrm>
        </p:grpSpPr>
        <p:sp>
          <p:nvSpPr>
            <p:cNvPr id="19479" name="Vinkeltegn 47"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8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9481" name="Gruppe 4" title=""/>
          <p:cNvGrpSpPr/>
          <p:nvPr/>
        </p:nvGrpSpPr>
        <p:grpSpPr>
          <a:xfrm>
            <a:off x="3594100" y="549275"/>
            <a:ext cx="1736725" cy="693738"/>
            <a:chOff x="3128076" y="480744"/>
            <a:chExt cx="1736735" cy="694694"/>
          </a:xfrm>
        </p:grpSpPr>
        <p:sp>
          <p:nvSpPr>
            <p:cNvPr id="19482" name="Vinkeltegn 50"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8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9484" name="Gruppe 6" title=""/>
          <p:cNvGrpSpPr/>
          <p:nvPr/>
        </p:nvGrpSpPr>
        <p:grpSpPr>
          <a:xfrm>
            <a:off x="6719888" y="549275"/>
            <a:ext cx="1736725" cy="693738"/>
            <a:chOff x="6254200" y="480744"/>
            <a:chExt cx="1736735" cy="694694"/>
          </a:xfrm>
        </p:grpSpPr>
        <p:sp>
          <p:nvSpPr>
            <p:cNvPr id="19485" name="Vinkeltegn 53"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8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9487" name="Gruppe 2" title=""/>
          <p:cNvGrpSpPr/>
          <p:nvPr/>
        </p:nvGrpSpPr>
        <p:grpSpPr>
          <a:xfrm>
            <a:off x="5148263" y="549275"/>
            <a:ext cx="1736725" cy="693738"/>
            <a:chOff x="1951" y="480744"/>
            <a:chExt cx="1736735" cy="694694"/>
          </a:xfrm>
        </p:grpSpPr>
        <p:sp>
          <p:nvSpPr>
            <p:cNvPr id="19488" name="Vinkeltegn 56"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8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0482"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0483" name="TekstSylinder 28" title=""/>
          <p:cNvSpPr txBox="1"/>
          <p:nvPr/>
        </p:nvSpPr>
        <p:spPr>
          <a:xfrm>
            <a:off x="3851275" y="1511300"/>
            <a:ext cx="5113338" cy="5662613"/>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Forskning viser at traumer setter dype kroppslige spor. Ved traumatisering vil stress og angstnivå kunne bli så høyt, at kroppens overlevelsesforsvar utløses og “låses”. Da skjer et sammenbrudd i informasjonsbearbeiding, en deling av bevissthet, nærmest som et skille mellom hode og kropp. Deler av opplevelsen lever videre i kroppen som “rå” og ubearbeidete følelser, sanseminner og kroppslige fornemmelser, som personen kan trigges inn i ved erfaringer i nåtid som har sansemessig likhet med noe i traumet.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Slike reaksjoner har gjerne karakter av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mye</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flashbacks/mareritt, hjertebank, intense ubehagelige følelser, kramper/smerter,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lite</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nummenhet, fjernhet, lammelse, osv.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Også våre tidlige tilknytningserfaringer (førspråklige) bærer vi med oss som kroppslige spor. Hvordan vi ble speilet i våre tidlige relasjoner, vil ha betydning for hvilke deler av oss selv vi har kunnet få mulighet til å oppleve som “jeg”. Barn som blir neglisjert følelsesmessig eller traumatisert av omsorgspersonene har ofte ikke annen mulighet enn å spalte av sider av seg selv, for å kunne bevare den livsviktige tilknytningen til omsorgspersonen. Disse kroppsliggjorte erfaringene av væremåter i verden vil det være viktig å arbeide med å bringe fra et ubevisst til et bevisst nivå.</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Personer med gjentatte negative barndomserfaringer har mangedoblet risiko for et en rekke fysiske og psykiske helseplager og sykdommer i voksen alder, og for tidlig død. Mekanismen er at vedvarende stress som ikke blir regulert ned, såkalt toksisk stress, gir forandringer i HPA aksen, som også står i nær forbindelse med hormonsystemet, immunsystemet og nervesystemet.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behandlingen av komplekse traumelidelser er det derfor viktig å se psyke og kropp i sammenheng, ha forståelse for underliggende sykdomsfremmende mekanismer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og å inkludere kroppen i terapien.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FF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uLnTx/>
              <a:uFillTx/>
              <a:ea typeface="Arial" pitchFamily="34" charset="0"/>
            </a:endParaRPr>
          </a:p>
        </p:txBody>
      </p:sp>
      <p:sp>
        <p:nvSpPr>
          <p:cNvPr id="20484"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20485" name="Avrundet rektangel 30"/>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20486" name="Avrundet rektangel 31"/>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20487" name="Avrundet rektangel 32"/>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20488"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20489" name="Avrundet rektangel 34" title=""/>
          <p:cNvSpPr/>
          <p:nvPr/>
        </p:nvSpPr>
        <p:spPr>
          <a:xfrm>
            <a:off x="468313" y="4384675"/>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Kroppen og traumer II</a:t>
            </a:r>
            <a:endParaRPr kumimoji="0" lang="nb-NO" altLang="nb-NO" sz="1400" b="0" i="0" u="none" strike="noStrike" kern="1200" cap="none" spc="0" normalizeH="0" baseline="0" noProof="0">
              <a:uLnTx/>
              <a:uFillTx/>
              <a:ea typeface="Arial" pitchFamily="34" charset="0"/>
            </a:endParaRPr>
          </a:p>
        </p:txBody>
      </p:sp>
      <p:sp>
        <p:nvSpPr>
          <p:cNvPr id="20490" name="Avrundet rektangel 35"/>
          <p:cNvSpPr/>
          <p:nvPr/>
        </p:nvSpPr>
        <p:spPr>
          <a:xfrm>
            <a:off x="468313" y="4953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Flyktninger og asylsøkere</a:t>
            </a:r>
          </a:p>
        </p:txBody>
      </p:sp>
      <p:sp>
        <p:nvSpPr>
          <p:cNvPr id="20491" name="Avrundet rektangel 3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20492" name="Avrundet rektangel 3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20493" name="Gruppe 2" title=""/>
          <p:cNvGrpSpPr/>
          <p:nvPr/>
        </p:nvGrpSpPr>
        <p:grpSpPr>
          <a:xfrm>
            <a:off x="468313" y="549275"/>
            <a:ext cx="1736725" cy="693738"/>
            <a:chOff x="1951" y="480744"/>
            <a:chExt cx="1736735" cy="694694"/>
          </a:xfrm>
        </p:grpSpPr>
        <p:sp>
          <p:nvSpPr>
            <p:cNvPr id="20494" name="Vinkeltegn 39"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0496" name="Gruppe 3" title=""/>
          <p:cNvGrpSpPr/>
          <p:nvPr/>
        </p:nvGrpSpPr>
        <p:grpSpPr>
          <a:xfrm>
            <a:off x="2030413" y="549275"/>
            <a:ext cx="1736725" cy="693738"/>
            <a:chOff x="1565013" y="480744"/>
            <a:chExt cx="1736735" cy="694694"/>
          </a:xfrm>
        </p:grpSpPr>
        <p:sp>
          <p:nvSpPr>
            <p:cNvPr id="20497" name="Vinkeltegn 4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0499" name="Gruppe 4" title=""/>
          <p:cNvGrpSpPr/>
          <p:nvPr/>
        </p:nvGrpSpPr>
        <p:grpSpPr>
          <a:xfrm>
            <a:off x="3594100" y="549275"/>
            <a:ext cx="1736725" cy="693738"/>
            <a:chOff x="3128076" y="480744"/>
            <a:chExt cx="1736735" cy="694694"/>
          </a:xfrm>
        </p:grpSpPr>
        <p:sp>
          <p:nvSpPr>
            <p:cNvPr id="20500" name="Vinkeltegn 4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50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0502" name="Gruppe 6" title=""/>
          <p:cNvGrpSpPr/>
          <p:nvPr/>
        </p:nvGrpSpPr>
        <p:grpSpPr>
          <a:xfrm>
            <a:off x="6719888" y="549275"/>
            <a:ext cx="1736725" cy="693738"/>
            <a:chOff x="6254200" y="480744"/>
            <a:chExt cx="1736735" cy="694694"/>
          </a:xfrm>
        </p:grpSpPr>
        <p:sp>
          <p:nvSpPr>
            <p:cNvPr id="20503" name="Vinkeltegn 4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50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0505" name="Gruppe 2" title=""/>
          <p:cNvGrpSpPr/>
          <p:nvPr/>
        </p:nvGrpSpPr>
        <p:grpSpPr>
          <a:xfrm>
            <a:off x="5148263" y="549275"/>
            <a:ext cx="1736725" cy="693738"/>
            <a:chOff x="1951" y="480744"/>
            <a:chExt cx="1736735" cy="694694"/>
          </a:xfrm>
        </p:grpSpPr>
        <p:sp>
          <p:nvSpPr>
            <p:cNvPr id="20506" name="Vinkeltegn 5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50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1506" name="TekstSylinder 28" title=""/>
          <p:cNvSpPr/>
          <p:nvPr/>
        </p:nvSpPr>
        <p:spPr>
          <a:xfrm>
            <a:off x="3851275" y="1511300"/>
            <a:ext cx="4897438" cy="5346700"/>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løpet av 2015 kom det ca 30.000 asylsøkere til Norge. Mange har behov for sammensatte og tverrfaglig behandling/oppfølging fra spesialisthelsetjenesten. Utfordringene i dette arbeidet krever kunnskap om traumer, migrasjon og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kultursensitivitet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Kultursensitivitet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handler ikke om detaljkunnskap om hvert land, men å ha en respektfull nysgjerrighet på det man ikke vet og en åpenhet for å forstå det som fremstår annerledes og ukjent. Ved å vite noe om hva som skiller kulturelle forståelsesmåter, kan vi øve oss på å skifte stil i møte med hjelpesøkende flyktninger. Vår psykologiske kunnskap og metode, er betinget vår kultur. Dette må tilpasses i møte med pasienter med en ikke vestlig bakgrunn.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Å være tilgjengelig for terapi, kan være vanskelig med en uavklart asylsøkerstatus. </a:t>
            </a:r>
            <a:endPar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Rettigheter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Asylsøkere  skal vurderes og tildeles rett til helsehjelp i henhold til prioriterings-veilederen for psykisk helsevern. Rettigheten gjelder så lenge en flyktning er registrert som asylsøker og ikke har fått  endelig avslag.  Asylsøkere er i en uavklart situasjon med hensyn til opphold, og i en pågående prosess med å søke om opphold.  Denne statusen må redegjøres for ved henvendelse til spesialisthelsetjenesten.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Flyktningstatus</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gis når man har fått innvilget rett til opphold, eller er kvote-flyktning  eller overføringsflyktning, som betyr at man har fått rett til beskyttelse fra FN. Asylsøkere som har fått avslag, men blir boende i på mottak grunnet vansker med tilbakevending, utgjør en betydelig gruppe, og er i en særskilt krevende psykisk situasjon.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akutthjelp har alle, uavhengig av status, også de som har fått endelig avslag og venter på utreise. </a:t>
            </a:r>
            <a:endPar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900" b="1" i="1" u="none" strike="noStrike" kern="1200" cap="none" spc="0" normalizeH="0" baseline="0" noProof="0">
              <a:solidFill>
                <a:schemeClr val="tx1"/>
              </a:solidFill>
              <a:uLnTx/>
              <a:uFillTx/>
              <a:ea typeface="Arial" pitchFamily="34" charset="0"/>
            </a:endParaRPr>
          </a:p>
        </p:txBody>
      </p:sp>
      <p:sp>
        <p:nvSpPr>
          <p:cNvPr id="21507"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1508" name="Avrundet rektangel 29"/>
          <p:cNvSpPr/>
          <p:nvPr/>
        </p:nvSpPr>
        <p:spPr>
          <a:xfrm>
            <a:off x="468313" y="148272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Traumerelaterte lidelser– forståelse </a:t>
            </a:r>
          </a:p>
        </p:txBody>
      </p:sp>
      <p:sp>
        <p:nvSpPr>
          <p:cNvPr id="21509" name="Avrundet rektangel 30"/>
          <p:cNvSpPr/>
          <p:nvPr/>
        </p:nvSpPr>
        <p:spPr>
          <a:xfrm>
            <a:off x="468313" y="206216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1 traume</a:t>
            </a:r>
          </a:p>
        </p:txBody>
      </p:sp>
      <p:sp>
        <p:nvSpPr>
          <p:cNvPr id="21510" name="Avrundet rektangel 31"/>
          <p:cNvSpPr/>
          <p:nvPr/>
        </p:nvSpPr>
        <p:spPr>
          <a:xfrm>
            <a:off x="468313" y="26479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Type 2 traume</a:t>
            </a:r>
          </a:p>
        </p:txBody>
      </p:sp>
      <p:sp>
        <p:nvSpPr>
          <p:cNvPr id="21511" name="Avrundet rektangel 32"/>
          <p:cNvSpPr/>
          <p:nvPr/>
        </p:nvSpPr>
        <p:spPr>
          <a:xfrm>
            <a:off x="468313" y="32242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 </a:t>
            </a:r>
          </a:p>
        </p:txBody>
      </p:sp>
      <p:sp>
        <p:nvSpPr>
          <p:cNvPr id="21512" name="Avrundet rektangel 33"/>
          <p:cNvSpPr/>
          <p:nvPr/>
        </p:nvSpPr>
        <p:spPr>
          <a:xfrm>
            <a:off x="468313" y="3800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a:t>
            </a:r>
          </a:p>
        </p:txBody>
      </p:sp>
      <p:sp>
        <p:nvSpPr>
          <p:cNvPr id="21513" name="Avrundet rektangel 34"/>
          <p:cNvSpPr/>
          <p:nvPr/>
        </p:nvSpPr>
        <p:spPr>
          <a:xfrm>
            <a:off x="468313" y="43846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Kroppen og traumer II</a:t>
            </a:r>
          </a:p>
        </p:txBody>
      </p:sp>
      <p:sp>
        <p:nvSpPr>
          <p:cNvPr id="21514" name="Avrundet rektangel 35" title=""/>
          <p:cNvSpPr/>
          <p:nvPr/>
        </p:nvSpPr>
        <p:spPr>
          <a:xfrm>
            <a:off x="468313" y="495300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Flyktninger og asylsøkere</a:t>
            </a:r>
            <a:endParaRPr kumimoji="0" lang="nb-NO" altLang="nb-NO" sz="1400" b="0" i="0" u="none" strike="noStrike" kern="1200" cap="none" spc="0" normalizeH="0" baseline="0" noProof="0">
              <a:uLnTx/>
              <a:uFillTx/>
              <a:ea typeface="Arial" pitchFamily="34" charset="0"/>
            </a:endParaRPr>
          </a:p>
        </p:txBody>
      </p:sp>
      <p:sp>
        <p:nvSpPr>
          <p:cNvPr id="21515" name="Avrundet rektangel 36"/>
          <p:cNvSpPr/>
          <p:nvPr/>
        </p:nvSpPr>
        <p:spPr>
          <a:xfrm>
            <a:off x="466725" y="5529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Linker/videoer</a:t>
            </a:r>
          </a:p>
        </p:txBody>
      </p:sp>
      <p:sp>
        <p:nvSpPr>
          <p:cNvPr id="21516" name="Avrundet rektangel 37"/>
          <p:cNvSpPr/>
          <p:nvPr/>
        </p:nvSpPr>
        <p:spPr>
          <a:xfrm>
            <a:off x="468313" y="610711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grpSp>
        <p:nvGrpSpPr>
          <p:cNvPr id="21517" name="Gruppe 2" title=""/>
          <p:cNvGrpSpPr/>
          <p:nvPr/>
        </p:nvGrpSpPr>
        <p:grpSpPr>
          <a:xfrm>
            <a:off x="468313" y="549275"/>
            <a:ext cx="1736725" cy="693738"/>
            <a:chOff x="1951" y="480744"/>
            <a:chExt cx="1736735" cy="694694"/>
          </a:xfrm>
        </p:grpSpPr>
        <p:sp>
          <p:nvSpPr>
            <p:cNvPr id="21518" name="Vinkeltegn 39"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1520" name="Gruppe 3" title=""/>
          <p:cNvGrpSpPr/>
          <p:nvPr/>
        </p:nvGrpSpPr>
        <p:grpSpPr>
          <a:xfrm>
            <a:off x="2030413" y="549275"/>
            <a:ext cx="1736725" cy="693738"/>
            <a:chOff x="1565013" y="480744"/>
            <a:chExt cx="1736735" cy="694694"/>
          </a:xfrm>
        </p:grpSpPr>
        <p:sp>
          <p:nvSpPr>
            <p:cNvPr id="21521" name="Vinkeltegn 42"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1523" name="Gruppe 4" title=""/>
          <p:cNvGrpSpPr/>
          <p:nvPr/>
        </p:nvGrpSpPr>
        <p:grpSpPr>
          <a:xfrm>
            <a:off x="3594100" y="549275"/>
            <a:ext cx="1736725" cy="693738"/>
            <a:chOff x="3128076" y="480744"/>
            <a:chExt cx="1736735" cy="694694"/>
          </a:xfrm>
        </p:grpSpPr>
        <p:sp>
          <p:nvSpPr>
            <p:cNvPr id="21524" name="Vinkeltegn 45"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1526" name="Gruppe 6" title=""/>
          <p:cNvGrpSpPr/>
          <p:nvPr/>
        </p:nvGrpSpPr>
        <p:grpSpPr>
          <a:xfrm>
            <a:off x="6719888" y="549275"/>
            <a:ext cx="1736725" cy="693738"/>
            <a:chOff x="6254200" y="480744"/>
            <a:chExt cx="1736735" cy="694694"/>
          </a:xfrm>
        </p:grpSpPr>
        <p:sp>
          <p:nvSpPr>
            <p:cNvPr id="21527" name="Vinkeltegn 48"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1529" name="Gruppe 2" title=""/>
          <p:cNvGrpSpPr/>
          <p:nvPr/>
        </p:nvGrpSpPr>
        <p:grpSpPr>
          <a:xfrm>
            <a:off x="5148263" y="549275"/>
            <a:ext cx="1736725" cy="693738"/>
            <a:chOff x="1951" y="480744"/>
            <a:chExt cx="1736735" cy="694694"/>
          </a:xfrm>
        </p:grpSpPr>
        <p:sp>
          <p:nvSpPr>
            <p:cNvPr id="21530" name="Vinkeltegn 51"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3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1023</Paragraphs>
  <Slides>46</Slides>
  <Notes>10</Notes>
  <TotalTime>1365</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46</vt:i4>
      </vt:variant>
    </vt:vector>
  </HeadingPairs>
  <TitlesOfParts>
    <vt:vector baseType="lpstr" size="50">
      <vt:lpstr>Arial</vt:lpstr>
      <vt:lpstr>Calibri</vt:lpstr>
      <vt:lpstr>Wingdings</vt:lpstr>
      <vt:lpstr>Office-tema</vt:lpstr>
      <vt:lpstr>Traumerelaterte lidelser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Traumerelaterte lidelser</dc:title>
  <dc:creator>greile</dc:creator>
  <dc:description>EK_Avdeling¤2#4¤2#¤3#EK_Avsnitt¤2#4¤2#¤3#EK_Bedriftsnavn¤2#1¤2#Sørlandet sykehus HF¤3#EK_GjelderFra¤2#0¤2#24.06.2019¤3#EK_KlGjelderFra¤2#0¤2#¤3#EK_Opprettet¤2#0¤2#10.08.2017¤3#EK_Utgitt¤2#0¤2#10.08.2017¤3#EK_IBrukDato¤2#0¤2#24.06.2019¤3#EK_DokumentID¤2#0¤2#D44466¤3#EK_DokTittel¤2#0¤2#Behandlingslinje - Traumerelaterte lidelser¤3#EK_DokType¤2#0¤2#Generelt dokument¤3#EK_DocLvlShort¤2#0¤2#¤3#EK_DocLevel¤2#0¤2#¤3#EK_EksRef¤2#2¤2# 0¤3#EK_Erstatter¤2#0¤2#2.00¤3#EK_ErstatterD¤2#0¤2#24.06.2019¤3#EK_Signatur¤2#0¤2#¤3#EK_Verifisert¤2#0¤2#¤3#EK_Hørt¤2#0¤2#¤3#EK_AuditReview¤2#2¤2#¤3#EK_AuditApprove¤2#2¤2#¤3#EK_Gradering¤2#0¤2#Åpen¤3#EK_Gradnr¤2#4¤2#0¤3#EK_Kapittel¤2#4¤2#¤3#EK_Referanse¤2#2¤2# 14I.3.2-3Tolketjeneste i SSHF00908dok00908.docx¤1#II.KPH.2.1.2-2Selvmordsrisiko i KPH - kartlegging og vurdering20230dok20230.docx¤1#II.KPH.2.1.5-3Voldelig atferd - vurdering av risiko40904dok40904.docx¤1#II.KPH.2.2.2-3Henvisninger til SPT - rettighetsvurdering i DPS42267dok42267.docx¤1#II.KPH.2.4.1-1Anamnese KPH - Veiledning31127dok31127.docx¤1#II.KPH.2.4.1-11SCID-II24509dok24509.pdf¤1#II.KPH.2.4.1-28SCID-D - lenke27873dok27873.docx¤1#II.KPH.2.4.1-72TEC - skåringsverktøy traumerelatert lidelse41633http://www.enijenhuis.nl/tec/¤1#II.KPH.2.4.1-73SDQ 20 -skåringsverktøy traumerelatert lidelse41634http://www.sdqinfo.com/py/sdqinfo/b3.py?language=norwegianqz(bokmal)¤1#II.KPH.2.4.1-76Mini - plus41872¤1#II.KPH.2.4.1-93Traumebok SDQ-20 norsk versjon44469dok44469.doc¤1#II.KPH.2.4.1-94PTSS-1644470dok44470.doc¤1#II.KPH.2.4.2-24Standard utredning  KPH - Retningslinje40896dok40896.docx¤1#II.KPH.2.6.3-4Kriseplan for pasienter i KPH33150dok33150.docx¤1#¤3#EK_RefNr¤2#0¤2#II.KPH.3.9-8¤3#EK_Revisjon¤2#0¤2#2.01¤3#EK_Ansvarlig¤2#0¤2#Martin Rafoss¤3#EK_SkrevetAv¤2#0¤2#Spesialisert poliklinikk for psykosomatikk og traumer¤3#EK_DokAnsvNavn¤2#0¤2#SPST¤3#EK_UText2¤2#0¤2#¤3#EK_UText3¤2#0¤2#¤3#EK_UText4¤2#0¤2#¤3#EK_Status¤2#0¤2#Endres¤3#EK_Stikkord¤2#0¤2#PTSD, flyktning, asylsøker, Post, traumatisk, stress, traume, EMDR, trauma; traumatisering¤3#EK_SuperStikkord¤2#0¤2#¤3#EK_Rapport¤2#3¤2#¤3#EK_EKPrintMerke¤2#0¤2#¤3#EK_Watermark¤2#0¤2#¤3#EK_Utgave¤2#0¤2#2.01¤3#EK_Merknad¤2#7¤2#¤3#EK_VerLogg¤2#2¤2#Ver. 2.01 - 24.06.2019|¤1#Ver. 2.00 - 24.06.2019|¤1#Ver. 1.01 - 19.09.2017|¤1#Ver. 1.00 - 10.08.2017|¤3#EK_RF1¤2#4¤2#¤3#EK_RF2¤2#4¤2#¤3#EK_RF3¤2#4¤2#¤3#EK_RF4¤2#4¤2#¤3#EK_RF5¤2#4¤2#¤3#EK_RF6¤2#4¤2#¤3#EK_RF7¤2#4¤2#¤3#EK_RF8¤2#4¤2#¤3#EK_RF9¤2#4¤2#¤3#EK_Mappe1¤2#4¤2#¤3#EK_Mappe2¤2#4¤2#¤3#EK_Mappe3¤2#4¤2#¤3#EK_Mappe4¤2#4¤2#¤3#EK_Mappe5¤2#4¤2#¤3#EK_Mappe6¤2#4¤2#¤3#EK_Mappe7¤2#4¤2#¤3#EK_Mappe8¤2#4¤2#¤3#EK_Mappe9¤2#4¤2#¤3#EK_DL¤2#0¤2#8¤3#EK_GjelderTil¤2#0¤2#24.06.2021¤3#EK_Vedlegg¤2#2¤2# 0¤3#EK_AvdelingOver¤2#4¤2#¤3#EK_HRefNr¤2#0¤2#¤3#EK_HbNavn¤2#0¤2#¤3#EK_DokRefnr¤2#4¤2#0002040309¤3#EK_Dokendrdato¤2#4¤2#18.05.2022 11:42:15¤3#EK_HbType¤2#4¤2#¤3#EK_Offisiell¤2#4¤2#¤3#EK_VedleggRef¤2#4¤2#II.KPH.3.9-8¤3#EK_Strukt00¤2#5¤2#¤5#II¤5#Klinikknivå¤5#0¤5#0¤4#.¤5#KPH¤5#Klinikk for psykisk helse - psykiatri og avhengighetsbehandling¤5#0¤5#0¤4#.¤5#3¤5#Diagnosespesifikke behandlingsforløp¤5#0¤5#0¤4#.¤5#9¤5#Traumer¤5#0¤5#0¤4#\¤3#EK_Strukt01¤2#5¤2#¤3#EK_Pub¤2#6¤2#¤3#EKR_DokType¤2#0¤2#¤3#EKR_Doktittel¤2#0¤2#¤3#EKR_DokumentID¤2#0¤2#¤3#EKR_RefNr¤2#0¤2#¤3#EKR_Gradering¤2#0¤2#¤3#EKR_Signatur¤2#0¤2#¤3#EKR_Verifisert¤2#0¤2#¤3#EKR_Hørt¤2#0¤2#¤3#EKR_AuditReview¤2#2¤2#¤3#EKR_AuditApprove¤2#2¤2#¤3#EKR_AuditFinal¤2#2¤2#¤3#EKR_Dokeier¤2#0¤2#¤3#EKR_Status¤2#0¤2#¤3#EKR_Opprettet¤2#0¤2#¤3#EKR_Endret¤2#0¤2#¤3#EKR_Ibruk¤2#0¤2#¤3#EKR_Rapport¤2#3¤2#¤3#EKR_Utgitt¤2#0¤2#¤3#EKR_SkrevetAv¤2#0¤2#¤3#EKR_UText1¤2#0¤2#¤3#EKR_UText2¤2#0¤2#¤3#EKR_UText3¤2#0¤2#¤3#EKR_UText4¤2#0¤2#¤3#EKR_DokRefnr¤2#4¤2#¤3#EKR_Gradnr¤2#4¤2#¤3#EKR_Strukt00¤2#5¤2#¤5#II¤5#Klinikknivå¤5#0¤5#0¤4#.¤5#KPH¤5#Klinikk for psykisk helse - psykiatri og avhengighetsbehandling¤5#0¤5#0¤4#.¤5#3¤5#Diagnosespesifikke behandlingsforløp¤5#0¤5#0¤4#.¤5#9¤5#Traumer¤5#0¤5#0¤4#\¤3#</dc:description>
  <cp:keywords>&lt;dok44466.ppt&gt;&lt;n&gt;ek_type&lt;/n&gt;&lt;v&gt;ARB&lt;/v&gt;&lt;n&gt;khb&lt;/n&gt;&lt;v&gt;UB&lt;/v&gt;&lt;n&gt;beskyttet&lt;/n&gt;&lt;v&gt;nei&lt;/v&gt;&lt;/dok44466.ppt&gt;</cp:keywords>
  <cp:lastModifiedBy>Helene Dahl</cp:lastModifiedBy>
  <cp:revision>194</cp:revision>
  <dcterms:created xsi:type="dcterms:W3CDTF">2016-09-11T10:39:35Z</dcterms:created>
  <dcterms:modified xsi:type="dcterms:W3CDTF">2023-12-20T14:12:05Z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2</vt:lpwstr>
  </property>
</Properties>
</file>