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custDataLst>
    <p:tags r:id="rId5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2" autoAdjust="0"/>
  </p:normalViewPr>
  <p:slideViewPr>
    <p:cSldViewPr>
      <p:cViewPr varScale="1">
        <p:scale>
          <a:sx n="70" d="100"/>
          <a:sy n="70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5883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48D9F-91B6-4EE7-B849-5162811ABF5D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516A1-ACBB-4B40-A0C7-C34982A1DAD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561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516A1-ACBB-4B40-A0C7-C34982A1DAD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022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07.08.2024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.jpeg"/><Relationship Id="rId18" Type="http://schemas.openxmlformats.org/officeDocument/2006/relationships/hyperlink" Target="https://lvh.no/" TargetMode="External"/><Relationship Id="rId26" Type="http://schemas.openxmlformats.org/officeDocument/2006/relationships/hyperlink" Target="https://kvalitet.sshf.no/tree.aspx?sid=4&amp;mappeid=4587&amp;levels=1&amp;noresize=1&amp;hhr1=1&amp;hhr2=0&amp;hpm=1&amp;hps=0&amp;expand=1" TargetMode="External"/><Relationship Id="rId3" Type="http://schemas.openxmlformats.org/officeDocument/2006/relationships/hyperlink" Target="https://kvalitet.sshf.no/tree.aspx?sid=4&amp;mappeid=4580&amp;levels=1&amp;noresize=1&amp;hhr1=1&amp;hhr2=0&amp;hpm=1&amp;hps=0&amp;expand=1" TargetMode="External"/><Relationship Id="rId21" Type="http://schemas.openxmlformats.org/officeDocument/2006/relationships/hyperlink" Target="https://lovdata.no/dokument/NL/lov/1999-07-02-63/" TargetMode="External"/><Relationship Id="rId34" Type="http://schemas.openxmlformats.org/officeDocument/2006/relationships/hyperlink" Target="https://kvalitet.sshf.no/tree.aspx?sid=4&amp;mappeid=7423&amp;levels=1&amp;noresize=1&amp;hhr1=1&amp;hhr2=0&amp;hpm=1&amp;hps=0&amp;expand=1" TargetMode="External"/><Relationship Id="rId7" Type="http://schemas.openxmlformats.org/officeDocument/2006/relationships/hyperlink" Target="https://kvalitet.sshf.no/tree.aspx?sid=4&amp;mappeid=4556&amp;levels=1&amp;noresize=1&amp;hhr1=1&amp;hhr2=0&amp;hpm=1&amp;hps=0&amp;expand=1" TargetMode="External"/><Relationship Id="rId12" Type="http://schemas.openxmlformats.org/officeDocument/2006/relationships/hyperlink" Target="https://kvalitet.sshf.no/docs/dok/dok44887.pptx" TargetMode="External"/><Relationship Id="rId17" Type="http://schemas.openxmlformats.org/officeDocument/2006/relationships/hyperlink" Target="https://www.legemiddelhandboka.no/legacy/" TargetMode="External"/><Relationship Id="rId25" Type="http://schemas.openxmlformats.org/officeDocument/2006/relationships/hyperlink" Target="https://kvalitet.sshf.no/tree.aspx?sid=4&amp;mappeid=4553&amp;levels=1&amp;noresize=1&amp;hhr1=1&amp;hhr2=0&amp;hpm=1&amp;hps=0&amp;expand=1" TargetMode="External"/><Relationship Id="rId33" Type="http://schemas.openxmlformats.org/officeDocument/2006/relationships/hyperlink" Target="https://kvalitet.sshf.no/tree.aspx?sid=4&amp;mappeid=6477&amp;levels=1&amp;noresize=1&amp;hhr1=1&amp;hhr2=0&amp;hpm=1&amp;hps=0&amp;expand=1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helsebiblioteket.no/fagprosedyrer/" TargetMode="External"/><Relationship Id="rId20" Type="http://schemas.openxmlformats.org/officeDocument/2006/relationships/hyperlink" Target="https://lovdata.no/dokument/NL/lov/1999-07-02-64" TargetMode="External"/><Relationship Id="rId29" Type="http://schemas.openxmlformats.org/officeDocument/2006/relationships/hyperlink" Target="https://kvalitet.sshf.no/docs/pub/dok44886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valitet.sshf.no/tree.aspx?sid=4&amp;mappeid=4584&amp;levels=1&amp;noresize=1&amp;hhr1=1&amp;hhr2=0&amp;hpm=1&amp;hps=0&amp;expand=1" TargetMode="External"/><Relationship Id="rId11" Type="http://schemas.openxmlformats.org/officeDocument/2006/relationships/hyperlink" Target="https://kvalitet.sshf.no/tree.aspx?sid=4&amp;mappeid=4588&amp;levels=1&amp;noresize=1&amp;hhr1=1&amp;hhr2=0&amp;hpm=1&amp;hps=0&amp;expand=1" TargetMode="External"/><Relationship Id="rId24" Type="http://schemas.openxmlformats.org/officeDocument/2006/relationships/hyperlink" Target="https://kvalitet.sshf.no/tree.aspx?sid=4&amp;mappeid=4550&amp;levels=1&amp;noresize=1&amp;hhr1=1&amp;hhr2=0&amp;hpm=1&amp;hps=0&amp;expand=1" TargetMode="External"/><Relationship Id="rId32" Type="http://schemas.openxmlformats.org/officeDocument/2006/relationships/hyperlink" Target="https://kvalitet.sshf.no/tree.aspx?sid=4&amp;mappeid=4569&amp;levels=1&amp;noresize=1&amp;hhr1=1&amp;hhr2=0&amp;hpm=1&amp;hps=0&amp;expand=1" TargetMode="External"/><Relationship Id="rId5" Type="http://schemas.openxmlformats.org/officeDocument/2006/relationships/hyperlink" Target="https://kvalitet.sshf.no/tree.aspx?sid=4&amp;mappeid=4554&amp;levels=1&amp;noresize=1&amp;hhr1=1&amp;hhr2=0&amp;hpm=1&amp;hps=0&amp;expand=1" TargetMode="External"/><Relationship Id="rId15" Type="http://schemas.openxmlformats.org/officeDocument/2006/relationships/hyperlink" Target="http://www.helsebiblioteket.no/" TargetMode="External"/><Relationship Id="rId23" Type="http://schemas.openxmlformats.org/officeDocument/2006/relationships/hyperlink" Target="https://www.helsedirektoratet.no/rundskriv/rett-og-plikt-til-a-utlevere-pasientopplysninger-til-politiet/Helsepersonellets%20taushetsplikt%20%E2%80%93%20Rett%20og%20plikt%20til%20%C3%A5%20utlevere%20pasientopplysninger%20til%20politiet%20%E2%80%93%20Rundskriv.pdf/_/attachment/inline/23b06da7-0659-4de6-b2b3-f24bf02cdd0b:e6459016a8c2d6a1b2b9d21f8cced0f4601954a9/Helsepersonellets%20taushetsplikt%20%E2%80%93%20Rett%20og%20plikt%20til%20%C3%A5%20utlevere%20pasientopplysninger%20til%20politiet%20%E2%80%93%20Rundskriv.pdf" TargetMode="External"/><Relationship Id="rId28" Type="http://schemas.openxmlformats.org/officeDocument/2006/relationships/hyperlink" Target="https://kvalitet.sshf.no/tree.aspx?sid=4&amp;mappeid=4571&amp;levels=1&amp;noresize=1&amp;hhr1=1&amp;hhr2=0&amp;hpm=1&amp;hps=0&amp;expand=1" TargetMode="External"/><Relationship Id="rId10" Type="http://schemas.openxmlformats.org/officeDocument/2006/relationships/hyperlink" Target="https://kvalitet.sshf.no/tree.aspx?sid=4&amp;mappeid=4555&amp;levels=1&amp;noresize=1&amp;hhr1=1&amp;hhr2=0&amp;hpm=1&amp;hps=0&amp;expand=1" TargetMode="External"/><Relationship Id="rId19" Type="http://schemas.openxmlformats.org/officeDocument/2006/relationships/hyperlink" Target="https://lovdata.no/dokument/NL/lov/1999-07-02-64/KAPITTEL_5#KAPITTEL_5" TargetMode="External"/><Relationship Id="rId31" Type="http://schemas.openxmlformats.org/officeDocument/2006/relationships/hyperlink" Target="https://kvalitet.sshf.no/tree.aspx?sid=4&amp;mappeid=4562&amp;levels=1&amp;noresize=1&amp;hhr1=1&amp;hhr2=0&amp;hpm=1&amp;hps=0&amp;expand=1" TargetMode="External"/><Relationship Id="rId4" Type="http://schemas.openxmlformats.org/officeDocument/2006/relationships/hyperlink" Target="https://kvalitet.sshf.no/tree.aspx?sid=4&amp;mappeid=4551&amp;levels=1&amp;noresize=1&amp;hhr1=1&amp;hhr2=0&amp;hpm=1&amp;hps=0&amp;expand=1" TargetMode="External"/><Relationship Id="rId9" Type="http://schemas.openxmlformats.org/officeDocument/2006/relationships/hyperlink" Target="https://kvalitet.sshf.no/tree.aspx?sid=4&amp;mappeid=4552&amp;levels=1&amp;noresize=1&amp;hhr1=1&amp;hhr2=0&amp;hpm=1&amp;hps=0&amp;expand=1" TargetMode="External"/><Relationship Id="rId14" Type="http://schemas.openxmlformats.org/officeDocument/2006/relationships/hyperlink" Target="https://www.felleskatalogen.no/medisin/" TargetMode="External"/><Relationship Id="rId22" Type="http://schemas.openxmlformats.org/officeDocument/2006/relationships/hyperlink" Target="https://www.helsedirektoratet.no/veiledere/taushetsplikt-og-opplysningsplikt" TargetMode="External"/><Relationship Id="rId27" Type="http://schemas.openxmlformats.org/officeDocument/2006/relationships/hyperlink" Target="https://kvalitet.sshf.no/tree.aspx?sid=4&amp;mappeid=4589&amp;levels=1&amp;noresize=1&amp;hhr1=1&amp;hhr2=0&amp;hpm=1&amp;hps=0&amp;expand=1" TargetMode="External"/><Relationship Id="rId30" Type="http://schemas.openxmlformats.org/officeDocument/2006/relationships/hyperlink" Target="https://kvalitet.sshf.no/tree.aspx?sid=4&amp;mappeid=4561&amp;levels=1&amp;noresize=1&amp;hhr1=1&amp;hhr2=0&amp;hpm=1&amp;hps=0&amp;expand=1" TargetMode="External"/><Relationship Id="rId35" Type="http://schemas.openxmlformats.org/officeDocument/2006/relationships/hyperlink" Target="http://ekweb-sshf.sikt.sykehuspartner.no/tree.aspx?SID=1&amp;MappeID=11855&amp;levels=2&amp;top=2&amp;noresize=1" TargetMode="External"/><Relationship Id="rId8" Type="http://schemas.openxmlformats.org/officeDocument/2006/relationships/hyperlink" Target="https://kvalitet.sshf.no/tree.aspx?sid=4&amp;mappeid=4581&amp;levels=1&amp;noresize=1&amp;hhr1=1&amp;hhr2=0&amp;hpm=1&amp;hps=0&amp;expand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0"/>
          <p:cNvSpPr>
            <a:spLocks noChangeArrowheads="1"/>
          </p:cNvSpPr>
          <p:nvPr/>
        </p:nvSpPr>
        <p:spPr bwMode="auto">
          <a:xfrm rot="10800000" flipV="1">
            <a:off x="266340" y="620688"/>
            <a:ext cx="1857388" cy="12926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b="1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HÅNDBOK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accent1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Akuttmottaket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accent1"/>
              </a:solidFill>
              <a:latin typeface="+mj-lt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SSK</a:t>
            </a:r>
            <a:endParaRPr kumimoji="0" lang="nb-NO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7">
            <a:hlinkClick r:id="rId3" tgtFrame="_blank"/>
          </p:cNvPr>
          <p:cNvSpPr>
            <a:spLocks noChangeArrowheads="1"/>
          </p:cNvSpPr>
          <p:nvPr/>
        </p:nvSpPr>
        <p:spPr bwMode="auto">
          <a:xfrm>
            <a:off x="2428860" y="548680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KIRURGISKE SPESIALITETER</a:t>
            </a:r>
          </a:p>
        </p:txBody>
      </p:sp>
      <p:sp>
        <p:nvSpPr>
          <p:cNvPr id="27" name="AutoShape 7">
            <a:hlinkClick r:id="rId4" tgtFrame="_blank"/>
          </p:cNvPr>
          <p:cNvSpPr>
            <a:spLocks noChangeArrowheads="1"/>
          </p:cNvSpPr>
          <p:nvPr/>
        </p:nvSpPr>
        <p:spPr bwMode="auto">
          <a:xfrm>
            <a:off x="2428860" y="1548812"/>
            <a:ext cx="1928826" cy="754385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Akuttrom  og team	</a:t>
            </a:r>
          </a:p>
        </p:txBody>
      </p:sp>
      <p:sp>
        <p:nvSpPr>
          <p:cNvPr id="28" name="AutoShape 7">
            <a:hlinkClick r:id="rId5" tgtFrame="_blank"/>
          </p:cNvPr>
          <p:cNvSpPr>
            <a:spLocks noChangeArrowheads="1"/>
          </p:cNvSpPr>
          <p:nvPr/>
        </p:nvSpPr>
        <p:spPr bwMode="auto">
          <a:xfrm>
            <a:off x="2428860" y="2548944"/>
            <a:ext cx="1928826" cy="75438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Dokumentasjon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AutoShape 7">
            <a:hlinkClick r:id="rId6" tgtFrame="_blank"/>
          </p:cNvPr>
          <p:cNvSpPr>
            <a:spLocks noChangeArrowheads="1"/>
          </p:cNvSpPr>
          <p:nvPr/>
        </p:nvSpPr>
        <p:spPr bwMode="auto">
          <a:xfrm>
            <a:off x="2428860" y="3549076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Kliniske prosedyrer</a:t>
            </a:r>
          </a:p>
        </p:txBody>
      </p:sp>
      <p:sp>
        <p:nvSpPr>
          <p:cNvPr id="30" name="AutoShape 7">
            <a:hlinkClick r:id="rId7" tgtFrame="_blank"/>
          </p:cNvPr>
          <p:cNvSpPr>
            <a:spLocks noChangeArrowheads="1"/>
          </p:cNvSpPr>
          <p:nvPr/>
        </p:nvSpPr>
        <p:spPr bwMode="auto">
          <a:xfrm>
            <a:off x="2428860" y="4549208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Legemiddelhåndtering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AutoShape 7">
            <a:hlinkClick r:id="rId8" tgtFrame="_blank"/>
          </p:cNvPr>
          <p:cNvSpPr>
            <a:spLocks noChangeArrowheads="1"/>
          </p:cNvSpPr>
          <p:nvPr/>
        </p:nvSpPr>
        <p:spPr bwMode="auto">
          <a:xfrm>
            <a:off x="4644008" y="548680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MEDISINSKE SPESIALITETER</a:t>
            </a:r>
          </a:p>
        </p:txBody>
      </p:sp>
      <p:sp>
        <p:nvSpPr>
          <p:cNvPr id="32" name="AutoShape 7">
            <a:hlinkClick r:id="rId9" tgtFrame="_blank"/>
          </p:cNvPr>
          <p:cNvSpPr>
            <a:spLocks noChangeArrowheads="1"/>
          </p:cNvSpPr>
          <p:nvPr/>
        </p:nvSpPr>
        <p:spPr bwMode="auto">
          <a:xfrm>
            <a:off x="4644008" y="1548812"/>
            <a:ext cx="1928826" cy="754385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Koordinator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AutoShape 7">
            <a:hlinkClick r:id="rId10" tgtFrame="_blank"/>
          </p:cNvPr>
          <p:cNvSpPr>
            <a:spLocks noChangeArrowheads="1"/>
          </p:cNvSpPr>
          <p:nvPr/>
        </p:nvSpPr>
        <p:spPr bwMode="auto">
          <a:xfrm>
            <a:off x="4644008" y="2548944"/>
            <a:ext cx="1928826" cy="75438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Skadepoliklinikk</a:t>
            </a:r>
          </a:p>
        </p:txBody>
      </p:sp>
      <p:sp>
        <p:nvSpPr>
          <p:cNvPr id="34" name="AutoShape 7">
            <a:hlinkClick r:id="rId11" tgtFrame="_blank"/>
          </p:cNvPr>
          <p:cNvSpPr>
            <a:spLocks noChangeArrowheads="1"/>
          </p:cNvSpPr>
          <p:nvPr/>
        </p:nvSpPr>
        <p:spPr bwMode="auto">
          <a:xfrm>
            <a:off x="4644008" y="3549076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Transfusjon av blodprodukter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5" name="AutoShape 7">
            <a:hlinkClick r:id="rId12" tgtFrame="_blank"/>
          </p:cNvPr>
          <p:cNvSpPr>
            <a:spLocks noChangeArrowheads="1"/>
          </p:cNvSpPr>
          <p:nvPr/>
        </p:nvSpPr>
        <p:spPr bwMode="auto">
          <a:xfrm>
            <a:off x="4644008" y="4549208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Smittevern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36" name="Bilde 35" descr="SorlandetSykehus-1000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14282" y="214290"/>
            <a:ext cx="1633823" cy="229934"/>
          </a:xfrm>
          <a:prstGeom prst="rect">
            <a:avLst/>
          </a:prstGeom>
        </p:spPr>
      </p:pic>
      <p:sp>
        <p:nvSpPr>
          <p:cNvPr id="37" name="Rectangle 10"/>
          <p:cNvSpPr>
            <a:spLocks noChangeArrowheads="1"/>
          </p:cNvSpPr>
          <p:nvPr/>
        </p:nvSpPr>
        <p:spPr bwMode="auto">
          <a:xfrm rot="10800000" flipV="1">
            <a:off x="214282" y="4437112"/>
            <a:ext cx="2053462" cy="23083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Nyttige linker: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4" tgtFrame="_blank"/>
              </a:rPr>
              <a:t>Felleskatalogen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5" tgtFrame="_blank"/>
              </a:rPr>
              <a:t>Helsebiblioteket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6" tgtFrame="_blank"/>
              </a:rPr>
              <a:t>Fagprosedyrer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7" tgtFrame="_blank"/>
              </a:rPr>
              <a:t>Norsk legemiddelhåndbok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18" tgtFrame="_blank"/>
              </a:rPr>
              <a:t>Legevakthåndboken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  <a:hlinkClick r:id="rId19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0" tgtFrame="_blank"/>
              </a:rPr>
              <a:t>Helsepersonelloven</a:t>
            </a:r>
            <a:r>
              <a:rPr lang="nb-NO" sz="900" b="1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0" tgtFrame="_blank"/>
              </a:rPr>
              <a:t/>
            </a:r>
            <a:br>
              <a:rPr lang="nb-NO" sz="900" b="1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0" tgtFrame="_blank"/>
              </a:rPr>
            </a:b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1" tgtFrame="_blank"/>
              </a:rPr>
              <a:t>Pasient- og brukerrettighetsloven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2" tgtFrame="_blank"/>
              </a:rPr>
              <a:t>Taushetsplikt og opplysningsplikt (veileder fra helsedirektoratet)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900" b="1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9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23" tgtFrame="_blank"/>
              </a:rPr>
              <a:t>Helsepersonellets taushetsplikt - rett og plikt til å utlevere pasientopplysninger til politiet</a:t>
            </a:r>
            <a:endParaRPr lang="nb-NO" sz="9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7">
            <a:hlinkClick r:id="rId24" tgtFrame="_blank"/>
          </p:cNvPr>
          <p:cNvSpPr>
            <a:spLocks noChangeArrowheads="1"/>
          </p:cNvSpPr>
          <p:nvPr/>
        </p:nvSpPr>
        <p:spPr bwMode="auto">
          <a:xfrm>
            <a:off x="6915744" y="548680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tx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BARN</a:t>
            </a:r>
          </a:p>
        </p:txBody>
      </p:sp>
      <p:sp>
        <p:nvSpPr>
          <p:cNvPr id="39" name="AutoShape 7">
            <a:hlinkClick r:id="rId25" tgtFrame="_blank"/>
          </p:cNvPr>
          <p:cNvSpPr>
            <a:spLocks noChangeArrowheads="1"/>
          </p:cNvSpPr>
          <p:nvPr/>
        </p:nvSpPr>
        <p:spPr bwMode="auto">
          <a:xfrm>
            <a:off x="6915744" y="1548812"/>
            <a:ext cx="1928826" cy="754385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err="1" smtClean="0">
                <a:solidFill>
                  <a:schemeClr val="bg1"/>
                </a:solidFill>
                <a:cs typeface="Arial" pitchFamily="34" charset="0"/>
              </a:rPr>
              <a:t>Triage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AutoShape 7">
            <a:hlinkClick r:id="rId26" tgtFrame="_blank"/>
          </p:cNvPr>
          <p:cNvSpPr>
            <a:spLocks noChangeArrowheads="1"/>
          </p:cNvSpPr>
          <p:nvPr/>
        </p:nvSpPr>
        <p:spPr bwMode="auto">
          <a:xfrm>
            <a:off x="6915744" y="2548944"/>
            <a:ext cx="1928826" cy="75438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Praktiske rutiner og samhandling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" name="AutoShape 7">
            <a:hlinkClick r:id="rId27" tgtFrame="_blank"/>
          </p:cNvPr>
          <p:cNvSpPr>
            <a:spLocks noChangeArrowheads="1"/>
          </p:cNvSpPr>
          <p:nvPr/>
        </p:nvSpPr>
        <p:spPr bwMode="auto">
          <a:xfrm>
            <a:off x="6915744" y="3549076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Utstyrsbrett og sjekklister</a:t>
            </a:r>
          </a:p>
        </p:txBody>
      </p:sp>
      <p:sp>
        <p:nvSpPr>
          <p:cNvPr id="42" name="AutoShape 7">
            <a:hlinkClick r:id="rId28" tgtFrame="_blank"/>
          </p:cNvPr>
          <p:cNvSpPr>
            <a:spLocks noChangeArrowheads="1"/>
          </p:cNvSpPr>
          <p:nvPr/>
        </p:nvSpPr>
        <p:spPr bwMode="auto">
          <a:xfrm>
            <a:off x="6876256" y="4593738"/>
            <a:ext cx="1928826" cy="70985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MTU</a:t>
            </a:r>
          </a:p>
        </p:txBody>
      </p:sp>
      <p:sp>
        <p:nvSpPr>
          <p:cNvPr id="43" name="Ellipse 42">
            <a:hlinkClick r:id="rId29" tgtFrame="_blank"/>
          </p:cNvPr>
          <p:cNvSpPr/>
          <p:nvPr/>
        </p:nvSpPr>
        <p:spPr>
          <a:xfrm>
            <a:off x="472484" y="3140968"/>
            <a:ext cx="1583331" cy="624407"/>
          </a:xfrm>
          <a:prstGeom prst="ellipse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solidFill>
                  <a:schemeClr val="bg1"/>
                </a:solidFill>
              </a:rPr>
              <a:t>BEREDSKAP</a:t>
            </a:r>
            <a:endParaRPr lang="nb-NO" sz="1100">
              <a:solidFill>
                <a:schemeClr val="bg1"/>
              </a:solidFill>
            </a:endParaRPr>
          </a:p>
        </p:txBody>
      </p:sp>
      <p:sp>
        <p:nvSpPr>
          <p:cNvPr id="44" name="AutoShape 7">
            <a:hlinkClick r:id="rId30" tgtFrame="_blank"/>
          </p:cNvPr>
          <p:cNvSpPr>
            <a:spLocks noChangeArrowheads="1"/>
          </p:cNvSpPr>
          <p:nvPr/>
        </p:nvSpPr>
        <p:spPr bwMode="auto">
          <a:xfrm>
            <a:off x="2411760" y="5590553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Nyansatte og studenter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AutoShape 7">
            <a:hlinkClick r:id="rId31" tgtFrame="_blank"/>
          </p:cNvPr>
          <p:cNvSpPr>
            <a:spLocks noChangeArrowheads="1"/>
          </p:cNvSpPr>
          <p:nvPr/>
        </p:nvSpPr>
        <p:spPr bwMode="auto">
          <a:xfrm>
            <a:off x="4644008" y="5604143"/>
            <a:ext cx="1928826" cy="75438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1200" smtClean="0">
              <a:solidFill>
                <a:schemeClr val="bg1"/>
              </a:solidFill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Pasientinformasjon</a:t>
            </a:r>
          </a:p>
        </p:txBody>
      </p:sp>
      <p:sp>
        <p:nvSpPr>
          <p:cNvPr id="46" name="AutoShape 7">
            <a:hlinkClick r:id="rId32" tgtFrame="_blank"/>
          </p:cNvPr>
          <p:cNvSpPr>
            <a:spLocks noChangeArrowheads="1"/>
          </p:cNvSpPr>
          <p:nvPr/>
        </p:nvSpPr>
        <p:spPr bwMode="auto">
          <a:xfrm>
            <a:off x="6876256" y="5648673"/>
            <a:ext cx="1928826" cy="709855"/>
          </a:xfrm>
          <a:prstGeom prst="roundRect">
            <a:avLst>
              <a:gd name="adj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nb-NO" sz="1200">
              <a:solidFill>
                <a:schemeClr val="bg1"/>
              </a:solidFill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b-NO" sz="1200" smtClean="0">
                <a:solidFill>
                  <a:schemeClr val="bg1"/>
                </a:solidFill>
                <a:cs typeface="Arial" pitchFamily="34" charset="0"/>
              </a:rPr>
              <a:t>Administrasjon, HMS og arbeidsmiljø</a:t>
            </a:r>
            <a:endParaRPr lang="nb-NO" sz="120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Ellipse 23">
            <a:hlinkClick r:id="rId33" tgtFrame="_blank"/>
          </p:cNvPr>
          <p:cNvSpPr/>
          <p:nvPr/>
        </p:nvSpPr>
        <p:spPr>
          <a:xfrm>
            <a:off x="472484" y="2492896"/>
            <a:ext cx="1583331" cy="624407"/>
          </a:xfrm>
          <a:prstGeom prst="ellipse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solidFill>
                  <a:schemeClr val="bg1"/>
                </a:solidFill>
              </a:rPr>
              <a:t>COVID19</a:t>
            </a:r>
            <a:endParaRPr lang="nb-NO" sz="1100">
              <a:solidFill>
                <a:schemeClr val="bg1"/>
              </a:solidFill>
            </a:endParaRPr>
          </a:p>
        </p:txBody>
      </p:sp>
      <p:sp>
        <p:nvSpPr>
          <p:cNvPr id="47" name="Ellipse 46">
            <a:hlinkClick r:id="rId34" tgtFrame="_blank"/>
          </p:cNvPr>
          <p:cNvSpPr/>
          <p:nvPr/>
        </p:nvSpPr>
        <p:spPr>
          <a:xfrm>
            <a:off x="502619" y="1844824"/>
            <a:ext cx="1583331" cy="624407"/>
          </a:xfrm>
          <a:prstGeom prst="ellipse">
            <a:avLst/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solidFill>
                  <a:schemeClr val="bg1"/>
                </a:solidFill>
              </a:rPr>
              <a:t>PROSEDYRE-VIDEOER</a:t>
            </a:r>
            <a:endParaRPr lang="nb-NO" sz="1100">
              <a:solidFill>
                <a:schemeClr val="bg1"/>
              </a:solidFill>
            </a:endParaRPr>
          </a:p>
        </p:txBody>
      </p:sp>
      <p:sp>
        <p:nvSpPr>
          <p:cNvPr id="48" name="Ellipse 47">
            <a:hlinkClick r:id="rId35" tgtFrame="_blank"/>
          </p:cNvPr>
          <p:cNvSpPr/>
          <p:nvPr/>
        </p:nvSpPr>
        <p:spPr>
          <a:xfrm>
            <a:off x="472484" y="3812705"/>
            <a:ext cx="1583331" cy="624407"/>
          </a:xfrm>
          <a:prstGeom prst="ellipse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err="1" smtClean="0">
                <a:solidFill>
                  <a:schemeClr val="bg1"/>
                </a:solidFill>
              </a:rPr>
              <a:t>Nødrutiner DIPS og Metavision</a:t>
            </a:r>
            <a:endParaRPr lang="nb-NO" sz="11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82</Words>
  <Application>Microsoft Office PowerPoint</Application>
  <PresentationFormat>Skjermfremvisning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Helse Sør-Øst RHF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lenhau</dc:creator>
  <cp:keywords>&lt;dok44870.pptx&gt;&lt;n&gt;ek_type&lt;/n&gt;&lt;v&gt;DOK&lt;/v&gt;&lt;n&gt;khb&lt;/n&gt;&lt;v&gt;UB&lt;/v&gt;&lt;n&gt;beskyttet&lt;/n&gt;&lt;v&gt;nei&lt;/v&gt;&lt;/dok44870.pptx&gt;</cp:keywords>
  <dc:description>EK_Avdeling¤2#4¤2# ¤3#EK_Avsnitt¤2#4¤2# ¤3#EK_Bedriftsnavn¤2#1¤2#Sørlandet sykehus HF¤3#EK_GjelderFra¤2#0¤2#07.08.2024¤3#EK_KlGjelderFra¤2#0¤2#¤3#EK_Opprettet¤2#0¤2#27.09.2017¤3#EK_Utgitt¤2#0¤2# ¤3#EK_IBrukDato¤2#0¤2#07.08.2024¤3#EK_DokumentID¤2#0¤2#D44870¤3#EK_DokTittel¤2#0¤2#Portalforside håndbok - Akuttmottak SSK¤3#EK_DokType¤2#0¤2#Brukerveiledning¤3#EK_DocLvlShort¤2#0¤2# ¤3#EK_DocLevel¤2#0¤2# ¤3#EK_EksRef¤2#2¤2# 0	¤3#EK_Erstatter¤2#0¤2#0.10¤3#EK_ErstatterD¤2#0¤2#29.09.2022¤3#EK_Signatur¤2#0¤2#&lt;ikke styrt&gt;¤3#EK_Verifisert¤2#0¤2# ¤3#EK_Hørt¤2#0¤2# ¤3#EK_AuditReview¤2#2¤2# ¤3#EK_AuditApprove¤2#2¤2# ¤3#EK_Gradering¤2#0¤2#Åpen¤3#EK_Gradnr¤2#4¤2#0¤3#EK_Kapittel¤2#4¤2# ¤3#EK_Referanse¤2#2¤2# 2	II.SOK.MEK.SSK.3-8	Forside beredskap - Akuttmottak SSK	44886	dok44886.pptx	¤1#II.SOK.MEK.SSK.5-1	Portalforside smittevern - Akuttmottak SSK	44887	dok44887.pptx	¤1#¤3#EK_RefNr¤2#0¤2#II.SOK.MEK.SSK-1¤3#EK_Revisjon¤2#0¤2#-¤3#EK_Ansvarlig¤2#0¤2#Dag Anders Wåle Benestad¤3#EK_SkrevetAv¤2#0¤2#Ruth Gudrun Seland Thue¤3#EK_DokAnsvNavn¤2#0¤2#Benedicte Severinsen¤3#EK_UText2¤2#0¤2# ¤3#EK_UText3¤2#0¤2# ¤3#EK_UText4¤2#0¤2# ¤3#EK_Status¤2#0¤2#I bruk¤3#EK_Stikkord¤2#0¤2#¤3#EK_SuperStikkord¤2#0¤2#¤3#EK_Rapport¤2#3¤2#¤3#EK_EKPrintMerke¤2#0¤2#¤3#EK_Watermark¤2#0¤2#¤3#EK_Utgave¤2#0¤2#0.11¤3#EK_Merknad¤2#7¤2#Forlenget gyldighet til 07.08.2026 uten endringer i dokumentet.¤3#EK_VerLogg¤2#2¤2#Ver. 0.11 - 07.08.2024|Forlenget gyldighet til 07.08.2026 uten endringer i dokumentet.¤1#Ver. 0.10 - 29.09.2022|Forlenget gyldighet til 29.09.2024 uten endringer i dokumentet.¤1#Ver. 0.09 - 27.11.2020|¤1#Ver. 0.08 - 27.10.2020|¤1#Ver. 0.07 - 27.10.2020|¤1#Ver. 0.06 - 27.10.2020|¤1#Ver. 0.05 - 27.10.2020|¤1#Ver. 0.04 - 27.10.2020|¤1#Ver. 0.03 - 06.10.2020|¤1#Ver. 0.02 - 18.03.2020|¤3#EK_RF1¤2#4¤2#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¤3#EK_DL¤2#0¤2#1¤3#EK_GjelderTil¤2#0¤2#07.08.2026¤3#EK_Vedlegg¤2#2¤2# 0	¤3#EK_AvdelingOver¤2#4¤2# ¤3#EK_HRefNr¤2#0¤2# ¤3#EK_HbNavn¤2#0¤2# ¤3#EK_DokRefnr¤2#4¤2#0002030203¤3#EK_Dokendrdato¤2#4¤2#24.10.2023 15:26:46¤3#EK_HbType¤2#4¤2# ¤3#EK_Offisiell¤2#4¤2# ¤3#EK_VedleggRef¤2#4¤2#II.SOK.MEK.SSK-1¤3#EK_Strukt00¤2#5¤2#¤5#II¤5#Klinikknivå¤5#0¤5#0¤4#.¤5#SOK¤5#Somatikk Kristiansand¤5#0¤5#0¤4#.¤5#MEK¤5#Medisinsk avdeling SSK¤5#0¤5#0¤4#.¤5#SSK¤5#Akuttmottak - SSK¤5#2¤5#0¤4#\¤3#EK_Strukt01¤2#5¤2#¤3#EK_Strukt02¤2#5¤2#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Kristiansand¤5#0¤5#0¤4#.¤5#MEK¤5#Medisinsk avdeling SSK¤5#0¤5#0¤4#.¤5#SSK¤5#Akuttmottak - SSK¤5#2¤5#0¤4#\¤3#</dc:description>
  <cp:lastModifiedBy>Dag Anders Wåle Benestad</cp:lastModifiedBy>
  <cp:revision>100</cp:revision>
  <dcterms:created xsi:type="dcterms:W3CDTF">2012-11-26T12:08:27Z</dcterms:created>
  <dcterms:modified xsi:type="dcterms:W3CDTF">2024-08-07T06:11:42Z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