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372"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73" r:id="rId54"/>
    <p:sldId id="307" r:id="rId55"/>
    <p:sldId id="308" r:id="rId56"/>
    <p:sldId id="309" r:id="rId57"/>
    <p:sldId id="310" r:id="rId58"/>
    <p:sldId id="311" r:id="rId59"/>
    <p:sldId id="312" r:id="rId60"/>
    <p:sldId id="313" r:id="rId61"/>
    <p:sldId id="314" r:id="rId62"/>
    <p:sldId id="315" r:id="rId63"/>
    <p:sldId id="374"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39" r:id="rId87"/>
    <p:sldId id="340"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Lst>
  <p:sldSz cx="9906000" cy="6858000" type="A4"/>
  <p:notesSz cx="6705600" cy="10058400"/>
  <p:custDataLst>
    <p:tags r:id="rId120"/>
  </p:custDataLst>
  <p:defaultTextStyle>
    <a:defPPr>
      <a:defRPr lang="nb-NO"/>
    </a:defPPr>
    <a:lvl1pPr algn="l" rtl="0" fontAlgn="base">
      <a:spcBef>
        <a:spcPct val="0"/>
      </a:spcBef>
      <a:spcAft>
        <a:spcPct val="0"/>
      </a:spcAft>
      <a:defRPr kern="1200">
        <a:solidFill>
          <a:schemeClr val="tx1"/>
        </a:solidFill>
        <a:latin typeface="ScalaSans" pitchFamily="34" charset="2"/>
        <a:ea typeface="+mn-ea"/>
        <a:cs typeface="+mn-cs"/>
      </a:defRPr>
    </a:lvl1pPr>
    <a:lvl2pPr marL="457200" algn="l" rtl="0" fontAlgn="base">
      <a:spcBef>
        <a:spcPct val="0"/>
      </a:spcBef>
      <a:spcAft>
        <a:spcPct val="0"/>
      </a:spcAft>
      <a:defRPr kern="1200">
        <a:solidFill>
          <a:schemeClr val="tx1"/>
        </a:solidFill>
        <a:latin typeface="ScalaSans" pitchFamily="34" charset="2"/>
        <a:ea typeface="+mn-ea"/>
        <a:cs typeface="+mn-cs"/>
      </a:defRPr>
    </a:lvl2pPr>
    <a:lvl3pPr marL="914400" algn="l" rtl="0" fontAlgn="base">
      <a:spcBef>
        <a:spcPct val="0"/>
      </a:spcBef>
      <a:spcAft>
        <a:spcPct val="0"/>
      </a:spcAft>
      <a:defRPr kern="1200">
        <a:solidFill>
          <a:schemeClr val="tx1"/>
        </a:solidFill>
        <a:latin typeface="ScalaSans" pitchFamily="34" charset="2"/>
        <a:ea typeface="+mn-ea"/>
        <a:cs typeface="+mn-cs"/>
      </a:defRPr>
    </a:lvl3pPr>
    <a:lvl4pPr marL="1371600" algn="l" rtl="0" fontAlgn="base">
      <a:spcBef>
        <a:spcPct val="0"/>
      </a:spcBef>
      <a:spcAft>
        <a:spcPct val="0"/>
      </a:spcAft>
      <a:defRPr kern="1200">
        <a:solidFill>
          <a:schemeClr val="tx1"/>
        </a:solidFill>
        <a:latin typeface="ScalaSans" pitchFamily="34" charset="2"/>
        <a:ea typeface="+mn-ea"/>
        <a:cs typeface="+mn-cs"/>
      </a:defRPr>
    </a:lvl4pPr>
    <a:lvl5pPr marL="1828800" algn="l" rtl="0" fontAlgn="base">
      <a:spcBef>
        <a:spcPct val="0"/>
      </a:spcBef>
      <a:spcAft>
        <a:spcPct val="0"/>
      </a:spcAft>
      <a:defRPr kern="1200">
        <a:solidFill>
          <a:schemeClr val="tx1"/>
        </a:solidFill>
        <a:latin typeface="ScalaSans" pitchFamily="34" charset="2"/>
        <a:ea typeface="+mn-ea"/>
        <a:cs typeface="+mn-cs"/>
      </a:defRPr>
    </a:lvl5pPr>
    <a:lvl6pPr marL="2286000" algn="l" defTabSz="914400" rtl="0" eaLnBrk="1" latinLnBrk="0" hangingPunct="1">
      <a:defRPr kern="1200">
        <a:solidFill>
          <a:schemeClr val="tx1"/>
        </a:solidFill>
        <a:latin typeface="ScalaSans" pitchFamily="34" charset="2"/>
        <a:ea typeface="+mn-ea"/>
        <a:cs typeface="+mn-cs"/>
      </a:defRPr>
    </a:lvl6pPr>
    <a:lvl7pPr marL="2743200" algn="l" defTabSz="914400" rtl="0" eaLnBrk="1" latinLnBrk="0" hangingPunct="1">
      <a:defRPr kern="1200">
        <a:solidFill>
          <a:schemeClr val="tx1"/>
        </a:solidFill>
        <a:latin typeface="ScalaSans" pitchFamily="34" charset="2"/>
        <a:ea typeface="+mn-ea"/>
        <a:cs typeface="+mn-cs"/>
      </a:defRPr>
    </a:lvl7pPr>
    <a:lvl8pPr marL="3200400" algn="l" defTabSz="914400" rtl="0" eaLnBrk="1" latinLnBrk="0" hangingPunct="1">
      <a:defRPr kern="1200">
        <a:solidFill>
          <a:schemeClr val="tx1"/>
        </a:solidFill>
        <a:latin typeface="ScalaSans" pitchFamily="34" charset="2"/>
        <a:ea typeface="+mn-ea"/>
        <a:cs typeface="+mn-cs"/>
      </a:defRPr>
    </a:lvl8pPr>
    <a:lvl9pPr marL="3657600" algn="l" defTabSz="914400" rtl="0" eaLnBrk="1" latinLnBrk="0" hangingPunct="1">
      <a:defRPr kern="1200">
        <a:solidFill>
          <a:schemeClr val="tx1"/>
        </a:solidFill>
        <a:latin typeface="ScalaSans" pitchFamily="34" charset="2"/>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 xmlns:p1710="http://schemas.microsoft.com/office/powerpoint/2017/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1" autoAdjust="0"/>
    <p:restoredTop sz="94667" autoAdjust="0"/>
  </p:normalViewPr>
  <p:slideViewPr>
    <p:cSldViewPr>
      <p:cViewPr varScale="1">
        <p:scale>
          <a:sx n="124" d="100"/>
          <a:sy n="124" d="100"/>
        </p:scale>
        <p:origin x="930" y="108"/>
      </p:cViewPr>
      <p:guideLst>
        <p:guide orient="horz" pos="2160"/>
        <p:guide pos="3120"/>
      </p:guideLst>
    </p:cSldViewPr>
  </p:slideViewPr>
  <p:notesTextViewPr>
    <p:cViewPr>
      <p:scale>
        <a:sx n="3" d="2"/>
        <a:sy n="3" d="2"/>
      </p:scale>
      <p:origin x="0" y="0"/>
    </p:cViewPr>
  </p:notesTextViewPr>
  <p:sorterViewPr>
    <p:cViewPr varScale="1">
      <p:scale>
        <a:sx n="1" d="1"/>
        <a:sy n="1" d="1"/>
      </p:scale>
      <p:origin x="0" y="0"/>
    </p:cViewPr>
  </p:sorter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notesMaster" Target="notesMasters/notesMaster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05125" cy="503238"/>
          </a:xfrm>
          <a:prstGeom prst="rect">
            <a:avLst/>
          </a:prstGeom>
        </p:spPr>
        <p:txBody>
          <a:bodyPr vert="horz" lIns="91440" tIns="45720" rIns="91440" bIns="45720" rtlCol="0"/>
          <a:lstStyle>
            <a:defPPr/>
            <a:lvl1pPr algn="l">
              <a:defRPr sz="1200"/>
            </a:lvl1pPr>
          </a:lstStyle>
          <a:p>
            <a:endParaRPr lang="nb-NO"/>
          </a:p>
        </p:txBody>
      </p:sp>
      <p:sp>
        <p:nvSpPr>
          <p:cNvPr id="3" name="Plassholder for dato 2"/>
          <p:cNvSpPr>
            <a:spLocks noGrp="1"/>
          </p:cNvSpPr>
          <p:nvPr>
            <p:ph type="dt" idx="1"/>
          </p:nvPr>
        </p:nvSpPr>
        <p:spPr>
          <a:xfrm>
            <a:off x="3798888" y="0"/>
            <a:ext cx="2905125" cy="503238"/>
          </a:xfrm>
          <a:prstGeom prst="rect">
            <a:avLst/>
          </a:prstGeom>
        </p:spPr>
        <p:txBody>
          <a:bodyPr vert="horz" lIns="91440" tIns="45720" rIns="91440" bIns="45720" rtlCol="0"/>
          <a:lstStyle>
            <a:defPPr/>
            <a:lvl1pPr algn="r">
              <a:defRPr sz="1200"/>
            </a:lvl1pPr>
          </a:lstStyle>
          <a:p>
            <a:fld id="{49D3AC99-04CE-4BE0-B0EE-5AD9DC7BA2BC}" type="datetimeFigureOut">
              <a:rPr lang="nb-NO" smtClean="0"/>
              <a:pPr/>
              <a:t>22.03.2023</a:t>
            </a:fld>
            <a:endParaRPr lang="nb-NO"/>
          </a:p>
        </p:txBody>
      </p:sp>
      <p:sp>
        <p:nvSpPr>
          <p:cNvPr id="4" name="Plassholder for lysbilde 3"/>
          <p:cNvSpPr>
            <a:spLocks noGrp="1" noRot="1" noChangeAspect="1"/>
          </p:cNvSpPr>
          <p:nvPr>
            <p:ph type="sldImg" idx="2"/>
          </p:nvPr>
        </p:nvSpPr>
        <p:spPr>
          <a:xfrm>
            <a:off x="628650" y="754063"/>
            <a:ext cx="5448300" cy="3771900"/>
          </a:xfrm>
          <a:prstGeom prst="rect">
            <a:avLst/>
          </a:prstGeom>
          <a:noFill/>
          <a:ln w="12700">
            <a:solidFill>
              <a:prstClr val="black"/>
            </a:solidFill>
          </a:ln>
        </p:spPr>
      </p:sp>
      <p:sp>
        <p:nvSpPr>
          <p:cNvPr id="5" name="Plassholder for notater 4"/>
          <p:cNvSpPr>
            <a:spLocks noGrp="1"/>
          </p:cNvSpPr>
          <p:nvPr>
            <p:ph type="body" sz="quarter" idx="3"/>
          </p:nvPr>
        </p:nvSpPr>
        <p:spPr>
          <a:xfrm>
            <a:off x="669925" y="4778375"/>
            <a:ext cx="5365750" cy="4525963"/>
          </a:xfrm>
          <a:prstGeom prst="rect">
            <a:avLst/>
          </a:prstGeom>
        </p:spPr>
        <p:txBody>
          <a:bodyPr vert="horz" lIns="91440" tIns="45720" rIns="91440" bIns="45720" rtlCol="0"/>
          <a:lstStyle>
            <a:def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9553575"/>
            <a:ext cx="2905125" cy="503238"/>
          </a:xfrm>
          <a:prstGeom prst="rect">
            <a:avLst/>
          </a:prstGeom>
        </p:spPr>
        <p:txBody>
          <a:bodyPr vert="horz" lIns="91440" tIns="45720" rIns="91440" bIns="45720" rtlCol="0" anchor="b"/>
          <a:lstStyle>
            <a:defPPr/>
            <a:lvl1pPr algn="l">
              <a:defRPr sz="1200"/>
            </a:lvl1pPr>
          </a:lstStyle>
          <a:p>
            <a:endParaRPr lang="nb-NO"/>
          </a:p>
        </p:txBody>
      </p:sp>
      <p:sp>
        <p:nvSpPr>
          <p:cNvPr id="7" name="Plassholder for lysbildenummer 6"/>
          <p:cNvSpPr>
            <a:spLocks noGrp="1"/>
          </p:cNvSpPr>
          <p:nvPr>
            <p:ph type="sldNum" sz="quarter" idx="5"/>
          </p:nvPr>
        </p:nvSpPr>
        <p:spPr>
          <a:xfrm>
            <a:off x="3798888" y="9553575"/>
            <a:ext cx="2905125" cy="503238"/>
          </a:xfrm>
          <a:prstGeom prst="rect">
            <a:avLst/>
          </a:prstGeom>
        </p:spPr>
        <p:txBody>
          <a:bodyPr vert="horz" lIns="91440" tIns="45720" rIns="91440" bIns="45720" rtlCol="0" anchor="b"/>
          <a:lstStyle>
            <a:defPPr/>
            <a:lvl1pPr algn="r">
              <a:defRPr sz="1200"/>
            </a:lvl1pPr>
          </a:lstStyle>
          <a:p>
            <a:fld id="{53998B4F-5972-46EF-91E5-8674A6D987EA}" type="slidenum">
              <a:rPr lang="nb-NO" smtClean="0"/>
              <a:pPr/>
              <a:t>‹#›</a:t>
            </a:fld>
            <a:endParaRPr lang="nb-NO"/>
          </a:p>
        </p:txBody>
      </p:sp>
    </p:spTree>
    <p:extLst>
      <p:ext uri="{BB962C8B-B14F-4D97-AF65-F5344CB8AC3E}">
        <p14:creationId xmlns:p14="http://schemas.microsoft.com/office/powerpoint/2010/main" val="503161289"/>
      </p:ext>
    </p:extLst>
  </p:cSld>
  <p:clrMap bg1="lt1" tx1="dk1" bg2="lt2" tx2="dk2" accent1="accent1" accent2="accent2" accent3="accent3" accent4="accent4" accent5="accent5" accent6="accent6" hlink="hlink" folHlink="folHlink"/>
  <p:notesStyle>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defPPr/>
          </a:lstStyle>
          <a:p>
            <a:endParaRPr lang="nb-NO"/>
          </a:p>
        </p:txBody>
      </p:sp>
      <p:sp>
        <p:nvSpPr>
          <p:cNvPr id="4" name="Plassholder for lysbildenummer 3"/>
          <p:cNvSpPr>
            <a:spLocks noGrp="1"/>
          </p:cNvSpPr>
          <p:nvPr>
            <p:ph type="sldNum" sz="quarter" idx="10"/>
          </p:nvPr>
        </p:nvSpPr>
        <p:spPr/>
        <p:txBody>
          <a:bodyPr/>
          <a:lstStyle>
            <a:defPPr/>
          </a:lstStyle>
          <a:p>
            <a:fld id="{70B175EC-E0C4-4F54-AC34-EEFC581BBDD1}" type="slidenum">
              <a:rPr lang="nb-NO" smtClean="0"/>
              <a:pPr/>
              <a:t>3</a:t>
            </a:fld>
            <a:endParaRPr lang="nb-NO"/>
          </a:p>
        </p:txBody>
      </p:sp>
    </p:spTree>
    <p:extLst>
      <p:ext uri="{BB962C8B-B14F-4D97-AF65-F5344CB8AC3E}">
        <p14:creationId xmlns:p14="http://schemas.microsoft.com/office/powerpoint/2010/main" val="1489974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defPPr/>
          </a:lstStyle>
          <a:p>
            <a:endParaRPr lang="nb-NO"/>
          </a:p>
        </p:txBody>
      </p:sp>
      <p:sp>
        <p:nvSpPr>
          <p:cNvPr id="4" name="Plassholder for lysbildenummer 3"/>
          <p:cNvSpPr>
            <a:spLocks noGrp="1"/>
          </p:cNvSpPr>
          <p:nvPr>
            <p:ph type="sldNum" sz="quarter" idx="10"/>
          </p:nvPr>
        </p:nvSpPr>
        <p:spPr/>
        <p:txBody>
          <a:bodyPr/>
          <a:lstStyle>
            <a:defPPr/>
          </a:lstStyle>
          <a:p>
            <a:fld id="{70B175EC-E0C4-4F54-AC34-EEFC581BBDD1}" type="slidenum">
              <a:rPr lang="nb-NO" smtClean="0"/>
              <a:pPr/>
              <a:t>32</a:t>
            </a:fld>
            <a:endParaRPr lang="nb-NO"/>
          </a:p>
        </p:txBody>
      </p:sp>
    </p:spTree>
    <p:extLst>
      <p:ext uri="{BB962C8B-B14F-4D97-AF65-F5344CB8AC3E}">
        <p14:creationId xmlns:p14="http://schemas.microsoft.com/office/powerpoint/2010/main" val="1724864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defPPr/>
          </a:lstStyle>
          <a:p>
            <a:endParaRPr lang="nb-NO"/>
          </a:p>
        </p:txBody>
      </p:sp>
      <p:sp>
        <p:nvSpPr>
          <p:cNvPr id="4" name="Plassholder for lysbildenummer 3"/>
          <p:cNvSpPr>
            <a:spLocks noGrp="1"/>
          </p:cNvSpPr>
          <p:nvPr>
            <p:ph type="sldNum" sz="quarter" idx="10"/>
          </p:nvPr>
        </p:nvSpPr>
        <p:spPr/>
        <p:txBody>
          <a:bodyPr/>
          <a:lstStyle>
            <a:defPPr/>
          </a:lstStyle>
          <a:p>
            <a:fld id="{70B175EC-E0C4-4F54-AC34-EEFC581BBDD1}" type="slidenum">
              <a:rPr lang="nb-NO" smtClean="0"/>
              <a:pPr/>
              <a:t>33</a:t>
            </a:fld>
            <a:endParaRPr lang="nb-NO"/>
          </a:p>
        </p:txBody>
      </p:sp>
    </p:spTree>
    <p:extLst>
      <p:ext uri="{BB962C8B-B14F-4D97-AF65-F5344CB8AC3E}">
        <p14:creationId xmlns:p14="http://schemas.microsoft.com/office/powerpoint/2010/main" val="1412409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defPPr/>
          </a:lstStyle>
          <a:p>
            <a:endParaRPr lang="nb-NO" smtClean="0"/>
          </a:p>
          <a:p>
            <a:endParaRPr lang="nb-NO"/>
          </a:p>
        </p:txBody>
      </p:sp>
      <p:sp>
        <p:nvSpPr>
          <p:cNvPr id="4" name="Plassholder for lysbildenummer 3"/>
          <p:cNvSpPr>
            <a:spLocks noGrp="1"/>
          </p:cNvSpPr>
          <p:nvPr>
            <p:ph type="sldNum" sz="quarter" idx="10"/>
          </p:nvPr>
        </p:nvSpPr>
        <p:spPr/>
        <p:txBody>
          <a:bodyPr/>
          <a:lstStyle>
            <a:defPPr/>
          </a:lstStyle>
          <a:p>
            <a:fld id="{70B175EC-E0C4-4F54-AC34-EEFC581BBDD1}" type="slidenum">
              <a:rPr lang="nb-NO" smtClean="0"/>
              <a:pPr/>
              <a:t>34</a:t>
            </a:fld>
            <a:endParaRPr lang="nb-NO"/>
          </a:p>
        </p:txBody>
      </p:sp>
    </p:spTree>
    <p:extLst>
      <p:ext uri="{BB962C8B-B14F-4D97-AF65-F5344CB8AC3E}">
        <p14:creationId xmlns:p14="http://schemas.microsoft.com/office/powerpoint/2010/main" val="2120473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defPPr/>
          </a:lstStyle>
          <a:p>
            <a:endParaRPr lang="nb-NO"/>
          </a:p>
        </p:txBody>
      </p:sp>
      <p:sp>
        <p:nvSpPr>
          <p:cNvPr id="4" name="Plassholder for lysbildenummer 3"/>
          <p:cNvSpPr>
            <a:spLocks noGrp="1"/>
          </p:cNvSpPr>
          <p:nvPr>
            <p:ph type="sldNum" sz="quarter" idx="10"/>
          </p:nvPr>
        </p:nvSpPr>
        <p:spPr/>
        <p:txBody>
          <a:bodyPr/>
          <a:lstStyle>
            <a:defPPr/>
          </a:lstStyle>
          <a:p>
            <a:fld id="{70B175EC-E0C4-4F54-AC34-EEFC581BBDD1}" type="slidenum">
              <a:rPr lang="nb-NO" smtClean="0"/>
              <a:pPr/>
              <a:t>38</a:t>
            </a:fld>
            <a:endParaRPr lang="nb-NO"/>
          </a:p>
        </p:txBody>
      </p:sp>
    </p:spTree>
    <p:extLst>
      <p:ext uri="{BB962C8B-B14F-4D97-AF65-F5344CB8AC3E}">
        <p14:creationId xmlns:p14="http://schemas.microsoft.com/office/powerpoint/2010/main" val="3615002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defPPr/>
          </a:lstStyle>
          <a:p>
            <a:endParaRPr lang="nb-NO"/>
          </a:p>
        </p:txBody>
      </p:sp>
      <p:sp>
        <p:nvSpPr>
          <p:cNvPr id="4" name="Plassholder for lysbildenummer 3"/>
          <p:cNvSpPr>
            <a:spLocks noGrp="1"/>
          </p:cNvSpPr>
          <p:nvPr>
            <p:ph type="sldNum" sz="quarter" idx="10"/>
          </p:nvPr>
        </p:nvSpPr>
        <p:spPr/>
        <p:txBody>
          <a:bodyPr/>
          <a:lstStyle>
            <a:defPPr/>
          </a:lstStyle>
          <a:p>
            <a:fld id="{70B175EC-E0C4-4F54-AC34-EEFC581BBDD1}" type="slidenum">
              <a:rPr lang="nb-NO" smtClean="0"/>
              <a:pPr/>
              <a:t>39</a:t>
            </a:fld>
            <a:endParaRPr lang="nb-NO"/>
          </a:p>
        </p:txBody>
      </p:sp>
    </p:spTree>
    <p:extLst>
      <p:ext uri="{BB962C8B-B14F-4D97-AF65-F5344CB8AC3E}">
        <p14:creationId xmlns:p14="http://schemas.microsoft.com/office/powerpoint/2010/main" val="329818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defPPr/>
          </a:lstStyle>
          <a:p>
            <a:r>
              <a:rPr lang="nb-NO" smtClean="0"/>
              <a:t>Bilde?</a:t>
            </a:r>
            <a:endParaRPr lang="nb-NO"/>
          </a:p>
        </p:txBody>
      </p:sp>
      <p:sp>
        <p:nvSpPr>
          <p:cNvPr id="4" name="Plassholder for lysbildenummer 3"/>
          <p:cNvSpPr>
            <a:spLocks noGrp="1"/>
          </p:cNvSpPr>
          <p:nvPr>
            <p:ph type="sldNum" sz="quarter" idx="10"/>
          </p:nvPr>
        </p:nvSpPr>
        <p:spPr/>
        <p:txBody>
          <a:bodyPr/>
          <a:lstStyle>
            <a:defPPr/>
          </a:lstStyle>
          <a:p>
            <a:fld id="{70B175EC-E0C4-4F54-AC34-EEFC581BBDD1}" type="slidenum">
              <a:rPr lang="nb-NO" smtClean="0"/>
              <a:pPr/>
              <a:t>41</a:t>
            </a:fld>
            <a:endParaRPr lang="nb-NO"/>
          </a:p>
        </p:txBody>
      </p:sp>
    </p:spTree>
    <p:extLst>
      <p:ext uri="{BB962C8B-B14F-4D97-AF65-F5344CB8AC3E}">
        <p14:creationId xmlns:p14="http://schemas.microsoft.com/office/powerpoint/2010/main" val="504745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Plassholder for lysbilde 1"/>
          <p:cNvSpPr>
            <a:spLocks noGrp="1" noRot="1" noChangeAspect="1" noTextEdit="1"/>
          </p:cNvSpPr>
          <p:nvPr>
            <p:ph type="sldImg"/>
          </p:nvPr>
        </p:nvSpPr>
        <p:spPr bwMode="auto">
          <a:xfrm>
            <a:off x="628650" y="754063"/>
            <a:ext cx="5448300" cy="3771900"/>
          </a:xfrm>
          <a:noFill/>
          <a:ln>
            <a:solidFill>
              <a:srgbClr val="000000"/>
            </a:solidFill>
            <a:miter lim="800000"/>
          </a:ln>
        </p:spPr>
      </p:sp>
      <p:sp>
        <p:nvSpPr>
          <p:cNvPr id="189443" name="Plassholder for notater 2"/>
          <p:cNvSpPr>
            <a:spLocks noGrp="1"/>
          </p:cNvSpPr>
          <p:nvPr>
            <p:ph type="body" idx="1"/>
          </p:nvPr>
        </p:nvSpPr>
        <p:spPr bwMode="auto">
          <a:noFill/>
        </p:spPr>
        <p:txBody>
          <a:bodyPr wrap="square" numCol="1" anchor="t" anchorCtr="0" compatLnSpc="1">
            <a:prstTxWarp prst="textNoShape">
              <a:avLst/>
            </a:prstTxWarp>
          </a:bodyPr>
          <a:lstStyle>
            <a:defPPr/>
          </a:lstStyle>
          <a:p>
            <a:r>
              <a:rPr lang="nb-NO" smtClean="0"/>
              <a:t>bilde</a:t>
            </a:r>
          </a:p>
        </p:txBody>
      </p:sp>
      <p:sp>
        <p:nvSpPr>
          <p:cNvPr id="4" name="Plassholder for lysbildenummer 3"/>
          <p:cNvSpPr>
            <a:spLocks noGrp="1"/>
          </p:cNvSpPr>
          <p:nvPr>
            <p:ph type="sldNum" sz="quarter" idx="5"/>
          </p:nvPr>
        </p:nvSpPr>
        <p:spPr/>
        <p:txBody>
          <a:bodyPr/>
          <a:lstStyle>
            <a:defPPr/>
          </a:lstStyle>
          <a:p>
            <a:pPr>
              <a:defRPr/>
            </a:pPr>
            <a:fld id="{88CE03D3-1549-4A04-AF04-E2A67F44A97F}" type="slidenum">
              <a:rPr lang="nb-NO" smtClean="0"/>
              <a:pPr>
                <a:defRPr/>
              </a:pPr>
              <a:t>42</a:t>
            </a:fld>
            <a:endParaRPr lang="nb-NO"/>
          </a:p>
        </p:txBody>
      </p:sp>
    </p:spTree>
    <p:extLst>
      <p:ext uri="{BB962C8B-B14F-4D97-AF65-F5344CB8AC3E}">
        <p14:creationId xmlns:p14="http://schemas.microsoft.com/office/powerpoint/2010/main" val="1487189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defPPr/>
          </a:lstStyle>
          <a:p>
            <a:endParaRPr lang="nb-NO"/>
          </a:p>
        </p:txBody>
      </p:sp>
      <p:sp>
        <p:nvSpPr>
          <p:cNvPr id="4" name="Plassholder for lysbildenummer 3"/>
          <p:cNvSpPr>
            <a:spLocks noGrp="1"/>
          </p:cNvSpPr>
          <p:nvPr>
            <p:ph type="sldNum" sz="quarter" idx="10"/>
          </p:nvPr>
        </p:nvSpPr>
        <p:spPr/>
        <p:txBody>
          <a:bodyPr/>
          <a:lstStyle>
            <a:defPPr/>
          </a:lstStyle>
          <a:p>
            <a:fld id="{70B175EC-E0C4-4F54-AC34-EEFC581BBDD1}" type="slidenum">
              <a:rPr lang="nb-NO" smtClean="0"/>
              <a:pPr/>
              <a:t>44</a:t>
            </a:fld>
            <a:endParaRPr lang="nb-NO"/>
          </a:p>
        </p:txBody>
      </p:sp>
    </p:spTree>
    <p:extLst>
      <p:ext uri="{BB962C8B-B14F-4D97-AF65-F5344CB8AC3E}">
        <p14:creationId xmlns:p14="http://schemas.microsoft.com/office/powerpoint/2010/main" val="2168110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defPPr/>
          </a:lstStyle>
          <a:p>
            <a:endParaRPr lang="nb-NO"/>
          </a:p>
        </p:txBody>
      </p:sp>
      <p:sp>
        <p:nvSpPr>
          <p:cNvPr id="4" name="Plassholder for lysbildenummer 3"/>
          <p:cNvSpPr>
            <a:spLocks noGrp="1"/>
          </p:cNvSpPr>
          <p:nvPr>
            <p:ph type="sldNum" sz="quarter" idx="10"/>
          </p:nvPr>
        </p:nvSpPr>
        <p:spPr/>
        <p:txBody>
          <a:bodyPr/>
          <a:lstStyle>
            <a:defPPr/>
          </a:lstStyle>
          <a:p>
            <a:fld id="{70B175EC-E0C4-4F54-AC34-EEFC581BBDD1}" type="slidenum">
              <a:rPr lang="nb-NO" smtClean="0"/>
              <a:pPr/>
              <a:t>66</a:t>
            </a:fld>
            <a:endParaRPr lang="nb-NO"/>
          </a:p>
        </p:txBody>
      </p:sp>
    </p:spTree>
    <p:extLst>
      <p:ext uri="{BB962C8B-B14F-4D97-AF65-F5344CB8AC3E}">
        <p14:creationId xmlns:p14="http://schemas.microsoft.com/office/powerpoint/2010/main" val="41686464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p:txBody>
          <a:bodyPr/>
          <a:lstStyle>
            <a:defPPr/>
          </a:lstStyle>
          <a:p>
            <a:pPr>
              <a:defRPr/>
            </a:pPr>
            <a:fld id="{269B1AE6-C0B2-4783-A418-3B66627E26E2}" type="slidenum">
              <a:rPr lang="nb-NO"/>
              <a:pPr>
                <a:defRPr/>
              </a:pPr>
              <a:t>71</a:t>
            </a:fld>
            <a:endParaRPr lang="nb-NO"/>
          </a:p>
        </p:txBody>
      </p:sp>
      <p:sp>
        <p:nvSpPr>
          <p:cNvPr id="180227" name="Rectangle 2"/>
          <p:cNvSpPr>
            <a:spLocks noGrp="1" noRot="1" noChangeAspect="1" noChangeArrowheads="1" noTextEdit="1"/>
          </p:cNvSpPr>
          <p:nvPr>
            <p:ph type="sldImg"/>
          </p:nvPr>
        </p:nvSpPr>
        <p:spPr bwMode="auto">
          <a:xfrm>
            <a:off x="628650" y="754063"/>
            <a:ext cx="5448300" cy="3771900"/>
          </a:xfrm>
          <a:noFill/>
          <a:ln>
            <a:solidFill>
              <a:srgbClr val="000000"/>
            </a:solidFill>
            <a:miter lim="800000"/>
          </a:ln>
        </p:spPr>
      </p:sp>
      <p:sp>
        <p:nvSpPr>
          <p:cNvPr id="180228" name="Rectangle 3"/>
          <p:cNvSpPr>
            <a:spLocks noGrp="1" noChangeArrowheads="1"/>
          </p:cNvSpPr>
          <p:nvPr>
            <p:ph type="body" idx="1"/>
          </p:nvPr>
        </p:nvSpPr>
        <p:spPr bwMode="auto">
          <a:xfrm>
            <a:off x="894080" y="4777741"/>
            <a:ext cx="4917440" cy="4526280"/>
          </a:xfrm>
          <a:noFill/>
        </p:spPr>
        <p:txBody>
          <a:bodyPr wrap="square" numCol="1" anchor="t" anchorCtr="0" compatLnSpc="1">
            <a:prstTxWarp prst="textNoShape">
              <a:avLst/>
            </a:prstTxWarp>
          </a:bodyPr>
          <a:lstStyle>
            <a:defPPr/>
          </a:lstStyle>
          <a:p>
            <a:pPr eaLnBrk="1" hangingPunct="1"/>
            <a:endParaRPr lang="nb-NO" sz="1000" smtClean="0">
              <a:latin typeface="Comic Sans MS" pitchFamily="66" charset="0"/>
            </a:endParaRPr>
          </a:p>
        </p:txBody>
      </p:sp>
    </p:spTree>
    <p:extLst>
      <p:ext uri="{BB962C8B-B14F-4D97-AF65-F5344CB8AC3E}">
        <p14:creationId xmlns:p14="http://schemas.microsoft.com/office/powerpoint/2010/main" val="2940212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defPPr/>
          </a:lstStyle>
          <a:p>
            <a:endParaRPr lang="nb-NO"/>
          </a:p>
        </p:txBody>
      </p:sp>
      <p:sp>
        <p:nvSpPr>
          <p:cNvPr id="4" name="Plassholder for lysbildenummer 3"/>
          <p:cNvSpPr>
            <a:spLocks noGrp="1"/>
          </p:cNvSpPr>
          <p:nvPr>
            <p:ph type="sldNum" sz="quarter" idx="10"/>
          </p:nvPr>
        </p:nvSpPr>
        <p:spPr/>
        <p:txBody>
          <a:bodyPr/>
          <a:lstStyle>
            <a:defPPr/>
          </a:lstStyle>
          <a:p>
            <a:fld id="{70B175EC-E0C4-4F54-AC34-EEFC581BBDD1}" type="slidenum">
              <a:rPr lang="nb-NO" smtClean="0"/>
              <a:pPr/>
              <a:t>9</a:t>
            </a:fld>
            <a:endParaRPr lang="nb-NO"/>
          </a:p>
        </p:txBody>
      </p:sp>
    </p:spTree>
    <p:extLst>
      <p:ext uri="{BB962C8B-B14F-4D97-AF65-F5344CB8AC3E}">
        <p14:creationId xmlns:p14="http://schemas.microsoft.com/office/powerpoint/2010/main" val="5054949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p:txBody>
          <a:bodyPr/>
          <a:lstStyle>
            <a:defPPr/>
          </a:lstStyle>
          <a:p>
            <a:pPr>
              <a:defRPr/>
            </a:pPr>
            <a:fld id="{18D08D6F-D530-43C6-89C9-2CC9FF23FA32}" type="slidenum">
              <a:rPr lang="nb-NO"/>
              <a:pPr>
                <a:defRPr/>
              </a:pPr>
              <a:t>72</a:t>
            </a:fld>
            <a:endParaRPr lang="nb-NO"/>
          </a:p>
        </p:txBody>
      </p:sp>
      <p:sp>
        <p:nvSpPr>
          <p:cNvPr id="181251" name="Rectangle 2"/>
          <p:cNvSpPr>
            <a:spLocks noGrp="1" noRot="1" noChangeAspect="1" noChangeArrowheads="1" noTextEdit="1"/>
          </p:cNvSpPr>
          <p:nvPr>
            <p:ph type="sldImg"/>
          </p:nvPr>
        </p:nvSpPr>
        <p:spPr bwMode="auto">
          <a:xfrm>
            <a:off x="628650" y="754063"/>
            <a:ext cx="5448300" cy="3771900"/>
          </a:xfrm>
          <a:noFill/>
          <a:ln>
            <a:solidFill>
              <a:srgbClr val="000000"/>
            </a:solidFill>
            <a:miter lim="800000"/>
          </a:ln>
        </p:spPr>
      </p:sp>
      <p:sp>
        <p:nvSpPr>
          <p:cNvPr id="181252" name="Rectangle 3"/>
          <p:cNvSpPr>
            <a:spLocks noGrp="1" noChangeArrowheads="1"/>
          </p:cNvSpPr>
          <p:nvPr>
            <p:ph type="body" idx="1"/>
          </p:nvPr>
        </p:nvSpPr>
        <p:spPr bwMode="auto">
          <a:xfrm>
            <a:off x="894080" y="4777741"/>
            <a:ext cx="4917440" cy="4526280"/>
          </a:xfrm>
          <a:noFill/>
        </p:spPr>
        <p:txBody>
          <a:bodyPr wrap="square" numCol="1" anchor="t" anchorCtr="0" compatLnSpc="1">
            <a:prstTxWarp prst="textNoShape">
              <a:avLst/>
            </a:prstTxWarp>
          </a:bodyPr>
          <a:lstStyle>
            <a:defPPr/>
          </a:lstStyle>
          <a:p>
            <a:pPr eaLnBrk="1" hangingPunct="1"/>
            <a:endParaRPr lang="nb-NO" smtClean="0">
              <a:latin typeface="Comic Sans MS" pitchFamily="66" charset="0"/>
            </a:endParaRPr>
          </a:p>
        </p:txBody>
      </p:sp>
    </p:spTree>
    <p:extLst>
      <p:ext uri="{BB962C8B-B14F-4D97-AF65-F5344CB8AC3E}">
        <p14:creationId xmlns:p14="http://schemas.microsoft.com/office/powerpoint/2010/main" val="14099945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p:txBody>
          <a:bodyPr/>
          <a:lstStyle>
            <a:defPPr/>
          </a:lstStyle>
          <a:p>
            <a:pPr>
              <a:defRPr/>
            </a:pPr>
            <a:fld id="{B667CA69-95F4-49A6-B593-52159E54ED71}" type="slidenum">
              <a:rPr lang="nb-NO"/>
              <a:pPr>
                <a:defRPr/>
              </a:pPr>
              <a:t>75</a:t>
            </a:fld>
            <a:endParaRPr lang="nb-NO"/>
          </a:p>
        </p:txBody>
      </p:sp>
      <p:sp>
        <p:nvSpPr>
          <p:cNvPr id="183299" name="Rectangle 2"/>
          <p:cNvSpPr>
            <a:spLocks noGrp="1" noRot="1" noChangeAspect="1" noChangeArrowheads="1" noTextEdit="1"/>
          </p:cNvSpPr>
          <p:nvPr>
            <p:ph type="sldImg"/>
          </p:nvPr>
        </p:nvSpPr>
        <p:spPr bwMode="auto">
          <a:xfrm>
            <a:off x="628650" y="754063"/>
            <a:ext cx="5448300" cy="3771900"/>
          </a:xfrm>
          <a:noFill/>
          <a:ln>
            <a:solidFill>
              <a:srgbClr val="000000"/>
            </a:solidFill>
            <a:miter lim="800000"/>
          </a:ln>
        </p:spPr>
      </p:sp>
      <p:sp>
        <p:nvSpPr>
          <p:cNvPr id="183300" name="Rectangle 3"/>
          <p:cNvSpPr>
            <a:spLocks noGrp="1" noChangeArrowheads="1"/>
          </p:cNvSpPr>
          <p:nvPr>
            <p:ph type="body" idx="1"/>
          </p:nvPr>
        </p:nvSpPr>
        <p:spPr bwMode="auto">
          <a:xfrm>
            <a:off x="894080" y="4777741"/>
            <a:ext cx="4917440" cy="4526280"/>
          </a:xfrm>
          <a:noFill/>
        </p:spPr>
        <p:txBody>
          <a:bodyPr wrap="square" numCol="1" anchor="t" anchorCtr="0" compatLnSpc="1">
            <a:prstTxWarp prst="textNoShape">
              <a:avLst/>
            </a:prstTxWarp>
          </a:bodyPr>
          <a:lstStyle>
            <a:defPPr/>
          </a:lstStyle>
          <a:p>
            <a:pPr eaLnBrk="1" hangingPunct="1"/>
            <a:endParaRPr lang="nb-NO" u="sng" smtClean="0">
              <a:latin typeface="Comic Sans MS" pitchFamily="66" charset="0"/>
            </a:endParaRPr>
          </a:p>
        </p:txBody>
      </p:sp>
    </p:spTree>
    <p:extLst>
      <p:ext uri="{BB962C8B-B14F-4D97-AF65-F5344CB8AC3E}">
        <p14:creationId xmlns:p14="http://schemas.microsoft.com/office/powerpoint/2010/main" val="34049214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p:txBody>
          <a:bodyPr/>
          <a:lstStyle>
            <a:defPPr/>
          </a:lstStyle>
          <a:p>
            <a:pPr>
              <a:defRPr/>
            </a:pPr>
            <a:fld id="{90CECB41-E360-41B3-B102-2DE6B286A2D7}" type="slidenum">
              <a:rPr lang="nb-NO"/>
              <a:pPr>
                <a:defRPr/>
              </a:pPr>
              <a:t>82</a:t>
            </a:fld>
            <a:endParaRPr lang="nb-NO"/>
          </a:p>
        </p:txBody>
      </p:sp>
      <p:sp>
        <p:nvSpPr>
          <p:cNvPr id="184323" name="Rectangle 2"/>
          <p:cNvSpPr>
            <a:spLocks noGrp="1" noRot="1" noChangeAspect="1" noChangeArrowheads="1" noTextEdit="1"/>
          </p:cNvSpPr>
          <p:nvPr>
            <p:ph type="sldImg"/>
          </p:nvPr>
        </p:nvSpPr>
        <p:spPr bwMode="auto">
          <a:xfrm>
            <a:off x="628650" y="754063"/>
            <a:ext cx="5448300" cy="3771900"/>
          </a:xfrm>
          <a:noFill/>
          <a:ln>
            <a:solidFill>
              <a:srgbClr val="000000"/>
            </a:solidFill>
            <a:miter lim="800000"/>
          </a:ln>
        </p:spPr>
      </p:sp>
      <p:sp>
        <p:nvSpPr>
          <p:cNvPr id="184324" name="Rectangle 3"/>
          <p:cNvSpPr>
            <a:spLocks noGrp="1" noChangeArrowheads="1"/>
          </p:cNvSpPr>
          <p:nvPr>
            <p:ph type="body" idx="1"/>
          </p:nvPr>
        </p:nvSpPr>
        <p:spPr bwMode="auto">
          <a:xfrm>
            <a:off x="894080" y="4777741"/>
            <a:ext cx="4917440" cy="4526280"/>
          </a:xfrm>
          <a:noFill/>
        </p:spPr>
        <p:txBody>
          <a:bodyPr wrap="square" numCol="1" anchor="t" anchorCtr="0" compatLnSpc="1">
            <a:prstTxWarp prst="textNoShape">
              <a:avLst/>
            </a:prstTxWarp>
          </a:bodyPr>
          <a:lstStyle>
            <a:defPPr/>
          </a:lstStyle>
          <a:p>
            <a:pPr eaLnBrk="1" hangingPunct="1"/>
            <a:endParaRPr lang="nb-NO" smtClean="0">
              <a:latin typeface="Comic Sans MS" pitchFamily="66" charset="0"/>
            </a:endParaRPr>
          </a:p>
        </p:txBody>
      </p:sp>
    </p:spTree>
    <p:extLst>
      <p:ext uri="{BB962C8B-B14F-4D97-AF65-F5344CB8AC3E}">
        <p14:creationId xmlns:p14="http://schemas.microsoft.com/office/powerpoint/2010/main" val="42838369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defPPr/>
          </a:lstStyle>
          <a:p>
            <a:endParaRPr lang="nb-NO"/>
          </a:p>
        </p:txBody>
      </p:sp>
      <p:sp>
        <p:nvSpPr>
          <p:cNvPr id="4" name="Plassholder for lysbildenummer 3"/>
          <p:cNvSpPr>
            <a:spLocks noGrp="1"/>
          </p:cNvSpPr>
          <p:nvPr>
            <p:ph type="sldNum" sz="quarter" idx="10"/>
          </p:nvPr>
        </p:nvSpPr>
        <p:spPr/>
        <p:txBody>
          <a:bodyPr/>
          <a:lstStyle>
            <a:defPPr/>
          </a:lstStyle>
          <a:p>
            <a:fld id="{53998B4F-5972-46EF-91E5-8674A6D987EA}" type="slidenum">
              <a:rPr lang="nb-NO" smtClean="0"/>
              <a:pPr/>
              <a:t>93</a:t>
            </a:fld>
            <a:endParaRPr lang="nb-NO"/>
          </a:p>
        </p:txBody>
      </p:sp>
    </p:spTree>
    <p:extLst>
      <p:ext uri="{BB962C8B-B14F-4D97-AF65-F5344CB8AC3E}">
        <p14:creationId xmlns:p14="http://schemas.microsoft.com/office/powerpoint/2010/main" val="9781833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28650" y="754063"/>
            <a:ext cx="5448300" cy="3771900"/>
          </a:xfrm>
        </p:spPr>
      </p:sp>
      <p:sp>
        <p:nvSpPr>
          <p:cNvPr id="3" name="Plassholder for notater 2"/>
          <p:cNvSpPr>
            <a:spLocks noGrp="1"/>
          </p:cNvSpPr>
          <p:nvPr>
            <p:ph type="body" idx="1"/>
          </p:nvPr>
        </p:nvSpPr>
        <p:spPr/>
        <p:txBody>
          <a:bodyPr>
            <a:normAutofit/>
          </a:bodyPr>
          <a:lstStyle>
            <a:defPPr/>
          </a:lstStyle>
          <a:p>
            <a:endParaRPr lang="nb-NO"/>
          </a:p>
        </p:txBody>
      </p:sp>
      <p:sp>
        <p:nvSpPr>
          <p:cNvPr id="4" name="Plassholder for lysbildenummer 3"/>
          <p:cNvSpPr>
            <a:spLocks noGrp="1"/>
          </p:cNvSpPr>
          <p:nvPr>
            <p:ph type="sldNum" sz="quarter" idx="10"/>
          </p:nvPr>
        </p:nvSpPr>
        <p:spPr/>
        <p:txBody>
          <a:bodyPr/>
          <a:lstStyle>
            <a:defPPr/>
          </a:lstStyle>
          <a:p>
            <a:fld id="{70B175EC-E0C4-4F54-AC34-EEFC581BBDD1}" type="slidenum">
              <a:rPr lang="nb-NO" smtClean="0"/>
              <a:pPr/>
              <a:t>115</a:t>
            </a:fld>
            <a:endParaRPr lang="nb-NO"/>
          </a:p>
        </p:txBody>
      </p:sp>
    </p:spTree>
    <p:extLst>
      <p:ext uri="{BB962C8B-B14F-4D97-AF65-F5344CB8AC3E}">
        <p14:creationId xmlns:p14="http://schemas.microsoft.com/office/powerpoint/2010/main" val="20800515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defPPr/>
          </a:lstStyle>
          <a:p>
            <a:endParaRPr lang="nb-NO"/>
          </a:p>
        </p:txBody>
      </p:sp>
      <p:sp>
        <p:nvSpPr>
          <p:cNvPr id="4" name="Plassholder for lysbildenummer 3"/>
          <p:cNvSpPr>
            <a:spLocks noGrp="1"/>
          </p:cNvSpPr>
          <p:nvPr>
            <p:ph type="sldNum" sz="quarter" idx="10"/>
          </p:nvPr>
        </p:nvSpPr>
        <p:spPr/>
        <p:txBody>
          <a:bodyPr/>
          <a:lstStyle>
            <a:defPPr/>
          </a:lstStyle>
          <a:p>
            <a:fld id="{70B175EC-E0C4-4F54-AC34-EEFC581BBDD1}" type="slidenum">
              <a:rPr lang="nb-NO" smtClean="0"/>
              <a:pPr/>
              <a:t>117</a:t>
            </a:fld>
            <a:endParaRPr lang="nb-NO"/>
          </a:p>
        </p:txBody>
      </p:sp>
    </p:spTree>
    <p:extLst>
      <p:ext uri="{BB962C8B-B14F-4D97-AF65-F5344CB8AC3E}">
        <p14:creationId xmlns:p14="http://schemas.microsoft.com/office/powerpoint/2010/main" val="2909994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Plassholder for lysbilde 1"/>
          <p:cNvSpPr>
            <a:spLocks noGrp="1" noRot="1" noChangeAspect="1" noTextEdit="1"/>
          </p:cNvSpPr>
          <p:nvPr>
            <p:ph type="sldImg"/>
          </p:nvPr>
        </p:nvSpPr>
        <p:spPr bwMode="auto">
          <a:xfrm>
            <a:off x="628650" y="754063"/>
            <a:ext cx="5448300" cy="3771900"/>
          </a:xfrm>
          <a:noFill/>
          <a:ln>
            <a:solidFill>
              <a:srgbClr val="000000"/>
            </a:solidFill>
            <a:miter lim="800000"/>
          </a:ln>
        </p:spPr>
      </p:sp>
      <p:sp>
        <p:nvSpPr>
          <p:cNvPr id="174083" name="Plassholder for notater 2"/>
          <p:cNvSpPr>
            <a:spLocks noGrp="1"/>
          </p:cNvSpPr>
          <p:nvPr>
            <p:ph type="body" idx="1"/>
          </p:nvPr>
        </p:nvSpPr>
        <p:spPr bwMode="auto">
          <a:noFill/>
        </p:spPr>
        <p:txBody>
          <a:bodyPr wrap="square" numCol="1" anchor="t" anchorCtr="0" compatLnSpc="1">
            <a:prstTxWarp prst="textNoShape">
              <a:avLst/>
            </a:prstTxWarp>
          </a:bodyPr>
          <a:lstStyle>
            <a:defPPr/>
          </a:lstStyle>
          <a:p>
            <a:pPr eaLnBrk="1" hangingPunct="1">
              <a:spcBef>
                <a:spcPct val="0"/>
              </a:spcBef>
            </a:pPr>
            <a:endParaRPr lang="nb-NO" smtClean="0"/>
          </a:p>
        </p:txBody>
      </p:sp>
      <p:sp>
        <p:nvSpPr>
          <p:cNvPr id="39939" name="Plassholder for lysbildenummer 3"/>
          <p:cNvSpPr>
            <a:spLocks noGrp="1"/>
          </p:cNvSpPr>
          <p:nvPr>
            <p:ph type="sldNum" sz="quarter" idx="5"/>
          </p:nvPr>
        </p:nvSpPr>
        <p:spPr bwMode="auto">
          <a:ln>
            <a:miter lim="800000"/>
          </a:ln>
        </p:spPr>
        <p:txBody>
          <a:bodyPr wrap="square" numCol="1" anchorCtr="0" compatLnSpc="1">
            <a:prstTxWarp prst="textNoShape">
              <a:avLst/>
            </a:prstTxWarp>
          </a:bodyPr>
          <a:lstStyle>
            <a:defPPr/>
          </a:lstStyle>
          <a:p>
            <a:pPr fontAlgn="base">
              <a:spcBef>
                <a:spcPct val="0"/>
              </a:spcBef>
              <a:spcAft>
                <a:spcPct val="0"/>
              </a:spcAft>
              <a:defRPr/>
            </a:pPr>
            <a:fld id="{C94F3660-55AE-43FD-AAC5-806484C0A175}" type="slidenum">
              <a:rPr lang="nb-NO" smtClean="0">
                <a:cs typeface="Arial"/>
              </a:rPr>
              <a:pPr fontAlgn="base">
                <a:spcBef>
                  <a:spcPct val="0"/>
                </a:spcBef>
                <a:spcAft>
                  <a:spcPct val="0"/>
                </a:spcAft>
                <a:defRPr/>
              </a:pPr>
              <a:t>10</a:t>
            </a:fld>
            <a:endParaRPr lang="nb-NO" smtClean="0">
              <a:cs typeface="Arial"/>
            </a:endParaRPr>
          </a:p>
        </p:txBody>
      </p:sp>
    </p:spTree>
    <p:extLst>
      <p:ext uri="{BB962C8B-B14F-4D97-AF65-F5344CB8AC3E}">
        <p14:creationId xmlns:p14="http://schemas.microsoft.com/office/powerpoint/2010/main" val="4188010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defPPr/>
          </a:lstStyle>
          <a:p>
            <a:endParaRPr lang="nb-NO"/>
          </a:p>
        </p:txBody>
      </p:sp>
      <p:sp>
        <p:nvSpPr>
          <p:cNvPr id="4" name="Plassholder for lysbildenummer 3"/>
          <p:cNvSpPr>
            <a:spLocks noGrp="1"/>
          </p:cNvSpPr>
          <p:nvPr>
            <p:ph type="sldNum" sz="quarter" idx="10"/>
          </p:nvPr>
        </p:nvSpPr>
        <p:spPr/>
        <p:txBody>
          <a:bodyPr/>
          <a:lstStyle>
            <a:defPPr/>
          </a:lstStyle>
          <a:p>
            <a:fld id="{70B175EC-E0C4-4F54-AC34-EEFC581BBDD1}" type="slidenum">
              <a:rPr lang="nb-NO" smtClean="0"/>
              <a:pPr/>
              <a:t>13</a:t>
            </a:fld>
            <a:endParaRPr lang="nb-NO"/>
          </a:p>
        </p:txBody>
      </p:sp>
    </p:spTree>
    <p:extLst>
      <p:ext uri="{BB962C8B-B14F-4D97-AF65-F5344CB8AC3E}">
        <p14:creationId xmlns:p14="http://schemas.microsoft.com/office/powerpoint/2010/main" val="4071544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defPPr/>
          </a:lstStyle>
          <a:p>
            <a:endParaRPr lang="nb-NO"/>
          </a:p>
        </p:txBody>
      </p:sp>
      <p:sp>
        <p:nvSpPr>
          <p:cNvPr id="4" name="Plassholder for lysbildenummer 3"/>
          <p:cNvSpPr>
            <a:spLocks noGrp="1"/>
          </p:cNvSpPr>
          <p:nvPr>
            <p:ph type="sldNum" sz="quarter" idx="10"/>
          </p:nvPr>
        </p:nvSpPr>
        <p:spPr/>
        <p:txBody>
          <a:bodyPr/>
          <a:lstStyle>
            <a:defPPr/>
          </a:lstStyle>
          <a:p>
            <a:fld id="{70B175EC-E0C4-4F54-AC34-EEFC581BBDD1}" type="slidenum">
              <a:rPr lang="nb-NO" smtClean="0"/>
              <a:pPr/>
              <a:t>14</a:t>
            </a:fld>
            <a:endParaRPr lang="nb-NO"/>
          </a:p>
        </p:txBody>
      </p:sp>
    </p:spTree>
    <p:extLst>
      <p:ext uri="{BB962C8B-B14F-4D97-AF65-F5344CB8AC3E}">
        <p14:creationId xmlns:p14="http://schemas.microsoft.com/office/powerpoint/2010/main" val="177027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defPPr/>
          </a:lstStyle>
          <a:p>
            <a:endParaRPr lang="nb-NO"/>
          </a:p>
        </p:txBody>
      </p:sp>
      <p:sp>
        <p:nvSpPr>
          <p:cNvPr id="4" name="Plassholder for lysbildenummer 3"/>
          <p:cNvSpPr>
            <a:spLocks noGrp="1"/>
          </p:cNvSpPr>
          <p:nvPr>
            <p:ph type="sldNum" sz="quarter" idx="10"/>
          </p:nvPr>
        </p:nvSpPr>
        <p:spPr/>
        <p:txBody>
          <a:bodyPr/>
          <a:lstStyle>
            <a:defPPr/>
          </a:lstStyle>
          <a:p>
            <a:fld id="{70B175EC-E0C4-4F54-AC34-EEFC581BBDD1}" type="slidenum">
              <a:rPr lang="nb-NO" smtClean="0"/>
              <a:pPr/>
              <a:t>20</a:t>
            </a:fld>
            <a:endParaRPr lang="nb-NO"/>
          </a:p>
        </p:txBody>
      </p:sp>
    </p:spTree>
    <p:extLst>
      <p:ext uri="{BB962C8B-B14F-4D97-AF65-F5344CB8AC3E}">
        <p14:creationId xmlns:p14="http://schemas.microsoft.com/office/powerpoint/2010/main" val="2726427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defPPr/>
          </a:lstStyle>
          <a:p>
            <a:endParaRPr lang="nb-NO"/>
          </a:p>
        </p:txBody>
      </p:sp>
      <p:sp>
        <p:nvSpPr>
          <p:cNvPr id="4" name="Plassholder for lysbildenummer 3"/>
          <p:cNvSpPr>
            <a:spLocks noGrp="1"/>
          </p:cNvSpPr>
          <p:nvPr>
            <p:ph type="sldNum" sz="quarter" idx="10"/>
          </p:nvPr>
        </p:nvSpPr>
        <p:spPr/>
        <p:txBody>
          <a:bodyPr/>
          <a:lstStyle>
            <a:defPPr/>
          </a:lstStyle>
          <a:p>
            <a:fld id="{70B175EC-E0C4-4F54-AC34-EEFC581BBDD1}" type="slidenum">
              <a:rPr lang="nb-NO" smtClean="0"/>
              <a:pPr/>
              <a:t>21</a:t>
            </a:fld>
            <a:endParaRPr lang="nb-NO"/>
          </a:p>
        </p:txBody>
      </p:sp>
    </p:spTree>
    <p:extLst>
      <p:ext uri="{BB962C8B-B14F-4D97-AF65-F5344CB8AC3E}">
        <p14:creationId xmlns:p14="http://schemas.microsoft.com/office/powerpoint/2010/main" val="716451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Plassholder for lysbilde 1"/>
          <p:cNvSpPr>
            <a:spLocks noGrp="1" noRot="1" noChangeAspect="1" noTextEdit="1"/>
          </p:cNvSpPr>
          <p:nvPr>
            <p:ph type="sldImg"/>
          </p:nvPr>
        </p:nvSpPr>
        <p:spPr bwMode="auto">
          <a:xfrm>
            <a:off x="628650" y="754063"/>
            <a:ext cx="5448300" cy="3771900"/>
          </a:xfrm>
          <a:noFill/>
          <a:ln>
            <a:solidFill>
              <a:srgbClr val="000000"/>
            </a:solidFill>
            <a:miter lim="800000"/>
          </a:ln>
        </p:spPr>
      </p:sp>
      <p:sp>
        <p:nvSpPr>
          <p:cNvPr id="176131" name="Plassholder for notater 2"/>
          <p:cNvSpPr>
            <a:spLocks noGrp="1"/>
          </p:cNvSpPr>
          <p:nvPr>
            <p:ph type="body" idx="1"/>
          </p:nvPr>
        </p:nvSpPr>
        <p:spPr bwMode="auto">
          <a:noFill/>
        </p:spPr>
        <p:txBody>
          <a:bodyPr wrap="square" numCol="1" anchor="t" anchorCtr="0" compatLnSpc="1">
            <a:prstTxWarp prst="textNoShape">
              <a:avLst/>
            </a:prstTxWarp>
          </a:bodyPr>
          <a:lstStyle>
            <a:defPPr/>
          </a:lstStyle>
          <a:p>
            <a:pPr eaLnBrk="1" hangingPunct="1">
              <a:spcBef>
                <a:spcPct val="0"/>
              </a:spcBef>
            </a:pPr>
            <a:endParaRPr lang="nb-NO" smtClean="0"/>
          </a:p>
        </p:txBody>
      </p:sp>
      <p:sp>
        <p:nvSpPr>
          <p:cNvPr id="2" name="Plassholder for lysbildenummer 3"/>
          <p:cNvSpPr>
            <a:spLocks noGrp="1"/>
          </p:cNvSpPr>
          <p:nvPr>
            <p:ph type="sldNum" sz="quarter" idx="5"/>
          </p:nvPr>
        </p:nvSpPr>
        <p:spPr bwMode="auto">
          <a:ln>
            <a:miter lim="800000"/>
          </a:ln>
        </p:spPr>
        <p:txBody>
          <a:bodyPr wrap="square" numCol="1" anchorCtr="0" compatLnSpc="1">
            <a:prstTxWarp prst="textNoShape">
              <a:avLst/>
            </a:prstTxWarp>
          </a:bodyPr>
          <a:lstStyle>
            <a:defPPr/>
          </a:lstStyle>
          <a:p>
            <a:pPr fontAlgn="base">
              <a:spcBef>
                <a:spcPct val="0"/>
              </a:spcBef>
              <a:spcAft>
                <a:spcPct val="0"/>
              </a:spcAft>
              <a:defRPr/>
            </a:pPr>
            <a:fld id="{F607C27B-1C78-403A-B146-A0661C38AAF9}" type="slidenum">
              <a:rPr lang="nb-NO" smtClean="0">
                <a:cs typeface="Arial"/>
              </a:rPr>
              <a:pPr fontAlgn="base">
                <a:spcBef>
                  <a:spcPct val="0"/>
                </a:spcBef>
                <a:spcAft>
                  <a:spcPct val="0"/>
                </a:spcAft>
                <a:defRPr/>
              </a:pPr>
              <a:t>30</a:t>
            </a:fld>
            <a:endParaRPr lang="nb-NO" smtClean="0">
              <a:cs typeface="Arial"/>
            </a:endParaRPr>
          </a:p>
        </p:txBody>
      </p:sp>
    </p:spTree>
    <p:extLst>
      <p:ext uri="{BB962C8B-B14F-4D97-AF65-F5344CB8AC3E}">
        <p14:creationId xmlns:p14="http://schemas.microsoft.com/office/powerpoint/2010/main" val="461186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defPPr/>
          </a:lstStyle>
          <a:p>
            <a:endParaRPr lang="nb-NO"/>
          </a:p>
        </p:txBody>
      </p:sp>
      <p:sp>
        <p:nvSpPr>
          <p:cNvPr id="4" name="Plassholder for lysbildenummer 3"/>
          <p:cNvSpPr>
            <a:spLocks noGrp="1"/>
          </p:cNvSpPr>
          <p:nvPr>
            <p:ph type="sldNum" sz="quarter" idx="10"/>
          </p:nvPr>
        </p:nvSpPr>
        <p:spPr/>
        <p:txBody>
          <a:bodyPr/>
          <a:lstStyle>
            <a:defPPr/>
          </a:lstStyle>
          <a:p>
            <a:fld id="{70B175EC-E0C4-4F54-AC34-EEFC581BBDD1}" type="slidenum">
              <a:rPr lang="nb-NO" smtClean="0"/>
              <a:pPr/>
              <a:t>31</a:t>
            </a:fld>
            <a:endParaRPr lang="nb-NO"/>
          </a:p>
        </p:txBody>
      </p:sp>
    </p:spTree>
    <p:extLst>
      <p:ext uri="{BB962C8B-B14F-4D97-AF65-F5344CB8AC3E}">
        <p14:creationId xmlns:p14="http://schemas.microsoft.com/office/powerpoint/2010/main" val="10416132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tellysbilde">
    <p:bg>
      <p:bgPr>
        <a:blipFill dpi="0" rotWithShape="0">
          <a:blip r:embed="rId2">
            <a:lum/>
          </a:blip>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742950" y="1196752"/>
            <a:ext cx="8420100" cy="1470025"/>
          </a:xfrm>
        </p:spPr>
        <p:txBody>
          <a:bodyPr/>
          <a:lstStyle>
            <a:lvl1pPr algn="ctr">
              <a:defRPr sz="4000">
                <a:latin typeface="Calibri" pitchFamily="34" charset="0"/>
              </a:defRPr>
            </a:lvl1pPr>
          </a:lstStyle>
          <a:p>
            <a:r>
              <a:rPr lang="nb-NO" smtClean="0"/>
              <a:t>Klikk for å redigere tittelstil</a:t>
            </a:r>
            <a:endParaRPr lang="nb-NO"/>
          </a:p>
        </p:txBody>
      </p:sp>
      <p:sp>
        <p:nvSpPr>
          <p:cNvPr id="3" name="Undertittel 2"/>
          <p:cNvSpPr>
            <a:spLocks noGrp="1"/>
          </p:cNvSpPr>
          <p:nvPr>
            <p:ph type="subTitle" idx="1"/>
          </p:nvPr>
        </p:nvSpPr>
        <p:spPr>
          <a:xfrm>
            <a:off x="1485900" y="2952527"/>
            <a:ext cx="6934200" cy="1752600"/>
          </a:xfrm>
        </p:spPr>
        <p:txBody>
          <a:bodyPr/>
          <a:lstStyle>
            <a:defPPr/>
            <a:lvl1pPr marL="0" indent="0" algn="ctr">
              <a:buNone/>
              <a:defRPr>
                <a:latin typeface="Calibri"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smtClean="0"/>
              <a:t>Klikk for å redigere undertittelstil i malen</a:t>
            </a:r>
            <a:endParaRPr lang="nb-NO"/>
          </a:p>
        </p:txBody>
      </p:sp>
      <p:sp>
        <p:nvSpPr>
          <p:cNvPr id="10" name="Plassholder for tekst 9"/>
          <p:cNvSpPr>
            <a:spLocks noGrp="1"/>
          </p:cNvSpPr>
          <p:nvPr>
            <p:ph type="body" sz="quarter" idx="10" hasCustomPrompt="1"/>
          </p:nvPr>
        </p:nvSpPr>
        <p:spPr>
          <a:xfrm>
            <a:off x="1496616" y="4870673"/>
            <a:ext cx="6912767" cy="790575"/>
          </a:xfrm>
        </p:spPr>
        <p:txBody>
          <a:bodyPr/>
          <a:lstStyle>
            <a:lvl1pPr algn="ctr">
              <a:buNone/>
              <a:defRPr sz="1800"/>
            </a:lvl1pPr>
            <a:lvl5pPr algn="l">
              <a:buNone/>
              <a:defRPr baseline="0"/>
            </a:lvl5pPr>
          </a:lstStyle>
          <a:p>
            <a:pPr lvl="0"/>
            <a:r>
              <a:rPr lang="nb-NO" smtClean="0"/>
              <a:t>Klikk for å legge til navn og tittel på foredragsholder </a:t>
            </a:r>
            <a:endParaRPr lang="nb-NO"/>
          </a:p>
        </p:txBody>
      </p:sp>
      <p:sp>
        <p:nvSpPr>
          <p:cNvPr id="14" name="Plassholder for tekst 10"/>
          <p:cNvSpPr>
            <a:spLocks noGrp="1"/>
          </p:cNvSpPr>
          <p:nvPr>
            <p:ph type="body" sz="quarter" idx="11" hasCustomPrompt="1"/>
          </p:nvPr>
        </p:nvSpPr>
        <p:spPr>
          <a:xfrm>
            <a:off x="1496617" y="5803925"/>
            <a:ext cx="6912768" cy="433387"/>
          </a:xfrm>
        </p:spPr>
        <p:txBody>
          <a:bodyPr/>
          <a:lstStyle>
            <a:defPPr/>
            <a:lvl1pPr marL="342900" marR="0" indent="-342900" algn="ctr" defTabSz="914400" rtl="0" eaLnBrk="1" fontAlgn="base" latinLnBrk="0" hangingPunct="1">
              <a:lnSpc>
                <a:spcPct val="100000"/>
              </a:lnSpc>
              <a:spcBef>
                <a:spcPct val="20000"/>
              </a:spcBef>
              <a:spcAft>
                <a:spcPct val="0"/>
              </a:spcAft>
              <a:buClrTx/>
              <a:buSzTx/>
              <a:buFontTx/>
              <a:buNone/>
              <a:defRPr sz="1800"/>
            </a:lvl1pPr>
            <a:lvl5pPr algn="r">
              <a:defRPr/>
            </a:lvl5pPr>
          </a:lstStyle>
          <a:p>
            <a:pPr marL="342900" marR="0" lvl="0" indent="-342900" algn="ctr" defTabSz="914400" rtl="0" eaLnBrk="1" fontAlgn="base" latinLnBrk="0" hangingPunct="1">
              <a:lnSpc>
                <a:spcPct val="100000"/>
              </a:lnSpc>
              <a:spcBef>
                <a:spcPct val="20000"/>
              </a:spcBef>
              <a:spcAft>
                <a:spcPct val="0"/>
              </a:spcAft>
              <a:buClrTx/>
              <a:buSzTx/>
              <a:buFontTx/>
              <a:buNone/>
              <a:defRPr/>
            </a:pPr>
            <a:r>
              <a:rPr lang="nb-NO" kern="0" smtClean="0">
                <a:solidFill>
                  <a:srgbClr val="00338D"/>
                </a:solidFill>
                <a:latin typeface="Calibri" pitchFamily="34" charset="0"/>
              </a:rPr>
              <a:t>Klikk for å legge til dato og sted </a:t>
            </a:r>
          </a:p>
          <a:p>
            <a:pPr lvl="0"/>
            <a:endParaRPr lang="nb-NO"/>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a:xfrm>
            <a:off x="848544" y="835200"/>
            <a:ext cx="7632700" cy="649287"/>
          </a:xfrm>
        </p:spPr>
        <p:txBody>
          <a:bodyPr/>
          <a:lstStyle>
            <a:defPPr/>
          </a:lstStyle>
          <a:p>
            <a:r>
              <a:rPr lang="nb-NO" smtClean="0"/>
              <a:t>Klikk for å redigere tittelstil</a:t>
            </a:r>
            <a:endParaRPr lang="nb-NO"/>
          </a:p>
        </p:txBody>
      </p:sp>
      <p:sp>
        <p:nvSpPr>
          <p:cNvPr id="3" name="Plassholder for loddrett tekst 2"/>
          <p:cNvSpPr>
            <a:spLocks noGrp="1"/>
          </p:cNvSpPr>
          <p:nvPr>
            <p:ph type="body" orient="vert" idx="1"/>
          </p:nvPr>
        </p:nvSpPr>
        <p:spPr>
          <a:xfrm>
            <a:off x="849313" y="1844825"/>
            <a:ext cx="7632700" cy="3776514"/>
          </a:xfrm>
        </p:spPr>
        <p:txBody>
          <a:bodyPr vert="eaVert"/>
          <a:lstStyle>
            <a:def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defPPr/>
            <a:lvl1pPr>
              <a:defRPr/>
            </a:lvl1pPr>
          </a:lstStyle>
          <a:p>
            <a:endParaRPr lang="nb-NO"/>
          </a:p>
        </p:txBody>
      </p:sp>
      <p:sp>
        <p:nvSpPr>
          <p:cNvPr id="5" name="Plassholder for bunntekst 4"/>
          <p:cNvSpPr>
            <a:spLocks noGrp="1"/>
          </p:cNvSpPr>
          <p:nvPr>
            <p:ph type="ftr" sz="quarter" idx="11"/>
          </p:nvPr>
        </p:nvSpPr>
        <p:spPr/>
        <p:txBody>
          <a:bodyPr/>
          <a:lstStyle>
            <a:defPPr/>
            <a:lvl1pPr>
              <a:defRPr/>
            </a:lvl1pPr>
          </a:lstStyle>
          <a:p>
            <a:endParaRPr lang="nb-NO"/>
          </a:p>
        </p:txBody>
      </p:sp>
      <p:sp>
        <p:nvSpPr>
          <p:cNvPr id="6" name="Plassholder for lysbildenummer 5"/>
          <p:cNvSpPr>
            <a:spLocks noGrp="1"/>
          </p:cNvSpPr>
          <p:nvPr>
            <p:ph type="sldNum" sz="quarter" idx="12"/>
          </p:nvPr>
        </p:nvSpPr>
        <p:spPr/>
        <p:txBody>
          <a:bodyPr/>
          <a:lstStyle>
            <a:defPPr/>
            <a:lvl1pPr>
              <a:defRPr/>
            </a:lvl1pPr>
          </a:lstStyle>
          <a:p>
            <a:fld id="{514ECEEF-5377-45E9-946E-B271D1C73A12}" type="slidenum">
              <a:rPr lang="nb-NO"/>
              <a:pPr/>
              <a:t>‹#›</a:t>
            </a:fld>
            <a:endParaRPr lang="nb-NO"/>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573838" y="1341438"/>
            <a:ext cx="1908175" cy="4279900"/>
          </a:xfrm>
        </p:spPr>
        <p:txBody>
          <a:bodyPr vert="eaVert"/>
          <a:lstStyle>
            <a:defPPr/>
          </a:lstStyle>
          <a:p>
            <a:r>
              <a:rPr lang="nb-NO" smtClean="0"/>
              <a:t>Klikk for å redigere tittelstil</a:t>
            </a:r>
            <a:endParaRPr lang="nb-NO"/>
          </a:p>
        </p:txBody>
      </p:sp>
      <p:sp>
        <p:nvSpPr>
          <p:cNvPr id="3" name="Plassholder for loddrett tekst 2"/>
          <p:cNvSpPr>
            <a:spLocks noGrp="1"/>
          </p:cNvSpPr>
          <p:nvPr>
            <p:ph type="body" orient="vert" idx="1"/>
          </p:nvPr>
        </p:nvSpPr>
        <p:spPr>
          <a:xfrm>
            <a:off x="849313" y="1341438"/>
            <a:ext cx="5572125" cy="4279900"/>
          </a:xfrm>
        </p:spPr>
        <p:txBody>
          <a:bodyPr vert="eaVert"/>
          <a:lstStyle>
            <a:def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defPPr/>
            <a:lvl1pPr>
              <a:defRPr/>
            </a:lvl1pPr>
          </a:lstStyle>
          <a:p>
            <a:endParaRPr lang="nb-NO"/>
          </a:p>
        </p:txBody>
      </p:sp>
      <p:sp>
        <p:nvSpPr>
          <p:cNvPr id="5" name="Plassholder for bunntekst 4"/>
          <p:cNvSpPr>
            <a:spLocks noGrp="1"/>
          </p:cNvSpPr>
          <p:nvPr>
            <p:ph type="ftr" sz="quarter" idx="11"/>
          </p:nvPr>
        </p:nvSpPr>
        <p:spPr/>
        <p:txBody>
          <a:bodyPr/>
          <a:lstStyle>
            <a:defPPr/>
            <a:lvl1pPr>
              <a:defRPr/>
            </a:lvl1pPr>
          </a:lstStyle>
          <a:p>
            <a:endParaRPr lang="nb-NO"/>
          </a:p>
        </p:txBody>
      </p:sp>
      <p:sp>
        <p:nvSpPr>
          <p:cNvPr id="6" name="Plassholder for lysbildenummer 5"/>
          <p:cNvSpPr>
            <a:spLocks noGrp="1"/>
          </p:cNvSpPr>
          <p:nvPr>
            <p:ph type="sldNum" sz="quarter" idx="12"/>
          </p:nvPr>
        </p:nvSpPr>
        <p:spPr/>
        <p:txBody>
          <a:bodyPr/>
          <a:lstStyle>
            <a:defPPr/>
            <a:lvl1pPr>
              <a:defRPr/>
            </a:lvl1pPr>
          </a:lstStyle>
          <a:p>
            <a:fld id="{05A24EA3-30FB-4103-B819-6BE52BC73759}" type="slidenum">
              <a:rPr lang="nb-NO"/>
              <a:pPr/>
              <a:t>‹#›</a:t>
            </a:fld>
            <a:endParaRPr lang="nb-NO"/>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Innhold">
    <p:spTree>
      <p:nvGrpSpPr>
        <p:cNvPr id="1" name=""/>
        <p:cNvGrpSpPr/>
        <p:nvPr/>
      </p:nvGrpSpPr>
      <p:grpSpPr>
        <a:xfrm>
          <a:off x="0" y="0"/>
          <a:ext cx="0" cy="0"/>
          <a:chOff x="0" y="0"/>
          <a:chExt cx="0" cy="0"/>
        </a:xfrm>
      </p:grpSpPr>
      <p:sp>
        <p:nvSpPr>
          <p:cNvPr id="2" name="Plassholder for innhold 1"/>
          <p:cNvSpPr>
            <a:spLocks noGrp="1"/>
          </p:cNvSpPr>
          <p:nvPr>
            <p:ph/>
          </p:nvPr>
        </p:nvSpPr>
        <p:spPr>
          <a:xfrm>
            <a:off x="495300" y="274640"/>
            <a:ext cx="8915400" cy="5851525"/>
          </a:xfrm>
        </p:spPr>
        <p:txBody>
          <a:bodyPr/>
          <a:lstStyle>
            <a:def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3" name="Rectangle 4"/>
          <p:cNvSpPr>
            <a:spLocks noGrp="1" noChangeArrowheads="1"/>
          </p:cNvSpPr>
          <p:nvPr>
            <p:ph type="dt" sz="half" idx="10"/>
          </p:nvPr>
        </p:nvSpPr>
        <p:spPr/>
        <p:txBody>
          <a:bodyPr/>
          <a:lstStyle>
            <a:defPPr/>
            <a:lvl1pPr>
              <a:defRPr/>
            </a:lvl1pPr>
          </a:lstStyle>
          <a:p>
            <a:pPr>
              <a:defRPr/>
            </a:pPr>
            <a:endParaRPr lang="nb-NO"/>
          </a:p>
        </p:txBody>
      </p:sp>
      <p:sp>
        <p:nvSpPr>
          <p:cNvPr id="4" name="Rectangle 5"/>
          <p:cNvSpPr>
            <a:spLocks noGrp="1" noChangeArrowheads="1"/>
          </p:cNvSpPr>
          <p:nvPr>
            <p:ph type="ftr" sz="quarter" idx="11"/>
          </p:nvPr>
        </p:nvSpPr>
        <p:spPr/>
        <p:txBody>
          <a:bodyPr/>
          <a:lstStyle>
            <a:defPPr/>
            <a:lvl1pPr>
              <a:defRPr/>
            </a:lvl1pPr>
          </a:lstStyle>
          <a:p>
            <a:pPr>
              <a:defRPr/>
            </a:pPr>
            <a:endParaRPr lang="nb-NO"/>
          </a:p>
        </p:txBody>
      </p:sp>
      <p:sp>
        <p:nvSpPr>
          <p:cNvPr id="5" name="Rectangle 6"/>
          <p:cNvSpPr>
            <a:spLocks noGrp="1" noChangeArrowheads="1"/>
          </p:cNvSpPr>
          <p:nvPr>
            <p:ph type="sldNum" sz="quarter" idx="12"/>
          </p:nvPr>
        </p:nvSpPr>
        <p:spPr/>
        <p:txBody>
          <a:bodyPr/>
          <a:lstStyle>
            <a:defPPr/>
            <a:lvl1pPr>
              <a:defRPr/>
            </a:lvl1pPr>
          </a:lstStyle>
          <a:p>
            <a:pPr>
              <a:defRPr/>
            </a:pPr>
            <a:fld id="{49C6F829-AF5E-4BDD-B984-4678D013FD38}" type="slidenum">
              <a:rPr lang="nb-NO"/>
              <a:pPr>
                <a:defRPr/>
              </a:pPr>
              <a:t>‹#›</a:t>
            </a:fld>
            <a:endParaRPr lang="nb-NO"/>
          </a:p>
        </p:txBody>
      </p:sp>
    </p:spTree>
    <p:extLst>
      <p:ext uri="{BB962C8B-B14F-4D97-AF65-F5344CB8AC3E}">
        <p14:creationId xmlns:p14="http://schemas.microsoft.com/office/powerpoint/2010/main" val="406224617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742950" y="2130425"/>
            <a:ext cx="8420100" cy="1470025"/>
          </a:xfrm>
        </p:spPr>
        <p:txBody>
          <a:bodyPr/>
          <a:lstStyle>
            <a:defPPr/>
            <a:lvl1pPr algn="ctr">
              <a:defRPr/>
            </a:lvl1pPr>
          </a:lstStyle>
          <a:p>
            <a:r>
              <a:rPr lang="nb-NO" smtClean="0"/>
              <a:t>Klikk for å redigere tittelstil</a:t>
            </a:r>
            <a:endParaRPr lang="nb-NO"/>
          </a:p>
        </p:txBody>
      </p:sp>
      <p:sp>
        <p:nvSpPr>
          <p:cNvPr id="3" name="Undertittel 2"/>
          <p:cNvSpPr>
            <a:spLocks noGrp="1"/>
          </p:cNvSpPr>
          <p:nvPr>
            <p:ph type="subTitle" idx="1"/>
          </p:nvPr>
        </p:nvSpPr>
        <p:spPr>
          <a:xfrm>
            <a:off x="1485900" y="3886200"/>
            <a:ext cx="6934200" cy="1752600"/>
          </a:xfrm>
        </p:spPr>
        <p:txBody>
          <a:bodyPr/>
          <a:lstStyle>
            <a:defPPr/>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defPPr/>
            <a:lvl1pPr>
              <a:defRPr/>
            </a:lvl1pPr>
          </a:lstStyle>
          <a:p>
            <a:endParaRPr lang="nb-NO"/>
          </a:p>
        </p:txBody>
      </p:sp>
      <p:sp>
        <p:nvSpPr>
          <p:cNvPr id="5" name="Plassholder for bunntekst 4"/>
          <p:cNvSpPr>
            <a:spLocks noGrp="1"/>
          </p:cNvSpPr>
          <p:nvPr>
            <p:ph type="ftr" sz="quarter" idx="11"/>
          </p:nvPr>
        </p:nvSpPr>
        <p:spPr/>
        <p:txBody>
          <a:bodyPr/>
          <a:lstStyle>
            <a:defPPr/>
            <a:lvl1pPr>
              <a:defRPr/>
            </a:lvl1pPr>
          </a:lstStyle>
          <a:p>
            <a:endParaRPr lang="nb-NO"/>
          </a:p>
        </p:txBody>
      </p:sp>
      <p:sp>
        <p:nvSpPr>
          <p:cNvPr id="6" name="Plassholder for lysbildenummer 5"/>
          <p:cNvSpPr>
            <a:spLocks noGrp="1"/>
          </p:cNvSpPr>
          <p:nvPr>
            <p:ph type="sldNum" sz="quarter" idx="12"/>
          </p:nvPr>
        </p:nvSpPr>
        <p:spPr/>
        <p:txBody>
          <a:bodyPr/>
          <a:lstStyle>
            <a:defPPr/>
            <a:lvl1pPr>
              <a:defRPr/>
            </a:lvl1pPr>
          </a:lstStyle>
          <a:p>
            <a:fld id="{F9DB4BF0-2D3C-4676-8076-DE5245F0E2AE}" type="slidenum">
              <a:rPr lang="nb-NO"/>
              <a:pPr/>
              <a:t>‹#›</a:t>
            </a:fld>
            <a:endParaRPr lang="nb-NO"/>
          </a:p>
        </p:txBody>
      </p:sp>
    </p:spTree>
    <p:extLst>
      <p:ext uri="{BB962C8B-B14F-4D97-AF65-F5344CB8AC3E}">
        <p14:creationId xmlns:p14="http://schemas.microsoft.com/office/powerpoint/2010/main" val="427743296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bg>
      <p:bgPr>
        <a:blipFill dpi="0" rotWithShape="0">
          <a:blip r:embed="rId2">
            <a:lum/>
          </a:blip>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48544" y="332656"/>
            <a:ext cx="7632700" cy="649287"/>
          </a:xfrm>
        </p:spPr>
        <p:txBody>
          <a:bodyPr/>
          <a:lstStyle>
            <a:defPPr/>
          </a:lstStyle>
          <a:p>
            <a:r>
              <a:rPr lang="nb-NO" smtClean="0"/>
              <a:t>Klikk for å redigere tittelstil</a:t>
            </a:r>
            <a:endParaRPr lang="nb-NO"/>
          </a:p>
        </p:txBody>
      </p:sp>
      <p:sp>
        <p:nvSpPr>
          <p:cNvPr id="3" name="Plassholder for innhold 2"/>
          <p:cNvSpPr>
            <a:spLocks noGrp="1"/>
          </p:cNvSpPr>
          <p:nvPr>
            <p:ph idx="1"/>
          </p:nvPr>
        </p:nvSpPr>
        <p:spPr>
          <a:xfrm>
            <a:off x="849313" y="1196752"/>
            <a:ext cx="7632700" cy="4680520"/>
          </a:xfrm>
        </p:spPr>
        <p:txBody>
          <a:bodyPr/>
          <a:lstStyle>
            <a:def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defPPr/>
            <a:lvl1pPr>
              <a:defRPr/>
            </a:lvl1pPr>
          </a:lstStyle>
          <a:p>
            <a:endParaRPr lang="nb-NO"/>
          </a:p>
        </p:txBody>
      </p:sp>
      <p:sp>
        <p:nvSpPr>
          <p:cNvPr id="5" name="Plassholder for bunntekst 4"/>
          <p:cNvSpPr>
            <a:spLocks noGrp="1"/>
          </p:cNvSpPr>
          <p:nvPr>
            <p:ph type="ftr" sz="quarter" idx="11"/>
          </p:nvPr>
        </p:nvSpPr>
        <p:spPr/>
        <p:txBody>
          <a:bodyPr/>
          <a:lstStyle>
            <a:defPPr/>
            <a:lvl1pPr>
              <a:defRPr/>
            </a:lvl1pPr>
          </a:lstStyle>
          <a:p>
            <a:endParaRPr lang="nb-NO"/>
          </a:p>
        </p:txBody>
      </p:sp>
      <p:sp>
        <p:nvSpPr>
          <p:cNvPr id="6" name="Plassholder for lysbildenummer 5"/>
          <p:cNvSpPr>
            <a:spLocks noGrp="1"/>
          </p:cNvSpPr>
          <p:nvPr>
            <p:ph type="sldNum" sz="quarter" idx="12"/>
          </p:nvPr>
        </p:nvSpPr>
        <p:spPr/>
        <p:txBody>
          <a:bodyPr/>
          <a:lstStyle>
            <a:defPPr/>
            <a:lvl1pPr>
              <a:defRPr/>
            </a:lvl1pPr>
          </a:lstStyle>
          <a:p>
            <a:fld id="{7793AADF-B206-42A9-8088-D83F1A6FD2F1}" type="slidenum">
              <a:rPr lang="nb-NO"/>
              <a:pPr/>
              <a:t>‹#›</a:t>
            </a:fld>
            <a:endParaRPr lang="nb-NO"/>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82638" y="4406900"/>
            <a:ext cx="8420100" cy="1362075"/>
          </a:xfrm>
        </p:spPr>
        <p:txBody>
          <a:bodyPr/>
          <a:lstStyle>
            <a:defPPr/>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82638" y="2906713"/>
            <a:ext cx="8420100" cy="1500187"/>
          </a:xfrm>
        </p:spPr>
        <p:txBody>
          <a:bodyPr anchor="b"/>
          <a:lstStyle>
            <a:defPPr/>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defPPr/>
            <a:lvl1pPr>
              <a:defRPr/>
            </a:lvl1pPr>
          </a:lstStyle>
          <a:p>
            <a:endParaRPr lang="nb-NO"/>
          </a:p>
        </p:txBody>
      </p:sp>
      <p:sp>
        <p:nvSpPr>
          <p:cNvPr id="5" name="Plassholder for bunntekst 4"/>
          <p:cNvSpPr>
            <a:spLocks noGrp="1"/>
          </p:cNvSpPr>
          <p:nvPr>
            <p:ph type="ftr" sz="quarter" idx="11"/>
          </p:nvPr>
        </p:nvSpPr>
        <p:spPr/>
        <p:txBody>
          <a:bodyPr/>
          <a:lstStyle>
            <a:defPPr/>
            <a:lvl1pPr>
              <a:defRPr/>
            </a:lvl1pPr>
          </a:lstStyle>
          <a:p>
            <a:endParaRPr lang="nb-NO"/>
          </a:p>
        </p:txBody>
      </p:sp>
      <p:sp>
        <p:nvSpPr>
          <p:cNvPr id="6" name="Plassholder for lysbildenummer 5"/>
          <p:cNvSpPr>
            <a:spLocks noGrp="1"/>
          </p:cNvSpPr>
          <p:nvPr>
            <p:ph type="sldNum" sz="quarter" idx="12"/>
          </p:nvPr>
        </p:nvSpPr>
        <p:spPr/>
        <p:txBody>
          <a:bodyPr/>
          <a:lstStyle>
            <a:defPPr/>
            <a:lvl1pPr>
              <a:defRPr/>
            </a:lvl1pPr>
          </a:lstStyle>
          <a:p>
            <a:fld id="{813BA2EA-E9F8-4936-BA43-69F010E5C520}" type="slidenum">
              <a:rPr lang="nb-NO"/>
              <a:pPr/>
              <a:t>‹#›</a:t>
            </a:fld>
            <a:endParaRPr lang="nb-NO"/>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848544" y="260648"/>
            <a:ext cx="7632700" cy="649287"/>
          </a:xfrm>
        </p:spPr>
        <p:txBody>
          <a:bodyPr/>
          <a:lstStyle>
            <a:defPPr/>
          </a:lstStyle>
          <a:p>
            <a:r>
              <a:rPr lang="nb-NO" smtClean="0"/>
              <a:t>Klikk for å redigere tittelstil</a:t>
            </a:r>
            <a:endParaRPr lang="nb-NO"/>
          </a:p>
        </p:txBody>
      </p:sp>
      <p:sp>
        <p:nvSpPr>
          <p:cNvPr id="3" name="Plassholder for innhold 2"/>
          <p:cNvSpPr>
            <a:spLocks noGrp="1"/>
          </p:cNvSpPr>
          <p:nvPr>
            <p:ph sz="half" idx="1"/>
          </p:nvPr>
        </p:nvSpPr>
        <p:spPr>
          <a:xfrm>
            <a:off x="849313" y="1196752"/>
            <a:ext cx="3740150" cy="4680520"/>
          </a:xfrm>
        </p:spPr>
        <p:txBody>
          <a:bodyPr/>
          <a:lstStyle>
            <a:defPPr/>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741863" y="1268760"/>
            <a:ext cx="3740150" cy="4608512"/>
          </a:xfrm>
        </p:spPr>
        <p:txBody>
          <a:bodyPr/>
          <a:lstStyle>
            <a:defPPr/>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defPPr/>
            <a:lvl1pPr>
              <a:defRPr/>
            </a:lvl1pPr>
          </a:lstStyle>
          <a:p>
            <a:endParaRPr lang="nb-NO"/>
          </a:p>
        </p:txBody>
      </p:sp>
      <p:sp>
        <p:nvSpPr>
          <p:cNvPr id="6" name="Plassholder for bunntekst 5"/>
          <p:cNvSpPr>
            <a:spLocks noGrp="1"/>
          </p:cNvSpPr>
          <p:nvPr>
            <p:ph type="ftr" sz="quarter" idx="11"/>
          </p:nvPr>
        </p:nvSpPr>
        <p:spPr/>
        <p:txBody>
          <a:bodyPr/>
          <a:lstStyle>
            <a:defPPr/>
            <a:lvl1pPr>
              <a:defRPr/>
            </a:lvl1pPr>
          </a:lstStyle>
          <a:p>
            <a:endParaRPr lang="nb-NO"/>
          </a:p>
        </p:txBody>
      </p:sp>
      <p:sp>
        <p:nvSpPr>
          <p:cNvPr id="7" name="Plassholder for lysbildenummer 6"/>
          <p:cNvSpPr>
            <a:spLocks noGrp="1"/>
          </p:cNvSpPr>
          <p:nvPr>
            <p:ph type="sldNum" sz="quarter" idx="12"/>
          </p:nvPr>
        </p:nvSpPr>
        <p:spPr/>
        <p:txBody>
          <a:bodyPr/>
          <a:lstStyle>
            <a:defPPr/>
            <a:lvl1pPr>
              <a:defRPr/>
            </a:lvl1pPr>
          </a:lstStyle>
          <a:p>
            <a:fld id="{8081DDAF-8143-4E52-BE8D-FC65E038B47C}" type="slidenum">
              <a:rPr lang="nb-NO"/>
              <a:pPr/>
              <a:t>‹#›</a:t>
            </a:fld>
            <a:endParaRPr lang="nb-NO"/>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48544" y="332656"/>
            <a:ext cx="7632000" cy="648000"/>
          </a:xfrm>
        </p:spPr>
        <p:txBody>
          <a:bodyPr/>
          <a:lstStyle>
            <a:defPPr/>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848544" y="1196752"/>
            <a:ext cx="3740400" cy="639762"/>
          </a:xfrm>
        </p:spPr>
        <p:txBody>
          <a:bodyPr anchor="b"/>
          <a:lstStyle>
            <a:defPPr/>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848544" y="1916832"/>
            <a:ext cx="3740400" cy="4209330"/>
          </a:xfrm>
        </p:spPr>
        <p:txBody>
          <a:bodyPr/>
          <a:lstStyle>
            <a:defPPr/>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736976" y="1205062"/>
            <a:ext cx="3740400" cy="639762"/>
          </a:xfrm>
        </p:spPr>
        <p:txBody>
          <a:bodyPr anchor="b"/>
          <a:lstStyle>
            <a:defPPr/>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741200" y="1988841"/>
            <a:ext cx="3740400" cy="4137322"/>
          </a:xfrm>
        </p:spPr>
        <p:txBody>
          <a:bodyPr/>
          <a:lstStyle>
            <a:defPPr/>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defPPr/>
            <a:lvl1pPr>
              <a:defRPr/>
            </a:lvl1pPr>
          </a:lstStyle>
          <a:p>
            <a:endParaRPr lang="nb-NO"/>
          </a:p>
        </p:txBody>
      </p:sp>
      <p:sp>
        <p:nvSpPr>
          <p:cNvPr id="8" name="Plassholder for bunntekst 7"/>
          <p:cNvSpPr>
            <a:spLocks noGrp="1"/>
          </p:cNvSpPr>
          <p:nvPr>
            <p:ph type="ftr" sz="quarter" idx="11"/>
          </p:nvPr>
        </p:nvSpPr>
        <p:spPr/>
        <p:txBody>
          <a:bodyPr/>
          <a:lstStyle>
            <a:defPPr/>
            <a:lvl1pPr>
              <a:defRPr/>
            </a:lvl1pPr>
          </a:lstStyle>
          <a:p>
            <a:endParaRPr lang="nb-NO"/>
          </a:p>
        </p:txBody>
      </p:sp>
      <p:sp>
        <p:nvSpPr>
          <p:cNvPr id="9" name="Plassholder for lysbildenummer 8"/>
          <p:cNvSpPr>
            <a:spLocks noGrp="1"/>
          </p:cNvSpPr>
          <p:nvPr>
            <p:ph type="sldNum" sz="quarter" idx="12"/>
          </p:nvPr>
        </p:nvSpPr>
        <p:spPr/>
        <p:txBody>
          <a:bodyPr/>
          <a:lstStyle>
            <a:defPPr/>
            <a:lvl1pPr>
              <a:defRPr/>
            </a:lvl1pPr>
          </a:lstStyle>
          <a:p>
            <a:fld id="{87D00C7D-C46B-48A3-A0D8-53CB68759327}" type="slidenum">
              <a:rPr lang="nb-NO"/>
              <a:pPr/>
              <a:t>‹#›</a:t>
            </a:fld>
            <a:endParaRPr lang="nb-NO"/>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848544" y="332656"/>
            <a:ext cx="7632700" cy="649287"/>
          </a:xfrm>
        </p:spPr>
        <p:txBody>
          <a:bodyPr/>
          <a:lstStyle>
            <a:defP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defPPr/>
            <a:lvl1pPr>
              <a:defRPr/>
            </a:lvl1pPr>
          </a:lstStyle>
          <a:p>
            <a:endParaRPr lang="nb-NO"/>
          </a:p>
        </p:txBody>
      </p:sp>
      <p:sp>
        <p:nvSpPr>
          <p:cNvPr id="4" name="Plassholder for bunntekst 3"/>
          <p:cNvSpPr>
            <a:spLocks noGrp="1"/>
          </p:cNvSpPr>
          <p:nvPr>
            <p:ph type="ftr" sz="quarter" idx="11"/>
          </p:nvPr>
        </p:nvSpPr>
        <p:spPr/>
        <p:txBody>
          <a:bodyPr/>
          <a:lstStyle>
            <a:defPPr/>
            <a:lvl1pPr>
              <a:defRPr/>
            </a:lvl1pPr>
          </a:lstStyle>
          <a:p>
            <a:endParaRPr lang="nb-NO"/>
          </a:p>
        </p:txBody>
      </p:sp>
      <p:sp>
        <p:nvSpPr>
          <p:cNvPr id="5" name="Plassholder for lysbildenummer 4"/>
          <p:cNvSpPr>
            <a:spLocks noGrp="1"/>
          </p:cNvSpPr>
          <p:nvPr>
            <p:ph type="sldNum" sz="quarter" idx="12"/>
          </p:nvPr>
        </p:nvSpPr>
        <p:spPr/>
        <p:txBody>
          <a:bodyPr/>
          <a:lstStyle>
            <a:defPPr/>
            <a:lvl1pPr>
              <a:defRPr/>
            </a:lvl1pPr>
          </a:lstStyle>
          <a:p>
            <a:fld id="{F53FDCB6-5780-4214-A803-A4E5BB08A211}" type="slidenum">
              <a:rPr lang="nb-NO"/>
              <a:pPr/>
              <a:t>‹#›</a:t>
            </a:fld>
            <a:endParaRPr lang="nb-NO"/>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defPPr/>
            <a:lvl1pPr>
              <a:defRPr/>
            </a:lvl1pPr>
          </a:lstStyle>
          <a:p>
            <a:endParaRPr lang="nb-NO"/>
          </a:p>
        </p:txBody>
      </p:sp>
      <p:sp>
        <p:nvSpPr>
          <p:cNvPr id="3" name="Plassholder for bunntekst 2"/>
          <p:cNvSpPr>
            <a:spLocks noGrp="1"/>
          </p:cNvSpPr>
          <p:nvPr>
            <p:ph type="ftr" sz="quarter" idx="11"/>
          </p:nvPr>
        </p:nvSpPr>
        <p:spPr/>
        <p:txBody>
          <a:bodyPr/>
          <a:lstStyle>
            <a:defPPr/>
            <a:lvl1pPr>
              <a:defRPr/>
            </a:lvl1pPr>
          </a:lstStyle>
          <a:p>
            <a:endParaRPr lang="nb-NO"/>
          </a:p>
        </p:txBody>
      </p:sp>
      <p:sp>
        <p:nvSpPr>
          <p:cNvPr id="4" name="Plassholder for lysbildenummer 3"/>
          <p:cNvSpPr>
            <a:spLocks noGrp="1"/>
          </p:cNvSpPr>
          <p:nvPr>
            <p:ph type="sldNum" sz="quarter" idx="12"/>
          </p:nvPr>
        </p:nvSpPr>
        <p:spPr/>
        <p:txBody>
          <a:bodyPr/>
          <a:lstStyle>
            <a:defPPr/>
            <a:lvl1pPr>
              <a:defRPr/>
            </a:lvl1pPr>
          </a:lstStyle>
          <a:p>
            <a:fld id="{2984C4FE-31BE-4374-8B82-673B996102AC}" type="slidenum">
              <a:rPr lang="nb-NO"/>
              <a:pPr/>
              <a:t>‹#›</a:t>
            </a:fld>
            <a:endParaRPr lang="nb-NO"/>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95300" y="273050"/>
            <a:ext cx="3259138" cy="1162050"/>
          </a:xfrm>
        </p:spPr>
        <p:txBody>
          <a:bodyPr anchor="b"/>
          <a:lstStyle>
            <a:defPPr/>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873500" y="273050"/>
            <a:ext cx="5537200" cy="5853113"/>
          </a:xfrm>
        </p:spPr>
        <p:txBody>
          <a:bodyPr/>
          <a:lstStyle>
            <a:defPPr/>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95300" y="1435100"/>
            <a:ext cx="3259138" cy="4691063"/>
          </a:xfrm>
        </p:spPr>
        <p:txBody>
          <a:bodyPr/>
          <a:lstStyle>
            <a:defPPr/>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defPPr/>
            <a:lvl1pPr>
              <a:defRPr/>
            </a:lvl1pPr>
          </a:lstStyle>
          <a:p>
            <a:endParaRPr lang="nb-NO"/>
          </a:p>
        </p:txBody>
      </p:sp>
      <p:sp>
        <p:nvSpPr>
          <p:cNvPr id="6" name="Plassholder for bunntekst 5"/>
          <p:cNvSpPr>
            <a:spLocks noGrp="1"/>
          </p:cNvSpPr>
          <p:nvPr>
            <p:ph type="ftr" sz="quarter" idx="11"/>
          </p:nvPr>
        </p:nvSpPr>
        <p:spPr/>
        <p:txBody>
          <a:bodyPr/>
          <a:lstStyle>
            <a:defPPr/>
            <a:lvl1pPr>
              <a:defRPr/>
            </a:lvl1pPr>
          </a:lstStyle>
          <a:p>
            <a:endParaRPr lang="nb-NO"/>
          </a:p>
        </p:txBody>
      </p:sp>
      <p:sp>
        <p:nvSpPr>
          <p:cNvPr id="7" name="Plassholder for lysbildenummer 6"/>
          <p:cNvSpPr>
            <a:spLocks noGrp="1"/>
          </p:cNvSpPr>
          <p:nvPr>
            <p:ph type="sldNum" sz="quarter" idx="12"/>
          </p:nvPr>
        </p:nvSpPr>
        <p:spPr/>
        <p:txBody>
          <a:bodyPr/>
          <a:lstStyle>
            <a:defPPr/>
            <a:lvl1pPr>
              <a:defRPr/>
            </a:lvl1pPr>
          </a:lstStyle>
          <a:p>
            <a:fld id="{59BBA0B2-B562-47A0-900A-B35EEE06A121}" type="slidenum">
              <a:rPr lang="nb-NO"/>
              <a:pPr/>
              <a:t>‹#›</a:t>
            </a:fld>
            <a:endParaRPr lang="nb-NO"/>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941513" y="4800600"/>
            <a:ext cx="5943600" cy="566738"/>
          </a:xfrm>
        </p:spPr>
        <p:txBody>
          <a:bodyPr anchor="b"/>
          <a:lstStyle>
            <a:defPPr/>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941513" y="612775"/>
            <a:ext cx="5943600" cy="4114800"/>
          </a:xfrm>
        </p:spPr>
        <p:txBody>
          <a:bodyPr/>
          <a:lstStyle>
            <a:defPPr/>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Klikk ikonet for å legge til et bilde</a:t>
            </a:r>
            <a:endParaRPr lang="nb-NO"/>
          </a:p>
        </p:txBody>
      </p:sp>
      <p:sp>
        <p:nvSpPr>
          <p:cNvPr id="4" name="Plassholder for tekst 3"/>
          <p:cNvSpPr>
            <a:spLocks noGrp="1"/>
          </p:cNvSpPr>
          <p:nvPr>
            <p:ph type="body" sz="half" idx="2"/>
          </p:nvPr>
        </p:nvSpPr>
        <p:spPr>
          <a:xfrm>
            <a:off x="1941513" y="5367338"/>
            <a:ext cx="5943600" cy="804862"/>
          </a:xfrm>
        </p:spPr>
        <p:txBody>
          <a:bodyPr/>
          <a:lstStyle>
            <a:defPPr/>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defPPr/>
            <a:lvl1pPr>
              <a:defRPr/>
            </a:lvl1pPr>
          </a:lstStyle>
          <a:p>
            <a:endParaRPr lang="nb-NO"/>
          </a:p>
        </p:txBody>
      </p:sp>
      <p:sp>
        <p:nvSpPr>
          <p:cNvPr id="6" name="Plassholder for bunntekst 5"/>
          <p:cNvSpPr>
            <a:spLocks noGrp="1"/>
          </p:cNvSpPr>
          <p:nvPr>
            <p:ph type="ftr" sz="quarter" idx="11"/>
          </p:nvPr>
        </p:nvSpPr>
        <p:spPr/>
        <p:txBody>
          <a:bodyPr/>
          <a:lstStyle>
            <a:defPPr/>
            <a:lvl1pPr>
              <a:defRPr/>
            </a:lvl1pPr>
          </a:lstStyle>
          <a:p>
            <a:endParaRPr lang="nb-NO"/>
          </a:p>
        </p:txBody>
      </p:sp>
      <p:sp>
        <p:nvSpPr>
          <p:cNvPr id="7" name="Plassholder for lysbildenummer 6"/>
          <p:cNvSpPr>
            <a:spLocks noGrp="1"/>
          </p:cNvSpPr>
          <p:nvPr>
            <p:ph type="sldNum" sz="quarter" idx="12"/>
          </p:nvPr>
        </p:nvSpPr>
        <p:spPr/>
        <p:txBody>
          <a:bodyPr/>
          <a:lstStyle>
            <a:defPPr/>
            <a:lvl1pPr>
              <a:defRPr/>
            </a:lvl1pPr>
          </a:lstStyle>
          <a:p>
            <a:fld id="{2110FC83-9392-4BA3-B3A1-20F057233F29}" type="slidenum">
              <a:rPr lang="nb-NO"/>
              <a:pPr/>
              <a:t>‹#›</a:t>
            </a:fld>
            <a:endParaRPr lang="nb-NO"/>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lum/>
          </a:blip>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48544" y="332656"/>
            <a:ext cx="7632700" cy="649287"/>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defPPr/>
          </a:lstStyle>
          <a:p>
            <a:pPr lvl="0"/>
            <a:r>
              <a:rPr lang="nb-NO" smtClean="0"/>
              <a:t>Overskrift</a:t>
            </a:r>
          </a:p>
        </p:txBody>
      </p:sp>
      <p:sp>
        <p:nvSpPr>
          <p:cNvPr id="1027" name="Rectangle 3"/>
          <p:cNvSpPr>
            <a:spLocks noGrp="1" noChangeArrowheads="1"/>
          </p:cNvSpPr>
          <p:nvPr>
            <p:ph type="body" idx="1"/>
          </p:nvPr>
        </p:nvSpPr>
        <p:spPr bwMode="auto">
          <a:xfrm>
            <a:off x="849313" y="1268761"/>
            <a:ext cx="7632700" cy="435257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defPPr/>
          </a:lstStyle>
          <a:p>
            <a:pPr lvl="0"/>
            <a:r>
              <a:rPr lang="nb-NO" smtClean="0"/>
              <a:t>Skriv inn tekst her</a:t>
            </a:r>
          </a:p>
          <a:p>
            <a:pPr lvl="1"/>
            <a:r>
              <a:rPr lang="nb-NO" err="1" smtClean="0"/>
              <a:t>Second level</a:t>
            </a:r>
            <a:endParaRPr lang="nb-NO" smtClean="0"/>
          </a:p>
          <a:p>
            <a:pPr lvl="2"/>
            <a:r>
              <a:rPr lang="nb-NO" err="1" smtClean="0"/>
              <a:t>Third level</a:t>
            </a:r>
            <a:endParaRPr lang="nb-NO" smtClean="0"/>
          </a:p>
          <a:p>
            <a:pPr lvl="3"/>
            <a:r>
              <a:rPr lang="nb-NO" err="1" smtClean="0"/>
              <a:t>Fourth level</a:t>
            </a:r>
            <a:endParaRPr lang="nb-NO" smtClean="0"/>
          </a:p>
          <a:p>
            <a:pPr lvl="4"/>
            <a:r>
              <a:rPr lang="nb-NO" err="1" smtClean="0"/>
              <a:t>Fifth level</a:t>
            </a:r>
            <a:endParaRPr lang="nb-NO" smtClean="0"/>
          </a:p>
        </p:txBody>
      </p:sp>
      <p:sp>
        <p:nvSpPr>
          <p:cNvPr id="1028" name="Rectangle 4"/>
          <p:cNvSpPr>
            <a:spLocks noGrp="1" noChangeArrowheads="1"/>
          </p:cNvSpPr>
          <p:nvPr>
            <p:ph type="dt" sz="half" idx="2"/>
          </p:nvPr>
        </p:nvSpPr>
        <p:spPr bwMode="auto">
          <a:xfrm>
            <a:off x="495300" y="6245225"/>
            <a:ext cx="1289348"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defPPr/>
            <a:lvl1pPr>
              <a:defRPr sz="1400">
                <a:solidFill>
                  <a:schemeClr val="bg1">
                    <a:lumMod val="50000"/>
                  </a:schemeClr>
                </a:solidFill>
                <a:latin typeface="+mn-lt"/>
              </a:defRPr>
            </a:lvl1pPr>
          </a:lstStyle>
          <a:p>
            <a:endParaRPr lang="nb-NO"/>
          </a:p>
        </p:txBody>
      </p:sp>
      <p:sp>
        <p:nvSpPr>
          <p:cNvPr id="1029" name="Rectangle 5"/>
          <p:cNvSpPr>
            <a:spLocks noGrp="1" noChangeArrowheads="1"/>
          </p:cNvSpPr>
          <p:nvPr>
            <p:ph type="ftr" sz="quarter" idx="3"/>
          </p:nvPr>
        </p:nvSpPr>
        <p:spPr bwMode="auto">
          <a:xfrm>
            <a:off x="2072680" y="6237312"/>
            <a:ext cx="2376264"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defPPr/>
            <a:lvl1pPr algn="ctr">
              <a:defRPr sz="1400">
                <a:solidFill>
                  <a:schemeClr val="bg1">
                    <a:lumMod val="50000"/>
                  </a:schemeClr>
                </a:solidFill>
                <a:latin typeface="+mn-lt"/>
              </a:defRPr>
            </a:lvl1pPr>
          </a:lstStyle>
          <a:p>
            <a:endParaRPr lang="nb-NO"/>
          </a:p>
        </p:txBody>
      </p:sp>
      <p:sp>
        <p:nvSpPr>
          <p:cNvPr id="1030" name="Rectangle 6"/>
          <p:cNvSpPr>
            <a:spLocks noGrp="1" noChangeArrowheads="1"/>
          </p:cNvSpPr>
          <p:nvPr>
            <p:ph type="sldNum" sz="quarter" idx="4"/>
          </p:nvPr>
        </p:nvSpPr>
        <p:spPr bwMode="auto">
          <a:xfrm>
            <a:off x="4664968" y="6237312"/>
            <a:ext cx="1807344"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defPPr/>
            <a:lvl1pPr algn="r">
              <a:defRPr sz="1400">
                <a:solidFill>
                  <a:schemeClr val="bg1">
                    <a:lumMod val="50000"/>
                  </a:schemeClr>
                </a:solidFill>
                <a:latin typeface="+mn-lt"/>
              </a:defRPr>
            </a:lvl1pPr>
          </a:lstStyle>
          <a:p>
            <a:fld id="{B2C3FED8-DD6D-4120-99C6-8A01CD541CA2}" type="slidenum">
              <a:rPr lang="nb-NO" smtClean="0"/>
              <a:pPr/>
              <a:t>‹#›</a:t>
            </a:fld>
            <a:endParaRPr lang="nb-NO"/>
          </a:p>
        </p:txBody>
      </p:sp>
      <p:pic>
        <p:nvPicPr>
          <p:cNvPr id="8" name="Bilde 7" descr="Logo SSHF_CMYK[1].jpg"/>
          <p:cNvPicPr>
            <a:picLocks noChangeAspect="1"/>
          </p:cNvPicPr>
          <p:nvPr/>
        </p:nvPicPr>
        <p:blipFill>
          <a:blip r:embed="rId16">
            <a:clrChange>
              <a:clrFrom>
                <a:srgbClr val="FFFFFE"/>
              </a:clrFrom>
              <a:clrTo>
                <a:srgbClr val="FFFFFE">
                  <a:alpha val="0"/>
                </a:srgbClr>
              </a:clrTo>
            </a:clrChange>
          </a:blip>
          <a:stretch>
            <a:fillRect/>
          </a:stretch>
        </p:blipFill>
        <p:spPr>
          <a:xfrm>
            <a:off x="6666281" y="6165304"/>
            <a:ext cx="3239719" cy="54041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txStyles>
    <p:titleStyle>
      <a:lvl1pPr algn="l" rtl="0" eaLnBrk="1" fontAlgn="base" hangingPunct="1">
        <a:spcBef>
          <a:spcPct val="0"/>
        </a:spcBef>
        <a:spcAft>
          <a:spcPct val="0"/>
        </a:spcAft>
        <a:defRPr sz="2800" b="1">
          <a:solidFill>
            <a:srgbClr val="00338D"/>
          </a:solidFill>
          <a:latin typeface="+mj-lt"/>
          <a:ea typeface="+mj-ea"/>
          <a:cs typeface="+mj-cs"/>
        </a:defRPr>
      </a:lvl1pPr>
      <a:lvl2pPr algn="l" rtl="0" eaLnBrk="1" fontAlgn="base" hangingPunct="1">
        <a:spcBef>
          <a:spcPct val="0"/>
        </a:spcBef>
        <a:spcAft>
          <a:spcPct val="0"/>
        </a:spcAft>
        <a:defRPr sz="2800" b="1">
          <a:solidFill>
            <a:schemeClr val="tx2"/>
          </a:solidFill>
          <a:latin typeface="Arial"/>
        </a:defRPr>
      </a:lvl2pPr>
      <a:lvl3pPr algn="l" rtl="0" eaLnBrk="1" fontAlgn="base" hangingPunct="1">
        <a:spcBef>
          <a:spcPct val="0"/>
        </a:spcBef>
        <a:spcAft>
          <a:spcPct val="0"/>
        </a:spcAft>
        <a:defRPr sz="2800" b="1">
          <a:solidFill>
            <a:schemeClr val="tx2"/>
          </a:solidFill>
          <a:latin typeface="Arial"/>
        </a:defRPr>
      </a:lvl3pPr>
      <a:lvl4pPr algn="l" rtl="0" eaLnBrk="1" fontAlgn="base" hangingPunct="1">
        <a:spcBef>
          <a:spcPct val="0"/>
        </a:spcBef>
        <a:spcAft>
          <a:spcPct val="0"/>
        </a:spcAft>
        <a:defRPr sz="2800" b="1">
          <a:solidFill>
            <a:schemeClr val="tx2"/>
          </a:solidFill>
          <a:latin typeface="Arial"/>
        </a:defRPr>
      </a:lvl4pPr>
      <a:lvl5pPr algn="l" rtl="0" eaLnBrk="1" fontAlgn="base" hangingPunct="1">
        <a:spcBef>
          <a:spcPct val="0"/>
        </a:spcBef>
        <a:spcAft>
          <a:spcPct val="0"/>
        </a:spcAft>
        <a:defRPr sz="2800" b="1">
          <a:solidFill>
            <a:schemeClr val="tx2"/>
          </a:solidFill>
          <a:latin typeface="Arial"/>
        </a:defRPr>
      </a:lvl5pPr>
      <a:lvl6pPr marL="457200" algn="l" rtl="0" eaLnBrk="1" fontAlgn="base" hangingPunct="1">
        <a:spcBef>
          <a:spcPct val="0"/>
        </a:spcBef>
        <a:spcAft>
          <a:spcPct val="0"/>
        </a:spcAft>
        <a:defRPr sz="2800" b="1">
          <a:solidFill>
            <a:schemeClr val="tx2"/>
          </a:solidFill>
          <a:latin typeface="Arial"/>
        </a:defRPr>
      </a:lvl6pPr>
      <a:lvl7pPr marL="914400" algn="l" rtl="0" eaLnBrk="1" fontAlgn="base" hangingPunct="1">
        <a:spcBef>
          <a:spcPct val="0"/>
        </a:spcBef>
        <a:spcAft>
          <a:spcPct val="0"/>
        </a:spcAft>
        <a:defRPr sz="2800" b="1">
          <a:solidFill>
            <a:schemeClr val="tx2"/>
          </a:solidFill>
          <a:latin typeface="Arial"/>
        </a:defRPr>
      </a:lvl7pPr>
      <a:lvl8pPr marL="1371600" algn="l" rtl="0" eaLnBrk="1" fontAlgn="base" hangingPunct="1">
        <a:spcBef>
          <a:spcPct val="0"/>
        </a:spcBef>
        <a:spcAft>
          <a:spcPct val="0"/>
        </a:spcAft>
        <a:defRPr sz="2800" b="1">
          <a:solidFill>
            <a:schemeClr val="tx2"/>
          </a:solidFill>
          <a:latin typeface="Arial"/>
        </a:defRPr>
      </a:lvl8pPr>
      <a:lvl9pPr marL="1828800" algn="l" rtl="0" eaLnBrk="1" fontAlgn="base" hangingPunct="1">
        <a:spcBef>
          <a:spcPct val="0"/>
        </a:spcBef>
        <a:spcAft>
          <a:spcPct val="0"/>
        </a:spcAft>
        <a:defRPr sz="2800" b="1">
          <a:solidFill>
            <a:schemeClr val="tx2"/>
          </a:solidFill>
          <a:latin typeface="Arial"/>
        </a:defRPr>
      </a:lvl9pPr>
    </p:titleStyle>
    <p:bodyStyle>
      <a:lvl1pPr marL="342900" indent="-342900" algn="l" rtl="0" eaLnBrk="1" fontAlgn="base" hangingPunct="1">
        <a:spcBef>
          <a:spcPct val="20000"/>
        </a:spcBef>
        <a:spcAft>
          <a:spcPct val="0"/>
        </a:spcAft>
        <a:buChar char="•"/>
        <a:defRPr sz="2800">
          <a:solidFill>
            <a:srgbClr val="00338D"/>
          </a:solidFill>
          <a:latin typeface="+mn-lt"/>
          <a:ea typeface="+mn-ea"/>
          <a:cs typeface="+mn-cs"/>
        </a:defRPr>
      </a:lvl1pPr>
      <a:lvl2pPr marL="742950" indent="-285750" algn="l" rtl="0" eaLnBrk="1" fontAlgn="base" hangingPunct="1">
        <a:spcBef>
          <a:spcPct val="20000"/>
        </a:spcBef>
        <a:spcAft>
          <a:spcPct val="0"/>
        </a:spcAft>
        <a:buChar char="–"/>
        <a:defRPr sz="2400">
          <a:solidFill>
            <a:srgbClr val="00338D"/>
          </a:solidFill>
          <a:latin typeface="+mn-lt"/>
        </a:defRPr>
      </a:lvl2pPr>
      <a:lvl3pPr marL="1143000" indent="-228600" algn="l" rtl="0" eaLnBrk="1" fontAlgn="base" hangingPunct="1">
        <a:spcBef>
          <a:spcPct val="20000"/>
        </a:spcBef>
        <a:spcAft>
          <a:spcPct val="0"/>
        </a:spcAft>
        <a:buChar char="•"/>
        <a:defRPr sz="2000">
          <a:solidFill>
            <a:srgbClr val="00338D"/>
          </a:solidFill>
          <a:latin typeface="+mn-lt"/>
        </a:defRPr>
      </a:lvl3pPr>
      <a:lvl4pPr marL="1600200" indent="-228600" algn="l" rtl="0" eaLnBrk="1" fontAlgn="base" hangingPunct="1">
        <a:spcBef>
          <a:spcPct val="20000"/>
        </a:spcBef>
        <a:spcAft>
          <a:spcPct val="0"/>
        </a:spcAft>
        <a:buChar char="–"/>
        <a:defRPr>
          <a:solidFill>
            <a:srgbClr val="00338D"/>
          </a:solidFill>
          <a:latin typeface="+mn-lt"/>
        </a:defRPr>
      </a:lvl4pPr>
      <a:lvl5pPr marL="2057400" indent="-228600" algn="l" rtl="0" eaLnBrk="1" fontAlgn="base" hangingPunct="1">
        <a:spcBef>
          <a:spcPct val="20000"/>
        </a:spcBef>
        <a:spcAft>
          <a:spcPct val="0"/>
        </a:spcAft>
        <a:buChar char="»"/>
        <a:defRPr>
          <a:solidFill>
            <a:srgbClr val="00338D"/>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www.google.no/url?sa=i&amp;rct=j&amp;q=&amp;esrc=s&amp;source=images&amp;cd=&amp;cad=rja&amp;uact=8&amp;ved=0ahUKEwjj6ZKp79DYAhWCFywKHQYqBLkQjRwIBw&amp;url=https://madisonclinic.ucsf.edu/life-diabetes/newly-diagnosed/about-diabetes&amp;psig=AOvVaw1gOnc94EXe6cjFUrIszM3f&amp;ust=1515793055740926"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hyperlink" Target="http://www.google.no/url?sa=i&amp;rct=j&amp;q=&amp;esrc=s&amp;source=images&amp;cd=&amp;cad=rja&amp;uact=8&amp;ved=0ahUKEwjryJWrp8nYAhVGfiwKHbo6Cm0QjRwIBw&amp;url=http://www.glutenawayblog.com/2013/02/celiac-disease-your-adrenal-gland.html&amp;psig=AOvVaw1e0clP90HwxvOV8vcHTScA&amp;ust=1515533205483761" TargetMode="Externa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hyperlink" Target="https://www.google.no/url?sa=i&amp;rct=j&amp;q=&amp;esrc=s&amp;source=images&amp;cd=&amp;cad=rja&amp;uact=8&amp;ved=0ahUKEwijg7f5qMnYAhXCkywKHeFqCWIQjRwIBw&amp;url=https://www.thesleepjudge.com/can-you-die-from-a-melatonin-overdose/&amp;psig=AOvVaw2K-1w2VwVkVVKcyjdvkun3&amp;ust=1515533643530104" TargetMode="External"/><Relationship Id="rId1" Type="http://schemas.openxmlformats.org/officeDocument/2006/relationships/slideLayout" Target="../slideLayouts/slideLayout2.xml"/><Relationship Id="rId5" Type="http://schemas.openxmlformats.org/officeDocument/2006/relationships/image" Target="../media/image145.jpeg"/><Relationship Id="rId4" Type="http://schemas.openxmlformats.org/officeDocument/2006/relationships/hyperlink" Target="http://www.google.no/url?sa=i&amp;rct=j&amp;q=&amp;esrc=s&amp;source=images&amp;cd=&amp;cad=rja&amp;uact=8&amp;ved=0ahUKEwj7u_S8qcnYAhVLhaYKHVVjCJcQjRwIBw&amp;url=http://www.jennycancook.com/category/chat-room-questions/&amp;psig=AOvVaw0SraOYhyFB01s4Vu9sxPVY&amp;ust=1515533764976060" TargetMode="External"/></Relationships>
</file>

<file path=ppt/slides/_rels/slide102.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www.google.no/url?sa=i&amp;rct=j&amp;q=&amp;esrc=s&amp;source=images&amp;cd=&amp;cad=rja&amp;uact=8&amp;ved=0ahUKEwjs1K_yuN3XAhVKCpoKHXDcBwcQjRwIBw&amp;url=http://www.horten.kirken.no/Artikler/Nyheter/ArticleId/18709/Egenmeldt-fravaer-ved-egensykdom-eller-sykdom-hos-barn&amp;psig=AOvVaw2XrSWwdsP9gj2jrjrHLEk-&amp;ust=1511827043512257" TargetMode="Externa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hyperlink" Target="https://www.google.no/url?sa=i&amp;rct=j&amp;q=&amp;esrc=s&amp;source=images&amp;cd=&amp;ved=0ahUKEwi3teKQoc7YAhXCXSwKHZ1dCwAQjRwIBw&amp;url=https://www.ung.no/mat/3239_Matforgiftning.html&amp;psig=AOvVaw2yEllisEKp1dE6s0DUqbTc&amp;ust=1515703350125812" TargetMode="Externa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hyperlink" Target="https://www.google.no/url?sa=i&amp;rct=j&amp;q=&amp;esrc=s&amp;source=images&amp;cd=&amp;cad=rja&amp;uact=8&amp;ved=&amp;url=https://commons.wikimedia.org/wiki/File:A22cr.jpg&amp;psig=AOvVaw2QOHawi2XPUkUYZsXnIeTP&amp;ust=1515703561351680"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hyperlink" Target="http://www.google.no/url?sa=i&amp;rct=j&amp;q=&amp;esrc=s&amp;source=images&amp;cd=&amp;cad=rja&amp;uact=8&amp;ved=0ahUKEwiEkcPZpc7YAhVKkSwKHToqAFMQjRwIBw&amp;url=http://www.ftsu.dk/index.php/shop/service/glasvarer-elegance/%C3%B8lkrus-med-hank-33-cl-detail&amp;psig=AOvVaw0HKfxSCuU5J-HWOa2IMKhQ&amp;ust=1515704571327601" TargetMode="External"/><Relationship Id="rId1" Type="http://schemas.openxmlformats.org/officeDocument/2006/relationships/slideLayout" Target="../slideLayouts/slideLayout2.xml"/><Relationship Id="rId5" Type="http://schemas.openxmlformats.org/officeDocument/2006/relationships/image" Target="../media/image150.jpeg"/><Relationship Id="rId4" Type="http://schemas.openxmlformats.org/officeDocument/2006/relationships/hyperlink" Target="https://www.google.no/url?sa=i&amp;rct=j&amp;q=&amp;esrc=s&amp;source=images&amp;cd=&amp;cad=rja&amp;uact=8&amp;ved=0ahUKEwjumcbGps7YAhWkhqYKHRmVDxEQjRwIBw&amp;url=https://www.kulinarisk.no/drikke/vin/hvit-vin/&amp;psig=AOvVaw0m6iK15GV9IVxXS9sxBkPc&amp;ust=1515704745753797"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hyperlink" Target="http://www.google.no/url?sa=i&amp;rct=j&amp;q=&amp;esrc=s&amp;source=images&amp;cd=&amp;cad=rja&amp;uact=8&amp;ved=0ahUKEwiEkcPZpc7YAhVKkSwKHToqAFMQjRwIBw&amp;url=http://www.ftsu.dk/index.php/shop/service/glasvarer-elegance/%C3%B8lkrus-med-hank-33-cl-detail&amp;psig=AOvVaw0HKfxSCuU5J-HWOa2IMKhQ&amp;ust=1515704571327601" TargetMode="External"/><Relationship Id="rId1" Type="http://schemas.openxmlformats.org/officeDocument/2006/relationships/slideLayout" Target="../slideLayouts/slideLayout2.xml"/><Relationship Id="rId5" Type="http://schemas.openxmlformats.org/officeDocument/2006/relationships/image" Target="../media/image150.jpeg"/><Relationship Id="rId4" Type="http://schemas.openxmlformats.org/officeDocument/2006/relationships/hyperlink" Target="https://www.google.no/url?sa=i&amp;rct=j&amp;q=&amp;esrc=s&amp;source=images&amp;cd=&amp;cad=rja&amp;uact=8&amp;ved=0ahUKEwjumcbGps7YAhWkhqYKHRmVDxEQjRwIBw&amp;url=https://www.kulinarisk.no/drikke/vin/hvit-vin/&amp;psig=AOvVaw0m6iK15GV9IVxXS9sxBkPc&amp;ust=1515704745753797" TargetMode="External"/></Relationships>
</file>

<file path=ppt/slides/_rels/slide10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7.jpeg"/><Relationship Id="rId2" Type="http://schemas.openxmlformats.org/officeDocument/2006/relationships/hyperlink" Target="http://www.google.no/url?sa=i&amp;rct=j&amp;q=&amp;esrc=s&amp;source=images&amp;cd=&amp;cad=rja&amp;uact=8&amp;ved=0ahUKEwjn07jToN3XAhWiNJoKHcOmAkQQjRwIBw&amp;url=http://fitnessbloggen.no/clean-eating/&amp;psig=AOvVaw0eLyolQftJLq0zsBJdZa_b&amp;ust=1511820522000746" TargetMode="External"/><Relationship Id="rId1" Type="http://schemas.openxmlformats.org/officeDocument/2006/relationships/slideLayout" Target="../slideLayouts/slideLayout2.xml"/><Relationship Id="rId6" Type="http://schemas.openxmlformats.org/officeDocument/2006/relationships/hyperlink" Target="http://www.google.no/url?sa=i&amp;rct=j&amp;q=&amp;esrc=s&amp;source=images&amp;cd=&amp;cad=rja&amp;uact=8&amp;ved=0ahUKEwin453Wod3XAhUMLZoKHdA4ApgQjRwIBw&amp;url=http://blogg.aftenbladet.no/sprekmat/2015/02/23/taco-chips-til-middag/&amp;psig=AOvVaw1f7wUPjkwg3suLEoUPxmcX&amp;ust=1511820833482751" TargetMode="External"/><Relationship Id="rId5" Type="http://schemas.openxmlformats.org/officeDocument/2006/relationships/image" Target="../media/image16.jpeg"/><Relationship Id="rId4" Type="http://schemas.openxmlformats.org/officeDocument/2006/relationships/hyperlink" Target="http://www.google.no/url?sa=i&amp;rct=j&amp;q=&amp;esrc=s&amp;source=images&amp;cd=&amp;cad=rja&amp;uact=8&amp;ved=0ahUKEwj-o-CWod3XAhUFLZoKHVhkAnoQjRwIBw&amp;url=http://www.treningsforum.no/php/art.php?id%3D2950&amp;psig=AOvVaw0CamTs-sD1n7qFmSMmJQNc&amp;ust=1511820696401546"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151.jpeg"/><Relationship Id="rId7" Type="http://schemas.openxmlformats.org/officeDocument/2006/relationships/image" Target="../media/image154.jpeg"/><Relationship Id="rId2" Type="http://schemas.openxmlformats.org/officeDocument/2006/relationships/hyperlink" Target="https://www.google.no/url?sa=i&amp;rct=j&amp;q=&amp;esrc=s&amp;source=images&amp;cd=&amp;cad=rja&amp;uact=8&amp;ved=0ahUKEwiDwsTLqs7YAhUEDCwKHWoyCEMQjRwIBw&amp;url=https://www.fylkesmannen.no/Oppland/Helse-omsorg-og-sosialtjenester/Nyheter---Helse-og-omsorg/Roykeslutt-dagen-24-oktober/&amp;psig=AOvVaw2OwIbQRbSpG9gCzADLXTMj&amp;ust=1515705888136129" TargetMode="External"/><Relationship Id="rId1" Type="http://schemas.openxmlformats.org/officeDocument/2006/relationships/slideLayout" Target="../slideLayouts/slideLayout2.xml"/><Relationship Id="rId6" Type="http://schemas.openxmlformats.org/officeDocument/2006/relationships/image" Target="../media/image153.jpeg"/><Relationship Id="rId5" Type="http://schemas.openxmlformats.org/officeDocument/2006/relationships/hyperlink" Target="http://www.google.no/url?sa=i&amp;rct=j&amp;q=&amp;esrc=s&amp;source=images&amp;cd=&amp;cad=rja&amp;uact=8&amp;ved=0ahUKEwiMqYSHq87YAhVHjywKHXahA18QjRwIBw&amp;url=http://ahlikolesterol.com/informasi-kolesterol/seperti-apa-kolesterol-jahat-dan-dampaknya-untuk-kesehatan&amp;psig=AOvVaw228OKIgJGDvQ7-Ndvy0RMZ&amp;ust=1515705978163669" TargetMode="External"/><Relationship Id="rId4" Type="http://schemas.openxmlformats.org/officeDocument/2006/relationships/image" Target="../media/image152.jpeg"/></Relationships>
</file>

<file path=ppt/slides/_rels/slide11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hyperlink" Target="https://www.google.no/url?sa=i&amp;rct=j&amp;q=&amp;esrc=s&amp;source=images&amp;cd=&amp;cad=rja&amp;uact=8&amp;ved=0ahUKEwj91cf3rM7YAhVLECwKHTR0DKIQjRwIBw&amp;url=https://blogs.oxford.anglican.org/inside-out-but-incomplete/&amp;psig=AOvVaw2AZur5cOIX6hy8Mhkv7G89&amp;ust=1515706514234376" TargetMode="Externa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3" Type="http://schemas.openxmlformats.org/officeDocument/2006/relationships/hyperlink" Target="http://www.google.no/url?sa=i&amp;rct=j&amp;q=&amp;esrc=s&amp;source=images&amp;cd=&amp;cad=rja&amp;uact=8&amp;ved=0ahUKEwiLp6296tDYAhUrhqYKHbOqA5EQjRwIBw&amp;url=http://www.clipartpanda.com/clipart_images/english-teacher-clipart-1-59536427&amp;psig=AOvVaw0GEEe3YN79YDWfoWP8aheB&amp;ust=1515791705590399" TargetMode="External"/><Relationship Id="rId2" Type="http://schemas.openxmlformats.org/officeDocument/2006/relationships/image" Target="../media/image157.jpeg"/><Relationship Id="rId1" Type="http://schemas.openxmlformats.org/officeDocument/2006/relationships/slideLayout" Target="../slideLayouts/slideLayout12.xml"/><Relationship Id="rId4" Type="http://schemas.openxmlformats.org/officeDocument/2006/relationships/image" Target="../media/image158.jpeg"/></Relationships>
</file>

<file path=ppt/slides/_rels/slide114.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hyperlink" Target="https://www.google.no/url?sa=i&amp;rct=j&amp;q=&amp;esrc=s&amp;source=images&amp;cd=&amp;cad=rja&amp;uact=8&amp;ved=0ahUKEwjk887x69DYAhUthaYKHc2oA94QjRwIBw&amp;url=https://www.linkedin.com/pulse/homeopathic-remedies-exam-stress-monica-rigney&amp;psig=AOvVaw3TQZewHx-1J5Ejpu6g9O9Y&amp;ust=1515792132547553" TargetMode="External"/><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www.google.no/url?sa=i&amp;rct=j&amp;q=&amp;esrc=s&amp;source=images&amp;cd=&amp;cad=rja&amp;uact=8&amp;ved=0ahUKEwjj6ZKp79DYAhWCFywKHQYqBLkQjRwIBw&amp;url=https://madisonclinic.ucsf.edu/life-diabetes/newly-diagnosed/about-diabetes&amp;psig=AOvVaw1gOnc94EXe6cjFUrIszM3f&amp;ust=1515793055740926" TargetMode="Externa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hyperlink" Target="https://www.youtube.com/watch?v=vFPu7SJ0LYk&amp;index=7&amp;list=PLD9292513D7226A4C"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60.jpeg"/><Relationship Id="rId5" Type="http://schemas.openxmlformats.org/officeDocument/2006/relationships/hyperlink" Target="https://www.google.no/url?sa=i&amp;rct=j&amp;q=&amp;esrc=s&amp;source=images&amp;cd=&amp;cad=rja&amp;uact=8&amp;ved=&amp;url=https://organicpowerfoods.com/health-topics/food-and-health-related-documentaries-will-open-your-eyes&amp;psig=AOvVaw0P2Pz2ZrB0gRleZmTrIOm1&amp;ust=1515793721287698" TargetMode="External"/><Relationship Id="rId4" Type="http://schemas.openxmlformats.org/officeDocument/2006/relationships/hyperlink" Target="https://www.youtube.com/watch?v=_GKWZrIm42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www.google.no/url?sa=i&amp;rct=j&amp;q=&amp;esrc=s&amp;source=images&amp;cd=&amp;cad=rja&amp;uact=8&amp;ved=0ahUKEwj1z-nwtN3XAhXjK5oKHczTB8MQjRwIBw&amp;url=http://docplayer.me/3091711-Blodglukosemaling-hypoglykemi-diabetesforum-30-10-12.html&amp;psig=AOvVaw1ug6Ur8idVxH-3IOSJ6V7q&amp;ust=1511825962414185" TargetMode="Externa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hyperlink" Target="https://www.google.no/url?sa=i&amp;rct=j&amp;q=&amp;esrc=s&amp;source=images&amp;cd=&amp;cad=rja&amp;uact=8&amp;ved=0ahUKEwib-Iy3tt3XAhWsNJoKHQc6D0sQjRwIBw&amp;url=https://www.epla.no/handlaget/produkter/482/&amp;psig=AOvVaw2raXZpjXuizjAbR2OOD1vt&amp;ust=1511826348252914"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0.jpeg"/><Relationship Id="rId7" Type="http://schemas.openxmlformats.org/officeDocument/2006/relationships/hyperlink" Target="http://www.google.no/url?sa=i&amp;rct=j&amp;q=&amp;esrc=s&amp;source=images&amp;cd=&amp;cad=rja&amp;uact=8&amp;ved=0ahUKEwiS5su0ud3XAhWFPZoKHVCuACYQjRwIBw&amp;url=http://www.asgardstrand.no/2013/10/aktiviteter-for-barna/&amp;psig=AOvVaw3Wme3qxPxLeWa0gNX8fFOX&amp;ust=1511827214183173"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jpeg"/><Relationship Id="rId11" Type="http://schemas.openxmlformats.org/officeDocument/2006/relationships/image" Target="../media/image25.jpeg"/><Relationship Id="rId5" Type="http://schemas.openxmlformats.org/officeDocument/2006/relationships/hyperlink" Target="http://www.google.no/url?sa=i&amp;rct=j&amp;q=&amp;esrc=s&amp;source=images&amp;cd=&amp;cad=rja&amp;uact=8&amp;ved=0ahUKEwjs1K_yuN3XAhVKCpoKHXDcBwcQjRwIBw&amp;url=http://www.horten.kirken.no/Artikler/Nyheter/ArticleId/18709/Egenmeldt-fravaer-ved-egensykdom-eller-sykdom-hos-barn&amp;psig=AOvVaw2XrSWwdsP9gj2jrjrHLEk-&amp;ust=1511827043512257" TargetMode="External"/><Relationship Id="rId10" Type="http://schemas.openxmlformats.org/officeDocument/2006/relationships/image" Target="../media/image24.jpeg"/><Relationship Id="rId4" Type="http://schemas.openxmlformats.org/officeDocument/2006/relationships/image" Target="../media/image21.png"/><Relationship Id="rId9" Type="http://schemas.openxmlformats.org/officeDocument/2006/relationships/hyperlink" Target="http://www.google.no/url?sa=i&amp;rct=j&amp;q=&amp;esrc=s&amp;source=images&amp;cd=&amp;cad=rja&amp;uact=8&amp;ved=0ahUKEwjB0drhud3XAhWHNJoKHfW4D1gQjRwIBw&amp;url=http://www.dustymars.net/barn-mat/&amp;psig=AOvVaw1HzmDsw7wGFQV8DL0XhVsV&amp;ust=1511827308771478"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2.png"/><Relationship Id="rId2" Type="http://schemas.openxmlformats.org/officeDocument/2006/relationships/hyperlink" Target="https://www.google.no/url?sa=i&amp;rct=j&amp;q=&amp;esrc=s&amp;source=images&amp;cd=&amp;cad=rja&amp;uact=8&amp;ved=0ahUKEwjygb_Zvd_XAhVGYpoKHfKIAukQjRwIBw&amp;url=https://www.mitliv.dk/medicare/blodsukkerapparater/&amp;psig=AOvVaw1qBEXNhNPIHS0dl5hBwxph&amp;ust=1511897085774543" TargetMode="External"/><Relationship Id="rId1" Type="http://schemas.openxmlformats.org/officeDocument/2006/relationships/slideLayout" Target="../slideLayouts/slideLayout2.xml"/><Relationship Id="rId6" Type="http://schemas.openxmlformats.org/officeDocument/2006/relationships/hyperlink" Target="https://www.google.no/url?sa=i&amp;rct=j&amp;q=&amp;esrc=s&amp;source=images&amp;cd=&amp;cad=rja&amp;uact=8&amp;ved=0ahUKEwiEi8Snv9_XAhXFIJoKHaAwADAQjRwIBw&amp;url=https://abbottdiabetescare.no/vare-produkter/freestyle-precision-neo&amp;psig=AOvVaw1lYlCjtiD-KxLSaSjq3zvk&amp;ust=1511897388439813" TargetMode="External"/><Relationship Id="rId5" Type="http://schemas.openxmlformats.org/officeDocument/2006/relationships/image" Target="../media/image31.png"/><Relationship Id="rId4" Type="http://schemas.openxmlformats.org/officeDocument/2006/relationships/hyperlink" Target="http://www.google.no/url?sa=i&amp;rct=j&amp;q=&amp;esrc=s&amp;source=images&amp;cd=&amp;cad=rja&amp;uact=8&amp;ved=0ahUKEwjLl5Snvt_XAhXKHJoKHRAHCioQjRwIBw&amp;url=http://www.rowlandspharmacy.co.uk/product/CONTOUR-reg-NEXT-LINK-METER/1-Meter-Kit-3/&amp;psig=AOvVaw06f4aJVGWLyVidaxRBuK8J&amp;ust=1511897189168937"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hyperlink" Target="https://www.google.no/url?sa=i&amp;rct=j&amp;q=&amp;esrc=s&amp;source=images&amp;cd=&amp;cad=rja&amp;uact=8&amp;ved=0ahUKEwi5zvjKzd_XAhWiB5oKHa2UCakQjRwIBw&amp;url=https://blog.diasensa.com/2014/10/01/blodsukkerkontroll-med-lavkarbo-kosthold/&amp;psig=AOvVaw16QTNyeIAyPzUpvKroDchG&amp;ust=1511901290593155"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hyperlink" Target="http://www.google.no/url?sa=i&amp;rct=j&amp;q=&amp;esrc=s&amp;source=images&amp;cd=&amp;cad=rja&amp;uact=8&amp;ved=0ahUKEwikor-zzt_XAhXIF5oKHdAmA80QjRwIBw&amp;url=http://www.xcsolution.com/OwKLKqpB/&amp;psig=AOvVaw2TSSxeJbnEGyh2UA2aU400&amp;ust=1511901549090539" TargetMode="Externa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39.jpeg"/><Relationship Id="rId2" Type="http://schemas.openxmlformats.org/officeDocument/2006/relationships/hyperlink" Target="https://www.infobilder.com/bilde-sol-i23353.html" TargetMode="External"/><Relationship Id="rId1" Type="http://schemas.openxmlformats.org/officeDocument/2006/relationships/slideLayout" Target="../slideLayouts/slideLayout2.xml"/><Relationship Id="rId6" Type="http://schemas.openxmlformats.org/officeDocument/2006/relationships/hyperlink" Target="https://www.google.no/url?sa=i&amp;rct=j&amp;q=&amp;esrc=s&amp;source=images&amp;cd=&amp;cad=rja&amp;uact=8&amp;ved=0ahUKEwi6q6Gi1t_XAhWDCpoKHQvTAKgQjRwIBw&amp;url=https://www.trafo.no/v41593&amp;psig=AOvVaw2bfcNs6tbvhg5_eilfCoMW&amp;ust=1511903643833388" TargetMode="External"/><Relationship Id="rId5" Type="http://schemas.openxmlformats.org/officeDocument/2006/relationships/image" Target="../media/image38.jpeg"/><Relationship Id="rId4" Type="http://schemas.openxmlformats.org/officeDocument/2006/relationships/hyperlink" Target="http://www.google.no/url?sa=i&amp;rct=j&amp;q=&amp;esrc=s&amp;source=images&amp;cd=&amp;cad=rja&amp;uact=8&amp;ved=0ahUKEwio1tHu1d_XAhUhQpoKHWWsCqcQjRwIBw&amp;url=http://kxweb.no/portal/theme/organization/news/show.do?id%3D9243180&amp;psig=AOvVaw0GrvjXs_RYDKv0CEF0XKh6&amp;ust=1511903559211526"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www.google.no/url?sa=i&amp;rct=j&amp;q=&amp;esrc=s&amp;source=images&amp;cd=&amp;cad=rja&amp;uact=8&amp;ved=0ahUKEwjK0_y82d_XAhWoNJoKHWr-DMcQjRwIBw&amp;url=https://nhi.no/sykdommer/hormoner-og-naring/diabetes-type-1/riktig-injeksjonsteknikk-ved-bruk-av-insulinpenn/?page%3D3&amp;psig=AOvVaw25BBstKu-huF01QGmIQk9I&amp;ust=1511904525019046"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google.no/url?sa=i&amp;rct=j&amp;q=&amp;esrc=s&amp;source=images&amp;cd=&amp;cad=rja&amp;uact=8&amp;ved=2ahUKEwjy4dHWk8jZAhWKkSwKHTcjDm4QjRx6BAgAEAY&amp;url=http://www.diabeteshandboken.se/inneh%C3%A5ll/12.-insulinerna-13754595&amp;psig=AOvVaw3_xbTO9jLZLw7seTkNSKkE&amp;ust=1519891582953184"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hyperlink" Target="http://www.google.no/url?sa=i&amp;rct=j&amp;q=&amp;esrc=s&amp;source=images&amp;cd=&amp;cad=rja&amp;uact=8&amp;ved=0ahUKEwi578iA4d_XAhXlQpoKHbdVCesQjRwIBw&amp;url=http://www.koenigsegg.com/one1/&amp;psig=AOvVaw3CTFh5ctOdJ_X_Vz1wgGJC&amp;ust=1511906556053735"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hyperlink" Target="http://www.google.no/url?sa=i&amp;rct=j&amp;q=&amp;esrc=s&amp;source=images&amp;cd=&amp;cad=rja&amp;uact=8&amp;ved=0ahUKEwij7cqU4t_XAhUDMJoKHYuYAAcQjRwIBw&amp;url=http://myautoworld.com/ford/history/ford-t/ford-t.html&amp;psig=AOvVaw2KVciDDuNKY4EhdrIuWo-z&amp;ust=1511906856084631"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google.no/url?sa=i&amp;rct=j&amp;q=&amp;esrc=s&amp;source=images&amp;cd=&amp;cad=rja&amp;uact=8&amp;ved=0ahUKEwjG9o3qoOLXAhXkPZoKHW65AAcQjRwIBw&amp;url=https://www.linkedin.com/pulse/hinas-s%C3%B8ker-prosjektleder-nasjonale-anskaffelser-andreas-helles%C3%B8&amp;psig=AOvVaw14ixT1g817grShyduo73hi&amp;ust=1511992362158703" TargetMode="External"/><Relationship Id="rId7"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0.jpe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www.google.no/url?sa=i&amp;rct=j&amp;q=&amp;esrc=s&amp;source=images&amp;cd=&amp;cad=rja&amp;uact=8&amp;ved=0ahUKEwjn0JLbpOLXAhUFDZoKHYppDOYQjRwIBw&amp;url=http://kxweb.no/portal/public/showContentCategory.do?id%3D948518127&amp;psig=AOvVaw3HwwHbY1J0hjVkeaS-qwEw&amp;ust=1511993418718343"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www.google.no/url?sa=i&amp;rct=j&amp;q=&amp;esrc=s&amp;source=images&amp;cd=&amp;cad=rja&amp;uact=8&amp;ved=0ahUKEwj1lpOev-TXAhUnJpoKHZZ6DIcQjRwIBw&amp;url=http://diabeteskocken.se/tag/lagt-blodsocker/&amp;psig=AOvVaw1Eu5nXv3QjaeYW_vaknaPX&amp;ust=1512069293875384"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www.google.no/url?sa=i&amp;rct=j&amp;q=&amp;esrc=s&amp;source=images&amp;cd=&amp;ved=0ahUKEwjZmK20v-TXAhUoCpoKHR-BBLQQjRwIBw&amp;url=http://emmashalsoresa.blogg.se/2013/january/hypoglykemi.html&amp;psig=AOvVaw1PCnsWTH6P5iXbFTCrUn3Z&amp;ust=1512069341079924"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www.google.no/url?sa=i&amp;rct=j&amp;q=&amp;esrc=s&amp;source=images&amp;cd=&amp;ved=0ahUKEwiskOmlquLXAhVhD5oKHRQGCZkQjRwIBw&amp;url=http://kak.no/nyheter/rugslandscupen-2017/&amp;psig=AOvVaw3f1CGocLMawG5Meq037URg&amp;ust=1511994931393327" TargetMode="Externa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hyperlink" Target="http://www.google.no/imgres?q=juice+i+glass+bilde&amp;hl=no&amp;sa=X&amp;qscrl=1&amp;rlz=1T4SUNC_noNO359NO359&amp;biw=1134&amp;bih=615&amp;tbm=isch&amp;prmd=imvns&amp;tbnid=5gVMsiW0J5GpkM:&amp;imgrefurl=http://no.cutcaster.com/photo/100587662-Apple-juice-in-glass/&amp;imgurl=http://watermarked.cutcaster.com/cutcaster-photo-100587662-Apple-juice-in-glass.jpg&amp;w=332&amp;h=450&amp;ei=S2w-ULqoIILUtAaTq4G4CA&amp;zoom=1&amp;iact=hc&amp;vpx=231&amp;vpy=108&amp;dur=2193&amp;hovh=261&amp;hovw=193&amp;tx=104&amp;ty=139&amp;sig=110540403065909121123&amp;page=1&amp;tbnh=123&amp;tbnw=91&amp;start=0&amp;ndsp=19&amp;ved=1t:429,r:1,s:0,i:75" TargetMode="External"/><Relationship Id="rId7" Type="http://schemas.openxmlformats.org/officeDocument/2006/relationships/image" Target="../media/image64.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www.bing.com/images/search?q=bilde+glass+saft&amp;view=detail&amp;id=D495E3F0B1DC3936ACDD0BDE097E255FF567BFE9&amp;qpvt=bilde+glass+saft&amp;FORM=IDFRIR" TargetMode="External"/><Relationship Id="rId5" Type="http://schemas.openxmlformats.org/officeDocument/2006/relationships/image" Target="../media/image63.jpeg"/><Relationship Id="rId4" Type="http://schemas.openxmlformats.org/officeDocument/2006/relationships/image" Target="../media/image62.jpeg"/></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http://www.google.no/imgres?q=druesukkertablett&amp;hl=no&amp;sa=X&amp;qscrl=1&amp;rlz=1T4SUNC_noNO359NO359&amp;biw=1134&amp;bih=615&amp;tbm=isch&amp;tbnid=KyaOoDd9OM2rNM:&amp;imgrefurl=http://www.vitusapotek.no/Products/NMD+default+Catalog/PID-903709.aspx&amp;imgurl=http://www.vitusapotek.no/Produktbilder/Large/903709_large.jpg&amp;w=240&amp;h=175&amp;ei=p2w-UIKDK9DJswbA-YGICg&amp;zoom=1&amp;iact=hc&amp;vpx=155&amp;vpy=28&amp;dur=1871&amp;hovh=140&amp;hovw=192&amp;tx=137&amp;ty=105&amp;sig=110540403065909121123&amp;page=1&amp;tbnh=131&amp;tbnw=185&amp;start=0&amp;ndsp=18&amp;ved=1t:429,r:0,s:0,i:69" TargetMode="External"/><Relationship Id="rId1" Type="http://schemas.openxmlformats.org/officeDocument/2006/relationships/slideLayout" Target="../slideLayouts/slideLayout13.xml"/><Relationship Id="rId5" Type="http://schemas.openxmlformats.org/officeDocument/2006/relationships/image" Target="../media/image68.jpeg"/><Relationship Id="rId4" Type="http://schemas.openxmlformats.org/officeDocument/2006/relationships/image" Target="../media/image67.jpeg"/></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hyperlink" Target="https://www.google.no/url?sa=i&amp;rct=j&amp;q=&amp;esrc=s&amp;source=images&amp;cd=&amp;cad=rja&amp;uact=8&amp;ved=0ahUKEwiO-8rg3uTXAhUkLZoKHZr2AyUQjRwIBw&amp;url=https://www.amazon.co.uk/Glucogel-Glucose-Gel-Pack-3/dp/B00NTSFD4I&amp;psig=AOvVaw0RYcvtL_Og9sTAg9SaKIJT&amp;ust=1512077750063124"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hyperlink" Target="https://www.google.no/url?sa=i&amp;rct=j&amp;q=&amp;esrc=s&amp;source=images&amp;cd=&amp;cad=rja&amp;uact=8&amp;ved=&amp;url=https://handsomeandy.deviantart.com/art/Bakugan-scuba-diving-girls-605409596&amp;psig=AOvVaw0Auxmiq1W0KUVz14QJipQX&amp;ust=1512079685620216" TargetMode="Externa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hyperlink" Target="https://www.google.no/url?sa=i&amp;rct=j&amp;q=&amp;esrc=s&amp;source=images&amp;cd=&amp;cad=rja&amp;uact=8&amp;ved=0ahUKEwi78Zm96OTXAhVMb5oKHf9-BeAQjRwIBw&amp;url=https://kr.123rf.com/photo_13042911_a-vector-illustration-of-kids-swimming-in-swimming-pool.html&amp;psig=AOvVaw10nMUQKzh-ZDVVISeyC33S&amp;ust=1512080349927116" TargetMode="External"/><Relationship Id="rId4" Type="http://schemas.openxmlformats.org/officeDocument/2006/relationships/image" Target="../media/image72.jpeg"/></Relationships>
</file>

<file path=ppt/slides/_rels/slide49.xml.rels><?xml version="1.0" encoding="UTF-8" standalone="yes"?>
<Relationships xmlns="http://schemas.openxmlformats.org/package/2006/relationships"><Relationship Id="rId3" Type="http://schemas.openxmlformats.org/officeDocument/2006/relationships/hyperlink" Target="https://www.google.no/url?sa=i&amp;rct=j&amp;q=&amp;esrc=s&amp;source=images&amp;cd=&amp;cad=rja&amp;uact=8&amp;ved=0ahUKEwjEufmw5OTXAhVnAZoKHaIyDNoQjRwIBw&amp;url=https://radoy.custompublish.com/skulestart.5520927-299403.html&amp;psig=AOvVaw01OEbFoCbxoL6eVMj-oOFY&amp;ust=1512079261251000" TargetMode="External"/><Relationship Id="rId2" Type="http://schemas.openxmlformats.org/officeDocument/2006/relationships/image" Target="../media/image74.jpe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hyperlink" Target="http://www.google.no/url?sa=i&amp;rct=j&amp;q=&amp;esrc=s&amp;source=images&amp;cd=&amp;cad=rja&amp;uact=8&amp;ved=&amp;url=http://www.diabetes-ratgeber.net/Diabetes-Typ-2/Notfall-Unterzucker-11704_10.html&amp;psig=AOvVaw1W9a1MImu-NSN_YAZrqHk0&amp;ust=1512080892102385" TargetMode="External"/><Relationship Id="rId1" Type="http://schemas.openxmlformats.org/officeDocument/2006/relationships/slideLayout" Target="../slideLayouts/slideLayout6.xml"/><Relationship Id="rId4" Type="http://schemas.openxmlformats.org/officeDocument/2006/relationships/image" Target="../media/image79.jpeg"/></Relationships>
</file>

<file path=ppt/slides/_rels/slide5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hyperlink" Target="http://www.google.no/url?sa=i&amp;rct=j&amp;q=&amp;esrc=s&amp;source=images&amp;cd=&amp;cad=rja&amp;uact=8&amp;ved=0ahUKEwjs1K_yuN3XAhVKCpoKHXDcBwcQjRwIBw&amp;url=http://www.horten.kirken.no/Artikler/Nyheter/ArticleId/18709/Egenmeldt-fravaer-ved-egensykdom-eller-sykdom-hos-barn&amp;psig=AOvVaw2XrSWwdsP9gj2jrjrHLEk-&amp;ust=1511827043512257" TargetMode="External"/><Relationship Id="rId7" Type="http://schemas.openxmlformats.org/officeDocument/2006/relationships/hyperlink" Target="http://www.google.no/url?sa=i&amp;rct=j&amp;q=&amp;esrc=s&amp;source=images&amp;cd=&amp;cad=rja&amp;uact=8&amp;ved=0ahUKEwj1z-nwtN3XAhXjK5oKHczTB8MQjRwIBw&amp;url=http://docplayer.me/3091711-Blodglukosemaling-hypoglykemi-diabetesforum-30-10-12.html&amp;psig=AOvVaw1ug6Ur8idVxH-3IOSJ6V7q&amp;ust=1511825962414185" TargetMode="External"/><Relationship Id="rId2" Type="http://schemas.openxmlformats.org/officeDocument/2006/relationships/image" Target="../media/image60.gif"/><Relationship Id="rId1" Type="http://schemas.openxmlformats.org/officeDocument/2006/relationships/slideLayout" Target="../slideLayouts/slideLayout12.xml"/><Relationship Id="rId6" Type="http://schemas.openxmlformats.org/officeDocument/2006/relationships/image" Target="../media/image50.jpeg"/><Relationship Id="rId5" Type="http://schemas.openxmlformats.org/officeDocument/2006/relationships/image" Target="../media/image25.jpeg"/><Relationship Id="rId4" Type="http://schemas.openxmlformats.org/officeDocument/2006/relationships/image" Target="../media/image22.jpeg"/></Relationships>
</file>

<file path=ppt/slides/_rels/slide5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hyperlink" Target="http://www.google.no/url?sa=i&amp;rct=j&amp;q=&amp;esrc=s&amp;source=images&amp;cd=&amp;cad=rja&amp;uact=8&amp;ved=0ahUKEwiQxrOLzvjXAhULIJoKHaJpDskQjRwIBw&amp;url=http://nouw.com/sjuksyrror/diabetes-del-24-30432362&amp;psig=AOvVaw0ln2HxhpQ7MEDgEQenwytz&amp;ust=1512760426559901" TargetMode="Externa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www.google.no/url?sa=i&amp;rct=j&amp;q=&amp;esrc=s&amp;source=images&amp;cd=&amp;cad=rja&amp;uact=8&amp;ved=0ahUKEwjK04nbgLrYAhXCNpoKHXT7B2gQjRwIBw&amp;url=http://www.lalifestyle.no/2017/02/22/hva-vet-du-om-fordoyelsen/&amp;psig=AOvVaw3rhU8vUzoCrVJ_bsL7Sne3&amp;ust=1515007440101311" TargetMode="External"/><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6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google.no/url?sa=i&amp;rct=j&amp;q=&amp;esrc=s&amp;source=images&amp;cd=&amp;ved=0ahUKEwjKztP1tN_XAhVGG5oKHWlZBQQQjRwIBw&amp;url=http://www.aktivung.no/ulikheter-gir-muligheter.6012929-383035.html&amp;psig=AOvVaw1tzUC6nL6zMPCdrrSbrIDg&amp;ust=1511894722442864"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4.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7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7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hyperlink" Target="https://www.google.no/url?sa=i&amp;rct=j&amp;q=&amp;esrc=s&amp;source=images&amp;cd=&amp;cad=rja&amp;uact=8&amp;ved=0ahUKEwjEkb3dir_YAhXF-6QKHU5cCjUQjRwIBw&amp;url=https://www.blackbaud.com/fundraising-crm/raisers-edge-mobile-app&amp;psig=AOvVaw2OltC0ZeeLxL9hE_3PuubW&amp;ust=1515181934055793"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8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hyperlink" Target="https://www.google.no/url?sa=i&amp;rct=j&amp;q=&amp;esrc=s&amp;source=images&amp;cd=&amp;cad=rja&amp;uact=8&amp;ved=&amp;url=https://www.tastemade.com/videos/neapolitan-cupcakes&amp;psig=AOvVaw1aPJuc20CmrSuHWJ5fFbmm&amp;ust=1515104212319109" TargetMode="External"/><Relationship Id="rId1" Type="http://schemas.openxmlformats.org/officeDocument/2006/relationships/slideLayout" Target="../slideLayouts/slideLayout2.xml"/><Relationship Id="rId5" Type="http://schemas.openxmlformats.org/officeDocument/2006/relationships/image" Target="../media/image109.jpeg"/><Relationship Id="rId4" Type="http://schemas.openxmlformats.org/officeDocument/2006/relationships/hyperlink" Target="https://www.google.no/url?sa=i&amp;rct=j&amp;q=&amp;esrc=s&amp;source=images&amp;cd=&amp;cad=rja&amp;uact=8&amp;ved=0ahUKEwi3mr276rzYAhUrEpoKHccjDBkQjRwIBw&amp;url=https://www.hest.no/blog/?blid%3D1139156&amp;psig=AOvVaw0J3GoqhJRS_YQFZbKxZ6YZ&amp;ust=1515104527249732" TargetMode="External"/></Relationships>
</file>

<file path=ppt/slides/_rels/slide84.xml.rels><?xml version="1.0" encoding="UTF-8" standalone="yes"?>
<Relationships xmlns="http://schemas.openxmlformats.org/package/2006/relationships"><Relationship Id="rId8" Type="http://schemas.openxmlformats.org/officeDocument/2006/relationships/hyperlink" Target="https://www.google.no/url?sa=i&amp;rct=j&amp;q=&amp;esrc=s&amp;source=images&amp;cd=&amp;cad=rja&amp;uact=8&amp;ved=0ahUKEwiil5ad6LzYAhWiZpoKHbgfCmkQjRwIBw&amp;url=https://kolonial.no/produkter/269-freia-melkesjokolade/&amp;psig=AOvVaw2lTem91tKzMYMVe1_b8nAA&amp;ust=1515103932169166" TargetMode="External"/><Relationship Id="rId13" Type="http://schemas.openxmlformats.org/officeDocument/2006/relationships/image" Target="../media/image115.png"/><Relationship Id="rId3" Type="http://schemas.openxmlformats.org/officeDocument/2006/relationships/image" Target="../media/image110.jpeg"/><Relationship Id="rId7" Type="http://schemas.openxmlformats.org/officeDocument/2006/relationships/image" Target="../media/image112.jpeg"/><Relationship Id="rId12" Type="http://schemas.openxmlformats.org/officeDocument/2006/relationships/hyperlink" Target="https://www.google.no/url?sa=i&amp;rct=j&amp;q=&amp;esrc=s&amp;source=images&amp;cd=&amp;cad=rja&amp;uact=8&amp;ved=&amp;url=https://www.tastemade.com/videos/neapolitan-cupcakes&amp;psig=AOvVaw1aPJuc20CmrSuHWJ5fFbmm&amp;ust=1515104212319109" TargetMode="External"/><Relationship Id="rId2" Type="http://schemas.openxmlformats.org/officeDocument/2006/relationships/hyperlink" Target="http://www.google.no/url?sa=i&amp;rct=j&amp;q=&amp;esrc=s&amp;source=images&amp;cd=&amp;cad=rja&amp;uact=8&amp;ved=0ahUKEwiBxMeq57zYAhVhIJoKHRwdCGUQjRwIBw&amp;url=http://www.vargas12.com/2017/priskrigen-gir-gratis-smagodt-paske/&amp;psig=AOvVaw3tQX5NukploqGMIhgAHrMC&amp;ust=1515103713705654" TargetMode="External"/><Relationship Id="rId1" Type="http://schemas.openxmlformats.org/officeDocument/2006/relationships/slideLayout" Target="../slideLayouts/slideLayout6.xml"/><Relationship Id="rId6" Type="http://schemas.openxmlformats.org/officeDocument/2006/relationships/hyperlink" Target="http://www.google.no/url?sa=i&amp;rct=j&amp;q=&amp;esrc=s&amp;source=images&amp;cd=&amp;cad=rja&amp;uact=8&amp;ved=0ahUKEwjG5M7257zYAhUsG5oKHa2UAVgQjRwIBw&amp;url=http://steamcommunity.com/groups/soerlandschips&amp;psig=AOvVaw3TF4QavGs6jLrFg-B1FFp1&amp;ust=1515103845866765" TargetMode="External"/><Relationship Id="rId11" Type="http://schemas.openxmlformats.org/officeDocument/2006/relationships/image" Target="../media/image114.jpeg"/><Relationship Id="rId5" Type="http://schemas.openxmlformats.org/officeDocument/2006/relationships/image" Target="../media/image111.jpeg"/><Relationship Id="rId15" Type="http://schemas.openxmlformats.org/officeDocument/2006/relationships/image" Target="../media/image116.jpeg"/><Relationship Id="rId10" Type="http://schemas.openxmlformats.org/officeDocument/2006/relationships/hyperlink" Target="http://www.google.no/url?sa=i&amp;rct=j&amp;q=&amp;esrc=s&amp;source=images&amp;cd=&amp;cad=rja&amp;uact=8&amp;ved=0ahUKEwjXsuXZ6LzYAhXlA5oKHdxFCJoQjRwIBw&amp;url=http://www.matoppskrift.no/ingrediens/Softis&amp;psig=AOvVaw3abXi_m24fZQS3uoJGxuG1&amp;ust=1515104083244395" TargetMode="External"/><Relationship Id="rId4" Type="http://schemas.openxmlformats.org/officeDocument/2006/relationships/hyperlink" Target="https://www.google.no/url?sa=i&amp;rct=j&amp;q=&amp;esrc=s&amp;source=images&amp;cd=&amp;cad=rja&amp;uact=8&amp;ved=0ahUKEwjw4YDJ57zYAhVpb5oKHaxpAyYQjRwIBw&amp;url=https://kolonial.no/produkter/8372-freia-kvikk-lunsj-47g/&amp;psig=AOvVaw0xfZf49h55GjMOp-8G4045&amp;ust=1515103783032686" TargetMode="External"/><Relationship Id="rId9" Type="http://schemas.openxmlformats.org/officeDocument/2006/relationships/image" Target="../media/image113.jpeg"/><Relationship Id="rId14" Type="http://schemas.openxmlformats.org/officeDocument/2006/relationships/hyperlink" Target="https://www.google.no/url?sa=i&amp;rct=j&amp;q=&amp;esrc=s&amp;source=images&amp;cd=&amp;cad=rja&amp;uact=8&amp;ved=0ahUKEwjUz4y4i7_YAhUIpaQKHZ-VDh8QjRwIBw&amp;url=https://www.fooducate.com/community/post/Going%20Nuts%20for%20Lower%20Cholesterol/57A32D4C-C2D9-361E-44F4-8C3AC189EAF1&amp;psig=AOvVaw1Kbn_pqk4yNQEpJKcmguU7&amp;ust=1515182126695755" TargetMode="External"/></Relationships>
</file>

<file path=ppt/slides/_rels/slide8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hyperlink" Target="https://www.google.no/url?sa=i&amp;rct=j&amp;q=&amp;esrc=s&amp;source=images&amp;cd=&amp;cad=rja&amp;uact=8&amp;ved=0ahUKEwjwnPuMkb_YAhVL3aQKHaliBaIQjRwIBw&amp;url=https://diabetesdietguy.com/2017/09/12/hba1c-test-explained-why-you-should-pay-attention-to-it/&amp;psig=AOvVaw0OnrOT4hdj0rkUT1jJk7z3&amp;ust=1515183613170848"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8" Type="http://schemas.openxmlformats.org/officeDocument/2006/relationships/image" Target="../media/image125.jpeg"/><Relationship Id="rId13" Type="http://schemas.openxmlformats.org/officeDocument/2006/relationships/image" Target="../media/image128.jpeg"/><Relationship Id="rId18" Type="http://schemas.openxmlformats.org/officeDocument/2006/relationships/image" Target="../media/image131.jpeg"/><Relationship Id="rId3" Type="http://schemas.openxmlformats.org/officeDocument/2006/relationships/image" Target="../media/image122.jpeg"/><Relationship Id="rId21" Type="http://schemas.openxmlformats.org/officeDocument/2006/relationships/image" Target="../media/image133.jpeg"/><Relationship Id="rId7" Type="http://schemas.openxmlformats.org/officeDocument/2006/relationships/image" Target="../media/image124.jpeg"/><Relationship Id="rId12" Type="http://schemas.openxmlformats.org/officeDocument/2006/relationships/image" Target="../media/image127.jpeg"/><Relationship Id="rId17" Type="http://schemas.openxmlformats.org/officeDocument/2006/relationships/hyperlink" Target="https://www.google.no/url?sa=i&amp;rct=j&amp;q=&amp;esrc=s&amp;source=images&amp;cd=&amp;cad=rja&amp;uact=8&amp;ved=0ahUKEwi68de7or_YAhWFJFAKHUVNAoIQjRwIBw&amp;url=https://sandnes-slk.com/page/7/&amp;psig=AOvVaw0V2Flf5KPhQIJJIkVl6ZBN&amp;ust=1515188311214024" TargetMode="External"/><Relationship Id="rId2" Type="http://schemas.openxmlformats.org/officeDocument/2006/relationships/image" Target="../media/image121.jpeg"/><Relationship Id="rId16" Type="http://schemas.openxmlformats.org/officeDocument/2006/relationships/image" Target="../media/image130.jpeg"/><Relationship Id="rId20" Type="http://schemas.openxmlformats.org/officeDocument/2006/relationships/hyperlink" Target="http://www.google.no/url?sa=i&amp;rct=j&amp;q=&amp;esrc=s&amp;source=images&amp;cd=&amp;cad=rja&amp;uact=8&amp;ved=0ahUKEwio4fab_8jYAhWzhqYKHXPCAeYQjRwIBw&amp;url=http://www.treningsforum.no/php/art.php?id%3D2541&amp;psig=AOvVaw0FkBGRJeOpUisjEqke0RxX&amp;ust=1515522297963563" TargetMode="External"/><Relationship Id="rId1" Type="http://schemas.openxmlformats.org/officeDocument/2006/relationships/slideLayout" Target="../slideLayouts/slideLayout12.xml"/><Relationship Id="rId6" Type="http://schemas.openxmlformats.org/officeDocument/2006/relationships/hyperlink" Target="https://www.google.no/url?sa=i&amp;rct=j&amp;q=&amp;esrc=s&amp;source=images&amp;cd=&amp;cad=rja&amp;uact=8&amp;ved=0ahUKEwjRybzwnb_YAhWHK1AKHY-KCbIQjRwIBw&amp;url=https://www.skvidar.no/SK-Vidar/Sidemeny/Barn/2004/2005.html&amp;psig=AOvVaw1cT7uDsd9MyzLmlQzljQGO&amp;ust=1515186879811388" TargetMode="External"/><Relationship Id="rId11" Type="http://schemas.openxmlformats.org/officeDocument/2006/relationships/hyperlink" Target="https://www.google.no/url?sa=i&amp;rct=j&amp;q=&amp;esrc=s&amp;source=images&amp;cd=&amp;cad=rja&amp;uact=8&amp;ved=0ahUKEwiO0PmYn7_YAhXJblAKHRRsB0kQjRwIBw&amp;url=https://www.venstre.no/artikkel/2014/02/13/menneskerettigheter-og-ungdom/&amp;psig=AOvVaw2YsT3qLJ6mpJDQyGFMroqY&amp;ust=1515187378959052" TargetMode="External"/><Relationship Id="rId5" Type="http://schemas.openxmlformats.org/officeDocument/2006/relationships/image" Target="../media/image123.jpeg"/><Relationship Id="rId15" Type="http://schemas.openxmlformats.org/officeDocument/2006/relationships/hyperlink" Target="https://www.google.no/url?sa=i&amp;rct=j&amp;q=&amp;esrc=s&amp;source=images&amp;cd=&amp;cad=rja&amp;uact=8&amp;ved=0ahUKEwjW46izob_YAhVBLVAKHcn-CJ0QjRwIBw&amp;url=https://www.handball.no/regioner/region-midt-norge/kampaktivitet/barn-6-12-ar/minihandball-6-9-ar2/&amp;psig=AOvVaw3PUHTX4JkP6c34zXH46c49&amp;ust=1515188021163455" TargetMode="External"/><Relationship Id="rId10" Type="http://schemas.openxmlformats.org/officeDocument/2006/relationships/image" Target="../media/image126.jpeg"/><Relationship Id="rId19" Type="http://schemas.openxmlformats.org/officeDocument/2006/relationships/image" Target="../media/image132.jpeg"/><Relationship Id="rId4" Type="http://schemas.openxmlformats.org/officeDocument/2006/relationships/hyperlink" Target="https://www.google.no/url?sa=i&amp;rct=j&amp;q=&amp;esrc=s&amp;source=images&amp;cd=&amp;cad=rja&amp;uact=8&amp;ved=0ahUKEwiY7Iv7nL_YAhWCZ1AKHU8WB5cQjRwIBw&amp;url=https://www.osloklatresenter.no/informasjon/klatre-med-barn&amp;psig=AOvVaw3Ipb4I5TwvE9nfGR5RlRAV&amp;ust=1515186830631924" TargetMode="External"/><Relationship Id="rId9" Type="http://schemas.openxmlformats.org/officeDocument/2006/relationships/hyperlink" Target="http://www.google.no/url?sa=i&amp;rct=j&amp;q=&amp;esrc=s&amp;source=images&amp;cd=&amp;cad=rja&amp;uact=8&amp;ved=0ahUKEwjS5onrnr_YAhWNZVAKHZT5A1AQjRwIBw&amp;url=http://www.bergensturnforening.no/rg/EM&amp;psig=AOvVaw1YWgXSNef--t2XhhgyD0FR&amp;ust=1515187314626705" TargetMode="External"/><Relationship Id="rId14" Type="http://schemas.openxmlformats.org/officeDocument/2006/relationships/image" Target="../media/image129.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hyperlink" Target="http://www.google.no/url?sa=i&amp;rct=j&amp;q=&amp;esrc=s&amp;source=images&amp;cd=&amp;cad=rja&amp;uact=8&amp;ved=0ahUKEwiS5su0ud3XAhWFPZoKHVCuACYQjRwIBw&amp;url=http://www.asgardstrand.no/2013/10/aktiviteter-for-barna/&amp;psig=AOvVaw3Wme3qxPxLeWa0gNX8fFOX&amp;ust=1511827214183173"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9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www.google.no/url?sa=i&amp;rct=j&amp;q=&amp;esrc=s&amp;source=images&amp;cd=&amp;cad=rja&amp;uact=8&amp;ved=0ahUKEwiS5su0ud3XAhWFPZoKHVCuACYQjRwIBw&amp;url=http://www.asgardstrand.no/2013/10/aktiviteter-for-barna/&amp;psig=AOvVaw3Wme3qxPxLeWa0gNX8fFOX&amp;ust=1511827214183173"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hyperlink" Target="http://www.google.no/url?sa=i&amp;rct=j&amp;q=&amp;esrc=s&amp;source=images&amp;cd=&amp;cad=rja&amp;uact=8&amp;ved=0ahUKEwj85MDui8nYAhXNhqYKHReDBCoQjRwIBw&amp;url=http://hallingdal.no/no/hallingspor/&amp;psig=AOvVaw2wCF9gBkMHLS9-DnW3vivl&amp;ust=1515525828224294" TargetMode="External"/><Relationship Id="rId1" Type="http://schemas.openxmlformats.org/officeDocument/2006/relationships/slideLayout" Target="../slideLayouts/slideLayout12.xml"/><Relationship Id="rId5" Type="http://schemas.openxmlformats.org/officeDocument/2006/relationships/image" Target="../media/image138.jpeg"/><Relationship Id="rId4" Type="http://schemas.openxmlformats.org/officeDocument/2006/relationships/hyperlink" Target="https://www.google.no/url?sa=i&amp;rct=j&amp;q=&amp;esrc=s&amp;source=images&amp;cd=&amp;cad=rja&amp;uact=8&amp;ved=0ahUKEwiJx_yQjcnYAhWMhaYKHdBUAWcQjRwIBw&amp;url=https://worldsmarathons.com/destination/city/kristiansand&amp;psig=AOvVaw0ydeXXRcLuBvt8YtGGMmit&amp;ust=1515526176499791" TargetMode="External"/></Relationships>
</file>

<file path=ppt/slides/_rels/slide96.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hyperlink" Target="http://www.google.no/url?sa=i&amp;rct=j&amp;q=&amp;esrc=s&amp;source=images&amp;cd=&amp;cad=rja&amp;uact=8&amp;ved=0ahUKEwjK2o3Xo8nYAhXFjiwKHVloD20QjRwIBw&amp;url=http://www.sleepingsmart.org/what-are-the-best-over-the-counter-sleep-aids/&amp;psig=AOvVaw3oFjDDrBKUphe2MWjVv4Mg&amp;ust=1515532205998373" TargetMode="External"/><Relationship Id="rId2" Type="http://schemas.openxmlformats.org/officeDocument/2006/relationships/image" Target="../media/image140.jpeg"/><Relationship Id="rId1" Type="http://schemas.openxmlformats.org/officeDocument/2006/relationships/slideLayout" Target="../slideLayouts/slideLayout2.xml"/><Relationship Id="rId4" Type="http://schemas.openxmlformats.org/officeDocument/2006/relationships/image" Target="../media/image141.jpeg"/></Relationships>
</file>

<file path=ppt/slides/_rels/slide9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hyperlink" Target="https://www.google.no/url?sa=i&amp;rct=j&amp;q=&amp;esrc=s&amp;source=images&amp;cd=&amp;cad=rja&amp;uact=8&amp;ved=0ahUKEwiYr-SupcnYAhWFBiwKHffJAnsQjRwIBw&amp;url=https://www.sundhed.dk/borger/patienthaandbogen/undersoegelser/undersoegelser/mr/mr-skanning-af-hjernen/&amp;psig=AOvVaw2uBHUkFaIbVxW8vGtSr9xi&amp;ust=1515532666200196"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733705" y="1268760"/>
            <a:ext cx="8568952" cy="1296144"/>
          </a:xfrm>
        </p:spPr>
        <p:txBody>
          <a:bodyPr/>
          <a:lstStyle>
            <a:defPPr/>
          </a:lstStyle>
          <a:p>
            <a:pPr fontAlgn="auto">
              <a:spcBef>
                <a:spcPct val="0"/>
              </a:spcBef>
              <a:spcAft>
                <a:spcPct val="0"/>
              </a:spcAft>
              <a:defRPr/>
            </a:pPr>
            <a:r>
              <a:rPr lang="nb-NO">
                <a:ln w="12700">
                  <a:solidFill>
                    <a:schemeClr val="tx2">
                      <a:satMod val="155000"/>
                    </a:schemeClr>
                  </a:solidFill>
                  <a:prstDash val="solid"/>
                </a:ln>
                <a:solidFill>
                  <a:schemeClr val="accent2">
                    <a:lumMod val="20000"/>
                    <a:lumOff val="80000"/>
                  </a:schemeClr>
                </a:solidFill>
              </a:rPr>
              <a:t>Diabetes type 1</a:t>
            </a:r>
            <a:br>
              <a:rPr lang="nb-NO">
                <a:ln w="12700">
                  <a:solidFill>
                    <a:schemeClr val="tx2">
                      <a:satMod val="155000"/>
                    </a:schemeClr>
                  </a:solidFill>
                  <a:prstDash val="solid"/>
                </a:ln>
                <a:solidFill>
                  <a:schemeClr val="accent2">
                    <a:lumMod val="20000"/>
                    <a:lumOff val="80000"/>
                  </a:schemeClr>
                </a:solidFill>
              </a:rPr>
            </a:br>
            <a:r>
              <a:rPr lang="nb-NO">
                <a:ln w="12700">
                  <a:solidFill>
                    <a:schemeClr val="tx2">
                      <a:satMod val="155000"/>
                    </a:schemeClr>
                  </a:solidFill>
                  <a:prstDash val="solid"/>
                </a:ln>
                <a:solidFill>
                  <a:schemeClr val="accent2">
                    <a:lumMod val="20000"/>
                    <a:lumOff val="80000"/>
                  </a:schemeClr>
                </a:solidFill>
              </a:rPr>
              <a:t>hos barn og ungdom</a:t>
            </a:r>
            <a:br>
              <a:rPr lang="nb-NO">
                <a:ln w="12700">
                  <a:solidFill>
                    <a:schemeClr val="tx2">
                      <a:satMod val="155000"/>
                    </a:schemeClr>
                  </a:solidFill>
                  <a:prstDash val="solid"/>
                </a:ln>
                <a:solidFill>
                  <a:schemeClr val="accent2">
                    <a:lumMod val="20000"/>
                    <a:lumOff val="80000"/>
                  </a:schemeClr>
                </a:solidFill>
              </a:rPr>
            </a:br>
            <a:endParaRPr lang="nb-NO"/>
          </a:p>
        </p:txBody>
      </p:sp>
      <p:sp>
        <p:nvSpPr>
          <p:cNvPr id="4" name="Plassholder for tekst 3"/>
          <p:cNvSpPr>
            <a:spLocks noGrp="1"/>
          </p:cNvSpPr>
          <p:nvPr>
            <p:ph type="body" sz="quarter" idx="10"/>
          </p:nvPr>
        </p:nvSpPr>
        <p:spPr>
          <a:xfrm>
            <a:off x="827807" y="4437112"/>
            <a:ext cx="8352928" cy="1080120"/>
          </a:xfrm>
        </p:spPr>
        <p:txBody>
          <a:bodyPr/>
          <a:lstStyle>
            <a:defPPr/>
          </a:lstStyle>
          <a:p>
            <a:pPr>
              <a:defRPr/>
            </a:pPr>
            <a:r>
              <a:rPr lang="nb-NO">
                <a:solidFill>
                  <a:schemeClr val="accent2">
                    <a:lumMod val="75000"/>
                  </a:schemeClr>
                </a:solidFill>
                <a:latin typeface="Calibri" pitchFamily="34" charset="0"/>
              </a:rPr>
              <a:t>Sørlandet Sykehus HF</a:t>
            </a:r>
          </a:p>
          <a:p>
            <a:pPr>
              <a:defRPr/>
            </a:pPr>
            <a:r>
              <a:rPr lang="nb-NO">
                <a:solidFill>
                  <a:schemeClr val="accent2">
                    <a:lumMod val="75000"/>
                  </a:schemeClr>
                </a:solidFill>
                <a:latin typeface="Calibri" pitchFamily="34" charset="0"/>
              </a:rPr>
              <a:t>Barne- og ungdomsavdelingen </a:t>
            </a:r>
            <a:endParaRPr lang="nb-NO" smtClean="0">
              <a:solidFill>
                <a:schemeClr val="accent2">
                  <a:lumMod val="75000"/>
                </a:schemeClr>
              </a:solidFill>
              <a:latin typeface="Calibri" pitchFamily="34" charset="0"/>
            </a:endParaRPr>
          </a:p>
          <a:p>
            <a:pPr>
              <a:defRPr/>
            </a:pPr>
            <a:r>
              <a:rPr lang="nb-NO" smtClean="0">
                <a:solidFill>
                  <a:schemeClr val="accent2">
                    <a:lumMod val="75000"/>
                  </a:schemeClr>
                </a:solidFill>
                <a:latin typeface="Calibri" pitchFamily="34" charset="0"/>
              </a:rPr>
              <a:t>Diabetesteam Arendal og Kristiansand 2020</a:t>
            </a:r>
            <a:endParaRPr lang="nb-NO">
              <a:solidFill>
                <a:schemeClr val="accent2">
                  <a:lumMod val="75000"/>
                </a:schemeClr>
              </a:solidFill>
              <a:latin typeface="Calibri" pitchFamily="34" charset="0"/>
            </a:endParaRPr>
          </a:p>
          <a:p>
            <a:pPr>
              <a:defRPr/>
            </a:pPr>
            <a:endParaRPr lang="nb-NO" smtClean="0">
              <a:solidFill>
                <a:schemeClr val="accent2">
                  <a:lumMod val="75000"/>
                </a:schemeClr>
              </a:solidFill>
              <a:latin typeface="Calibri" pitchFamily="34" charset="0"/>
            </a:endParaRPr>
          </a:p>
          <a:p>
            <a:pPr>
              <a:defRPr/>
            </a:pPr>
            <a:r>
              <a:rPr lang="nb-NO" sz="1000">
                <a:solidFill>
                  <a:schemeClr val="accent2">
                    <a:lumMod val="75000"/>
                  </a:schemeClr>
                </a:solidFill>
                <a:latin typeface="Calibri" pitchFamily="34" charset="0"/>
              </a:rPr>
              <a:t>Revisjon av  «Diabetes melllitus type 1 hos barn og ungdom» laget ved SSA </a:t>
            </a:r>
            <a:r>
              <a:rPr lang="nb-NO" sz="1000" smtClean="0">
                <a:solidFill>
                  <a:schemeClr val="accent2">
                    <a:lumMod val="75000"/>
                  </a:schemeClr>
                </a:solidFill>
                <a:latin typeface="Calibri" pitchFamily="34" charset="0"/>
              </a:rPr>
              <a:t>2010</a:t>
            </a:r>
            <a:endParaRPr lang="nb-NO" sz="1000">
              <a:solidFill>
                <a:schemeClr val="accent2">
                  <a:lumMod val="75000"/>
                </a:schemeClr>
              </a:solidFill>
              <a:latin typeface="Calibri" pitchFamily="34" charset="0"/>
            </a:endParaRPr>
          </a:p>
          <a:p>
            <a:pPr>
              <a:defRPr/>
            </a:pPr>
            <a:endParaRPr lang="nb-NO">
              <a:solidFill>
                <a:schemeClr val="accent2">
                  <a:lumMod val="75000"/>
                </a:schemeClr>
              </a:solidFill>
              <a:latin typeface="Calibri" pitchFamily="34" charset="0"/>
            </a:endParaRPr>
          </a:p>
          <a:p>
            <a:endParaRPr lang="nb-NO"/>
          </a:p>
        </p:txBody>
      </p:sp>
      <p:pic>
        <p:nvPicPr>
          <p:cNvPr id="7" name="Picture 2" descr="Bilderesultat for happy family drawing  diabetes">
            <a:hlinkClick r:id="rId2" tgtFrame="_blank"/>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274794" y="2780928"/>
            <a:ext cx="5458954" cy="137798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380842"/>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tel 1"/>
          <p:cNvSpPr>
            <a:spLocks noGrp="1"/>
          </p:cNvSpPr>
          <p:nvPr>
            <p:ph type="title"/>
          </p:nvPr>
        </p:nvSpPr>
        <p:spPr>
          <a:xfrm>
            <a:off x="416496" y="1268760"/>
            <a:ext cx="3424015" cy="1584176"/>
          </a:xfrm>
        </p:spPr>
        <p:txBody>
          <a:bodyPr>
            <a:normAutofit/>
          </a:bodyPr>
          <a:lstStyle>
            <a:defPPr/>
          </a:lstStyle>
          <a:p>
            <a:pPr algn="ctr" eaLnBrk="1" hangingPunct="1"/>
            <a:r>
              <a:rPr lang="nb-NO" sz="3200" smtClean="0">
                <a:latin typeface="Calibri" pitchFamily="34" charset="0"/>
              </a:rPr>
              <a:t>  </a:t>
            </a:r>
            <a:r>
              <a:rPr lang="nb-NO" sz="3200" smtClean="0">
                <a:solidFill>
                  <a:schemeClr val="accent2">
                    <a:lumMod val="75000"/>
                  </a:schemeClr>
                </a:solidFill>
                <a:latin typeface="Calibri" pitchFamily="34" charset="0"/>
              </a:rPr>
              <a:t>Hva gjør bukspyttkjertelen? </a:t>
            </a:r>
          </a:p>
        </p:txBody>
      </p:sp>
      <p:sp>
        <p:nvSpPr>
          <p:cNvPr id="28674" name="Plassholder for innhold 2"/>
          <p:cNvSpPr>
            <a:spLocks noGrp="1"/>
          </p:cNvSpPr>
          <p:nvPr>
            <p:ph idx="1"/>
          </p:nvPr>
        </p:nvSpPr>
        <p:spPr>
          <a:xfrm>
            <a:off x="4448944" y="332656"/>
            <a:ext cx="5184576" cy="5949280"/>
          </a:xfrm>
        </p:spPr>
        <p:txBody>
          <a:bodyPr>
            <a:normAutofit fontScale="25000" lnSpcReduction="20000"/>
          </a:bodyPr>
          <a:lstStyle>
            <a:defPPr/>
          </a:lstStyle>
          <a:p>
            <a:pPr marL="640080" lvl="1" indent="-246888" eaLnBrk="1" fontAlgn="auto" hangingPunct="1">
              <a:spcAft>
                <a:spcPct val="0"/>
              </a:spcAft>
              <a:buFont typeface="Wingdings 2" pitchFamily="18" charset="2"/>
              <a:buNone/>
              <a:defRPr/>
            </a:pPr>
            <a:r>
              <a:rPr lang="nb-NO" sz="8000" smtClean="0">
                <a:solidFill>
                  <a:schemeClr val="accent2">
                    <a:lumMod val="75000"/>
                  </a:schemeClr>
                </a:solidFill>
                <a:latin typeface="Calibri" pitchFamily="34" charset="0"/>
              </a:rPr>
              <a:t>Bukspyttkjertelen lager tre forskjellige stoffer:</a:t>
            </a:r>
          </a:p>
          <a:p>
            <a:pPr marL="640080" lvl="1" indent="-246888" eaLnBrk="1" fontAlgn="auto" hangingPunct="1">
              <a:spcAft>
                <a:spcPct val="0"/>
              </a:spcAft>
              <a:buFont typeface="Wingdings 2"/>
              <a:buChar char=""/>
              <a:defRPr/>
            </a:pPr>
            <a:r>
              <a:rPr lang="nb-NO" sz="8000" smtClean="0">
                <a:solidFill>
                  <a:schemeClr val="accent2">
                    <a:lumMod val="75000"/>
                  </a:schemeClr>
                </a:solidFill>
                <a:latin typeface="Calibri" pitchFamily="34" charset="0"/>
              </a:rPr>
              <a:t>Bukspytt som hjelper å fordøye maten du spiser</a:t>
            </a:r>
          </a:p>
          <a:p>
            <a:pPr marL="640080" lvl="1" indent="-246888" eaLnBrk="1" fontAlgn="auto" hangingPunct="1">
              <a:spcAft>
                <a:spcPct val="0"/>
              </a:spcAft>
              <a:buFont typeface="Wingdings 2"/>
              <a:buChar char=""/>
              <a:defRPr/>
            </a:pPr>
            <a:r>
              <a:rPr lang="nb-NO" sz="8000" smtClean="0">
                <a:solidFill>
                  <a:schemeClr val="accent2">
                    <a:lumMod val="75000"/>
                  </a:schemeClr>
                </a:solidFill>
                <a:latin typeface="Calibri" pitchFamily="34" charset="0"/>
              </a:rPr>
              <a:t>Insulin  som er et hormon som lages i noe som heter beta-celler</a:t>
            </a:r>
          </a:p>
          <a:p>
            <a:pPr marL="640080" lvl="1" indent="-246888" eaLnBrk="1" fontAlgn="auto" hangingPunct="1">
              <a:spcAft>
                <a:spcPct val="0"/>
              </a:spcAft>
              <a:buFont typeface="Wingdings 2"/>
              <a:buChar char=""/>
              <a:defRPr/>
            </a:pPr>
            <a:r>
              <a:rPr lang="nb-NO" sz="8000" smtClean="0">
                <a:solidFill>
                  <a:schemeClr val="accent2">
                    <a:lumMod val="75000"/>
                  </a:schemeClr>
                </a:solidFill>
                <a:latin typeface="Calibri" pitchFamily="34" charset="0"/>
              </a:rPr>
              <a:t>Glukagon som også er et hormon som lages i alfa-cellene</a:t>
            </a:r>
          </a:p>
          <a:p>
            <a:pPr marL="640080" lvl="1" indent="-246888" eaLnBrk="1" fontAlgn="auto" hangingPunct="1">
              <a:spcAft>
                <a:spcPct val="0"/>
              </a:spcAft>
              <a:buFont typeface="Wingdings 2"/>
              <a:buChar char=""/>
              <a:defRPr/>
            </a:pPr>
            <a:endParaRPr lang="nb-NO" sz="8000" smtClean="0">
              <a:solidFill>
                <a:schemeClr val="accent2">
                  <a:lumMod val="75000"/>
                </a:schemeClr>
              </a:solidFill>
              <a:latin typeface="Calibri" pitchFamily="34" charset="0"/>
            </a:endParaRPr>
          </a:p>
          <a:p>
            <a:pPr marL="274320" lvl="0" indent="-274320" fontAlgn="auto">
              <a:spcAft>
                <a:spcPct val="0"/>
              </a:spcAft>
              <a:buClr>
                <a:srgbClr val="FFFFFF"/>
              </a:buClr>
              <a:buFont typeface="Wingdings 2"/>
              <a:buChar char=""/>
              <a:defRPr/>
            </a:pPr>
            <a:r>
              <a:rPr lang="nb-NO" sz="8000">
                <a:solidFill>
                  <a:srgbClr val="333399">
                    <a:lumMod val="75000"/>
                  </a:srgbClr>
                </a:solidFill>
                <a:latin typeface="Calibri" pitchFamily="34" charset="0"/>
              </a:rPr>
              <a:t>Betacellene og alfacellene inneholder en slags </a:t>
            </a:r>
            <a:r>
              <a:rPr lang="nb-NO" sz="8000" smtClean="0">
                <a:solidFill>
                  <a:srgbClr val="333399">
                    <a:lumMod val="75000"/>
                  </a:srgbClr>
                </a:solidFill>
                <a:latin typeface="Calibri" pitchFamily="34" charset="0"/>
              </a:rPr>
              <a:t>blodsukkermåler inni kroppen vår.</a:t>
            </a:r>
            <a:endParaRPr lang="nb-NO" sz="8000">
              <a:solidFill>
                <a:srgbClr val="333399">
                  <a:lumMod val="75000"/>
                </a:srgbClr>
              </a:solidFill>
              <a:latin typeface="Calibri" pitchFamily="34" charset="0"/>
            </a:endParaRPr>
          </a:p>
          <a:p>
            <a:pPr marL="640080" lvl="1" indent="-246888" eaLnBrk="1" fontAlgn="auto" hangingPunct="1">
              <a:spcAft>
                <a:spcPct val="0"/>
              </a:spcAft>
              <a:buFont typeface="Wingdings 2" pitchFamily="18" charset="2"/>
              <a:buNone/>
              <a:defRPr/>
            </a:pPr>
            <a:endParaRPr lang="nb-NO" sz="8000" smtClean="0">
              <a:solidFill>
                <a:schemeClr val="accent2">
                  <a:lumMod val="75000"/>
                </a:schemeClr>
              </a:solidFill>
              <a:latin typeface="Calibri" pitchFamily="34" charset="0"/>
            </a:endParaRPr>
          </a:p>
          <a:p>
            <a:pPr marL="274320" lvl="0" indent="-274320" fontAlgn="auto">
              <a:spcAft>
                <a:spcPct val="0"/>
              </a:spcAft>
              <a:buClr>
                <a:srgbClr val="FFFFFF"/>
              </a:buClr>
              <a:buFont typeface="Wingdings 2"/>
              <a:buChar char=""/>
              <a:defRPr/>
            </a:pPr>
            <a:r>
              <a:rPr lang="nb-NO" sz="8000" smtClean="0">
                <a:solidFill>
                  <a:srgbClr val="333399">
                    <a:lumMod val="75000"/>
                  </a:srgbClr>
                </a:solidFill>
                <a:latin typeface="Calibri" pitchFamily="34" charset="0"/>
              </a:rPr>
              <a:t>Hvis </a:t>
            </a:r>
            <a:r>
              <a:rPr lang="nb-NO" sz="8000">
                <a:solidFill>
                  <a:srgbClr val="333399">
                    <a:lumMod val="75000"/>
                  </a:srgbClr>
                </a:solidFill>
                <a:latin typeface="Calibri" pitchFamily="34" charset="0"/>
              </a:rPr>
              <a:t>blodsukkeret stiger sendes det ut </a:t>
            </a:r>
            <a:r>
              <a:rPr lang="nb-NO" sz="8000" smtClean="0">
                <a:solidFill>
                  <a:srgbClr val="333399">
                    <a:lumMod val="75000"/>
                  </a:srgbClr>
                </a:solidFill>
                <a:latin typeface="Calibri" pitchFamily="34" charset="0"/>
              </a:rPr>
              <a:t>insulin</a:t>
            </a:r>
            <a:r>
              <a:rPr lang="nb-NO" sz="8000">
                <a:solidFill>
                  <a:srgbClr val="333399">
                    <a:lumMod val="75000"/>
                  </a:srgbClr>
                </a:solidFill>
                <a:latin typeface="Calibri" pitchFamily="34" charset="0"/>
              </a:rPr>
              <a:t>.</a:t>
            </a:r>
          </a:p>
          <a:p>
            <a:pPr marL="274320" lvl="0" indent="-274320" fontAlgn="auto">
              <a:spcAft>
                <a:spcPct val="0"/>
              </a:spcAft>
              <a:buClr>
                <a:srgbClr val="FFFFFF"/>
              </a:buClr>
              <a:buFont typeface="Wingdings 2"/>
              <a:buChar char=""/>
              <a:defRPr/>
            </a:pPr>
            <a:r>
              <a:rPr lang="nb-NO" sz="8000">
                <a:solidFill>
                  <a:srgbClr val="333399">
                    <a:lumMod val="75000"/>
                  </a:srgbClr>
                </a:solidFill>
                <a:latin typeface="Calibri" pitchFamily="34" charset="0"/>
              </a:rPr>
              <a:t>Hvis blodsukkeret synker, stopper insulinutskillelsen.  </a:t>
            </a:r>
            <a:endParaRPr lang="nb-NO" sz="8000" smtClean="0">
              <a:solidFill>
                <a:srgbClr val="333399">
                  <a:lumMod val="75000"/>
                </a:srgbClr>
              </a:solidFill>
              <a:latin typeface="Calibri" pitchFamily="34" charset="0"/>
            </a:endParaRPr>
          </a:p>
          <a:p>
            <a:pPr marL="274320" lvl="0" indent="-274320" fontAlgn="auto">
              <a:spcAft>
                <a:spcPct val="0"/>
              </a:spcAft>
              <a:buClr>
                <a:srgbClr val="FFFFFF"/>
              </a:buClr>
              <a:buFont typeface="Wingdings 2"/>
              <a:buChar char=""/>
              <a:defRPr/>
            </a:pPr>
            <a:r>
              <a:rPr lang="nb-NO" sz="8000" smtClean="0">
                <a:solidFill>
                  <a:srgbClr val="333399">
                    <a:lumMod val="75000"/>
                  </a:srgbClr>
                </a:solidFill>
                <a:latin typeface="Calibri" pitchFamily="34" charset="0"/>
              </a:rPr>
              <a:t>Hvis blodsukkeret </a:t>
            </a:r>
            <a:r>
              <a:rPr lang="nb-NO" sz="8000">
                <a:solidFill>
                  <a:srgbClr val="333399">
                    <a:lumMod val="75000"/>
                  </a:srgbClr>
                </a:solidFill>
                <a:latin typeface="Calibri" pitchFamily="34" charset="0"/>
              </a:rPr>
              <a:t>synker enda </a:t>
            </a:r>
            <a:r>
              <a:rPr lang="nb-NO" sz="8000" smtClean="0">
                <a:solidFill>
                  <a:srgbClr val="333399">
                    <a:lumMod val="75000"/>
                  </a:srgbClr>
                </a:solidFill>
                <a:latin typeface="Calibri" pitchFamily="34" charset="0"/>
              </a:rPr>
              <a:t>mer utskilles </a:t>
            </a:r>
            <a:r>
              <a:rPr lang="nb-NO" sz="8000">
                <a:solidFill>
                  <a:srgbClr val="333399">
                    <a:lumMod val="75000"/>
                  </a:srgbClr>
                </a:solidFill>
                <a:latin typeface="Calibri" pitchFamily="34" charset="0"/>
              </a:rPr>
              <a:t>glukagon, som får blodsukkeret til å stige.</a:t>
            </a:r>
          </a:p>
          <a:p>
            <a:pPr marL="274320" lvl="0" indent="-274320" fontAlgn="auto">
              <a:spcAft>
                <a:spcPct val="0"/>
              </a:spcAft>
              <a:buClr>
                <a:srgbClr val="FFFFFF"/>
              </a:buClr>
              <a:buNone/>
              <a:defRPr/>
            </a:pPr>
            <a:endParaRPr lang="nb-NO" sz="8000" smtClean="0">
              <a:solidFill>
                <a:srgbClr val="000000"/>
              </a:solidFill>
              <a:latin typeface="Calibri" pitchFamily="34" charset="0"/>
            </a:endParaRPr>
          </a:p>
          <a:p>
            <a:pPr marL="274320" lvl="0" indent="-274320" fontAlgn="auto">
              <a:spcAft>
                <a:spcPct val="0"/>
              </a:spcAft>
              <a:buClr>
                <a:srgbClr val="FFFFFF"/>
              </a:buClr>
              <a:buNone/>
              <a:defRPr/>
            </a:pPr>
            <a:r>
              <a:rPr lang="nb-NO" sz="8000" smtClean="0">
                <a:solidFill>
                  <a:schemeClr val="accent2">
                    <a:lumMod val="75000"/>
                  </a:schemeClr>
                </a:solidFill>
                <a:latin typeface="Calibri" pitchFamily="34" charset="0"/>
              </a:rPr>
              <a:t>     Det </a:t>
            </a:r>
            <a:r>
              <a:rPr lang="nb-NO" sz="8000">
                <a:solidFill>
                  <a:schemeClr val="accent2">
                    <a:lumMod val="75000"/>
                  </a:schemeClr>
                </a:solidFill>
                <a:latin typeface="Calibri" pitchFamily="34" charset="0"/>
              </a:rPr>
              <a:t>er de cellene som produserer insulin som ikke virker som de </a:t>
            </a:r>
            <a:r>
              <a:rPr lang="nb-NO" sz="8000" smtClean="0">
                <a:solidFill>
                  <a:schemeClr val="accent2">
                    <a:lumMod val="75000"/>
                  </a:schemeClr>
                </a:solidFill>
                <a:latin typeface="Calibri" pitchFamily="34" charset="0"/>
              </a:rPr>
              <a:t>skal.</a:t>
            </a:r>
            <a:endParaRPr lang="nb-NO" sz="8000">
              <a:solidFill>
                <a:srgbClr val="000000"/>
              </a:solidFill>
              <a:latin typeface="Calibri" pitchFamily="34" charset="0"/>
            </a:endParaRPr>
          </a:p>
          <a:p>
            <a:pPr marL="274320" indent="-274320" eaLnBrk="1" fontAlgn="auto" hangingPunct="1">
              <a:spcAft>
                <a:spcPct val="0"/>
              </a:spcAft>
              <a:buClr>
                <a:schemeClr val="accent3"/>
              </a:buClr>
              <a:buFont typeface="Wingdings 2"/>
              <a:buChar char=""/>
              <a:defRPr/>
            </a:pPr>
            <a:endParaRPr lang="nb-NO" sz="8000" smtClean="0">
              <a:latin typeface="Calibri" pitchFamily="34" charset="0"/>
            </a:endParaRPr>
          </a:p>
          <a:p>
            <a:pPr marL="274320" indent="-274320" eaLnBrk="1" fontAlgn="auto" hangingPunct="1">
              <a:spcAft>
                <a:spcPct val="0"/>
              </a:spcAft>
              <a:buClr>
                <a:schemeClr val="accent3"/>
              </a:buClr>
              <a:buFont typeface="Wingdings 2"/>
              <a:buChar char=""/>
              <a:defRPr/>
            </a:pPr>
            <a:r>
              <a:rPr lang="nb-NO" sz="8000" smtClean="0">
                <a:latin typeface="Calibri" pitchFamily="34" charset="0"/>
              </a:rPr>
              <a:t>                        </a:t>
            </a:r>
          </a:p>
          <a:p>
            <a:pPr marL="274320" indent="-274320" eaLnBrk="1" fontAlgn="auto" hangingPunct="1">
              <a:spcAft>
                <a:spcPct val="0"/>
              </a:spcAft>
              <a:buClr>
                <a:schemeClr val="accent3"/>
              </a:buClr>
              <a:buFont typeface="Wingdings 2"/>
              <a:buNone/>
              <a:defRPr/>
            </a:pPr>
            <a:r>
              <a:rPr lang="nb-NO" smtClean="0">
                <a:latin typeface="+mj-lt"/>
              </a:rPr>
              <a:t> </a:t>
            </a:r>
          </a:p>
          <a:p>
            <a:pPr marL="274320" indent="-274320" eaLnBrk="1" fontAlgn="auto" hangingPunct="1">
              <a:spcAft>
                <a:spcPct val="0"/>
              </a:spcAft>
              <a:buClr>
                <a:schemeClr val="accent3"/>
              </a:buClr>
              <a:buFont typeface="Wingdings 2"/>
              <a:buNone/>
              <a:defRPr/>
            </a:pPr>
            <a:r>
              <a:rPr lang="nb-NO" smtClean="0">
                <a:latin typeface="+mj-lt"/>
              </a:rPr>
              <a:t>					    	</a:t>
            </a:r>
          </a:p>
          <a:p>
            <a:pPr marL="274320" indent="-274320" eaLnBrk="1" fontAlgn="auto" hangingPunct="1">
              <a:spcAft>
                <a:spcPct val="0"/>
              </a:spcAft>
              <a:buClr>
                <a:schemeClr val="accent3"/>
              </a:buClr>
              <a:buFont typeface="Wingdings 2"/>
              <a:buNone/>
              <a:defRPr/>
            </a:pPr>
            <a:r>
              <a:rPr lang="nb-NO" smtClean="0">
                <a:latin typeface="+mj-lt"/>
              </a:rPr>
              <a:t>					</a:t>
            </a:r>
          </a:p>
          <a:p>
            <a:pPr marL="274320" indent="-274320" eaLnBrk="1" fontAlgn="auto" hangingPunct="1">
              <a:spcAft>
                <a:spcPct val="0"/>
              </a:spcAft>
              <a:buClr>
                <a:schemeClr val="accent3"/>
              </a:buClr>
              <a:buFont typeface="Wingdings 2"/>
              <a:buNone/>
              <a:defRPr/>
            </a:pPr>
            <a:endParaRPr lang="nb-NO" smtClean="0">
              <a:latin typeface="+mj-lt"/>
            </a:endParaRPr>
          </a:p>
          <a:p>
            <a:pPr marL="274320" indent="-274320" eaLnBrk="1" fontAlgn="auto" hangingPunct="1">
              <a:spcAft>
                <a:spcPct val="0"/>
              </a:spcAft>
              <a:buClr>
                <a:schemeClr val="accent3"/>
              </a:buClr>
              <a:buFont typeface="Wingdings 2"/>
              <a:buNone/>
              <a:defRPr/>
            </a:pPr>
            <a:endParaRPr lang="nb-NO" smtClean="0">
              <a:latin typeface="+mj-lt"/>
            </a:endParaRPr>
          </a:p>
          <a:p>
            <a:pPr marL="274320" indent="-274320" eaLnBrk="1" fontAlgn="auto" hangingPunct="1">
              <a:spcAft>
                <a:spcPct val="0"/>
              </a:spcAft>
              <a:buClr>
                <a:schemeClr val="accent3"/>
              </a:buClr>
              <a:buFont typeface="Wingdings 2"/>
              <a:buNone/>
              <a:defRPr/>
            </a:pPr>
            <a:endParaRPr lang="nb-NO" smtClean="0">
              <a:latin typeface="+mj-lt"/>
            </a:endParaRPr>
          </a:p>
          <a:p>
            <a:pPr marL="274320" indent="-274320" eaLnBrk="1" fontAlgn="auto" hangingPunct="1">
              <a:spcAft>
                <a:spcPct val="0"/>
              </a:spcAft>
              <a:buClr>
                <a:schemeClr val="accent3"/>
              </a:buClr>
              <a:buFont typeface="Wingdings 2"/>
              <a:buNone/>
              <a:defRPr/>
            </a:pPr>
            <a:r>
              <a:rPr lang="nb-NO" smtClean="0">
                <a:latin typeface="+mj-lt"/>
              </a:rPr>
              <a:t>    </a:t>
            </a:r>
          </a:p>
        </p:txBody>
      </p:sp>
      <p:pic>
        <p:nvPicPr>
          <p:cNvPr id="17412" name="Picture 6"/>
          <p:cNvPicPr>
            <a:picLocks noChangeArrowheads="1"/>
          </p:cNvPicPr>
          <p:nvPr/>
        </p:nvPicPr>
        <p:blipFill>
          <a:blip r:embed="rId3"/>
          <a:stretch>
            <a:fillRect/>
          </a:stretch>
        </p:blipFill>
        <p:spPr bwMode="auto">
          <a:xfrm>
            <a:off x="848544" y="2996952"/>
            <a:ext cx="2592288" cy="2016224"/>
          </a:xfrm>
          <a:prstGeom prst="rect">
            <a:avLst/>
          </a:prstGeom>
          <a:noFill/>
          <a:ln w="12700">
            <a:noFill/>
            <a:miter lim="800000"/>
          </a:ln>
          <a:effectLst>
            <a:softEdge rad="31750"/>
          </a:effectLst>
        </p:spPr>
      </p:pic>
    </p:spTree>
    <p:extLst>
      <p:ext uri="{BB962C8B-B14F-4D97-AF65-F5344CB8AC3E}">
        <p14:creationId xmlns:p14="http://schemas.microsoft.com/office/powerpoint/2010/main" val="100928343"/>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1856656" y="2271791"/>
            <a:ext cx="3420380" cy="2246769"/>
          </a:xfrm>
          <a:prstGeom prst="rect">
            <a:avLst/>
          </a:prstGeom>
        </p:spPr>
        <p:txBody>
          <a:bodyPr wrap="square">
            <a:spAutoFit/>
          </a:bodyPr>
          <a:lstStyle>
            <a:defPPr/>
          </a:lstStyle>
          <a:p>
            <a:pPr>
              <a:defRPr/>
            </a:pPr>
            <a:r>
              <a:rPr lang="nb-NO" sz="2000" smtClean="0">
                <a:solidFill>
                  <a:schemeClr val="accent2">
                    <a:lumMod val="75000"/>
                  </a:schemeClr>
                </a:solidFill>
                <a:latin typeface="Calibri" pitchFamily="34" charset="0"/>
              </a:rPr>
              <a:t>Det er flere hormoner som påvirker blodsukkeret, f.eks adrenalin </a:t>
            </a:r>
            <a:r>
              <a:rPr lang="nb-NO" sz="2000">
                <a:solidFill>
                  <a:schemeClr val="accent2">
                    <a:lumMod val="75000"/>
                  </a:schemeClr>
                </a:solidFill>
                <a:latin typeface="Calibri" pitchFamily="34" charset="0"/>
              </a:rPr>
              <a:t>og kortisol.</a:t>
            </a:r>
          </a:p>
          <a:p>
            <a:pPr>
              <a:defRPr/>
            </a:pPr>
            <a:r>
              <a:rPr lang="nb-NO" sz="2000">
                <a:solidFill>
                  <a:schemeClr val="accent2">
                    <a:lumMod val="75000"/>
                  </a:schemeClr>
                </a:solidFill>
                <a:latin typeface="Calibri" pitchFamily="34" charset="0"/>
              </a:rPr>
              <a:t>Når du er sint, stresset, redd, nervøs eller veldig glad kan blodsukkeret ditt stige på grunn av disse hormonene.</a:t>
            </a:r>
          </a:p>
        </p:txBody>
      </p:sp>
      <p:sp>
        <p:nvSpPr>
          <p:cNvPr id="5" name="TekstSylinder 4"/>
          <p:cNvSpPr txBox="1"/>
          <p:nvPr/>
        </p:nvSpPr>
        <p:spPr>
          <a:xfrm>
            <a:off x="6033120" y="5373216"/>
            <a:ext cx="2804366" cy="584775"/>
          </a:xfrm>
          <a:prstGeom prst="rect">
            <a:avLst/>
          </a:prstGeom>
          <a:noFill/>
        </p:spPr>
        <p:txBody>
          <a:bodyPr wrap="square">
            <a:spAutoFit/>
          </a:bodyPr>
          <a:lstStyle>
            <a:defPPr/>
          </a:lstStyle>
          <a:p>
            <a:pPr>
              <a:defRPr/>
            </a:pPr>
            <a:r>
              <a:rPr lang="nb-NO" sz="1600">
                <a:solidFill>
                  <a:schemeClr val="accent2">
                    <a:lumMod val="75000"/>
                  </a:schemeClr>
                </a:solidFill>
                <a:latin typeface="Calibri" pitchFamily="34" charset="0"/>
              </a:rPr>
              <a:t>Adrenalin og kortisol blir laget i </a:t>
            </a:r>
            <a:r>
              <a:rPr lang="nb-NO" sz="1600" smtClean="0">
                <a:solidFill>
                  <a:schemeClr val="accent2">
                    <a:lumMod val="75000"/>
                  </a:schemeClr>
                </a:solidFill>
                <a:latin typeface="Calibri" pitchFamily="34" charset="0"/>
              </a:rPr>
              <a:t>binyrene</a:t>
            </a:r>
            <a:endParaRPr lang="nb-NO" sz="1600">
              <a:solidFill>
                <a:schemeClr val="accent2">
                  <a:lumMod val="75000"/>
                </a:schemeClr>
              </a:solidFill>
              <a:latin typeface="Calibri" pitchFamily="34" charset="0"/>
            </a:endParaRPr>
          </a:p>
        </p:txBody>
      </p:sp>
      <p:sp>
        <p:nvSpPr>
          <p:cNvPr id="6" name="Tittel 1"/>
          <p:cNvSpPr txBox="1"/>
          <p:nvPr/>
        </p:nvSpPr>
        <p:spPr bwMode="auto">
          <a:xfrm>
            <a:off x="776536" y="757512"/>
            <a:ext cx="8280920" cy="576064"/>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defPPr/>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indent="0" algn="ctr">
              <a:buNone/>
            </a:pPr>
            <a:r>
              <a:rPr lang="nb-NO" sz="3200" b="1" kern="0" smtClean="0">
                <a:solidFill>
                  <a:schemeClr val="accent2">
                    <a:lumMod val="75000"/>
                  </a:schemeClr>
                </a:solidFill>
                <a:latin typeface="Calibri" pitchFamily="34" charset="0"/>
              </a:rPr>
              <a:t>Adrenalin og kortisol</a:t>
            </a:r>
          </a:p>
        </p:txBody>
      </p:sp>
      <p:pic>
        <p:nvPicPr>
          <p:cNvPr id="15362" name="Picture 2" descr="Relatert bilde">
            <a:hlinkClick r:id="rId2" tgtFrame="_blank"/>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745088" y="1971134"/>
            <a:ext cx="2920119" cy="3402082"/>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111924"/>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765884" y="1462822"/>
            <a:ext cx="8424936" cy="3744416"/>
          </a:xfrm>
        </p:spPr>
        <p:txBody>
          <a:bodyPr/>
          <a:lstStyle>
            <a:defPPr/>
          </a:lstStyle>
          <a:p>
            <a:pPr>
              <a:defRPr/>
            </a:pPr>
            <a:r>
              <a:rPr lang="nb-NO" sz="2000" smtClean="0">
                <a:solidFill>
                  <a:schemeClr val="accent2">
                    <a:lumMod val="75000"/>
                  </a:schemeClr>
                </a:solidFill>
                <a:latin typeface="Calibri" pitchFamily="34" charset="0"/>
              </a:rPr>
              <a:t>Ikke spist så mye mat som forventet?</a:t>
            </a:r>
          </a:p>
          <a:p>
            <a:pPr>
              <a:defRPr/>
            </a:pPr>
            <a:r>
              <a:rPr lang="nb-NO" sz="2000" smtClean="0">
                <a:solidFill>
                  <a:schemeClr val="accent2">
                    <a:lumMod val="75000"/>
                  </a:schemeClr>
                </a:solidFill>
                <a:latin typeface="Calibri" pitchFamily="34" charset="0"/>
              </a:rPr>
              <a:t>Var tiden mellom insulindose og måltid riktig?</a:t>
            </a:r>
          </a:p>
          <a:p>
            <a:pPr>
              <a:defRPr/>
            </a:pPr>
            <a:r>
              <a:rPr lang="nb-NO" sz="2000" smtClean="0">
                <a:solidFill>
                  <a:schemeClr val="accent2">
                    <a:lumMod val="75000"/>
                  </a:schemeClr>
                </a:solidFill>
                <a:latin typeface="Calibri" pitchFamily="34" charset="0"/>
              </a:rPr>
              <a:t>Nylig fysisk aktivitet, mer trening enn vanlig?</a:t>
            </a:r>
          </a:p>
          <a:p>
            <a:pPr>
              <a:defRPr/>
            </a:pPr>
            <a:r>
              <a:rPr lang="nb-NO" sz="2000" smtClean="0">
                <a:solidFill>
                  <a:schemeClr val="accent2">
                    <a:lumMod val="75000"/>
                  </a:schemeClr>
                </a:solidFill>
                <a:latin typeface="Calibri" pitchFamily="34" charset="0"/>
              </a:rPr>
              <a:t>En forkjølelse eller feber?</a:t>
            </a:r>
          </a:p>
          <a:p>
            <a:pPr>
              <a:defRPr/>
            </a:pPr>
            <a:r>
              <a:rPr lang="nb-NO" sz="2000" smtClean="0">
                <a:solidFill>
                  <a:schemeClr val="accent2">
                    <a:lumMod val="75000"/>
                  </a:schemeClr>
                </a:solidFill>
                <a:latin typeface="Calibri" pitchFamily="34" charset="0"/>
              </a:rPr>
              <a:t>Føling med motregulering?</a:t>
            </a:r>
          </a:p>
          <a:p>
            <a:pPr>
              <a:defRPr/>
            </a:pPr>
            <a:r>
              <a:rPr lang="nb-NO" sz="2000" smtClean="0">
                <a:solidFill>
                  <a:schemeClr val="accent2">
                    <a:lumMod val="75000"/>
                  </a:schemeClr>
                </a:solidFill>
                <a:latin typeface="Calibri" pitchFamily="34" charset="0"/>
              </a:rPr>
              <a:t>Injeksjon i muskel i stedet for underhudsvevet?</a:t>
            </a:r>
          </a:p>
          <a:p>
            <a:pPr>
              <a:defRPr/>
            </a:pPr>
            <a:r>
              <a:rPr lang="nb-NO" sz="2000" smtClean="0">
                <a:solidFill>
                  <a:schemeClr val="accent2">
                    <a:lumMod val="75000"/>
                  </a:schemeClr>
                </a:solidFill>
                <a:latin typeface="Calibri" pitchFamily="34" charset="0"/>
              </a:rPr>
              <a:t>Injeksjon i en fettpute?</a:t>
            </a:r>
          </a:p>
          <a:p>
            <a:pPr marL="0" indent="0">
              <a:buNone/>
              <a:defRPr/>
            </a:pPr>
            <a:endParaRPr lang="nb-NO" sz="2000" smtClean="0">
              <a:solidFill>
                <a:schemeClr val="accent2">
                  <a:lumMod val="75000"/>
                </a:schemeClr>
              </a:solidFill>
              <a:latin typeface="Calibri" pitchFamily="34" charset="0"/>
            </a:endParaRPr>
          </a:p>
          <a:p>
            <a:pPr marL="0" indent="0">
              <a:buNone/>
              <a:defRPr/>
            </a:pPr>
            <a:r>
              <a:rPr lang="nb-NO" sz="2000" smtClean="0">
                <a:solidFill>
                  <a:schemeClr val="accent2">
                    <a:lumMod val="75000"/>
                  </a:schemeClr>
                </a:solidFill>
                <a:latin typeface="Calibri" pitchFamily="34" charset="0"/>
              </a:rPr>
              <a:t>Noen ganger er det umulig å vite. Andre prosesser i kroppen påvirker insulinets virkning. Disse er ikke alltid merkbare eller synlige. </a:t>
            </a:r>
          </a:p>
        </p:txBody>
      </p:sp>
      <p:sp>
        <p:nvSpPr>
          <p:cNvPr id="4" name="Tittel 1"/>
          <p:cNvSpPr txBox="1"/>
          <p:nvPr/>
        </p:nvSpPr>
        <p:spPr bwMode="auto">
          <a:xfrm>
            <a:off x="749995" y="469480"/>
            <a:ext cx="8280920" cy="576064"/>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defPPr/>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indent="0" algn="ctr">
              <a:buNone/>
            </a:pPr>
            <a:r>
              <a:rPr lang="nb-NO" sz="3200" b="1" kern="0" smtClean="0">
                <a:solidFill>
                  <a:schemeClr val="accent2">
                    <a:lumMod val="75000"/>
                  </a:schemeClr>
                </a:solidFill>
                <a:latin typeface="Calibri" pitchFamily="34" charset="0"/>
              </a:rPr>
              <a:t>Hvorfor blir ikke blodsukkeret som forventet?</a:t>
            </a:r>
          </a:p>
        </p:txBody>
      </p:sp>
      <p:pic>
        <p:nvPicPr>
          <p:cNvPr id="14338" name="Picture 2" descr="Bilderesultat for questio">
            <a:hlinkClick r:id="rId2" tgtFrame="_blank"/>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68242" y="1484784"/>
            <a:ext cx="2664296" cy="266429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4340" name="Picture 4" descr="Bilderesultat for question mark in a row">
            <a:hlinkClick r:id="rId4" tgtFrame="_blank"/>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20264" y="5373216"/>
            <a:ext cx="8829675" cy="83820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106505"/>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p:nvPr>
        </p:nvSpPr>
        <p:spPr>
          <a:xfrm>
            <a:off x="704528" y="764703"/>
            <a:ext cx="8496944" cy="1152129"/>
          </a:xfrm>
        </p:spPr>
        <p:txBody>
          <a:bodyPr/>
          <a:lstStyle>
            <a:defPPr/>
          </a:lstStyle>
          <a:p>
            <a:pPr algn="ctr">
              <a:buFont typeface="Wingdings 2" pitchFamily="18" charset="2"/>
              <a:buNone/>
              <a:defRPr/>
            </a:pPr>
            <a:r>
              <a:rPr lang="nb-NO" sz="6000" smtClean="0">
                <a:solidFill>
                  <a:schemeClr val="accent2">
                    <a:lumMod val="75000"/>
                  </a:schemeClr>
                </a:solidFill>
                <a:latin typeface="Calibri" pitchFamily="34" charset="0"/>
              </a:rPr>
              <a:t>Sykdom</a:t>
            </a:r>
            <a:endParaRPr lang="nb-NO" sz="6000">
              <a:solidFill>
                <a:schemeClr val="accent2">
                  <a:lumMod val="75000"/>
                </a:schemeClr>
              </a:solidFill>
              <a:latin typeface="Calibri" pitchFamily="34" charset="0"/>
            </a:endParaRPr>
          </a:p>
        </p:txBody>
      </p:sp>
      <p:pic>
        <p:nvPicPr>
          <p:cNvPr id="3" name="Bil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4848" y="2204864"/>
            <a:ext cx="2736304" cy="2736304"/>
          </a:xfrm>
          <a:prstGeom prst="rect">
            <a:avLst/>
          </a:prstGeom>
        </p:spPr>
      </p:pic>
    </p:spTree>
    <p:extLst>
      <p:ext uri="{BB962C8B-B14F-4D97-AF65-F5344CB8AC3E}">
        <p14:creationId xmlns:p14="http://schemas.microsoft.com/office/powerpoint/2010/main" val="2649346436"/>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9" name="Plassholder for innhold 2"/>
          <p:cNvSpPr>
            <a:spLocks noGrp="1"/>
          </p:cNvSpPr>
          <p:nvPr>
            <p:ph idx="1"/>
          </p:nvPr>
        </p:nvSpPr>
        <p:spPr>
          <a:xfrm>
            <a:off x="743946" y="1412776"/>
            <a:ext cx="8373642" cy="3456384"/>
          </a:xfrm>
        </p:spPr>
        <p:txBody>
          <a:bodyPr/>
          <a:lstStyle>
            <a:defPPr/>
          </a:lstStyle>
          <a:p>
            <a:pPr>
              <a:defRPr/>
            </a:pPr>
            <a:r>
              <a:rPr lang="nb-NO" sz="2000" smtClean="0">
                <a:solidFill>
                  <a:schemeClr val="accent2">
                    <a:lumMod val="75000"/>
                  </a:schemeClr>
                </a:solidFill>
                <a:latin typeface="Calibri" pitchFamily="34" charset="0"/>
              </a:rPr>
              <a:t>Sykdom med feber </a:t>
            </a:r>
            <a:r>
              <a:rPr lang="nb-NO" sz="2000" u="sng" smtClean="0">
                <a:solidFill>
                  <a:schemeClr val="accent2">
                    <a:lumMod val="75000"/>
                  </a:schemeClr>
                </a:solidFill>
                <a:latin typeface="Calibri" pitchFamily="34" charset="0"/>
              </a:rPr>
              <a:t>øker</a:t>
            </a:r>
            <a:r>
              <a:rPr lang="nb-NO" sz="2000" smtClean="0">
                <a:solidFill>
                  <a:schemeClr val="accent2">
                    <a:lumMod val="75000"/>
                  </a:schemeClr>
                </a:solidFill>
                <a:latin typeface="Calibri" pitchFamily="34" charset="0"/>
              </a:rPr>
              <a:t> ditt insulinbehov med 25 % for hver grad feber fra 37,5. Dette er på grunn av økt utskillelse av  kortisol og adrenalin. Det øker blodsukkernivået og gjør deg mindre følsom for insulin.  </a:t>
            </a:r>
          </a:p>
          <a:p>
            <a:pPr>
              <a:defRPr/>
            </a:pPr>
            <a:r>
              <a:rPr lang="nb-NO" sz="2000" smtClean="0">
                <a:solidFill>
                  <a:schemeClr val="accent2">
                    <a:lumMod val="75000"/>
                  </a:schemeClr>
                </a:solidFill>
                <a:latin typeface="Calibri" pitchFamily="34" charset="0"/>
              </a:rPr>
              <a:t>Ta hensyn til at du kanskje spiser mindre</a:t>
            </a:r>
            <a:endParaRPr lang="nb-NO" sz="2000">
              <a:solidFill>
                <a:schemeClr val="accent2">
                  <a:lumMod val="75000"/>
                </a:schemeClr>
              </a:solidFill>
              <a:latin typeface="Calibri" pitchFamily="34" charset="0"/>
            </a:endParaRPr>
          </a:p>
          <a:p>
            <a:pPr>
              <a:defRPr/>
            </a:pPr>
            <a:r>
              <a:rPr lang="nb-NO" sz="2000" smtClean="0">
                <a:solidFill>
                  <a:schemeClr val="accent2">
                    <a:lumMod val="75000"/>
                  </a:schemeClr>
                </a:solidFill>
                <a:latin typeface="Calibri" pitchFamily="34" charset="0"/>
              </a:rPr>
              <a:t>Det økte insulinbehovet kan vare i opptil en uke etter sykdommen</a:t>
            </a:r>
          </a:p>
          <a:p>
            <a:pPr>
              <a:defRPr/>
            </a:pPr>
            <a:r>
              <a:rPr lang="nb-NO" sz="2000">
                <a:solidFill>
                  <a:schemeClr val="accent2">
                    <a:lumMod val="75000"/>
                  </a:schemeClr>
                </a:solidFill>
                <a:latin typeface="Calibri" pitchFamily="34" charset="0"/>
              </a:rPr>
              <a:t>Bruk den vanlige basaldosen/langtidsvirkende </a:t>
            </a:r>
            <a:r>
              <a:rPr lang="nb-NO" sz="2000" smtClean="0">
                <a:solidFill>
                  <a:schemeClr val="accent2">
                    <a:lumMod val="75000"/>
                  </a:schemeClr>
                </a:solidFill>
                <a:latin typeface="Calibri" pitchFamily="34" charset="0"/>
              </a:rPr>
              <a:t>insulin</a:t>
            </a:r>
          </a:p>
          <a:p>
            <a:pPr>
              <a:defRPr/>
            </a:pPr>
            <a:r>
              <a:rPr lang="nb-NO" sz="2000" smtClean="0">
                <a:solidFill>
                  <a:schemeClr val="accent2">
                    <a:lumMod val="75000"/>
                  </a:schemeClr>
                </a:solidFill>
                <a:latin typeface="Calibri" pitchFamily="34" charset="0"/>
              </a:rPr>
              <a:t>Mål </a:t>
            </a:r>
            <a:r>
              <a:rPr lang="nb-NO" sz="2000">
                <a:solidFill>
                  <a:schemeClr val="accent2">
                    <a:lumMod val="75000"/>
                  </a:schemeClr>
                </a:solidFill>
                <a:latin typeface="Calibri" pitchFamily="34" charset="0"/>
              </a:rPr>
              <a:t>blodsukkeret hyppig og sjekk for ketoner i </a:t>
            </a:r>
            <a:r>
              <a:rPr lang="nb-NO" sz="2000" smtClean="0">
                <a:solidFill>
                  <a:schemeClr val="accent2">
                    <a:lumMod val="75000"/>
                  </a:schemeClr>
                </a:solidFill>
                <a:latin typeface="Calibri" pitchFamily="34" charset="0"/>
              </a:rPr>
              <a:t>urinen</a:t>
            </a:r>
            <a:endParaRPr lang="nb-NO" sz="2000">
              <a:solidFill>
                <a:schemeClr val="accent2">
                  <a:lumMod val="75000"/>
                </a:schemeClr>
              </a:solidFill>
              <a:latin typeface="Calibri" pitchFamily="34" charset="0"/>
            </a:endParaRPr>
          </a:p>
          <a:p>
            <a:pPr marL="800100" lvl="1" indent="-342900">
              <a:buFont typeface="Arial" panose="020B0604020202020204" pitchFamily="34" charset="0"/>
              <a:buChar char="•"/>
              <a:defRPr/>
            </a:pPr>
            <a:r>
              <a:rPr lang="nb-NO" sz="1800">
                <a:solidFill>
                  <a:schemeClr val="accent2">
                    <a:lumMod val="75000"/>
                  </a:schemeClr>
                </a:solidFill>
                <a:latin typeface="Calibri" pitchFamily="34" charset="0"/>
              </a:rPr>
              <a:t>Bruk korreksjonsdose med insulin hvis blodsukkeret er høyere enn 8</a:t>
            </a:r>
            <a:r>
              <a:rPr lang="nb-NO" sz="1800" smtClean="0">
                <a:solidFill>
                  <a:schemeClr val="accent2">
                    <a:lumMod val="75000"/>
                  </a:schemeClr>
                </a:solidFill>
                <a:latin typeface="Calibri" pitchFamily="34" charset="0"/>
              </a:rPr>
              <a:t> </a:t>
            </a:r>
            <a:r>
              <a:rPr lang="nb-NO" sz="1800">
                <a:solidFill>
                  <a:schemeClr val="accent2">
                    <a:lumMod val="75000"/>
                  </a:schemeClr>
                </a:solidFill>
                <a:latin typeface="Calibri" pitchFamily="34" charset="0"/>
              </a:rPr>
              <a:t>til </a:t>
            </a:r>
            <a:r>
              <a:rPr lang="nb-NO" sz="1800" smtClean="0">
                <a:solidFill>
                  <a:schemeClr val="accent2">
                    <a:lumMod val="75000"/>
                  </a:schemeClr>
                </a:solidFill>
                <a:latin typeface="Calibri" pitchFamily="34" charset="0"/>
              </a:rPr>
              <a:t>10 </a:t>
            </a:r>
            <a:r>
              <a:rPr lang="nb-NO" sz="1800" err="1">
                <a:solidFill>
                  <a:schemeClr val="accent2">
                    <a:lumMod val="75000"/>
                  </a:schemeClr>
                </a:solidFill>
                <a:latin typeface="Calibri" pitchFamily="34" charset="0"/>
              </a:rPr>
              <a:t>mmol/ l. Bruk din IF for beregning av dose.</a:t>
            </a:r>
          </a:p>
          <a:p>
            <a:pPr marL="800100" lvl="1" indent="-342900">
              <a:buFont typeface="Arial" panose="020B0604020202020204" pitchFamily="34" charset="0"/>
              <a:buChar char="•"/>
              <a:defRPr/>
            </a:pPr>
            <a:r>
              <a:rPr lang="nb-NO" sz="1800">
                <a:solidFill>
                  <a:schemeClr val="accent2">
                    <a:lumMod val="75000"/>
                  </a:schemeClr>
                </a:solidFill>
                <a:latin typeface="Calibri" pitchFamily="34" charset="0"/>
              </a:rPr>
              <a:t>Drikk tilstrekkelig væske</a:t>
            </a:r>
          </a:p>
          <a:p>
            <a:pPr>
              <a:defRPr/>
            </a:pPr>
            <a:endParaRPr lang="nb-NO" sz="2000" smtClean="0">
              <a:latin typeface="Calibri" pitchFamily="34" charset="0"/>
            </a:endParaRPr>
          </a:p>
        </p:txBody>
      </p:sp>
      <p:sp>
        <p:nvSpPr>
          <p:cNvPr id="4" name="Tittel 1"/>
          <p:cNvSpPr txBox="1"/>
          <p:nvPr/>
        </p:nvSpPr>
        <p:spPr bwMode="auto">
          <a:xfrm>
            <a:off x="776536" y="473829"/>
            <a:ext cx="8280920" cy="576064"/>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defPPr/>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indent="0" algn="ctr">
              <a:buNone/>
            </a:pPr>
            <a:r>
              <a:rPr lang="nb-NO" sz="3200" b="1" kern="0" smtClean="0">
                <a:solidFill>
                  <a:schemeClr val="accent2">
                    <a:lumMod val="75000"/>
                  </a:schemeClr>
                </a:solidFill>
                <a:latin typeface="Calibri" pitchFamily="34" charset="0"/>
              </a:rPr>
              <a:t>Sykdom med feber</a:t>
            </a:r>
          </a:p>
        </p:txBody>
      </p:sp>
      <p:pic>
        <p:nvPicPr>
          <p:cNvPr id="7" name="Picture 5" descr="Bilderesultat for barn sykdom">
            <a:hlinkClick r:id="rId2" tgtFrame="_blank"/>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016896" y="4653136"/>
            <a:ext cx="2547497" cy="1658622"/>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123536"/>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3" name="Plassholder for innhold 2"/>
          <p:cNvSpPr>
            <a:spLocks noGrp="1"/>
          </p:cNvSpPr>
          <p:nvPr>
            <p:ph idx="1"/>
          </p:nvPr>
        </p:nvSpPr>
        <p:spPr>
          <a:xfrm>
            <a:off x="524509" y="1484784"/>
            <a:ext cx="8784974" cy="3456384"/>
          </a:xfrm>
        </p:spPr>
        <p:txBody>
          <a:bodyPr/>
          <a:lstStyle>
            <a:defPPr/>
          </a:lstStyle>
          <a:p>
            <a:pPr>
              <a:defRPr/>
            </a:pPr>
            <a:r>
              <a:rPr lang="nb-NO" sz="2000" smtClean="0">
                <a:solidFill>
                  <a:schemeClr val="accent2">
                    <a:lumMod val="75000"/>
                  </a:schemeClr>
                </a:solidFill>
                <a:latin typeface="Calibri" pitchFamily="34" charset="0"/>
              </a:rPr>
              <a:t>Ved oppkast og diaré </a:t>
            </a:r>
            <a:r>
              <a:rPr lang="nb-NO" sz="2000" u="sng" smtClean="0">
                <a:solidFill>
                  <a:schemeClr val="accent2">
                    <a:lumMod val="75000"/>
                  </a:schemeClr>
                </a:solidFill>
                <a:latin typeface="Calibri" pitchFamily="34" charset="0"/>
              </a:rPr>
              <a:t>minker</a:t>
            </a:r>
            <a:r>
              <a:rPr lang="nb-NO" sz="2000" smtClean="0">
                <a:solidFill>
                  <a:schemeClr val="accent2">
                    <a:lumMod val="75000"/>
                  </a:schemeClr>
                </a:solidFill>
                <a:latin typeface="Calibri" pitchFamily="34" charset="0"/>
              </a:rPr>
              <a:t> ditt insulinbehov på grunn av lavt blodsukker, vanligvis med 10 til 20%. Du blir også mer følsom for insulin.</a:t>
            </a:r>
          </a:p>
          <a:p>
            <a:pPr>
              <a:defRPr/>
            </a:pPr>
            <a:r>
              <a:rPr lang="nb-NO" sz="2000" smtClean="0">
                <a:solidFill>
                  <a:schemeClr val="accent2">
                    <a:lumMod val="75000"/>
                  </a:schemeClr>
                </a:solidFill>
                <a:latin typeface="Calibri" pitchFamily="34" charset="0"/>
              </a:rPr>
              <a:t>Du kan finne ketoner i urinen fordi kroppen sulter.  Dette er sultketoner.</a:t>
            </a:r>
          </a:p>
          <a:p>
            <a:pPr>
              <a:defRPr/>
            </a:pPr>
            <a:r>
              <a:rPr lang="nb-NO" sz="2000" smtClean="0">
                <a:solidFill>
                  <a:schemeClr val="accent2">
                    <a:lumMod val="75000"/>
                  </a:schemeClr>
                </a:solidFill>
                <a:latin typeface="Calibri" pitchFamily="34" charset="0"/>
              </a:rPr>
              <a:t>Reduser basaldosen (bruk midlertidig basal)/langtidsvirkende insulin</a:t>
            </a:r>
          </a:p>
          <a:p>
            <a:pPr lvl="1">
              <a:defRPr/>
            </a:pPr>
            <a:r>
              <a:rPr lang="nb-NO" sz="2000" smtClean="0">
                <a:solidFill>
                  <a:schemeClr val="accent2">
                    <a:lumMod val="75000"/>
                  </a:schemeClr>
                </a:solidFill>
                <a:latin typeface="Calibri" pitchFamily="34" charset="0"/>
              </a:rPr>
              <a:t>Drikk sukkerholdig saft i små porsjoner, noen slurker hvert 10.-15. minutt, for eksempel saft, juice, te med sukker og lignende. Noter væskemengde.</a:t>
            </a:r>
          </a:p>
          <a:p>
            <a:pPr lvl="1">
              <a:defRPr/>
            </a:pPr>
            <a:r>
              <a:rPr lang="nb-NO" sz="2000" smtClean="0">
                <a:solidFill>
                  <a:schemeClr val="accent2">
                    <a:lumMod val="75000"/>
                  </a:schemeClr>
                </a:solidFill>
                <a:latin typeface="Calibri" pitchFamily="34" charset="0"/>
              </a:rPr>
              <a:t>Mål blodsukkeret hyppig</a:t>
            </a:r>
          </a:p>
        </p:txBody>
      </p:sp>
      <p:sp>
        <p:nvSpPr>
          <p:cNvPr id="4" name="Tittel 1"/>
          <p:cNvSpPr txBox="1"/>
          <p:nvPr/>
        </p:nvSpPr>
        <p:spPr bwMode="auto">
          <a:xfrm>
            <a:off x="776536" y="757512"/>
            <a:ext cx="8280920" cy="576064"/>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defPPr/>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indent="0" algn="ctr">
              <a:buNone/>
            </a:pPr>
            <a:r>
              <a:rPr lang="nb-NO" sz="3200" b="1" kern="0" smtClean="0">
                <a:solidFill>
                  <a:schemeClr val="accent2">
                    <a:lumMod val="75000"/>
                  </a:schemeClr>
                </a:solidFill>
                <a:latin typeface="Calibri" pitchFamily="34" charset="0"/>
              </a:rPr>
              <a:t>Sykdom med oppkast og diarè</a:t>
            </a:r>
          </a:p>
        </p:txBody>
      </p:sp>
      <p:pic>
        <p:nvPicPr>
          <p:cNvPr id="5122" name="Picture 2" descr="Bilderesultat for oppkast og diare">
            <a:hlinkClick r:id="rId2" tgtFrame="_blank"/>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04928" y="3789040"/>
            <a:ext cx="3528392" cy="242577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720392"/>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Plassholder for innhold 2"/>
          <p:cNvSpPr>
            <a:spLocks noGrp="1"/>
          </p:cNvSpPr>
          <p:nvPr>
            <p:ph idx="1"/>
          </p:nvPr>
        </p:nvSpPr>
        <p:spPr>
          <a:xfrm>
            <a:off x="488504" y="2670145"/>
            <a:ext cx="5544616" cy="3168351"/>
          </a:xfrm>
        </p:spPr>
        <p:txBody>
          <a:bodyPr/>
          <a:lstStyle>
            <a:defPPr/>
          </a:lstStyle>
          <a:p>
            <a:pPr>
              <a:defRPr/>
            </a:pPr>
            <a:r>
              <a:rPr lang="nb-NO" sz="2200" smtClean="0">
                <a:solidFill>
                  <a:schemeClr val="accent2">
                    <a:lumMod val="75000"/>
                  </a:schemeClr>
                </a:solidFill>
                <a:latin typeface="Calibri" pitchFamily="34" charset="0"/>
              </a:rPr>
              <a:t>Husk at kvalme og oppkast kan være tegn på insulinmangel</a:t>
            </a:r>
          </a:p>
          <a:p>
            <a:pPr>
              <a:defRPr/>
            </a:pPr>
            <a:r>
              <a:rPr lang="nb-NO" sz="2200" smtClean="0">
                <a:solidFill>
                  <a:schemeClr val="accent2">
                    <a:lumMod val="75000"/>
                  </a:schemeClr>
                </a:solidFill>
                <a:latin typeface="Calibri" pitchFamily="34" charset="0"/>
              </a:rPr>
              <a:t>Dersom blodsukkeret er høyt og det er ketoner i urinen MÅ dette behandles med insulin</a:t>
            </a:r>
            <a:r>
              <a:rPr lang="nb-NO" sz="2200">
                <a:solidFill>
                  <a:schemeClr val="accent2">
                    <a:lumMod val="75000"/>
                  </a:schemeClr>
                </a:solidFill>
                <a:latin typeface="Calibri" pitchFamily="34" charset="0"/>
              </a:rPr>
              <a:t> </a:t>
            </a:r>
            <a:r>
              <a:rPr lang="nb-NO" sz="2200" smtClean="0">
                <a:solidFill>
                  <a:schemeClr val="accent2">
                    <a:lumMod val="75000"/>
                  </a:schemeClr>
                </a:solidFill>
                <a:latin typeface="Calibri" pitchFamily="34" charset="0"/>
              </a:rPr>
              <a:t>og ekstra væske</a:t>
            </a:r>
          </a:p>
          <a:p>
            <a:pPr>
              <a:defRPr/>
            </a:pPr>
            <a:r>
              <a:rPr lang="nb-NO" sz="2200" smtClean="0">
                <a:solidFill>
                  <a:schemeClr val="accent2">
                    <a:lumMod val="75000"/>
                  </a:schemeClr>
                </a:solidFill>
                <a:latin typeface="Calibri" pitchFamily="34" charset="0"/>
              </a:rPr>
              <a:t>Ring til Barnepoliklinikken eller Barne- og ungdomsavdelingen dersom du er i tvil!</a:t>
            </a:r>
          </a:p>
          <a:p>
            <a:pPr>
              <a:defRPr/>
            </a:pPr>
            <a:r>
              <a:rPr lang="nb-NO" sz="2200" smtClean="0">
                <a:solidFill>
                  <a:schemeClr val="accent2">
                    <a:lumMod val="75000"/>
                  </a:schemeClr>
                </a:solidFill>
                <a:latin typeface="Calibri" pitchFamily="34" charset="0"/>
              </a:rPr>
              <a:t>Ved akutte tilstander ring 113</a:t>
            </a:r>
          </a:p>
        </p:txBody>
      </p:sp>
      <p:sp>
        <p:nvSpPr>
          <p:cNvPr id="4" name="Tittel 1"/>
          <p:cNvSpPr txBox="1"/>
          <p:nvPr/>
        </p:nvSpPr>
        <p:spPr bwMode="auto">
          <a:xfrm>
            <a:off x="776536" y="757512"/>
            <a:ext cx="8280920" cy="576064"/>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defPPr/>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indent="0" algn="ctr">
              <a:buNone/>
            </a:pPr>
            <a:r>
              <a:rPr lang="nb-NO" sz="3200" b="1" kern="0" smtClean="0">
                <a:solidFill>
                  <a:srgbClr val="FF0000"/>
                </a:solidFill>
                <a:latin typeface="Calibri" pitchFamily="34" charset="0"/>
              </a:rPr>
              <a:t>ADVARSEL</a:t>
            </a:r>
          </a:p>
        </p:txBody>
      </p:sp>
      <p:pic>
        <p:nvPicPr>
          <p:cNvPr id="6150" name="Picture 6" descr="Relatert bilde">
            <a:hlinkClick r:id="rId2" tgtFrame="_blank"/>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77136" y="2924943"/>
            <a:ext cx="3024336" cy="2658757"/>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3" name="TekstSylinder 2"/>
          <p:cNvSpPr txBox="1"/>
          <p:nvPr/>
        </p:nvSpPr>
        <p:spPr>
          <a:xfrm>
            <a:off x="1064568" y="1485152"/>
            <a:ext cx="7704856" cy="954107"/>
          </a:xfrm>
          <a:prstGeom prst="rect">
            <a:avLst/>
          </a:prstGeom>
          <a:noFill/>
        </p:spPr>
        <p:txBody>
          <a:bodyPr wrap="square" rtlCol="0">
            <a:spAutoFit/>
          </a:bodyPr>
          <a:lstStyle>
            <a:defPPr/>
          </a:lstStyle>
          <a:p>
            <a:pPr algn="ctr">
              <a:buNone/>
              <a:defRPr/>
            </a:pPr>
            <a:r>
              <a:rPr lang="nb-NO" sz="2800" b="1">
                <a:solidFill>
                  <a:srgbClr val="FF0000"/>
                </a:solidFill>
                <a:latin typeface="Calibri" pitchFamily="34" charset="0"/>
              </a:rPr>
              <a:t>Oppkast og kvalme er ketoacidose </a:t>
            </a:r>
            <a:endParaRPr lang="nb-NO" sz="2800" b="1" smtClean="0">
              <a:solidFill>
                <a:srgbClr val="FF0000"/>
              </a:solidFill>
              <a:latin typeface="Calibri" pitchFamily="34" charset="0"/>
            </a:endParaRPr>
          </a:p>
          <a:p>
            <a:pPr algn="ctr">
              <a:buNone/>
              <a:defRPr/>
            </a:pPr>
            <a:r>
              <a:rPr lang="nb-NO" sz="2800" b="1" smtClean="0">
                <a:solidFill>
                  <a:srgbClr val="FF0000"/>
                </a:solidFill>
                <a:latin typeface="Calibri" pitchFamily="34" charset="0"/>
              </a:rPr>
              <a:t>inntil </a:t>
            </a:r>
            <a:r>
              <a:rPr lang="nb-NO" sz="2800" b="1">
                <a:solidFill>
                  <a:srgbClr val="FF0000"/>
                </a:solidFill>
                <a:latin typeface="Calibri" pitchFamily="34" charset="0"/>
              </a:rPr>
              <a:t>det motsatte er bevist!</a:t>
            </a:r>
          </a:p>
        </p:txBody>
      </p:sp>
    </p:spTree>
    <p:extLst>
      <p:ext uri="{BB962C8B-B14F-4D97-AF65-F5344CB8AC3E}">
        <p14:creationId xmlns:p14="http://schemas.microsoft.com/office/powerpoint/2010/main" val="4139021123"/>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2504728" y="1628800"/>
            <a:ext cx="6552728" cy="4281237"/>
          </a:xfrm>
        </p:spPr>
        <p:txBody>
          <a:bodyPr/>
          <a:lstStyle>
            <a:defPPr/>
          </a:lstStyle>
          <a:p>
            <a:r>
              <a:rPr lang="nb-NO" sz="2000" smtClean="0">
                <a:solidFill>
                  <a:schemeClr val="accent2">
                    <a:lumMod val="75000"/>
                  </a:schemeClr>
                </a:solidFill>
                <a:latin typeface="Calibri" pitchFamily="34" charset="0"/>
              </a:rPr>
              <a:t>Alkohol senker blodsukkeret</a:t>
            </a:r>
          </a:p>
          <a:p>
            <a:r>
              <a:rPr lang="nb-NO" sz="2000" smtClean="0">
                <a:solidFill>
                  <a:schemeClr val="accent2">
                    <a:lumMod val="75000"/>
                  </a:schemeClr>
                </a:solidFill>
                <a:latin typeface="Calibri" pitchFamily="34" charset="0"/>
              </a:rPr>
              <a:t>Når leveren må forbrenne alkohol, klarer den ikke å frigjøre sukker fra lagrene</a:t>
            </a:r>
          </a:p>
          <a:p>
            <a:pPr lvl="1">
              <a:buFont typeface="Wingdings" panose="05000000000000000000" pitchFamily="2" charset="2"/>
              <a:buChar char="Ø"/>
            </a:pPr>
            <a:r>
              <a:rPr lang="nb-NO" sz="2000" smtClean="0">
                <a:solidFill>
                  <a:schemeClr val="accent2">
                    <a:lumMod val="75000"/>
                  </a:schemeClr>
                </a:solidFill>
                <a:latin typeface="Calibri" pitchFamily="34" charset="0"/>
              </a:rPr>
              <a:t>Da øker risikoen for føling</a:t>
            </a:r>
          </a:p>
          <a:p>
            <a:pPr lvl="1">
              <a:buFont typeface="Wingdings" panose="05000000000000000000" pitchFamily="2" charset="2"/>
              <a:buChar char="Ø"/>
            </a:pPr>
            <a:r>
              <a:rPr lang="nb-NO" sz="2000" smtClean="0">
                <a:solidFill>
                  <a:schemeClr val="accent2">
                    <a:lumMod val="75000"/>
                  </a:schemeClr>
                </a:solidFill>
                <a:latin typeface="Calibri" pitchFamily="34" charset="0"/>
              </a:rPr>
              <a:t>Denne effekten varer så lenge det er alkohol i blodet</a:t>
            </a:r>
          </a:p>
          <a:p>
            <a:r>
              <a:rPr lang="nb-NO" sz="2000" smtClean="0">
                <a:solidFill>
                  <a:schemeClr val="accent2">
                    <a:lumMod val="75000"/>
                  </a:schemeClr>
                </a:solidFill>
                <a:latin typeface="Calibri" pitchFamily="34" charset="0"/>
              </a:rPr>
              <a:t>Med økende promille reduseres oppmerksomheten. </a:t>
            </a:r>
          </a:p>
          <a:p>
            <a:pPr lvl="1">
              <a:buFont typeface="Wingdings" panose="05000000000000000000" pitchFamily="2" charset="2"/>
              <a:buChar char="Ø"/>
            </a:pPr>
            <a:r>
              <a:rPr lang="nb-NO" sz="2000" smtClean="0">
                <a:solidFill>
                  <a:schemeClr val="accent2">
                    <a:lumMod val="75000"/>
                  </a:schemeClr>
                </a:solidFill>
                <a:latin typeface="Calibri" pitchFamily="34" charset="0"/>
              </a:rPr>
              <a:t>Dette kan medføre at du ikke kjenner et lavt blodsukker like godt som ellers</a:t>
            </a:r>
          </a:p>
          <a:p>
            <a:r>
              <a:rPr lang="nb-NO" sz="2000" smtClean="0">
                <a:solidFill>
                  <a:schemeClr val="accent2">
                    <a:lumMod val="75000"/>
                  </a:schemeClr>
                </a:solidFill>
                <a:latin typeface="Calibri" pitchFamily="34" charset="0"/>
              </a:rPr>
              <a:t>Promille på 2,2 eller et blodsukker på 2,2 kan gi lik oppførsel</a:t>
            </a:r>
          </a:p>
          <a:p>
            <a:r>
              <a:rPr lang="nb-NO" sz="2000" err="1" smtClean="0">
                <a:solidFill>
                  <a:schemeClr val="accent2">
                    <a:lumMod val="75000"/>
                  </a:schemeClr>
                </a:solidFill>
                <a:latin typeface="Calibri" pitchFamily="34" charset="0"/>
              </a:rPr>
              <a:t>Glucagon virker dårligere på lavt blodsukker når du har drukket alkohol</a:t>
            </a:r>
          </a:p>
        </p:txBody>
      </p:sp>
      <p:sp>
        <p:nvSpPr>
          <p:cNvPr id="4" name="Tittel 1"/>
          <p:cNvSpPr txBox="1"/>
          <p:nvPr/>
        </p:nvSpPr>
        <p:spPr bwMode="auto">
          <a:xfrm>
            <a:off x="776536" y="757512"/>
            <a:ext cx="8280920" cy="576064"/>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defPPr/>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indent="0" algn="ctr">
              <a:buNone/>
            </a:pPr>
            <a:r>
              <a:rPr lang="nb-NO" sz="3200" b="1" kern="0" smtClean="0">
                <a:solidFill>
                  <a:schemeClr val="accent2">
                    <a:lumMod val="75000"/>
                  </a:schemeClr>
                </a:solidFill>
                <a:latin typeface="Calibri" pitchFamily="34" charset="0"/>
              </a:rPr>
              <a:t>Diabetes og alkohol</a:t>
            </a:r>
          </a:p>
        </p:txBody>
      </p:sp>
      <p:pic>
        <p:nvPicPr>
          <p:cNvPr id="6" name="Picture 2" descr="Bilderesultat for ølkrus">
            <a:hlinkClick r:id="rId2" tgtFrame="_blank"/>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4940" y="1844824"/>
            <a:ext cx="2318841" cy="17391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Bilderesultat for hvitvin">
            <a:hlinkClick r:id="rId4" tgtFrame="_blank"/>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72752" y="3717032"/>
            <a:ext cx="1425453" cy="2193005"/>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4924509"/>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2533781" y="2132856"/>
            <a:ext cx="6470147" cy="3600400"/>
          </a:xfrm>
        </p:spPr>
        <p:txBody>
          <a:bodyPr/>
          <a:lstStyle>
            <a:defPPr/>
          </a:lstStyle>
          <a:p>
            <a:r>
              <a:rPr lang="nb-NO" sz="2000" smtClean="0">
                <a:solidFill>
                  <a:schemeClr val="accent2">
                    <a:lumMod val="75000"/>
                  </a:schemeClr>
                </a:solidFill>
                <a:latin typeface="Calibri" pitchFamily="34" charset="0"/>
              </a:rPr>
              <a:t>Mål blodsukkeret hyppigere når du drikker alkohol</a:t>
            </a:r>
          </a:p>
          <a:p>
            <a:r>
              <a:rPr lang="nb-NO" sz="2000" smtClean="0">
                <a:solidFill>
                  <a:schemeClr val="accent2">
                    <a:lumMod val="75000"/>
                  </a:schemeClr>
                </a:solidFill>
                <a:latin typeface="Calibri" pitchFamily="34" charset="0"/>
              </a:rPr>
              <a:t>Spis alltid karbohydratrik mat mens du inntar alkohol og før du legger deg</a:t>
            </a:r>
          </a:p>
          <a:p>
            <a:r>
              <a:rPr lang="nb-NO" sz="2000" smtClean="0">
                <a:solidFill>
                  <a:schemeClr val="accent2">
                    <a:lumMod val="75000"/>
                  </a:schemeClr>
                </a:solidFill>
                <a:latin typeface="Calibri" pitchFamily="34" charset="0"/>
              </a:rPr>
              <a:t>Reduser insulinmengde på kveld og natt</a:t>
            </a:r>
          </a:p>
          <a:p>
            <a:r>
              <a:rPr lang="nb-NO" sz="2000" smtClean="0">
                <a:solidFill>
                  <a:schemeClr val="accent2">
                    <a:lumMod val="75000"/>
                  </a:schemeClr>
                </a:solidFill>
                <a:latin typeface="Calibri" pitchFamily="34" charset="0"/>
              </a:rPr>
              <a:t>Informer de du er sammen med om dine følingssymptomer</a:t>
            </a:r>
          </a:p>
          <a:p>
            <a:r>
              <a:rPr lang="nb-NO" sz="2000" smtClean="0">
                <a:solidFill>
                  <a:schemeClr val="accent2">
                    <a:lumMod val="75000"/>
                  </a:schemeClr>
                </a:solidFill>
                <a:latin typeface="Calibri" pitchFamily="34" charset="0"/>
              </a:rPr>
              <a:t>Unngå hjemmebrent og ren sprit som gir høy promille på kort tid</a:t>
            </a:r>
          </a:p>
          <a:p>
            <a:r>
              <a:rPr lang="nb-NO" sz="2000" smtClean="0">
                <a:solidFill>
                  <a:schemeClr val="accent2">
                    <a:lumMod val="75000"/>
                  </a:schemeClr>
                </a:solidFill>
                <a:latin typeface="Calibri" pitchFamily="34" charset="0"/>
              </a:rPr>
              <a:t>Informer dine pårørende om at du har drukket før du legger deg</a:t>
            </a:r>
          </a:p>
        </p:txBody>
      </p:sp>
      <p:sp>
        <p:nvSpPr>
          <p:cNvPr id="4" name="Tittel 1"/>
          <p:cNvSpPr txBox="1"/>
          <p:nvPr/>
        </p:nvSpPr>
        <p:spPr bwMode="auto">
          <a:xfrm>
            <a:off x="776536" y="757512"/>
            <a:ext cx="8280920" cy="576064"/>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defPPr/>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indent="0" algn="ctr">
              <a:buNone/>
            </a:pPr>
            <a:r>
              <a:rPr lang="nb-NO" sz="3200" b="1" kern="0" smtClean="0">
                <a:solidFill>
                  <a:schemeClr val="accent2">
                    <a:lumMod val="75000"/>
                  </a:schemeClr>
                </a:solidFill>
                <a:latin typeface="Calibri" pitchFamily="34" charset="0"/>
              </a:rPr>
              <a:t>Diabetes og alkohol - forholdsregler</a:t>
            </a:r>
          </a:p>
        </p:txBody>
      </p:sp>
      <p:pic>
        <p:nvPicPr>
          <p:cNvPr id="7170" name="Picture 2" descr="Bilderesultat for ølkrus">
            <a:hlinkClick r:id="rId2" tgtFrame="_blank"/>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4940" y="1844824"/>
            <a:ext cx="2318841" cy="173913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Bilderesultat for hvitvin">
            <a:hlinkClick r:id="rId4" tgtFrame="_blank"/>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72752" y="3717032"/>
            <a:ext cx="1425453" cy="2193005"/>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5326315"/>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812924" y="1724410"/>
            <a:ext cx="8208143" cy="2520280"/>
          </a:xfrm>
        </p:spPr>
        <p:txBody>
          <a:bodyPr/>
          <a:lstStyle>
            <a:defPPr/>
          </a:lstStyle>
          <a:p>
            <a:r>
              <a:rPr lang="nb-NO" sz="2000" smtClean="0">
                <a:solidFill>
                  <a:schemeClr val="accent2">
                    <a:lumMod val="75000"/>
                  </a:schemeClr>
                </a:solidFill>
                <a:latin typeface="Calibri" pitchFamily="34" charset="0"/>
              </a:rPr>
              <a:t>Høyt blodsukkernivå over tid gir økt risiko for tidlig utvikling av sykdommer</a:t>
            </a:r>
          </a:p>
          <a:p>
            <a:r>
              <a:rPr lang="nb-NO" sz="2000" smtClean="0">
                <a:solidFill>
                  <a:schemeClr val="accent2">
                    <a:lumMod val="75000"/>
                  </a:schemeClr>
                </a:solidFill>
                <a:latin typeface="Calibri" pitchFamily="34" charset="0"/>
              </a:rPr>
              <a:t>Mange celler kan ta opp glukose uten hjelp av insulin, for eksempel cellene i hjernen, nervene, øyebunnen, nyrene, binyrene, røde blodceller og cellene i blodåreveggen. Glukoseopptaket i disse cellene øker proporsjonalt med høyt blodsukkernivå og det dannes stoffer som skader cellene.</a:t>
            </a:r>
          </a:p>
        </p:txBody>
      </p:sp>
      <p:sp>
        <p:nvSpPr>
          <p:cNvPr id="4" name="Tittel 1"/>
          <p:cNvSpPr txBox="1"/>
          <p:nvPr/>
        </p:nvSpPr>
        <p:spPr bwMode="auto">
          <a:xfrm>
            <a:off x="776536" y="757512"/>
            <a:ext cx="8280920" cy="576064"/>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defPPr/>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indent="0" algn="ctr">
              <a:buNone/>
            </a:pPr>
            <a:r>
              <a:rPr lang="nb-NO" sz="3200" b="1" kern="0" smtClean="0">
                <a:solidFill>
                  <a:schemeClr val="accent2">
                    <a:lumMod val="75000"/>
                  </a:schemeClr>
                </a:solidFill>
                <a:latin typeface="Calibri" pitchFamily="34" charset="0"/>
              </a:rPr>
              <a:t>Senkomplikasjoner</a:t>
            </a:r>
          </a:p>
        </p:txBody>
      </p:sp>
      <p:pic>
        <p:nvPicPr>
          <p:cNvPr id="8194" name="Picture 2" descr="P:\VestAgder\wpdok\Bilder\Diabetes PP-presentasjon\Diabetes ordsky 2.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620852" y="4077072"/>
            <a:ext cx="2592288" cy="1607219"/>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950950"/>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p:nvPr>
        </p:nvSpPr>
        <p:spPr>
          <a:xfrm>
            <a:off x="468381" y="1268760"/>
            <a:ext cx="8915400" cy="4104457"/>
          </a:xfrm>
        </p:spPr>
        <p:txBody>
          <a:bodyPr/>
          <a:lstStyle>
            <a:defPPr/>
          </a:lstStyle>
          <a:p>
            <a:r>
              <a:rPr lang="nb-NO" sz="2000" b="1" smtClean="0">
                <a:solidFill>
                  <a:schemeClr val="accent2">
                    <a:lumMod val="75000"/>
                  </a:schemeClr>
                </a:solidFill>
                <a:latin typeface="Calibri" pitchFamily="34" charset="0"/>
              </a:rPr>
              <a:t>Store blodårer</a:t>
            </a:r>
            <a:r>
              <a:rPr lang="nb-NO" sz="2000" smtClean="0">
                <a:solidFill>
                  <a:schemeClr val="accent2">
                    <a:lumMod val="75000"/>
                  </a:schemeClr>
                </a:solidFill>
                <a:latin typeface="Calibri" pitchFamily="34" charset="0"/>
              </a:rPr>
              <a:t>: økt risiko for åreforkalkning og andre hjerte- og karsykdommer. Høye kolesterolverdier, røyking og inaktivitet er med på å øke risikoen</a:t>
            </a:r>
          </a:p>
          <a:p>
            <a:r>
              <a:rPr lang="nb-NO" sz="2000" b="1" smtClean="0">
                <a:solidFill>
                  <a:schemeClr val="accent2">
                    <a:lumMod val="75000"/>
                  </a:schemeClr>
                </a:solidFill>
                <a:latin typeface="Calibri" pitchFamily="34" charset="0"/>
              </a:rPr>
              <a:t>Små blodårer: </a:t>
            </a:r>
            <a:r>
              <a:rPr lang="nb-NO" sz="2000" smtClean="0">
                <a:solidFill>
                  <a:schemeClr val="accent2">
                    <a:lumMod val="75000"/>
                  </a:schemeClr>
                </a:solidFill>
                <a:latin typeface="Calibri" pitchFamily="34" charset="0"/>
              </a:rPr>
              <a:t>Disse blir skjøre grunnet opphopning av sukker i blodårenes celler</a:t>
            </a:r>
          </a:p>
          <a:p>
            <a:r>
              <a:rPr lang="nb-NO" sz="2000" b="1" smtClean="0">
                <a:solidFill>
                  <a:schemeClr val="accent2">
                    <a:lumMod val="75000"/>
                  </a:schemeClr>
                </a:solidFill>
                <a:latin typeface="Calibri" pitchFamily="34" charset="0"/>
              </a:rPr>
              <a:t>Øynene: </a:t>
            </a:r>
            <a:r>
              <a:rPr lang="nb-NO" sz="2000" smtClean="0">
                <a:solidFill>
                  <a:schemeClr val="accent2">
                    <a:lumMod val="75000"/>
                  </a:schemeClr>
                </a:solidFill>
                <a:latin typeface="Calibri" pitchFamily="34" charset="0"/>
              </a:rPr>
              <a:t>skjøre blodårer kan føre til skade på netthinnen. Det dannes nye blodårer som lett kan blø og dermed gi synstap. Laserbehandling kan redusere skadene på netthinnen</a:t>
            </a:r>
          </a:p>
          <a:p>
            <a:r>
              <a:rPr lang="nb-NO" sz="2000" b="1" smtClean="0">
                <a:solidFill>
                  <a:schemeClr val="accent2">
                    <a:lumMod val="75000"/>
                  </a:schemeClr>
                </a:solidFill>
                <a:latin typeface="Calibri" pitchFamily="34" charset="0"/>
              </a:rPr>
              <a:t>Nyrene: </a:t>
            </a:r>
            <a:r>
              <a:rPr lang="nb-NO" sz="2000" smtClean="0">
                <a:solidFill>
                  <a:schemeClr val="accent2">
                    <a:lumMod val="75000"/>
                  </a:schemeClr>
                </a:solidFill>
                <a:latin typeface="Calibri" pitchFamily="34" charset="0"/>
              </a:rPr>
              <a:t>nedsatt blodsirkulasjon vil føre til nyreskade, og dermed økt utskillelse av protein i urinen</a:t>
            </a:r>
          </a:p>
          <a:p>
            <a:r>
              <a:rPr lang="nb-NO" sz="2000" b="1" smtClean="0">
                <a:solidFill>
                  <a:schemeClr val="accent2">
                    <a:lumMod val="75000"/>
                  </a:schemeClr>
                </a:solidFill>
                <a:latin typeface="Calibri" pitchFamily="34" charset="0"/>
              </a:rPr>
              <a:t>Nervene: </a:t>
            </a:r>
            <a:r>
              <a:rPr lang="nb-NO" sz="2000" smtClean="0">
                <a:solidFill>
                  <a:schemeClr val="accent2">
                    <a:lumMod val="75000"/>
                  </a:schemeClr>
                </a:solidFill>
                <a:latin typeface="Calibri" pitchFamily="34" charset="0"/>
              </a:rPr>
              <a:t>Følelsestap, smerte og dårlig sårtilheling grunnet redusert blodtilførsel (oksygen) til nervecellene. Hyppigst rammet er nervene i bena</a:t>
            </a:r>
          </a:p>
          <a:p>
            <a:r>
              <a:rPr lang="nb-NO" sz="2000" b="1" smtClean="0">
                <a:solidFill>
                  <a:schemeClr val="accent2">
                    <a:lumMod val="75000"/>
                  </a:schemeClr>
                </a:solidFill>
                <a:latin typeface="Calibri" pitchFamily="34" charset="0"/>
              </a:rPr>
              <a:t>Munnen:</a:t>
            </a:r>
            <a:r>
              <a:rPr lang="nb-NO" sz="2000" smtClean="0">
                <a:solidFill>
                  <a:schemeClr val="accent2">
                    <a:lumMod val="75000"/>
                  </a:schemeClr>
                </a:solidFill>
                <a:latin typeface="Calibri" pitchFamily="34" charset="0"/>
              </a:rPr>
              <a:t> økt risiko for sykdommer i kjeven som skyldes bakterieinfeksjoner. Det er derfor ekstra viktig med tannkontroller.</a:t>
            </a:r>
          </a:p>
        </p:txBody>
      </p:sp>
      <p:sp>
        <p:nvSpPr>
          <p:cNvPr id="3" name="Tittel 1"/>
          <p:cNvSpPr txBox="1"/>
          <p:nvPr/>
        </p:nvSpPr>
        <p:spPr bwMode="auto">
          <a:xfrm>
            <a:off x="785621" y="548680"/>
            <a:ext cx="8280920" cy="576064"/>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defPPr/>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indent="0" algn="ctr">
              <a:buNone/>
            </a:pPr>
            <a:r>
              <a:rPr lang="nb-NO" sz="3200" b="1" kern="0" smtClean="0">
                <a:solidFill>
                  <a:schemeClr val="accent2">
                    <a:lumMod val="75000"/>
                  </a:schemeClr>
                </a:solidFill>
                <a:latin typeface="Calibri" pitchFamily="34" charset="0"/>
              </a:rPr>
              <a:t>Senkomplikasjoner</a:t>
            </a:r>
          </a:p>
        </p:txBody>
      </p:sp>
      <p:pic>
        <p:nvPicPr>
          <p:cNvPr id="4" name="Picture 2" descr="P:\VestAgder\wpdok\Bilder\Diabetes PP-presentasjon\Diabetes ordsky 2.jpg"/>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746866" y="5238045"/>
            <a:ext cx="2340260" cy="1450962"/>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492270"/>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tel 1"/>
          <p:cNvSpPr>
            <a:spLocks noGrp="1"/>
          </p:cNvSpPr>
          <p:nvPr>
            <p:ph type="title"/>
          </p:nvPr>
        </p:nvSpPr>
        <p:spPr>
          <a:xfrm>
            <a:off x="488504" y="404664"/>
            <a:ext cx="8856984" cy="864096"/>
          </a:xfrm>
        </p:spPr>
        <p:txBody>
          <a:bodyPr/>
          <a:lstStyle>
            <a:defPPr/>
          </a:lstStyle>
          <a:p>
            <a:pPr algn="ctr" eaLnBrk="1" hangingPunct="1"/>
            <a:r>
              <a:rPr lang="nb-NO" sz="3200" smtClean="0">
                <a:solidFill>
                  <a:schemeClr val="accent2">
                    <a:lumMod val="75000"/>
                  </a:schemeClr>
                </a:solidFill>
                <a:latin typeface="Calibri" pitchFamily="34" charset="0"/>
              </a:rPr>
              <a:t>Hva gjør en frisk bukspyttkjertel?</a:t>
            </a:r>
          </a:p>
        </p:txBody>
      </p:sp>
      <p:sp>
        <p:nvSpPr>
          <p:cNvPr id="47107" name="Plassholder for innhold 2"/>
          <p:cNvSpPr>
            <a:spLocks noGrp="1"/>
          </p:cNvSpPr>
          <p:nvPr>
            <p:ph idx="1"/>
          </p:nvPr>
        </p:nvSpPr>
        <p:spPr>
          <a:xfrm>
            <a:off x="537363" y="1124744"/>
            <a:ext cx="9145016" cy="2808312"/>
          </a:xfrm>
        </p:spPr>
        <p:txBody>
          <a:bodyPr/>
          <a:lstStyle>
            <a:defPPr/>
          </a:lstStyle>
          <a:p>
            <a:pPr eaLnBrk="1" hangingPunct="1">
              <a:lnSpc>
                <a:spcPct val="150000"/>
              </a:lnSpc>
              <a:defRPr/>
            </a:pPr>
            <a:r>
              <a:rPr lang="nb-NO" sz="2000" smtClean="0">
                <a:solidFill>
                  <a:schemeClr val="accent2">
                    <a:lumMod val="75000"/>
                  </a:schemeClr>
                </a:solidFill>
                <a:latin typeface="Calibri" pitchFamily="34" charset="0"/>
              </a:rPr>
              <a:t>I maten finnes glukose. Når vi spiser kommer glukosen over i blodet</a:t>
            </a:r>
          </a:p>
          <a:p>
            <a:pPr eaLnBrk="1" hangingPunct="1">
              <a:lnSpc>
                <a:spcPct val="150000"/>
              </a:lnSpc>
              <a:defRPr/>
            </a:pPr>
            <a:r>
              <a:rPr lang="nb-NO" sz="2000" smtClean="0">
                <a:solidFill>
                  <a:schemeClr val="accent2">
                    <a:lumMod val="75000"/>
                  </a:schemeClr>
                </a:solidFill>
                <a:latin typeface="Calibri" pitchFamily="34" charset="0"/>
              </a:rPr>
              <a:t>Betacellene kjenner når blodsukkeret stiger og gir signal om å skille ut passe mengde insulin</a:t>
            </a:r>
          </a:p>
          <a:p>
            <a:pPr eaLnBrk="1" hangingPunct="1">
              <a:lnSpc>
                <a:spcPct val="150000"/>
              </a:lnSpc>
              <a:defRPr/>
            </a:pPr>
            <a:r>
              <a:rPr lang="nb-NO" sz="2000" smtClean="0">
                <a:solidFill>
                  <a:schemeClr val="accent2">
                    <a:lumMod val="75000"/>
                  </a:schemeClr>
                </a:solidFill>
                <a:latin typeface="Calibri" pitchFamily="34" charset="0"/>
              </a:rPr>
              <a:t>Da kan passelig mengde glukose i blodet gå over i alle cellene i kroppen</a:t>
            </a:r>
          </a:p>
          <a:p>
            <a:pPr eaLnBrk="1" hangingPunct="1">
              <a:lnSpc>
                <a:spcPct val="150000"/>
              </a:lnSpc>
              <a:defRPr/>
            </a:pPr>
            <a:r>
              <a:rPr lang="nb-NO" sz="2000" smtClean="0">
                <a:solidFill>
                  <a:schemeClr val="accent2">
                    <a:lumMod val="75000"/>
                  </a:schemeClr>
                </a:solidFill>
                <a:latin typeface="Calibri" pitchFamily="34" charset="0"/>
              </a:rPr>
              <a:t>Blodsukkeret vil da ikke stige mer enn ca 2 mmol/l etter et måltid</a:t>
            </a:r>
          </a:p>
          <a:p>
            <a:pPr eaLnBrk="1" hangingPunct="1">
              <a:buFont typeface="Wingdings 2" pitchFamily="18" charset="2"/>
              <a:buNone/>
              <a:defRPr/>
            </a:pPr>
            <a:endParaRPr lang="nb-NO" smtClean="0"/>
          </a:p>
        </p:txBody>
      </p:sp>
      <p:pic>
        <p:nvPicPr>
          <p:cNvPr id="9218" name="Picture 2" descr="Bilderesultat for sunn mat">
            <a:hlinkClick r:id="rId2" tgtFrame="_blank"/>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25045" y="3916043"/>
            <a:ext cx="2592288" cy="183609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9220" name="Picture 4" descr="Bilderesultat for brød">
            <a:hlinkClick r:id="rId4" tgtFrame="_blank"/>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524193" y="3896296"/>
            <a:ext cx="3096344" cy="187559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9222" name="Picture 6" descr="Bilderesultat for middag">
            <a:hlinkClick r:id="rId6" tgtFrame="_blank"/>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841798" y="3945454"/>
            <a:ext cx="2854411" cy="177727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166080"/>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776536" y="1700808"/>
            <a:ext cx="6696744" cy="4392488"/>
          </a:xfrm>
        </p:spPr>
        <p:txBody>
          <a:bodyPr/>
          <a:lstStyle>
            <a:defPPr/>
          </a:lstStyle>
          <a:p>
            <a:r>
              <a:rPr lang="nb-NO" sz="2000" smtClean="0">
                <a:solidFill>
                  <a:schemeClr val="accent2">
                    <a:lumMod val="75000"/>
                  </a:schemeClr>
                </a:solidFill>
                <a:latin typeface="Calibri" pitchFamily="34" charset="0"/>
              </a:rPr>
              <a:t>God kontroll av blodsukkeret reduserer forekomsten av diabetiske senkomplikasjoner</a:t>
            </a:r>
          </a:p>
          <a:p>
            <a:r>
              <a:rPr lang="nb-NO" sz="2000" smtClean="0">
                <a:solidFill>
                  <a:schemeClr val="accent2">
                    <a:lumMod val="75000"/>
                  </a:schemeClr>
                </a:solidFill>
                <a:latin typeface="Calibri" pitchFamily="34" charset="0"/>
              </a:rPr>
              <a:t>Sunt kosthold med mye frukt og grønnsaker, lite fett og mye kostfiber</a:t>
            </a:r>
          </a:p>
          <a:p>
            <a:r>
              <a:rPr lang="nb-NO" sz="2000" smtClean="0">
                <a:solidFill>
                  <a:schemeClr val="accent2">
                    <a:lumMod val="75000"/>
                  </a:schemeClr>
                </a:solidFill>
                <a:latin typeface="Calibri" pitchFamily="34" charset="0"/>
              </a:rPr>
              <a:t>Lite/ ingen alkohol</a:t>
            </a:r>
          </a:p>
          <a:p>
            <a:r>
              <a:rPr lang="nb-NO" sz="2000" smtClean="0">
                <a:solidFill>
                  <a:schemeClr val="accent2">
                    <a:lumMod val="75000"/>
                  </a:schemeClr>
                </a:solidFill>
                <a:latin typeface="Calibri" pitchFamily="34" charset="0"/>
              </a:rPr>
              <a:t>Ikke røyking</a:t>
            </a:r>
          </a:p>
          <a:p>
            <a:r>
              <a:rPr lang="nb-NO" sz="2000" smtClean="0">
                <a:solidFill>
                  <a:schemeClr val="accent2">
                    <a:lumMod val="75000"/>
                  </a:schemeClr>
                </a:solidFill>
                <a:latin typeface="Calibri" pitchFamily="34" charset="0"/>
              </a:rPr>
              <a:t>Normalt blodtrykk og kolesterolnivå</a:t>
            </a:r>
          </a:p>
          <a:p>
            <a:r>
              <a:rPr lang="nb-NO" sz="2000" smtClean="0">
                <a:solidFill>
                  <a:schemeClr val="accent2">
                    <a:lumMod val="75000"/>
                  </a:schemeClr>
                </a:solidFill>
                <a:latin typeface="Calibri" pitchFamily="34" charset="0"/>
              </a:rPr>
              <a:t>Normal vekt</a:t>
            </a:r>
          </a:p>
          <a:p>
            <a:r>
              <a:rPr lang="nb-NO" sz="2000" smtClean="0">
                <a:solidFill>
                  <a:schemeClr val="accent2">
                    <a:lumMod val="75000"/>
                  </a:schemeClr>
                </a:solidFill>
                <a:latin typeface="Calibri" pitchFamily="34" charset="0"/>
              </a:rPr>
              <a:t>Regelmessig mosjon</a:t>
            </a:r>
          </a:p>
          <a:p>
            <a:r>
              <a:rPr lang="nb-NO" sz="2000" smtClean="0">
                <a:solidFill>
                  <a:schemeClr val="accent2">
                    <a:lumMod val="75000"/>
                  </a:schemeClr>
                </a:solidFill>
                <a:latin typeface="Calibri" pitchFamily="34" charset="0"/>
              </a:rPr>
              <a:t>Tidlig iverksetting av tiltak som kan begrense eventuelle skader</a:t>
            </a:r>
            <a:endParaRPr lang="nb-NO" sz="2000">
              <a:solidFill>
                <a:schemeClr val="accent2">
                  <a:lumMod val="75000"/>
                </a:schemeClr>
              </a:solidFill>
              <a:latin typeface="Calibri" pitchFamily="34" charset="0"/>
            </a:endParaRPr>
          </a:p>
        </p:txBody>
      </p:sp>
      <p:sp>
        <p:nvSpPr>
          <p:cNvPr id="4" name="Tittel 1"/>
          <p:cNvSpPr txBox="1"/>
          <p:nvPr/>
        </p:nvSpPr>
        <p:spPr bwMode="auto">
          <a:xfrm>
            <a:off x="776536" y="757512"/>
            <a:ext cx="8280920" cy="576064"/>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defPPr/>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indent="0" algn="ctr">
              <a:buNone/>
            </a:pPr>
            <a:r>
              <a:rPr lang="nb-NO" sz="3200" b="1" kern="0" smtClean="0">
                <a:solidFill>
                  <a:schemeClr val="accent2">
                    <a:lumMod val="75000"/>
                  </a:schemeClr>
                </a:solidFill>
                <a:latin typeface="Calibri" pitchFamily="34" charset="0"/>
              </a:rPr>
              <a:t>Hvordan forebygge senkomplikasjoner?</a:t>
            </a:r>
          </a:p>
        </p:txBody>
      </p:sp>
      <p:pic>
        <p:nvPicPr>
          <p:cNvPr id="9218" name="Picture 2" descr="Bilderesultat for røykeslutt">
            <a:hlinkClick r:id="rId2" tgtFrame="_blank"/>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rot="20031690">
            <a:off x="6114920" y="3204207"/>
            <a:ext cx="1335108" cy="133510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9219" name="Picture 3" descr="P:\VestAgder\wpdok\Bilder\Diabetes PP-presentasjon\kostsirkel.JP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rot="1404092">
            <a:off x="7567705" y="1572271"/>
            <a:ext cx="1296144" cy="124336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9221" name="Picture 5" descr="Bilderesultat for kolesterol">
            <a:hlinkClick r:id="rId5" tgtFrame="_blank"/>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109540" y="3160238"/>
            <a:ext cx="1404156" cy="142304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9222" name="Picture 6" descr="P:\VestAgder\wpdok\Bilder\Diabetes PP-presentasjon\aktivitet.jpg"/>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156038" y="4869160"/>
            <a:ext cx="1962349" cy="1384252"/>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02641"/>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1352600" y="1562542"/>
            <a:ext cx="4248471" cy="4392488"/>
          </a:xfrm>
        </p:spPr>
        <p:txBody>
          <a:bodyPr/>
          <a:lstStyle>
            <a:defPPr/>
          </a:lstStyle>
          <a:p>
            <a:r>
              <a:rPr lang="nb-NO" sz="2000" smtClean="0">
                <a:solidFill>
                  <a:schemeClr val="accent2">
                    <a:lumMod val="75000"/>
                  </a:schemeClr>
                </a:solidFill>
                <a:latin typeface="Calibri" pitchFamily="34" charset="0"/>
              </a:rPr>
              <a:t>Stikkevegring</a:t>
            </a:r>
          </a:p>
          <a:p>
            <a:r>
              <a:rPr lang="nb-NO" sz="2000" smtClean="0">
                <a:solidFill>
                  <a:schemeClr val="accent2">
                    <a:lumMod val="75000"/>
                  </a:schemeClr>
                </a:solidFill>
                <a:latin typeface="Calibri" pitchFamily="34" charset="0"/>
              </a:rPr>
              <a:t>Åpenhet</a:t>
            </a:r>
          </a:p>
          <a:p>
            <a:r>
              <a:rPr lang="nb-NO" sz="2000" smtClean="0">
                <a:solidFill>
                  <a:schemeClr val="accent2">
                    <a:lumMod val="75000"/>
                  </a:schemeClr>
                </a:solidFill>
                <a:latin typeface="Calibri" pitchFamily="34" charset="0"/>
              </a:rPr>
              <a:t>Livskvalitet</a:t>
            </a:r>
          </a:p>
          <a:p>
            <a:r>
              <a:rPr lang="nb-NO" sz="2000" smtClean="0">
                <a:solidFill>
                  <a:schemeClr val="accent2">
                    <a:lumMod val="75000"/>
                  </a:schemeClr>
                </a:solidFill>
                <a:latin typeface="Calibri" pitchFamily="34" charset="0"/>
              </a:rPr>
              <a:t>Diabetesregler eller familieregler?</a:t>
            </a:r>
          </a:p>
          <a:p>
            <a:r>
              <a:rPr lang="nb-NO" sz="2000" smtClean="0">
                <a:solidFill>
                  <a:schemeClr val="accent2">
                    <a:lumMod val="75000"/>
                  </a:schemeClr>
                </a:solidFill>
                <a:latin typeface="Calibri" pitchFamily="34" charset="0"/>
              </a:rPr>
              <a:t>Å bli venn med din diabetes</a:t>
            </a:r>
          </a:p>
          <a:p>
            <a:r>
              <a:rPr lang="nb-NO" sz="2000" smtClean="0">
                <a:solidFill>
                  <a:schemeClr val="accent2">
                    <a:lumMod val="75000"/>
                  </a:schemeClr>
                </a:solidFill>
                <a:latin typeface="Calibri" pitchFamily="34" charset="0"/>
              </a:rPr>
              <a:t>Pubertet</a:t>
            </a:r>
          </a:p>
          <a:p>
            <a:r>
              <a:rPr lang="nb-NO" sz="2000" smtClean="0">
                <a:solidFill>
                  <a:schemeClr val="accent2">
                    <a:lumMod val="75000"/>
                  </a:schemeClr>
                </a:solidFill>
                <a:latin typeface="Calibri" pitchFamily="34" charset="0"/>
              </a:rPr>
              <a:t>Søke støtte hos andre med diabetes, for eksempel likefamilie via Diabetesforbundet.</a:t>
            </a:r>
          </a:p>
          <a:p>
            <a:r>
              <a:rPr lang="nb-NO" sz="2000" smtClean="0">
                <a:solidFill>
                  <a:schemeClr val="accent2">
                    <a:lumMod val="75000"/>
                  </a:schemeClr>
                </a:solidFill>
                <a:latin typeface="Calibri" pitchFamily="34" charset="0"/>
              </a:rPr>
              <a:t>Annerledes</a:t>
            </a:r>
          </a:p>
          <a:p>
            <a:r>
              <a:rPr lang="nb-NO" sz="2000" smtClean="0">
                <a:solidFill>
                  <a:schemeClr val="accent2">
                    <a:lumMod val="75000"/>
                  </a:schemeClr>
                </a:solidFill>
                <a:latin typeface="Calibri" pitchFamily="34" charset="0"/>
              </a:rPr>
              <a:t>Humør</a:t>
            </a:r>
          </a:p>
        </p:txBody>
      </p:sp>
      <p:sp>
        <p:nvSpPr>
          <p:cNvPr id="4" name="Tittel 1"/>
          <p:cNvSpPr txBox="1"/>
          <p:nvPr/>
        </p:nvSpPr>
        <p:spPr bwMode="auto">
          <a:xfrm>
            <a:off x="776536" y="757512"/>
            <a:ext cx="8280920" cy="576064"/>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defPPr/>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indent="0" algn="ctr">
              <a:buNone/>
            </a:pPr>
            <a:r>
              <a:rPr lang="nb-NO" sz="3200" b="1" kern="0" smtClean="0">
                <a:solidFill>
                  <a:schemeClr val="accent2">
                    <a:lumMod val="75000"/>
                  </a:schemeClr>
                </a:solidFill>
                <a:latin typeface="Calibri" pitchFamily="34" charset="0"/>
              </a:rPr>
              <a:t>Psykiske aspekter </a:t>
            </a:r>
          </a:p>
        </p:txBody>
      </p:sp>
      <p:pic>
        <p:nvPicPr>
          <p:cNvPr id="12294" name="Picture 6" descr="Bilderesultat for inside out">
            <a:hlinkClick r:id="rId2" tgtFrame="_blank"/>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884409" y="2708920"/>
            <a:ext cx="3223145" cy="289757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6" name="TekstSylinder 5"/>
          <p:cNvSpPr txBox="1"/>
          <p:nvPr/>
        </p:nvSpPr>
        <p:spPr>
          <a:xfrm>
            <a:off x="6163833" y="5437218"/>
            <a:ext cx="2664296" cy="338554"/>
          </a:xfrm>
          <a:prstGeom prst="rect">
            <a:avLst/>
          </a:prstGeom>
          <a:noFill/>
        </p:spPr>
        <p:txBody>
          <a:bodyPr wrap="square" rtlCol="0">
            <a:spAutoFit/>
          </a:bodyPr>
          <a:lstStyle>
            <a:defPPr/>
          </a:lstStyle>
          <a:p>
            <a:r>
              <a:rPr lang="nb-NO" sz="1600" smtClean="0">
                <a:latin typeface="Calibri" pitchFamily="34" charset="0"/>
              </a:rPr>
              <a:t>«Innsiden ut» / «Inside Out»</a:t>
            </a:r>
            <a:endParaRPr lang="nb-NO" sz="1600">
              <a:latin typeface="Calibri" pitchFamily="34" charset="0"/>
            </a:endParaRPr>
          </a:p>
        </p:txBody>
      </p:sp>
    </p:spTree>
    <p:extLst>
      <p:ext uri="{BB962C8B-B14F-4D97-AF65-F5344CB8AC3E}">
        <p14:creationId xmlns:p14="http://schemas.microsoft.com/office/powerpoint/2010/main" val="3742952901"/>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p:nvPr>
        </p:nvSpPr>
        <p:spPr>
          <a:xfrm>
            <a:off x="632520" y="908720"/>
            <a:ext cx="8568952" cy="1152128"/>
          </a:xfrm>
        </p:spPr>
        <p:txBody>
          <a:bodyPr/>
          <a:lstStyle>
            <a:defPPr/>
          </a:lstStyle>
          <a:p>
            <a:pPr algn="ctr">
              <a:buFont typeface="Wingdings 2" pitchFamily="18" charset="2"/>
              <a:buNone/>
              <a:defRPr/>
            </a:pPr>
            <a:r>
              <a:rPr lang="nb-NO" sz="6000" smtClean="0">
                <a:solidFill>
                  <a:schemeClr val="accent2">
                    <a:lumMod val="75000"/>
                  </a:schemeClr>
                </a:solidFill>
                <a:latin typeface="Calibri" pitchFamily="34" charset="0"/>
              </a:rPr>
              <a:t>Skole og hjemreise</a:t>
            </a:r>
            <a:endParaRPr lang="nb-NO" sz="6000">
              <a:solidFill>
                <a:schemeClr val="accent2">
                  <a:lumMod val="75000"/>
                </a:schemeClr>
              </a:solidFill>
              <a:latin typeface="Calibri" pitchFamily="34" charset="0"/>
            </a:endParaRPr>
          </a:p>
        </p:txBody>
      </p:sp>
      <p:pic>
        <p:nvPicPr>
          <p:cNvPr id="12290" name="Picture 2" descr="P:\VestAgder\wpdok\Bilder\Diabetes PP-presentasjon\Oppholdsrom.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72680" y="1916832"/>
            <a:ext cx="5673080" cy="431509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8482256"/>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3" name="TekstSylinder 4"/>
          <p:cNvSpPr txBox="1">
            <a:spLocks noChangeArrowheads="1"/>
          </p:cNvSpPr>
          <p:nvPr/>
        </p:nvSpPr>
        <p:spPr bwMode="auto">
          <a:xfrm>
            <a:off x="632585" y="1927791"/>
            <a:ext cx="5030390" cy="1938992"/>
          </a:xfrm>
          <a:prstGeom prst="rect">
            <a:avLst/>
          </a:prstGeom>
          <a:noFill/>
          <a:ln w="9525">
            <a:noFill/>
            <a:miter lim="800000"/>
          </a:ln>
        </p:spPr>
        <p:txBody>
          <a:bodyPr>
            <a:spAutoFit/>
          </a:bodyPr>
          <a:lstStyle>
            <a:defPPr/>
          </a:lstStyle>
          <a:p>
            <a:pPr>
              <a:defRPr/>
            </a:pPr>
            <a:r>
              <a:rPr lang="nb-NO" sz="2000" smtClean="0">
                <a:solidFill>
                  <a:schemeClr val="accent2">
                    <a:lumMod val="75000"/>
                  </a:schemeClr>
                </a:solidFill>
                <a:latin typeface="Calibri" pitchFamily="34" charset="0"/>
              </a:rPr>
              <a:t>Vi mener det er </a:t>
            </a:r>
            <a:r>
              <a:rPr lang="nb-NO" sz="2000">
                <a:solidFill>
                  <a:schemeClr val="accent2">
                    <a:lumMod val="75000"/>
                  </a:schemeClr>
                </a:solidFill>
                <a:latin typeface="Calibri" pitchFamily="34" charset="0"/>
              </a:rPr>
              <a:t>viktig at skolen får vite at du har </a:t>
            </a:r>
            <a:r>
              <a:rPr lang="nb-NO" sz="2000" smtClean="0">
                <a:solidFill>
                  <a:schemeClr val="accent2">
                    <a:lumMod val="75000"/>
                  </a:schemeClr>
                </a:solidFill>
                <a:latin typeface="Calibri" pitchFamily="34" charset="0"/>
              </a:rPr>
              <a:t>diabetes. Vi anbefaler at man forteller </a:t>
            </a:r>
            <a:r>
              <a:rPr lang="nb-NO" sz="2000">
                <a:solidFill>
                  <a:schemeClr val="accent2">
                    <a:lumMod val="75000"/>
                  </a:schemeClr>
                </a:solidFill>
                <a:latin typeface="Calibri" pitchFamily="34" charset="0"/>
              </a:rPr>
              <a:t>klassen om </a:t>
            </a:r>
            <a:r>
              <a:rPr lang="nb-NO" sz="2000" smtClean="0">
                <a:solidFill>
                  <a:schemeClr val="accent2">
                    <a:lumMod val="75000"/>
                  </a:schemeClr>
                </a:solidFill>
                <a:latin typeface="Calibri" pitchFamily="34" charset="0"/>
              </a:rPr>
              <a:t>diabetes og hva dette innebærer i hverdagen. </a:t>
            </a:r>
            <a:r>
              <a:rPr lang="nb-NO" sz="2000">
                <a:solidFill>
                  <a:schemeClr val="accent2">
                    <a:lumMod val="75000"/>
                  </a:schemeClr>
                </a:solidFill>
                <a:latin typeface="Calibri" pitchFamily="34" charset="0"/>
              </a:rPr>
              <a:t>Vennene dine bør spesielt lære noe om føling og hvordan de kan hjelpe deg om du trenger det. </a:t>
            </a:r>
          </a:p>
        </p:txBody>
      </p:sp>
      <p:sp>
        <p:nvSpPr>
          <p:cNvPr id="186374" name="TekstSylinder 5"/>
          <p:cNvSpPr txBox="1">
            <a:spLocks noChangeArrowheads="1"/>
          </p:cNvSpPr>
          <p:nvPr/>
        </p:nvSpPr>
        <p:spPr bwMode="auto">
          <a:xfrm>
            <a:off x="5673080" y="4862404"/>
            <a:ext cx="4104454" cy="1046440"/>
          </a:xfrm>
          <a:prstGeom prst="rect">
            <a:avLst/>
          </a:prstGeom>
          <a:noFill/>
          <a:ln w="9525">
            <a:noFill/>
            <a:miter lim="800000"/>
          </a:ln>
        </p:spPr>
        <p:txBody>
          <a:bodyPr wrap="square">
            <a:spAutoFit/>
          </a:bodyPr>
          <a:lstStyle>
            <a:defPPr/>
          </a:lstStyle>
          <a:p>
            <a:pPr>
              <a:defRPr/>
            </a:pPr>
            <a:r>
              <a:rPr lang="nb-NO" sz="2000">
                <a:solidFill>
                  <a:schemeClr val="accent2">
                    <a:lumMod val="75000"/>
                  </a:schemeClr>
                </a:solidFill>
                <a:latin typeface="Calibri" pitchFamily="34" charset="0"/>
              </a:rPr>
              <a:t>Dere får noe skriftlig informasjon med til </a:t>
            </a:r>
            <a:r>
              <a:rPr lang="nb-NO" sz="2000" smtClean="0">
                <a:solidFill>
                  <a:schemeClr val="accent2">
                    <a:lumMod val="75000"/>
                  </a:schemeClr>
                </a:solidFill>
                <a:latin typeface="Calibri" pitchFamily="34" charset="0"/>
              </a:rPr>
              <a:t>skolen.</a:t>
            </a:r>
          </a:p>
          <a:p>
            <a:pPr>
              <a:defRPr/>
            </a:pPr>
            <a:r>
              <a:rPr lang="nb-NO" sz="2000" smtClean="0">
                <a:solidFill>
                  <a:schemeClr val="accent2">
                    <a:lumMod val="75000"/>
                  </a:schemeClr>
                </a:solidFill>
                <a:latin typeface="Calibri" pitchFamily="34" charset="0"/>
              </a:rPr>
              <a:t>VI tilbyr også opplæring til skolen.</a:t>
            </a:r>
            <a:endParaRPr lang="nb-NO" sz="2000">
              <a:solidFill>
                <a:schemeClr val="accent2">
                  <a:lumMod val="75000"/>
                </a:schemeClr>
              </a:solidFill>
              <a:latin typeface="Calibri" pitchFamily="34" charset="0"/>
            </a:endParaRPr>
          </a:p>
        </p:txBody>
      </p:sp>
      <p:sp>
        <p:nvSpPr>
          <p:cNvPr id="7" name="Tittel 1"/>
          <p:cNvSpPr txBox="1"/>
          <p:nvPr/>
        </p:nvSpPr>
        <p:spPr bwMode="auto">
          <a:xfrm>
            <a:off x="776536" y="757512"/>
            <a:ext cx="8280920" cy="576064"/>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defPPr/>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indent="0" algn="ctr">
              <a:buNone/>
            </a:pPr>
            <a:r>
              <a:rPr lang="nb-NO" sz="3200" b="1" kern="0" smtClean="0">
                <a:solidFill>
                  <a:schemeClr val="accent2">
                    <a:lumMod val="75000"/>
                  </a:schemeClr>
                </a:solidFill>
                <a:latin typeface="Calibri" pitchFamily="34" charset="0"/>
              </a:rPr>
              <a:t>Skolen</a:t>
            </a:r>
          </a:p>
        </p:txBody>
      </p:sp>
      <p:pic>
        <p:nvPicPr>
          <p:cNvPr id="5122" name="Picture 2" descr="P:\VestAgder\wpdok\Bilder\Diabetes PP-presentasjon\skole.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80592" y="4408688"/>
            <a:ext cx="2448272" cy="201542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5124" name="Picture 4" descr="Bilderesultat for teacher">
            <a:hlinkClick r:id="rId3" tgtFrame="_blank"/>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03034" y="1733146"/>
            <a:ext cx="3024336" cy="251294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035507"/>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5" name="TekstSylinder 3"/>
          <p:cNvSpPr txBox="1">
            <a:spLocks noChangeArrowheads="1"/>
          </p:cNvSpPr>
          <p:nvPr/>
        </p:nvSpPr>
        <p:spPr bwMode="auto">
          <a:xfrm>
            <a:off x="776536" y="1512039"/>
            <a:ext cx="8424936" cy="1631216"/>
          </a:xfrm>
          <a:prstGeom prst="rect">
            <a:avLst/>
          </a:prstGeom>
          <a:noFill/>
          <a:ln w="9525">
            <a:noFill/>
            <a:miter lim="800000"/>
          </a:ln>
        </p:spPr>
        <p:txBody>
          <a:bodyPr wrap="square">
            <a:spAutoFit/>
          </a:bodyPr>
          <a:lstStyle>
            <a:defPPr/>
          </a:lstStyle>
          <a:p>
            <a:pPr>
              <a:defRPr/>
            </a:pPr>
            <a:r>
              <a:rPr lang="nb-NO" sz="2000">
                <a:solidFill>
                  <a:schemeClr val="accent2">
                    <a:lumMod val="75000"/>
                  </a:schemeClr>
                </a:solidFill>
                <a:latin typeface="Calibri" pitchFamily="34" charset="0"/>
              </a:rPr>
              <a:t>Prøver og eksamen er en stressende situasjon og kan forstyrre blodsukkeret såpass at du har ubehag av det. </a:t>
            </a:r>
            <a:r>
              <a:rPr lang="nb-NO" sz="2000" smtClean="0">
                <a:solidFill>
                  <a:schemeClr val="accent2">
                    <a:lumMod val="75000"/>
                  </a:schemeClr>
                </a:solidFill>
                <a:latin typeface="Calibri" pitchFamily="34" charset="0"/>
              </a:rPr>
              <a:t>Blodsukkeret kan </a:t>
            </a:r>
            <a:r>
              <a:rPr lang="nb-NO" sz="2000">
                <a:solidFill>
                  <a:schemeClr val="accent2">
                    <a:lumMod val="75000"/>
                  </a:schemeClr>
                </a:solidFill>
                <a:latin typeface="Calibri" pitchFamily="34" charset="0"/>
              </a:rPr>
              <a:t>bli både høyt eller </a:t>
            </a:r>
            <a:r>
              <a:rPr lang="nb-NO" sz="2000" smtClean="0">
                <a:solidFill>
                  <a:schemeClr val="accent2">
                    <a:lumMod val="75000"/>
                  </a:schemeClr>
                </a:solidFill>
                <a:latin typeface="Calibri" pitchFamily="34" charset="0"/>
              </a:rPr>
              <a:t>lavt og dette kan gå </a:t>
            </a:r>
            <a:r>
              <a:rPr lang="nb-NO" sz="2000">
                <a:solidFill>
                  <a:schemeClr val="accent2">
                    <a:lumMod val="75000"/>
                  </a:schemeClr>
                </a:solidFill>
                <a:latin typeface="Calibri" pitchFamily="34" charset="0"/>
              </a:rPr>
              <a:t>utover </a:t>
            </a:r>
            <a:r>
              <a:rPr lang="nb-NO" sz="2000" smtClean="0">
                <a:solidFill>
                  <a:schemeClr val="accent2">
                    <a:lumMod val="75000"/>
                  </a:schemeClr>
                </a:solidFill>
                <a:latin typeface="Calibri" pitchFamily="34" charset="0"/>
              </a:rPr>
              <a:t>konsentrasjonen.</a:t>
            </a:r>
            <a:endParaRPr lang="nb-NO" sz="2000">
              <a:solidFill>
                <a:schemeClr val="accent2">
                  <a:lumMod val="75000"/>
                </a:schemeClr>
              </a:solidFill>
              <a:latin typeface="Calibri" pitchFamily="34" charset="0"/>
            </a:endParaRPr>
          </a:p>
          <a:p>
            <a:pPr>
              <a:defRPr/>
            </a:pPr>
            <a:r>
              <a:rPr lang="nb-NO" sz="2000" smtClean="0">
                <a:solidFill>
                  <a:schemeClr val="accent2">
                    <a:lumMod val="75000"/>
                  </a:schemeClr>
                </a:solidFill>
                <a:latin typeface="Calibri" pitchFamily="34" charset="0"/>
              </a:rPr>
              <a:t>Når du har diabetes har </a:t>
            </a:r>
            <a:r>
              <a:rPr lang="nb-NO" sz="2000">
                <a:solidFill>
                  <a:schemeClr val="accent2">
                    <a:lumMod val="75000"/>
                  </a:schemeClr>
                </a:solidFill>
                <a:latin typeface="Calibri" pitchFamily="34" charset="0"/>
              </a:rPr>
              <a:t>du en </a:t>
            </a:r>
            <a:r>
              <a:rPr lang="nb-NO" sz="2000" smtClean="0">
                <a:solidFill>
                  <a:schemeClr val="accent2">
                    <a:lumMod val="75000"/>
                  </a:schemeClr>
                </a:solidFill>
                <a:latin typeface="Calibri" pitchFamily="34" charset="0"/>
              </a:rPr>
              <a:t>lovbestemt </a:t>
            </a:r>
            <a:r>
              <a:rPr lang="nb-NO" sz="2000">
                <a:solidFill>
                  <a:schemeClr val="accent2">
                    <a:lumMod val="75000"/>
                  </a:schemeClr>
                </a:solidFill>
                <a:latin typeface="Calibri" pitchFamily="34" charset="0"/>
              </a:rPr>
              <a:t>rettighet på </a:t>
            </a:r>
            <a:r>
              <a:rPr lang="nb-NO" sz="2000" smtClean="0">
                <a:solidFill>
                  <a:schemeClr val="accent2">
                    <a:lumMod val="75000"/>
                  </a:schemeClr>
                </a:solidFill>
                <a:latin typeface="Calibri" pitchFamily="34" charset="0"/>
              </a:rPr>
              <a:t>1 time forlenget eksamenstid.</a:t>
            </a:r>
            <a:endParaRPr lang="nb-NO" sz="2000">
              <a:solidFill>
                <a:schemeClr val="accent2">
                  <a:lumMod val="75000"/>
                </a:schemeClr>
              </a:solidFill>
              <a:latin typeface="Calibri" pitchFamily="34" charset="0"/>
            </a:endParaRPr>
          </a:p>
        </p:txBody>
      </p:sp>
      <p:sp>
        <p:nvSpPr>
          <p:cNvPr id="187396" name="TekstSylinder 4"/>
          <p:cNvSpPr txBox="1">
            <a:spLocks noChangeArrowheads="1"/>
          </p:cNvSpPr>
          <p:nvPr/>
        </p:nvSpPr>
        <p:spPr bwMode="auto">
          <a:xfrm>
            <a:off x="5503507" y="3611933"/>
            <a:ext cx="3482578" cy="2246769"/>
          </a:xfrm>
          <a:prstGeom prst="rect">
            <a:avLst/>
          </a:prstGeom>
          <a:noFill/>
          <a:ln w="9525">
            <a:noFill/>
            <a:miter lim="800000"/>
          </a:ln>
        </p:spPr>
        <p:txBody>
          <a:bodyPr>
            <a:spAutoFit/>
          </a:bodyPr>
          <a:lstStyle>
            <a:defPPr/>
          </a:lstStyle>
          <a:p>
            <a:pPr>
              <a:defRPr/>
            </a:pPr>
            <a:r>
              <a:rPr lang="nb-NO" sz="2000" smtClean="0">
                <a:solidFill>
                  <a:schemeClr val="accent2">
                    <a:lumMod val="75000"/>
                  </a:schemeClr>
                </a:solidFill>
                <a:latin typeface="Calibri" pitchFamily="34" charset="0"/>
              </a:rPr>
              <a:t>Mål blodsukkeret både før og under eksamen. </a:t>
            </a:r>
            <a:r>
              <a:rPr lang="nb-NO" sz="2000">
                <a:solidFill>
                  <a:schemeClr val="accent2">
                    <a:lumMod val="75000"/>
                  </a:schemeClr>
                </a:solidFill>
                <a:latin typeface="Calibri" pitchFamily="34" charset="0"/>
              </a:rPr>
              <a:t>Slik kan du forebygge store </a:t>
            </a:r>
            <a:r>
              <a:rPr lang="nb-NO" sz="2000" smtClean="0">
                <a:solidFill>
                  <a:schemeClr val="accent2">
                    <a:lumMod val="75000"/>
                  </a:schemeClr>
                </a:solidFill>
                <a:latin typeface="Calibri" pitchFamily="34" charset="0"/>
              </a:rPr>
              <a:t>blodsukkersvingninger</a:t>
            </a:r>
            <a:r>
              <a:rPr lang="nb-NO" sz="2000">
                <a:solidFill>
                  <a:schemeClr val="accent2">
                    <a:lumMod val="75000"/>
                  </a:schemeClr>
                </a:solidFill>
                <a:latin typeface="Calibri" pitchFamily="34" charset="0"/>
              </a:rPr>
              <a:t>.</a:t>
            </a:r>
          </a:p>
          <a:p>
            <a:pPr>
              <a:defRPr/>
            </a:pPr>
            <a:endParaRPr lang="nb-NO" sz="2000">
              <a:solidFill>
                <a:schemeClr val="accent2">
                  <a:lumMod val="75000"/>
                </a:schemeClr>
              </a:solidFill>
              <a:latin typeface="Calibri" pitchFamily="34" charset="0"/>
            </a:endParaRPr>
          </a:p>
          <a:p>
            <a:pPr>
              <a:defRPr/>
            </a:pPr>
            <a:r>
              <a:rPr lang="nb-NO" sz="2000">
                <a:solidFill>
                  <a:schemeClr val="accent2">
                    <a:lumMod val="75000"/>
                  </a:schemeClr>
                </a:solidFill>
                <a:latin typeface="Calibri" pitchFamily="34" charset="0"/>
              </a:rPr>
              <a:t>Ta </a:t>
            </a:r>
            <a:r>
              <a:rPr lang="nb-NO" sz="2000" smtClean="0">
                <a:solidFill>
                  <a:schemeClr val="accent2">
                    <a:lumMod val="75000"/>
                  </a:schemeClr>
                </a:solidFill>
                <a:latin typeface="Calibri" pitchFamily="34" charset="0"/>
              </a:rPr>
              <a:t>med </a:t>
            </a:r>
            <a:r>
              <a:rPr lang="nb-NO" sz="2000">
                <a:solidFill>
                  <a:schemeClr val="accent2">
                    <a:lumMod val="75000"/>
                  </a:schemeClr>
                </a:solidFill>
                <a:latin typeface="Calibri" pitchFamily="34" charset="0"/>
              </a:rPr>
              <a:t>ekstra </a:t>
            </a:r>
            <a:r>
              <a:rPr lang="nb-NO" sz="2000" smtClean="0">
                <a:solidFill>
                  <a:schemeClr val="accent2">
                    <a:lumMod val="75000"/>
                  </a:schemeClr>
                </a:solidFill>
                <a:latin typeface="Calibri" pitchFamily="34" charset="0"/>
              </a:rPr>
              <a:t>mat og drikke i </a:t>
            </a:r>
            <a:r>
              <a:rPr lang="nb-NO" sz="2000">
                <a:solidFill>
                  <a:schemeClr val="accent2">
                    <a:lumMod val="75000"/>
                  </a:schemeClr>
                </a:solidFill>
                <a:latin typeface="Calibri" pitchFamily="34" charset="0"/>
              </a:rPr>
              <a:t>tilfelle du får en føling.</a:t>
            </a:r>
          </a:p>
        </p:txBody>
      </p:sp>
      <p:sp>
        <p:nvSpPr>
          <p:cNvPr id="5" name="Tittel 1"/>
          <p:cNvSpPr txBox="1"/>
          <p:nvPr/>
        </p:nvSpPr>
        <p:spPr bwMode="auto">
          <a:xfrm>
            <a:off x="776536" y="757512"/>
            <a:ext cx="8280920" cy="576064"/>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defPPr/>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indent="0" algn="ctr">
              <a:buNone/>
            </a:pPr>
            <a:r>
              <a:rPr lang="nb-NO" sz="3200" b="1" kern="0" smtClean="0">
                <a:solidFill>
                  <a:schemeClr val="accent2">
                    <a:lumMod val="75000"/>
                  </a:schemeClr>
                </a:solidFill>
                <a:latin typeface="Calibri" pitchFamily="34" charset="0"/>
              </a:rPr>
              <a:t>Eksamen</a:t>
            </a:r>
          </a:p>
        </p:txBody>
      </p:sp>
      <p:pic>
        <p:nvPicPr>
          <p:cNvPr id="6148" name="Picture 4" descr="Relatert bilde">
            <a:hlinkClick r:id="rId2" tgtFrame="_blank"/>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88604" y="3438884"/>
            <a:ext cx="3600400" cy="2808313"/>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3231892"/>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5" name="Plassholder for innhold 2"/>
          <p:cNvSpPr>
            <a:spLocks noGrp="1"/>
          </p:cNvSpPr>
          <p:nvPr>
            <p:ph idx="1"/>
          </p:nvPr>
        </p:nvSpPr>
        <p:spPr>
          <a:xfrm>
            <a:off x="1280592" y="1772816"/>
            <a:ext cx="7992888" cy="2808312"/>
          </a:xfrm>
        </p:spPr>
        <p:txBody>
          <a:bodyPr/>
          <a:lstStyle>
            <a:defPPr/>
          </a:lstStyle>
          <a:p>
            <a:pPr>
              <a:defRPr/>
            </a:pPr>
            <a:r>
              <a:rPr lang="nb-NO" sz="2000" smtClean="0">
                <a:solidFill>
                  <a:schemeClr val="accent2">
                    <a:lumMod val="75000"/>
                  </a:schemeClr>
                </a:solidFill>
                <a:latin typeface="Calibri" pitchFamily="34" charset="0"/>
              </a:rPr>
              <a:t>Diabetesdagbok er et viktig redskap i hverdagen</a:t>
            </a:r>
          </a:p>
          <a:p>
            <a:pPr>
              <a:defRPr/>
            </a:pPr>
            <a:r>
              <a:rPr lang="nb-NO" sz="2000" smtClean="0">
                <a:solidFill>
                  <a:schemeClr val="accent2">
                    <a:lumMod val="75000"/>
                  </a:schemeClr>
                </a:solidFill>
                <a:latin typeface="Calibri" pitchFamily="34" charset="0"/>
              </a:rPr>
              <a:t>Den hjelper til å holde oversikt og reflektere over blodsukkerkontrollen</a:t>
            </a:r>
          </a:p>
          <a:p>
            <a:pPr>
              <a:defRPr/>
            </a:pPr>
            <a:r>
              <a:rPr lang="nb-NO" sz="2000" smtClean="0">
                <a:solidFill>
                  <a:schemeClr val="accent2">
                    <a:lumMod val="75000"/>
                  </a:schemeClr>
                </a:solidFill>
                <a:latin typeface="Calibri" pitchFamily="34" charset="0"/>
              </a:rPr>
              <a:t>Desto mer som noteres i dagboken av blodsukkerverdier, mat og aktivitet</a:t>
            </a:r>
            <a:r>
              <a:rPr lang="nb-NO" sz="2000">
                <a:solidFill>
                  <a:schemeClr val="accent2">
                    <a:lumMod val="75000"/>
                  </a:schemeClr>
                </a:solidFill>
                <a:latin typeface="Calibri" pitchFamily="34" charset="0"/>
              </a:rPr>
              <a:t> </a:t>
            </a:r>
            <a:r>
              <a:rPr lang="nb-NO" sz="2000" smtClean="0">
                <a:solidFill>
                  <a:schemeClr val="accent2">
                    <a:lumMod val="75000"/>
                  </a:schemeClr>
                </a:solidFill>
                <a:latin typeface="Calibri" pitchFamily="34" charset="0"/>
              </a:rPr>
              <a:t>desto mer verdi har boken</a:t>
            </a:r>
          </a:p>
          <a:p>
            <a:pPr>
              <a:defRPr/>
            </a:pPr>
            <a:r>
              <a:rPr lang="nb-NO" sz="2000" smtClean="0">
                <a:solidFill>
                  <a:schemeClr val="accent2">
                    <a:lumMod val="75000"/>
                  </a:schemeClr>
                </a:solidFill>
                <a:latin typeface="Calibri" pitchFamily="34" charset="0"/>
              </a:rPr>
              <a:t>Den er et viktig redskap for sykepleier og lege for å vurdere behandlingen. Ta den med deg til kontroll.</a:t>
            </a:r>
          </a:p>
          <a:p>
            <a:pPr>
              <a:defRPr/>
            </a:pPr>
            <a:endParaRPr lang="nb-NO" smtClean="0"/>
          </a:p>
        </p:txBody>
      </p:sp>
      <p:sp>
        <p:nvSpPr>
          <p:cNvPr id="4" name="Tittel 1"/>
          <p:cNvSpPr txBox="1"/>
          <p:nvPr/>
        </p:nvSpPr>
        <p:spPr bwMode="auto">
          <a:xfrm>
            <a:off x="776536" y="757512"/>
            <a:ext cx="8280920" cy="576064"/>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defPPr/>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indent="0" algn="ctr">
              <a:buNone/>
            </a:pPr>
            <a:r>
              <a:rPr lang="nb-NO" sz="3200" b="1" kern="0" smtClean="0">
                <a:solidFill>
                  <a:schemeClr val="accent2">
                    <a:lumMod val="75000"/>
                  </a:schemeClr>
                </a:solidFill>
                <a:latin typeface="Calibri" pitchFamily="34" charset="0"/>
              </a:rPr>
              <a:t>Diabetesdagbok eller logg</a:t>
            </a:r>
          </a:p>
        </p:txBody>
      </p:sp>
      <p:pic>
        <p:nvPicPr>
          <p:cNvPr id="7170" name="Picture 2" descr="P:\VestAgder\wpdok\Bilder\Diabetes PP-presentasjon\Diabetes.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36697" y="4077072"/>
            <a:ext cx="3294350" cy="204596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091523"/>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3" name="TekstSylinder 4"/>
          <p:cNvSpPr txBox="1">
            <a:spLocks noChangeArrowheads="1"/>
          </p:cNvSpPr>
          <p:nvPr/>
        </p:nvSpPr>
        <p:spPr bwMode="auto">
          <a:xfrm>
            <a:off x="2717205" y="1484784"/>
            <a:ext cx="4536504" cy="2862322"/>
          </a:xfrm>
          <a:prstGeom prst="rect">
            <a:avLst/>
          </a:prstGeom>
          <a:noFill/>
          <a:ln w="9525">
            <a:noFill/>
            <a:miter lim="800000"/>
          </a:ln>
        </p:spPr>
        <p:txBody>
          <a:bodyPr wrap="square">
            <a:spAutoFit/>
          </a:bodyPr>
          <a:lstStyle>
            <a:defPPr/>
          </a:lstStyle>
          <a:p>
            <a:pPr>
              <a:defRPr/>
            </a:pPr>
            <a:r>
              <a:rPr lang="nb-NO" sz="2000">
                <a:solidFill>
                  <a:schemeClr val="accent2">
                    <a:lumMod val="75000"/>
                  </a:schemeClr>
                </a:solidFill>
                <a:latin typeface="Calibri" pitchFamily="34" charset="0"/>
              </a:rPr>
              <a:t>Nå er du klar til å reise hjem!</a:t>
            </a:r>
          </a:p>
          <a:p>
            <a:pPr>
              <a:defRPr/>
            </a:pPr>
            <a:r>
              <a:rPr lang="nb-NO" sz="2000">
                <a:solidFill>
                  <a:schemeClr val="accent2">
                    <a:lumMod val="75000"/>
                  </a:schemeClr>
                </a:solidFill>
                <a:latin typeface="Calibri" pitchFamily="34" charset="0"/>
              </a:rPr>
              <a:t>Dere har lært mye og vil klare dere hjemme i hverdagen.</a:t>
            </a:r>
          </a:p>
          <a:p>
            <a:pPr>
              <a:defRPr/>
            </a:pPr>
            <a:endParaRPr lang="nb-NO" sz="2000">
              <a:solidFill>
                <a:schemeClr val="accent2">
                  <a:lumMod val="75000"/>
                </a:schemeClr>
              </a:solidFill>
              <a:latin typeface="Calibri" pitchFamily="34" charset="0"/>
            </a:endParaRPr>
          </a:p>
          <a:p>
            <a:pPr>
              <a:defRPr/>
            </a:pPr>
            <a:r>
              <a:rPr lang="nb-NO" sz="2000">
                <a:solidFill>
                  <a:schemeClr val="accent2">
                    <a:lumMod val="75000"/>
                  </a:schemeClr>
                </a:solidFill>
                <a:latin typeface="Calibri" pitchFamily="34" charset="0"/>
              </a:rPr>
              <a:t>Det har vært en glede å få lov å undervise dere.</a:t>
            </a:r>
          </a:p>
          <a:p>
            <a:pPr>
              <a:defRPr/>
            </a:pPr>
            <a:endParaRPr lang="nb-NO" sz="2000">
              <a:solidFill>
                <a:schemeClr val="accent2">
                  <a:lumMod val="75000"/>
                </a:schemeClr>
              </a:solidFill>
              <a:latin typeface="Calibri" pitchFamily="34" charset="0"/>
            </a:endParaRPr>
          </a:p>
          <a:p>
            <a:pPr>
              <a:defRPr/>
            </a:pPr>
            <a:r>
              <a:rPr lang="nb-NO" sz="2000">
                <a:solidFill>
                  <a:schemeClr val="accent2">
                    <a:lumMod val="75000"/>
                  </a:schemeClr>
                </a:solidFill>
                <a:latin typeface="Calibri" pitchFamily="34" charset="0"/>
              </a:rPr>
              <a:t>Kom gjerne innom og hils på oss her i </a:t>
            </a:r>
            <a:r>
              <a:rPr lang="nb-NO" sz="2000" smtClean="0">
                <a:solidFill>
                  <a:schemeClr val="accent2">
                    <a:lumMod val="75000"/>
                  </a:schemeClr>
                </a:solidFill>
                <a:latin typeface="Calibri" pitchFamily="34" charset="0"/>
              </a:rPr>
              <a:t>avdelingen </a:t>
            </a:r>
            <a:r>
              <a:rPr lang="nb-NO" sz="2000">
                <a:solidFill>
                  <a:schemeClr val="accent2">
                    <a:lumMod val="75000"/>
                  </a:schemeClr>
                </a:solidFill>
                <a:latin typeface="Calibri" pitchFamily="34" charset="0"/>
              </a:rPr>
              <a:t>når du er på kontroll</a:t>
            </a:r>
            <a:r>
              <a:rPr lang="nb-NO" sz="2000" smtClean="0">
                <a:solidFill>
                  <a:srgbClr val="00338D"/>
                </a:solidFill>
                <a:latin typeface="Calibri" pitchFamily="34" charset="0"/>
              </a:rPr>
              <a:t>.</a:t>
            </a:r>
            <a:endParaRPr lang="nb-NO" sz="2000">
              <a:solidFill>
                <a:srgbClr val="00338D"/>
              </a:solidFill>
              <a:latin typeface="Calibri" pitchFamily="34" charset="0"/>
            </a:endParaRPr>
          </a:p>
        </p:txBody>
      </p:sp>
      <p:pic>
        <p:nvPicPr>
          <p:cNvPr id="8194" name="Picture 2" descr="Bilderesultat for happy family drawing  diabetes">
            <a:hlinkClick r:id="rId2" tgtFrame="_blank"/>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2158" y="4116534"/>
            <a:ext cx="8829675" cy="222885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8" name="Tittel 1"/>
          <p:cNvSpPr txBox="1"/>
          <p:nvPr/>
        </p:nvSpPr>
        <p:spPr bwMode="auto">
          <a:xfrm>
            <a:off x="776535" y="755003"/>
            <a:ext cx="8280920" cy="576064"/>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defPPr/>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indent="0" algn="ctr">
              <a:buNone/>
            </a:pPr>
            <a:r>
              <a:rPr lang="nb-NO" sz="3200" b="1" kern="0" smtClean="0">
                <a:solidFill>
                  <a:schemeClr val="accent2">
                    <a:lumMod val="75000"/>
                  </a:schemeClr>
                </a:solidFill>
                <a:latin typeface="Calibri" pitchFamily="34" charset="0"/>
              </a:rPr>
              <a:t>Utskrivelse fra sykehuset</a:t>
            </a:r>
          </a:p>
        </p:txBody>
      </p:sp>
    </p:spTree>
    <p:extLst>
      <p:ext uri="{BB962C8B-B14F-4D97-AF65-F5344CB8AC3E}">
        <p14:creationId xmlns:p14="http://schemas.microsoft.com/office/powerpoint/2010/main" val="3238844560"/>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2756756" y="1931288"/>
            <a:ext cx="4176464" cy="430887"/>
          </a:xfrm>
          <a:prstGeom prst="rect">
            <a:avLst/>
          </a:prstGeom>
          <a:noFill/>
        </p:spPr>
        <p:txBody>
          <a:bodyPr wrap="square" rtlCol="0">
            <a:spAutoFit/>
          </a:bodyPr>
          <a:lstStyle>
            <a:defPPr/>
          </a:lstStyle>
          <a:p>
            <a:r>
              <a:rPr lang="nb-NO" sz="2200" smtClean="0">
                <a:latin typeface="Calibri" pitchFamily="34" charset="0"/>
                <a:hlinkClick r:id="rId3" tgtFrame="_blank"/>
              </a:rPr>
              <a:t>Sånn er jeg og sånn er det - Maria</a:t>
            </a:r>
            <a:endParaRPr lang="nb-NO" sz="2200">
              <a:latin typeface="Calibri" pitchFamily="34" charset="0"/>
            </a:endParaRPr>
          </a:p>
        </p:txBody>
      </p:sp>
      <p:sp>
        <p:nvSpPr>
          <p:cNvPr id="4" name="TekstSylinder 3"/>
          <p:cNvSpPr txBox="1"/>
          <p:nvPr/>
        </p:nvSpPr>
        <p:spPr>
          <a:xfrm>
            <a:off x="3797586" y="2477775"/>
            <a:ext cx="2094803" cy="430887"/>
          </a:xfrm>
          <a:prstGeom prst="rect">
            <a:avLst/>
          </a:prstGeom>
          <a:noFill/>
        </p:spPr>
        <p:txBody>
          <a:bodyPr wrap="square" rtlCol="0">
            <a:spAutoFit/>
          </a:bodyPr>
          <a:lstStyle>
            <a:defPPr/>
          </a:lstStyle>
          <a:p>
            <a:r>
              <a:rPr lang="nb-NO" sz="2200" smtClean="0">
                <a:latin typeface="Calibri" pitchFamily="34" charset="0"/>
                <a:hlinkClick r:id="rId4" tgtFrame="_blank"/>
              </a:rPr>
              <a:t>Jørgen, snart 6</a:t>
            </a:r>
            <a:endParaRPr lang="nb-NO" sz="2200">
              <a:latin typeface="Calibri" pitchFamily="34" charset="0"/>
            </a:endParaRPr>
          </a:p>
        </p:txBody>
      </p:sp>
      <p:sp>
        <p:nvSpPr>
          <p:cNvPr id="5" name="TekstSylinder 4"/>
          <p:cNvSpPr txBox="1"/>
          <p:nvPr/>
        </p:nvSpPr>
        <p:spPr>
          <a:xfrm>
            <a:off x="4232920" y="900007"/>
            <a:ext cx="1224136" cy="584775"/>
          </a:xfrm>
          <a:prstGeom prst="rect">
            <a:avLst/>
          </a:prstGeom>
          <a:noFill/>
        </p:spPr>
        <p:txBody>
          <a:bodyPr wrap="square" rtlCol="0">
            <a:spAutoFit/>
          </a:bodyPr>
          <a:lstStyle>
            <a:defPPr/>
          </a:lstStyle>
          <a:p>
            <a:pPr algn="ctr"/>
            <a:r>
              <a:rPr lang="nb-NO" sz="3200" b="1" smtClean="0">
                <a:solidFill>
                  <a:schemeClr val="accent2">
                    <a:lumMod val="75000"/>
                  </a:schemeClr>
                </a:solidFill>
                <a:latin typeface="Calibri" pitchFamily="34" charset="0"/>
              </a:rPr>
              <a:t>Film</a:t>
            </a:r>
            <a:endParaRPr lang="nb-NO" sz="3200" b="1">
              <a:solidFill>
                <a:schemeClr val="accent2">
                  <a:lumMod val="75000"/>
                </a:schemeClr>
              </a:solidFill>
              <a:latin typeface="Calibri" pitchFamily="34" charset="0"/>
            </a:endParaRPr>
          </a:p>
        </p:txBody>
      </p:sp>
      <p:pic>
        <p:nvPicPr>
          <p:cNvPr id="9218" name="Picture 2" descr="Relatert bilde">
            <a:hlinkClick r:id="rId5" tgtFrame="_blank"/>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798853" y="3284984"/>
            <a:ext cx="4092270" cy="229997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78681"/>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tel 1"/>
          <p:cNvSpPr>
            <a:spLocks noGrp="1"/>
          </p:cNvSpPr>
          <p:nvPr>
            <p:ph type="title"/>
          </p:nvPr>
        </p:nvSpPr>
        <p:spPr>
          <a:xfrm>
            <a:off x="555790" y="574353"/>
            <a:ext cx="9001000" cy="766415"/>
          </a:xfrm>
        </p:spPr>
        <p:txBody>
          <a:bodyPr/>
          <a:lstStyle>
            <a:defPPr/>
          </a:lstStyle>
          <a:p>
            <a:pPr algn="ctr" eaLnBrk="1" hangingPunct="1"/>
            <a:r>
              <a:rPr lang="nb-NO" sz="3200" smtClean="0">
                <a:solidFill>
                  <a:schemeClr val="accent2">
                    <a:lumMod val="75000"/>
                  </a:schemeClr>
                </a:solidFill>
                <a:latin typeface="Calibri" pitchFamily="34" charset="0"/>
              </a:rPr>
              <a:t>Hva skjer når kroppen har for lite insulin?</a:t>
            </a:r>
          </a:p>
        </p:txBody>
      </p:sp>
      <p:sp>
        <p:nvSpPr>
          <p:cNvPr id="3" name="Plassholder for innhold 2"/>
          <p:cNvSpPr>
            <a:spLocks noGrp="1"/>
          </p:cNvSpPr>
          <p:nvPr>
            <p:ph idx="1"/>
          </p:nvPr>
        </p:nvSpPr>
        <p:spPr>
          <a:xfrm>
            <a:off x="776536" y="1340768"/>
            <a:ext cx="5832648" cy="4968547"/>
          </a:xfrm>
        </p:spPr>
        <p:txBody>
          <a:bodyPr>
            <a:normAutofit/>
          </a:bodyPr>
          <a:lstStyle>
            <a:defPPr/>
          </a:lstStyle>
          <a:p>
            <a:pPr fontAlgn="auto">
              <a:spcAft>
                <a:spcPts val="600"/>
              </a:spcAft>
              <a:buSzPct val="101000"/>
              <a:defRPr/>
            </a:pPr>
            <a:r>
              <a:rPr lang="nb-NO" sz="2000" smtClean="0">
                <a:solidFill>
                  <a:schemeClr val="accent2">
                    <a:lumMod val="75000"/>
                  </a:schemeClr>
                </a:solidFill>
                <a:latin typeface="Calibri" pitchFamily="34" charset="0"/>
              </a:rPr>
              <a:t>Sukkeret som kommer fra maten kan ikke gå inn i cellene. Det forblir i blodet og kroppens celler får ikke nok energi. Blodsukkeret stiger</a:t>
            </a:r>
          </a:p>
          <a:p>
            <a:pPr fontAlgn="auto">
              <a:spcAft>
                <a:spcPts val="600"/>
              </a:spcAft>
              <a:buSzTx/>
              <a:defRPr/>
            </a:pPr>
            <a:r>
              <a:rPr lang="nb-NO" sz="2000" smtClean="0">
                <a:solidFill>
                  <a:schemeClr val="accent2">
                    <a:lumMod val="75000"/>
                  </a:schemeClr>
                </a:solidFill>
                <a:latin typeface="Calibri" pitchFamily="34" charset="0"/>
              </a:rPr>
              <a:t>Kroppen vil ikke ha så mye sukker i blodet, og  nyrene begynner å skille det ut, men da må de lage mye urin.                                                                  Derfor tisser man ofte mye før man vet at man har diabetes</a:t>
            </a:r>
          </a:p>
          <a:p>
            <a:pPr fontAlgn="auto">
              <a:spcAft>
                <a:spcPts val="600"/>
              </a:spcAft>
              <a:buSzTx/>
              <a:defRPr/>
            </a:pPr>
            <a:r>
              <a:rPr lang="nb-NO" sz="2000" smtClean="0">
                <a:solidFill>
                  <a:schemeClr val="accent2">
                    <a:lumMod val="75000"/>
                  </a:schemeClr>
                </a:solidFill>
                <a:latin typeface="Calibri" pitchFamily="34" charset="0"/>
              </a:rPr>
              <a:t>Når man tisser mye blir man tørst og drikker mer</a:t>
            </a:r>
          </a:p>
          <a:p>
            <a:pPr fontAlgn="auto">
              <a:spcAft>
                <a:spcPts val="600"/>
              </a:spcAft>
              <a:buSzTx/>
              <a:defRPr/>
            </a:pPr>
            <a:r>
              <a:rPr lang="nb-NO" sz="2000" smtClean="0">
                <a:solidFill>
                  <a:schemeClr val="accent2">
                    <a:lumMod val="75000"/>
                  </a:schemeClr>
                </a:solidFill>
                <a:latin typeface="Calibri" pitchFamily="34" charset="0"/>
              </a:rPr>
              <a:t>Cellene får ikke sukker og kan ikke fungere normalt. Derfor blir man ofte sliten og orker ikke så mye</a:t>
            </a:r>
          </a:p>
          <a:p>
            <a:pPr fontAlgn="auto">
              <a:spcAft>
                <a:spcPts val="600"/>
              </a:spcAft>
              <a:buSzTx/>
              <a:defRPr/>
            </a:pPr>
            <a:r>
              <a:rPr lang="nb-NO" sz="2000" smtClean="0">
                <a:solidFill>
                  <a:schemeClr val="accent2">
                    <a:lumMod val="75000"/>
                  </a:schemeClr>
                </a:solidFill>
                <a:latin typeface="Calibri" pitchFamily="34" charset="0"/>
              </a:rPr>
              <a:t>Kroppen bruker da fett som energikilde, og man går ned i vekt</a:t>
            </a:r>
            <a:endParaRPr lang="nb-NO" sz="2000">
              <a:solidFill>
                <a:schemeClr val="accent2">
                  <a:lumMod val="75000"/>
                </a:schemeClr>
              </a:solidFill>
              <a:latin typeface="Calibri" pitchFamily="34" charset="0"/>
            </a:endParaRPr>
          </a:p>
        </p:txBody>
      </p:sp>
      <p:pic>
        <p:nvPicPr>
          <p:cNvPr id="13314" name="Picture 2" descr="Bilderesultat for diabetes hyperglykemi">
            <a:hlinkClick r:id="rId2" tgtFrame="_blank"/>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72918" y="3789040"/>
            <a:ext cx="2934600" cy="244065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3316" name="Picture 4" descr="Bilderesultat for barn tissetrengt">
            <a:hlinkClick r:id="rId4" tgtFrame="_blank"/>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908070" y="1196752"/>
            <a:ext cx="2664296" cy="266429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488830"/>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tel 1"/>
          <p:cNvSpPr>
            <a:spLocks noGrp="1"/>
          </p:cNvSpPr>
          <p:nvPr>
            <p:ph type="title"/>
          </p:nvPr>
        </p:nvSpPr>
        <p:spPr>
          <a:xfrm>
            <a:off x="391568" y="793727"/>
            <a:ext cx="9001000" cy="649287"/>
          </a:xfrm>
        </p:spPr>
        <p:txBody>
          <a:bodyPr/>
          <a:lstStyle>
            <a:defPPr/>
          </a:lstStyle>
          <a:p>
            <a:pPr algn="ctr"/>
            <a:r>
              <a:rPr lang="nb-NO" sz="3200" smtClean="0">
                <a:solidFill>
                  <a:schemeClr val="accent2">
                    <a:lumMod val="75000"/>
                  </a:schemeClr>
                </a:solidFill>
                <a:latin typeface="Calibri" pitchFamily="34" charset="0"/>
              </a:rPr>
              <a:t>Hva påvirker blodsukkeret?</a:t>
            </a:r>
          </a:p>
        </p:txBody>
      </p:sp>
      <p:pic>
        <p:nvPicPr>
          <p:cNvPr id="14338" name="Picture 2" descr="P:\VestAgder\wpdok\Bilder\Diabetes PP-presentasjon\Adrenalin hormon.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01891" y="4365245"/>
            <a:ext cx="2830810" cy="167715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4" name="TekstSylinder 3"/>
          <p:cNvSpPr txBox="1"/>
          <p:nvPr/>
        </p:nvSpPr>
        <p:spPr>
          <a:xfrm>
            <a:off x="6465168" y="5836477"/>
            <a:ext cx="2304256" cy="430887"/>
          </a:xfrm>
          <a:prstGeom prst="rect">
            <a:avLst/>
          </a:prstGeom>
          <a:noFill/>
        </p:spPr>
        <p:txBody>
          <a:bodyPr wrap="square" rtlCol="0">
            <a:spAutoFit/>
          </a:bodyPr>
          <a:lstStyle>
            <a:defPPr/>
          </a:lstStyle>
          <a:p>
            <a:pPr algn="ctr"/>
            <a:r>
              <a:rPr lang="nb-NO" sz="2200" b="1" smtClean="0">
                <a:solidFill>
                  <a:schemeClr val="accent2">
                    <a:lumMod val="75000"/>
                  </a:schemeClr>
                </a:solidFill>
                <a:latin typeface="Calibri" pitchFamily="34" charset="0"/>
              </a:rPr>
              <a:t>Hormoner</a:t>
            </a:r>
            <a:endParaRPr lang="nb-NO" sz="2200" b="1">
              <a:solidFill>
                <a:schemeClr val="accent2">
                  <a:lumMod val="75000"/>
                </a:schemeClr>
              </a:solidFill>
              <a:latin typeface="Calibri" pitchFamily="34" charset="0"/>
            </a:endParaRPr>
          </a:p>
        </p:txBody>
      </p:sp>
      <p:pic>
        <p:nvPicPr>
          <p:cNvPr id="14339" name="Picture 3" descr="P:\VestAgder\wpdok\Bilder\Diabetes PP-presentasjon\Stress.png"/>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008811" y="3501008"/>
            <a:ext cx="1766514" cy="216429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7" name="TekstSylinder 6"/>
          <p:cNvSpPr txBox="1"/>
          <p:nvPr/>
        </p:nvSpPr>
        <p:spPr>
          <a:xfrm>
            <a:off x="4161061" y="5574867"/>
            <a:ext cx="1462013" cy="430887"/>
          </a:xfrm>
          <a:prstGeom prst="rect">
            <a:avLst/>
          </a:prstGeom>
          <a:noFill/>
        </p:spPr>
        <p:txBody>
          <a:bodyPr wrap="square" rtlCol="0">
            <a:spAutoFit/>
          </a:bodyPr>
          <a:lstStyle>
            <a:defPPr/>
          </a:lstStyle>
          <a:p>
            <a:pPr algn="ctr"/>
            <a:r>
              <a:rPr lang="nb-NO" sz="2200" b="1" smtClean="0">
                <a:solidFill>
                  <a:schemeClr val="accent2">
                    <a:lumMod val="75000"/>
                  </a:schemeClr>
                </a:solidFill>
                <a:latin typeface="Calibri" pitchFamily="34" charset="0"/>
              </a:rPr>
              <a:t>Stress</a:t>
            </a:r>
            <a:endParaRPr lang="nb-NO" sz="2200" b="1">
              <a:solidFill>
                <a:schemeClr val="accent2">
                  <a:lumMod val="75000"/>
                </a:schemeClr>
              </a:solidFill>
              <a:latin typeface="Calibri" pitchFamily="34" charset="0"/>
            </a:endParaRPr>
          </a:p>
        </p:txBody>
      </p:sp>
      <p:pic>
        <p:nvPicPr>
          <p:cNvPr id="14341" name="Picture 5" descr="Bilderesultat for barn sykdom">
            <a:hlinkClick r:id="rId5" tgtFrame="_blank"/>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969224" y="1976438"/>
            <a:ext cx="2647950" cy="172402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8" name="TekstSylinder 7"/>
          <p:cNvSpPr txBox="1"/>
          <p:nvPr/>
        </p:nvSpPr>
        <p:spPr>
          <a:xfrm>
            <a:off x="7321091" y="3501008"/>
            <a:ext cx="1944216" cy="430887"/>
          </a:xfrm>
          <a:prstGeom prst="rect">
            <a:avLst/>
          </a:prstGeom>
          <a:noFill/>
        </p:spPr>
        <p:txBody>
          <a:bodyPr wrap="square" rtlCol="0">
            <a:spAutoFit/>
          </a:bodyPr>
          <a:lstStyle>
            <a:defPPr/>
          </a:lstStyle>
          <a:p>
            <a:pPr algn="ctr"/>
            <a:r>
              <a:rPr lang="nb-NO" sz="2200" b="1" smtClean="0">
                <a:solidFill>
                  <a:schemeClr val="accent2">
                    <a:lumMod val="75000"/>
                  </a:schemeClr>
                </a:solidFill>
                <a:latin typeface="Calibri" pitchFamily="34" charset="0"/>
              </a:rPr>
              <a:t>Sykdom</a:t>
            </a:r>
            <a:endParaRPr lang="nb-NO" sz="2200" b="1">
              <a:solidFill>
                <a:schemeClr val="accent2">
                  <a:lumMod val="75000"/>
                </a:schemeClr>
              </a:solidFill>
              <a:latin typeface="Calibri" pitchFamily="34" charset="0"/>
            </a:endParaRPr>
          </a:p>
        </p:txBody>
      </p:sp>
      <p:pic>
        <p:nvPicPr>
          <p:cNvPr id="14343" name="Picture 7" descr="Bilderesultat for barn aktivitet">
            <a:hlinkClick r:id="rId7" tgtFrame="_blank"/>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46075" y="1671638"/>
            <a:ext cx="3935487" cy="1992972"/>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9" name="TekstSylinder 8"/>
          <p:cNvSpPr txBox="1"/>
          <p:nvPr/>
        </p:nvSpPr>
        <p:spPr>
          <a:xfrm>
            <a:off x="848544" y="3493299"/>
            <a:ext cx="2880320" cy="430887"/>
          </a:xfrm>
          <a:prstGeom prst="rect">
            <a:avLst/>
          </a:prstGeom>
          <a:noFill/>
        </p:spPr>
        <p:txBody>
          <a:bodyPr wrap="square" rtlCol="0">
            <a:spAutoFit/>
          </a:bodyPr>
          <a:lstStyle>
            <a:defPPr/>
          </a:lstStyle>
          <a:p>
            <a:pPr algn="ctr"/>
            <a:r>
              <a:rPr lang="nb-NO" sz="2200" b="1" smtClean="0">
                <a:solidFill>
                  <a:schemeClr val="accent2">
                    <a:lumMod val="75000"/>
                  </a:schemeClr>
                </a:solidFill>
                <a:latin typeface="Calibri" pitchFamily="34" charset="0"/>
              </a:rPr>
              <a:t>Aktivitet</a:t>
            </a:r>
            <a:endParaRPr lang="nb-NO" sz="2200" b="1">
              <a:solidFill>
                <a:schemeClr val="accent2">
                  <a:lumMod val="75000"/>
                </a:schemeClr>
              </a:solidFill>
              <a:latin typeface="Calibri" pitchFamily="34" charset="0"/>
            </a:endParaRPr>
          </a:p>
        </p:txBody>
      </p:sp>
      <p:pic>
        <p:nvPicPr>
          <p:cNvPr id="14345" name="Picture 9" descr="Bilderesultat for barn mat">
            <a:hlinkClick r:id="rId9" tgtFrame="_blank"/>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219777" y="4160923"/>
            <a:ext cx="2137853" cy="208580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0" name="TekstSylinder 9"/>
          <p:cNvSpPr txBox="1"/>
          <p:nvPr/>
        </p:nvSpPr>
        <p:spPr>
          <a:xfrm>
            <a:off x="1531776" y="6128864"/>
            <a:ext cx="1564084" cy="430887"/>
          </a:xfrm>
          <a:prstGeom prst="rect">
            <a:avLst/>
          </a:prstGeom>
          <a:noFill/>
        </p:spPr>
        <p:txBody>
          <a:bodyPr wrap="square" rtlCol="0">
            <a:spAutoFit/>
          </a:bodyPr>
          <a:lstStyle>
            <a:defPPr/>
          </a:lstStyle>
          <a:p>
            <a:pPr algn="ctr"/>
            <a:r>
              <a:rPr lang="nb-NO" sz="2200" b="1" smtClean="0">
                <a:solidFill>
                  <a:schemeClr val="accent2">
                    <a:lumMod val="75000"/>
                  </a:schemeClr>
                </a:solidFill>
                <a:latin typeface="Calibri" pitchFamily="34" charset="0"/>
              </a:rPr>
              <a:t>Mat</a:t>
            </a:r>
            <a:endParaRPr lang="nb-NO" sz="2200" b="1">
              <a:solidFill>
                <a:schemeClr val="accent2">
                  <a:lumMod val="75000"/>
                </a:schemeClr>
              </a:solidFill>
              <a:latin typeface="Calibri" pitchFamily="34" charset="0"/>
            </a:endParaRPr>
          </a:p>
        </p:txBody>
      </p:sp>
      <p:pic>
        <p:nvPicPr>
          <p:cNvPr id="17" name="Picture 2" descr="C:\Users\Henk von der Linden\Documents\fenneke\fenneke\Pictures\sommer 2009\diabetesprosjektet\P1010542.JPG"/>
          <p:cNvPicPr>
            <a:picLocks noChangeAspect="1" noChangeArrowheads="1"/>
          </p:cNvPicPr>
          <p:nvPr/>
        </p:nvPicPr>
        <p:blipFill>
          <a:blip r:embed="rId11"/>
          <a:stretch>
            <a:fillRect/>
          </a:stretch>
        </p:blipFill>
        <p:spPr bwMode="auto">
          <a:xfrm>
            <a:off x="4141797" y="1478410"/>
            <a:ext cx="2657456" cy="1371311"/>
          </a:xfrm>
          <a:prstGeom prst="rect">
            <a:avLst/>
          </a:prstGeom>
          <a:noFill/>
          <a:ln w="9525">
            <a:noFill/>
            <a:miter lim="800000"/>
          </a:ln>
          <a:effectLst>
            <a:softEdge rad="63500"/>
          </a:effectLst>
        </p:spPr>
      </p:pic>
      <p:sp>
        <p:nvSpPr>
          <p:cNvPr id="11" name="TekstSylinder 10"/>
          <p:cNvSpPr txBox="1"/>
          <p:nvPr/>
        </p:nvSpPr>
        <p:spPr>
          <a:xfrm>
            <a:off x="4520952" y="2716218"/>
            <a:ext cx="1944216" cy="430887"/>
          </a:xfrm>
          <a:prstGeom prst="rect">
            <a:avLst/>
          </a:prstGeom>
          <a:noFill/>
        </p:spPr>
        <p:txBody>
          <a:bodyPr wrap="square" rtlCol="0">
            <a:spAutoFit/>
          </a:bodyPr>
          <a:lstStyle>
            <a:defPPr/>
          </a:lstStyle>
          <a:p>
            <a:pPr algn="ctr"/>
            <a:r>
              <a:rPr lang="nb-NO" sz="2200" b="1" smtClean="0">
                <a:solidFill>
                  <a:schemeClr val="accent2">
                    <a:lumMod val="75000"/>
                  </a:schemeClr>
                </a:solidFill>
                <a:latin typeface="Calibri" pitchFamily="34" charset="0"/>
              </a:rPr>
              <a:t>Insulin</a:t>
            </a:r>
            <a:endParaRPr lang="nb-NO" sz="2200" b="1">
              <a:solidFill>
                <a:schemeClr val="accent2">
                  <a:lumMod val="75000"/>
                </a:schemeClr>
              </a:solidFill>
              <a:latin typeface="Calibri" pitchFamily="34" charset="0"/>
            </a:endParaRPr>
          </a:p>
        </p:txBody>
      </p:sp>
    </p:spTree>
    <p:extLst>
      <p:ext uri="{BB962C8B-B14F-4D97-AF65-F5344CB8AC3E}">
        <p14:creationId xmlns:p14="http://schemas.microsoft.com/office/powerpoint/2010/main" val="3208410960"/>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88504" y="836712"/>
            <a:ext cx="8928992" cy="504056"/>
          </a:xfrm>
        </p:spPr>
        <p:txBody>
          <a:bodyPr>
            <a:noAutofit/>
          </a:bodyPr>
          <a:lstStyle>
            <a:defPPr/>
          </a:lstStyle>
          <a:p>
            <a:pPr algn="ctr" eaLnBrk="1" fontAlgn="auto" hangingPunct="1">
              <a:spcAft>
                <a:spcPct val="0"/>
              </a:spcAft>
              <a:defRPr/>
            </a:pPr>
            <a:r>
              <a:rPr lang="nb-NO" sz="3200" smtClean="0">
                <a:solidFill>
                  <a:schemeClr val="accent2">
                    <a:lumMod val="75000"/>
                  </a:schemeClr>
                </a:solidFill>
                <a:latin typeface="Calibri" pitchFamily="34" charset="0"/>
              </a:rPr>
              <a:t>Hvordan bryter sykdommen ut?</a:t>
            </a:r>
            <a:r>
              <a:rPr lang="nb-NO" sz="3200" smtClean="0"/>
              <a:t/>
            </a:r>
            <a:br>
              <a:rPr lang="nb-NO" sz="3200" smtClean="0"/>
            </a:br>
            <a:endParaRPr lang="nb-NO" sz="3200">
              <a:solidFill>
                <a:schemeClr val="accent2">
                  <a:lumMod val="75000"/>
                </a:schemeClr>
              </a:solidFill>
              <a:latin typeface="Calibri" pitchFamily="34" charset="0"/>
            </a:endParaRPr>
          </a:p>
        </p:txBody>
      </p:sp>
      <p:sp>
        <p:nvSpPr>
          <p:cNvPr id="3" name="TekstSylinder 2"/>
          <p:cNvSpPr txBox="1"/>
          <p:nvPr/>
        </p:nvSpPr>
        <p:spPr>
          <a:xfrm>
            <a:off x="5601072" y="2290496"/>
            <a:ext cx="3096344" cy="2246769"/>
          </a:xfrm>
          <a:prstGeom prst="rect">
            <a:avLst/>
          </a:prstGeom>
          <a:noFill/>
        </p:spPr>
        <p:txBody>
          <a:bodyPr wrap="square" rtlCol="0">
            <a:spAutoFit/>
          </a:bodyPr>
          <a:lstStyle>
            <a:defPPr/>
          </a:lstStyle>
          <a:p>
            <a:r>
              <a:rPr lang="nb-NO" sz="2000" smtClean="0">
                <a:solidFill>
                  <a:schemeClr val="accent2">
                    <a:lumMod val="75000"/>
                  </a:schemeClr>
                </a:solidFill>
                <a:latin typeface="Calibri" pitchFamily="34" charset="0"/>
              </a:rPr>
              <a:t>Det </a:t>
            </a:r>
            <a:r>
              <a:rPr lang="nb-NO" sz="2000">
                <a:solidFill>
                  <a:schemeClr val="accent2">
                    <a:lumMod val="75000"/>
                  </a:schemeClr>
                </a:solidFill>
                <a:latin typeface="Calibri" pitchFamily="34" charset="0"/>
              </a:rPr>
              <a:t>første angrepet mot  cellene som produserer insulin skjer lenge før du blir syk.</a:t>
            </a:r>
            <a:br>
              <a:rPr lang="nb-NO" sz="2000">
                <a:solidFill>
                  <a:schemeClr val="accent2">
                    <a:lumMod val="75000"/>
                  </a:schemeClr>
                </a:solidFill>
                <a:latin typeface="Calibri" pitchFamily="34" charset="0"/>
              </a:rPr>
            </a:br>
            <a:r>
              <a:rPr lang="nb-NO" sz="2000">
                <a:solidFill>
                  <a:schemeClr val="accent2">
                    <a:lumMod val="75000"/>
                  </a:schemeClr>
                </a:solidFill>
                <a:latin typeface="Calibri" pitchFamily="34" charset="0"/>
              </a:rPr>
              <a:t>Ved sykdomsdebut er allerede 80-90% av disse cellene ødelagt</a:t>
            </a:r>
            <a:r>
              <a:rPr lang="nb-NO" sz="2000" smtClean="0">
                <a:solidFill>
                  <a:schemeClr val="accent2">
                    <a:lumMod val="75000"/>
                  </a:schemeClr>
                </a:solidFill>
                <a:latin typeface="Calibri" pitchFamily="34" charset="0"/>
              </a:rPr>
              <a:t>.</a:t>
            </a:r>
            <a:endParaRPr lang="nb-NO" sz="2000">
              <a:solidFill>
                <a:schemeClr val="accent2">
                  <a:lumMod val="75000"/>
                </a:schemeClr>
              </a:solidFill>
              <a:latin typeface="Calibri" pitchFamily="34" charset="0"/>
            </a:endParaRPr>
          </a:p>
        </p:txBody>
      </p:sp>
      <p:pic>
        <p:nvPicPr>
          <p:cNvPr id="6" name="Picture 2" descr="P:\VestAgder\wpdok\Bilder\Diabetes PP-presentasjon\Remisjon.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76536" y="2056881"/>
            <a:ext cx="4680520" cy="2929444"/>
          </a:xfrm>
          <a:prstGeom prst="rect">
            <a:avLst/>
          </a:prstGeom>
          <a:noFill/>
          <a:effectLst>
            <a:glow rad="127000">
              <a:srgbClr val="FFEAD5"/>
            </a:glow>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585019"/>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tel 1"/>
          <p:cNvSpPr>
            <a:spLocks noGrp="1"/>
          </p:cNvSpPr>
          <p:nvPr>
            <p:ph type="title"/>
          </p:nvPr>
        </p:nvSpPr>
        <p:spPr>
          <a:xfrm>
            <a:off x="488505" y="908720"/>
            <a:ext cx="8928992" cy="576064"/>
          </a:xfrm>
        </p:spPr>
        <p:txBody>
          <a:bodyPr/>
          <a:lstStyle>
            <a:defPPr/>
          </a:lstStyle>
          <a:p>
            <a:pPr algn="ctr"/>
            <a:r>
              <a:rPr lang="nb-NO" sz="3200" smtClean="0">
                <a:solidFill>
                  <a:schemeClr val="accent2">
                    <a:lumMod val="75000"/>
                  </a:schemeClr>
                </a:solidFill>
                <a:latin typeface="Calibri" pitchFamily="34" charset="0"/>
              </a:rPr>
              <a:t>Remisjonsfasen</a:t>
            </a:r>
            <a:r>
              <a:rPr lang="nb-NO" b="0" smtClean="0">
                <a:solidFill>
                  <a:schemeClr val="accent2">
                    <a:lumMod val="75000"/>
                  </a:schemeClr>
                </a:solidFill>
                <a:latin typeface="Calibri" pitchFamily="34" charset="0"/>
              </a:rPr>
              <a:t> </a:t>
            </a:r>
          </a:p>
        </p:txBody>
      </p:sp>
      <p:sp>
        <p:nvSpPr>
          <p:cNvPr id="34819" name="Plassholder for innhold 2"/>
          <p:cNvSpPr>
            <a:spLocks noGrp="1"/>
          </p:cNvSpPr>
          <p:nvPr>
            <p:ph idx="1"/>
          </p:nvPr>
        </p:nvSpPr>
        <p:spPr>
          <a:xfrm>
            <a:off x="632520" y="1628800"/>
            <a:ext cx="4464496" cy="4464496"/>
          </a:xfrm>
        </p:spPr>
        <p:txBody>
          <a:bodyPr/>
          <a:lstStyle>
            <a:defPPr/>
          </a:lstStyle>
          <a:p>
            <a:pPr>
              <a:defRPr/>
            </a:pPr>
            <a:r>
              <a:rPr lang="nb-NO" sz="2000" smtClean="0">
                <a:solidFill>
                  <a:schemeClr val="accent2">
                    <a:lumMod val="75000"/>
                  </a:schemeClr>
                </a:solidFill>
                <a:latin typeface="Calibri" pitchFamily="34" charset="0"/>
              </a:rPr>
              <a:t>Nå har du begynt å få insulin som kroppen din trenger. Betacellene vil selv kunne produsere noe mer insulin igjen, og du blir mer følsom for insulin</a:t>
            </a:r>
          </a:p>
          <a:p>
            <a:pPr>
              <a:defRPr/>
            </a:pPr>
            <a:r>
              <a:rPr lang="nb-NO" sz="2000" smtClean="0">
                <a:solidFill>
                  <a:schemeClr val="accent2">
                    <a:lumMod val="75000"/>
                  </a:schemeClr>
                </a:solidFill>
                <a:latin typeface="Calibri" pitchFamily="34" charset="0"/>
              </a:rPr>
              <a:t>Dette kaller vi remisjonsfasen</a:t>
            </a:r>
          </a:p>
          <a:p>
            <a:pPr>
              <a:defRPr/>
            </a:pPr>
            <a:r>
              <a:rPr lang="nb-NO" sz="2000" smtClean="0">
                <a:solidFill>
                  <a:schemeClr val="accent2">
                    <a:lumMod val="75000"/>
                  </a:schemeClr>
                </a:solidFill>
                <a:latin typeface="Calibri" pitchFamily="34" charset="0"/>
              </a:rPr>
              <a:t>Man tror kanskje at sykdommen vil forsvinne, men ødeleggelsen av betacellene er en prosess som dessverre ikke kan stoppes</a:t>
            </a:r>
          </a:p>
          <a:p>
            <a:pPr>
              <a:buFont typeface="Wingdings 2" pitchFamily="18" charset="2"/>
              <a:buNone/>
              <a:defRPr/>
            </a:pPr>
            <a:endParaRPr lang="nb-NO" sz="2200" smtClean="0">
              <a:solidFill>
                <a:schemeClr val="accent2">
                  <a:lumMod val="75000"/>
                </a:schemeClr>
              </a:solidFill>
              <a:latin typeface="Calibri" pitchFamily="34" charset="0"/>
            </a:endParaRPr>
          </a:p>
        </p:txBody>
      </p:sp>
      <p:pic>
        <p:nvPicPr>
          <p:cNvPr id="4" name="Picture 2" descr="P:\VestAgder\wpdok\Bilder\Diabetes PP-presentasjon\Remisjon.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561368" y="3501008"/>
            <a:ext cx="3751816" cy="2348187"/>
          </a:xfrm>
          <a:prstGeom prst="rect">
            <a:avLst/>
          </a:prstGeom>
          <a:noFill/>
          <a:effectLst>
            <a:glow rad="127000">
              <a:srgbClr val="FFEAD5"/>
            </a:glow>
            <a:softEdge rad="31750"/>
          </a:effectLst>
          <a:extLst>
            <a:ext uri="{909E8E84-426E-40DD-AFC4-6F175D3DCCD1}">
              <a14:hiddenFill xmlns:a14="http://schemas.microsoft.com/office/drawing/2010/main">
                <a:solidFill>
                  <a:srgbClr val="FFFFFF"/>
                </a:solidFill>
              </a14:hiddenFill>
            </a:ext>
          </a:extLst>
        </p:spPr>
      </p:pic>
      <p:sp>
        <p:nvSpPr>
          <p:cNvPr id="2" name="TekstSylinder 1"/>
          <p:cNvSpPr txBox="1"/>
          <p:nvPr/>
        </p:nvSpPr>
        <p:spPr>
          <a:xfrm>
            <a:off x="5313040" y="1628800"/>
            <a:ext cx="4248472" cy="1600438"/>
          </a:xfrm>
          <a:prstGeom prst="rect">
            <a:avLst/>
          </a:prstGeom>
          <a:noFill/>
        </p:spPr>
        <p:txBody>
          <a:bodyPr wrap="square" rtlCol="0">
            <a:spAutoFit/>
          </a:bodyPr>
          <a:lstStyle>
            <a:defPPr/>
          </a:lstStyle>
          <a:p>
            <a:pPr marL="342900" indent="-342900">
              <a:buFont typeface="Arial" panose="020B0604020202020204" pitchFamily="34" charset="0"/>
              <a:buChar char="•"/>
            </a:pPr>
            <a:r>
              <a:rPr lang="nb-NO" sz="2000">
                <a:solidFill>
                  <a:schemeClr val="accent2">
                    <a:lumMod val="75000"/>
                  </a:schemeClr>
                </a:solidFill>
                <a:latin typeface="Calibri" pitchFamily="34" charset="0"/>
              </a:rPr>
              <a:t>Remisjonsfasen varer vanligvis fra 3 til 6 måneder, noen ganger </a:t>
            </a:r>
            <a:r>
              <a:rPr lang="nb-NO" sz="2000" smtClean="0">
                <a:solidFill>
                  <a:schemeClr val="accent2">
                    <a:lumMod val="75000"/>
                  </a:schemeClr>
                </a:solidFill>
                <a:latin typeface="Calibri" pitchFamily="34" charset="0"/>
              </a:rPr>
              <a:t>lengre</a:t>
            </a:r>
          </a:p>
          <a:p>
            <a:pPr marL="342900" indent="-342900">
              <a:buFont typeface="Arial" panose="020B0604020202020204" pitchFamily="34" charset="0"/>
              <a:buChar char="•"/>
            </a:pPr>
            <a:r>
              <a:rPr lang="nb-NO" sz="2000">
                <a:solidFill>
                  <a:schemeClr val="accent2">
                    <a:lumMod val="75000"/>
                  </a:schemeClr>
                </a:solidFill>
                <a:latin typeface="Calibri" pitchFamily="34" charset="0"/>
              </a:rPr>
              <a:t>I denne fasen vil du </a:t>
            </a:r>
            <a:r>
              <a:rPr lang="nb-NO" sz="2000" smtClean="0">
                <a:solidFill>
                  <a:schemeClr val="accent2">
                    <a:lumMod val="75000"/>
                  </a:schemeClr>
                </a:solidFill>
                <a:latin typeface="Calibri" pitchFamily="34" charset="0"/>
              </a:rPr>
              <a:t>trenge mindre insulin</a:t>
            </a:r>
            <a:endParaRPr lang="nb-NO" sz="2000">
              <a:solidFill>
                <a:schemeClr val="accent2">
                  <a:lumMod val="75000"/>
                </a:schemeClr>
              </a:solidFill>
              <a:latin typeface="Calibri" pitchFamily="34" charset="0"/>
            </a:endParaRPr>
          </a:p>
          <a:p>
            <a:endParaRPr lang="nb-NO"/>
          </a:p>
        </p:txBody>
      </p:sp>
    </p:spTree>
    <p:extLst>
      <p:ext uri="{BB962C8B-B14F-4D97-AF65-F5344CB8AC3E}">
        <p14:creationId xmlns:p14="http://schemas.microsoft.com/office/powerpoint/2010/main" val="796143880"/>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p:nvPr>
        </p:nvSpPr>
        <p:spPr>
          <a:xfrm>
            <a:off x="495300" y="836711"/>
            <a:ext cx="8915400" cy="2376265"/>
          </a:xfrm>
        </p:spPr>
        <p:txBody>
          <a:bodyPr/>
          <a:lstStyle>
            <a:defPPr/>
          </a:lstStyle>
          <a:p>
            <a:pPr algn="ctr">
              <a:buFont typeface="Wingdings 2" pitchFamily="18" charset="2"/>
              <a:buNone/>
              <a:defRPr/>
            </a:pPr>
            <a:r>
              <a:rPr lang="nb-NO" sz="6000" smtClean="0">
                <a:solidFill>
                  <a:schemeClr val="accent2">
                    <a:lumMod val="75000"/>
                  </a:schemeClr>
                </a:solidFill>
                <a:latin typeface="Calibri" pitchFamily="34" charset="0"/>
              </a:rPr>
              <a:t>Hvordan måle blodsukker?</a:t>
            </a:r>
          </a:p>
          <a:p>
            <a:pPr algn="ctr">
              <a:buFont typeface="Wingdings 2" pitchFamily="18" charset="2"/>
              <a:buNone/>
              <a:defRPr/>
            </a:pPr>
            <a:r>
              <a:rPr lang="nb-NO" sz="6000" smtClean="0">
                <a:solidFill>
                  <a:schemeClr val="accent2">
                    <a:lumMod val="75000"/>
                  </a:schemeClr>
                </a:solidFill>
                <a:latin typeface="Calibri" pitchFamily="34" charset="0"/>
              </a:rPr>
              <a:t>Hvordan sette insulin?</a:t>
            </a:r>
            <a:endParaRPr lang="nb-NO" sz="6000">
              <a:solidFill>
                <a:schemeClr val="accent2">
                  <a:lumMod val="75000"/>
                </a:schemeClr>
              </a:solidFill>
              <a:latin typeface="Calibri" pitchFamily="34" charset="0"/>
            </a:endParaRPr>
          </a:p>
        </p:txBody>
      </p:sp>
      <p:pic>
        <p:nvPicPr>
          <p:cNvPr id="5" name="Bil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5183" y="2996952"/>
            <a:ext cx="2595634" cy="2616126"/>
          </a:xfrm>
          <a:prstGeom prst="rect">
            <a:avLst/>
          </a:prstGeom>
        </p:spPr>
      </p:pic>
    </p:spTree>
    <p:extLst>
      <p:ext uri="{BB962C8B-B14F-4D97-AF65-F5344CB8AC3E}">
        <p14:creationId xmlns:p14="http://schemas.microsoft.com/office/powerpoint/2010/main" val="3966488349"/>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tel 1"/>
          <p:cNvSpPr>
            <a:spLocks noGrp="1"/>
          </p:cNvSpPr>
          <p:nvPr>
            <p:ph type="title"/>
          </p:nvPr>
        </p:nvSpPr>
        <p:spPr>
          <a:xfrm>
            <a:off x="488504" y="764708"/>
            <a:ext cx="8928992" cy="648068"/>
          </a:xfrm>
        </p:spPr>
        <p:txBody>
          <a:bodyPr/>
          <a:lstStyle>
            <a:defPPr/>
          </a:lstStyle>
          <a:p>
            <a:pPr algn="ctr"/>
            <a:r>
              <a:rPr lang="nb-NO" sz="3200" smtClean="0">
                <a:solidFill>
                  <a:schemeClr val="accent2">
                    <a:lumMod val="75000"/>
                  </a:schemeClr>
                </a:solidFill>
                <a:latin typeface="Calibri" pitchFamily="34" charset="0"/>
              </a:rPr>
              <a:t>Hva må du kunne gjøre praktisk? </a:t>
            </a:r>
          </a:p>
        </p:txBody>
      </p:sp>
      <p:sp>
        <p:nvSpPr>
          <p:cNvPr id="67587" name="Plassholder for innhold 2"/>
          <p:cNvSpPr>
            <a:spLocks noGrp="1"/>
          </p:cNvSpPr>
          <p:nvPr>
            <p:ph idx="1"/>
          </p:nvPr>
        </p:nvSpPr>
        <p:spPr>
          <a:xfrm>
            <a:off x="848545" y="1844824"/>
            <a:ext cx="8136904" cy="4593678"/>
          </a:xfrm>
        </p:spPr>
        <p:txBody>
          <a:bodyPr/>
          <a:lstStyle>
            <a:defPPr/>
          </a:lstStyle>
          <a:p>
            <a:pPr>
              <a:buFont typeface="Arial" panose="020B0604020202020204" pitchFamily="34" charset="0"/>
              <a:buChar char="•"/>
              <a:defRPr/>
            </a:pPr>
            <a:r>
              <a:rPr lang="nb-NO" sz="2000" smtClean="0">
                <a:solidFill>
                  <a:schemeClr val="accent2">
                    <a:lumMod val="75000"/>
                  </a:schemeClr>
                </a:solidFill>
                <a:latin typeface="Calibri" pitchFamily="34" charset="0"/>
              </a:rPr>
              <a:t>Måle blodsukker</a:t>
            </a:r>
          </a:p>
          <a:p>
            <a:pPr>
              <a:buFont typeface="Arial" panose="020B0604020202020204" pitchFamily="34" charset="0"/>
              <a:buChar char="•"/>
              <a:defRPr/>
            </a:pPr>
            <a:r>
              <a:rPr lang="nb-NO" sz="2000" smtClean="0">
                <a:solidFill>
                  <a:schemeClr val="accent2">
                    <a:lumMod val="75000"/>
                  </a:schemeClr>
                </a:solidFill>
                <a:latin typeface="Calibri" pitchFamily="34" charset="0"/>
              </a:rPr>
              <a:t>Sette insulin</a:t>
            </a:r>
          </a:p>
          <a:p>
            <a:pPr>
              <a:buFont typeface="Arial" panose="020B0604020202020204" pitchFamily="34" charset="0"/>
              <a:buChar char="•"/>
              <a:defRPr/>
            </a:pPr>
            <a:r>
              <a:rPr lang="nb-NO" sz="2000" smtClean="0">
                <a:solidFill>
                  <a:schemeClr val="accent2">
                    <a:lumMod val="75000"/>
                  </a:schemeClr>
                </a:solidFill>
                <a:latin typeface="Calibri" pitchFamily="34" charset="0"/>
              </a:rPr>
              <a:t>Injeksjonsteknikk</a:t>
            </a:r>
          </a:p>
          <a:p>
            <a:pPr>
              <a:buFont typeface="Arial" panose="020B0604020202020204" pitchFamily="34" charset="0"/>
              <a:buChar char="•"/>
              <a:defRPr/>
            </a:pPr>
            <a:r>
              <a:rPr lang="nb-NO" sz="2000" smtClean="0">
                <a:solidFill>
                  <a:schemeClr val="accent2">
                    <a:lumMod val="75000"/>
                  </a:schemeClr>
                </a:solidFill>
                <a:latin typeface="Calibri" pitchFamily="34" charset="0"/>
              </a:rPr>
              <a:t>Vite hvor man setter insulin</a:t>
            </a:r>
          </a:p>
          <a:p>
            <a:pPr>
              <a:buFont typeface="Arial" panose="020B0604020202020204" pitchFamily="34" charset="0"/>
              <a:buChar char="•"/>
              <a:defRPr/>
            </a:pPr>
            <a:r>
              <a:rPr lang="nb-NO" sz="2000" smtClean="0">
                <a:solidFill>
                  <a:schemeClr val="accent2">
                    <a:lumMod val="75000"/>
                  </a:schemeClr>
                </a:solidFill>
                <a:latin typeface="Calibri" pitchFamily="34" charset="0"/>
              </a:rPr>
              <a:t>Bytting av kanyler </a:t>
            </a:r>
          </a:p>
          <a:p>
            <a:pPr>
              <a:buFont typeface="Arial" panose="020B0604020202020204" pitchFamily="34" charset="0"/>
              <a:buChar char="•"/>
              <a:defRPr/>
            </a:pPr>
            <a:r>
              <a:rPr lang="nb-NO" sz="2000" smtClean="0">
                <a:solidFill>
                  <a:schemeClr val="accent2">
                    <a:lumMod val="75000"/>
                  </a:schemeClr>
                </a:solidFill>
                <a:latin typeface="Calibri" pitchFamily="34" charset="0"/>
              </a:rPr>
              <a:t>Oppbevaring, holdbarhet, sterilitet</a:t>
            </a:r>
          </a:p>
          <a:p>
            <a:pPr>
              <a:buFont typeface="Arial" panose="020B0604020202020204" pitchFamily="34" charset="0"/>
              <a:buChar char="•"/>
              <a:defRPr/>
            </a:pPr>
            <a:r>
              <a:rPr lang="nb-NO" sz="2000" smtClean="0">
                <a:solidFill>
                  <a:schemeClr val="accent2">
                    <a:lumMod val="75000"/>
                  </a:schemeClr>
                </a:solidFill>
                <a:latin typeface="Calibri" pitchFamily="34" charset="0"/>
              </a:rPr>
              <a:t>Urinprøve</a:t>
            </a:r>
          </a:p>
          <a:p>
            <a:pPr>
              <a:buFont typeface="Arial" panose="020B0604020202020204" pitchFamily="34" charset="0"/>
              <a:buChar char="•"/>
              <a:defRPr/>
            </a:pPr>
            <a:r>
              <a:rPr lang="nb-NO" sz="2000" err="1" smtClean="0">
                <a:solidFill>
                  <a:schemeClr val="accent2">
                    <a:lumMod val="75000"/>
                  </a:schemeClr>
                </a:solidFill>
                <a:latin typeface="Calibri" pitchFamily="34" charset="0"/>
              </a:rPr>
              <a:t>Glucagonsett</a:t>
            </a:r>
            <a:endParaRPr lang="nb-NO" sz="2000" smtClean="0">
              <a:solidFill>
                <a:schemeClr val="accent2">
                  <a:lumMod val="75000"/>
                </a:schemeClr>
              </a:solidFill>
              <a:latin typeface="Calibri" pitchFamily="34" charset="0"/>
            </a:endParaRPr>
          </a:p>
          <a:p>
            <a:pPr>
              <a:buFont typeface="Arial" panose="020B0604020202020204" pitchFamily="34" charset="0"/>
              <a:buChar char="•"/>
              <a:defRPr/>
            </a:pPr>
            <a:r>
              <a:rPr lang="nb-NO" sz="2000" smtClean="0">
                <a:solidFill>
                  <a:schemeClr val="accent2">
                    <a:lumMod val="75000"/>
                  </a:schemeClr>
                </a:solidFill>
                <a:latin typeface="Calibri" pitchFamily="34" charset="0"/>
              </a:rPr>
              <a:t>Bruke insulinpumpe</a:t>
            </a:r>
          </a:p>
        </p:txBody>
      </p:sp>
      <p:pic>
        <p:nvPicPr>
          <p:cNvPr id="9218" name="Picture 2" descr="P:\VestAgder\wpdok\Bilder\Diabetes PP-presentasjon\Diabetes.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64968" y="4005064"/>
            <a:ext cx="3445544" cy="213986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052806"/>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tel 1"/>
          <p:cNvSpPr>
            <a:spLocks noGrp="1"/>
          </p:cNvSpPr>
          <p:nvPr>
            <p:ph type="title"/>
          </p:nvPr>
        </p:nvSpPr>
        <p:spPr>
          <a:xfrm>
            <a:off x="488504" y="764708"/>
            <a:ext cx="9001000" cy="837853"/>
          </a:xfrm>
        </p:spPr>
        <p:txBody>
          <a:bodyPr/>
          <a:lstStyle>
            <a:defPPr/>
          </a:lstStyle>
          <a:p>
            <a:pPr algn="ctr"/>
            <a:r>
              <a:rPr lang="nb-NO" sz="3200" smtClean="0">
                <a:solidFill>
                  <a:schemeClr val="accent2">
                    <a:lumMod val="75000"/>
                  </a:schemeClr>
                </a:solidFill>
                <a:latin typeface="Calibri" pitchFamily="34" charset="0"/>
              </a:rPr>
              <a:t>Hvilket utstyr trenger du?</a:t>
            </a:r>
          </a:p>
        </p:txBody>
      </p:sp>
      <p:sp>
        <p:nvSpPr>
          <p:cNvPr id="71683" name="Plassholder for innhold 2"/>
          <p:cNvSpPr>
            <a:spLocks noGrp="1"/>
          </p:cNvSpPr>
          <p:nvPr>
            <p:ph idx="1"/>
          </p:nvPr>
        </p:nvSpPr>
        <p:spPr>
          <a:xfrm>
            <a:off x="541735" y="1643065"/>
            <a:ext cx="8915400" cy="4450232"/>
          </a:xfrm>
        </p:spPr>
        <p:txBody>
          <a:bodyPr numCol="2"/>
          <a:lstStyle>
            <a:defPPr/>
          </a:lstStyle>
          <a:p>
            <a:pPr>
              <a:defRPr/>
            </a:pPr>
            <a:r>
              <a:rPr lang="nb-NO" sz="2400">
                <a:solidFill>
                  <a:schemeClr val="accent2">
                    <a:lumMod val="75000"/>
                  </a:schemeClr>
                </a:solidFill>
                <a:latin typeface="Calibri" pitchFamily="34" charset="0"/>
              </a:rPr>
              <a:t>Utstyr til blodsukkermåling:    </a:t>
            </a:r>
          </a:p>
          <a:p>
            <a:pPr lvl="1">
              <a:defRPr/>
            </a:pPr>
            <a:r>
              <a:rPr lang="nb-NO" sz="2000">
                <a:solidFill>
                  <a:schemeClr val="accent2">
                    <a:lumMod val="75000"/>
                  </a:schemeClr>
                </a:solidFill>
                <a:latin typeface="Calibri" pitchFamily="34" charset="0"/>
              </a:rPr>
              <a:t>Blodsukkermålingsapparat</a:t>
            </a:r>
          </a:p>
          <a:p>
            <a:pPr lvl="1">
              <a:defRPr/>
            </a:pPr>
            <a:r>
              <a:rPr lang="nb-NO" sz="2000">
                <a:solidFill>
                  <a:schemeClr val="accent2">
                    <a:lumMod val="75000"/>
                  </a:schemeClr>
                </a:solidFill>
                <a:latin typeface="Calibri" pitchFamily="34" charset="0"/>
              </a:rPr>
              <a:t>Stikkepenn</a:t>
            </a:r>
          </a:p>
          <a:p>
            <a:pPr lvl="1">
              <a:defRPr/>
            </a:pPr>
            <a:r>
              <a:rPr lang="nb-NO" sz="2000">
                <a:solidFill>
                  <a:schemeClr val="accent2">
                    <a:lumMod val="75000"/>
                  </a:schemeClr>
                </a:solidFill>
                <a:latin typeface="Calibri" pitchFamily="34" charset="0"/>
              </a:rPr>
              <a:t>Lansetter</a:t>
            </a:r>
          </a:p>
          <a:p>
            <a:pPr lvl="1">
              <a:defRPr/>
            </a:pPr>
            <a:r>
              <a:rPr lang="nb-NO" sz="2000">
                <a:solidFill>
                  <a:schemeClr val="accent2">
                    <a:lumMod val="75000"/>
                  </a:schemeClr>
                </a:solidFill>
                <a:latin typeface="Calibri" pitchFamily="34" charset="0"/>
              </a:rPr>
              <a:t>S</a:t>
            </a:r>
            <a:r>
              <a:rPr lang="nb-NO" sz="2000" smtClean="0">
                <a:solidFill>
                  <a:schemeClr val="accent2">
                    <a:lumMod val="75000"/>
                  </a:schemeClr>
                </a:solidFill>
                <a:latin typeface="Calibri" pitchFamily="34" charset="0"/>
              </a:rPr>
              <a:t>trimler</a:t>
            </a:r>
            <a:endParaRPr lang="nb-NO" sz="2000">
              <a:solidFill>
                <a:schemeClr val="accent2">
                  <a:lumMod val="75000"/>
                </a:schemeClr>
              </a:solidFill>
              <a:latin typeface="Calibri" pitchFamily="34" charset="0"/>
            </a:endParaRPr>
          </a:p>
          <a:p>
            <a:pPr>
              <a:defRPr/>
            </a:pPr>
            <a:r>
              <a:rPr lang="nb-NO" sz="2400" smtClean="0">
                <a:solidFill>
                  <a:schemeClr val="accent2">
                    <a:lumMod val="75000"/>
                  </a:schemeClr>
                </a:solidFill>
                <a:latin typeface="Calibri" pitchFamily="34" charset="0"/>
              </a:rPr>
              <a:t>Insulin:			     </a:t>
            </a:r>
          </a:p>
          <a:p>
            <a:pPr lvl="1">
              <a:defRPr/>
            </a:pPr>
            <a:r>
              <a:rPr lang="nb-NO" sz="2000" smtClean="0">
                <a:solidFill>
                  <a:schemeClr val="accent2">
                    <a:lumMod val="75000"/>
                  </a:schemeClr>
                </a:solidFill>
                <a:latin typeface="Calibri" pitchFamily="34" charset="0"/>
              </a:rPr>
              <a:t>Langtidsvirkende insulin</a:t>
            </a:r>
          </a:p>
          <a:p>
            <a:pPr lvl="1">
              <a:defRPr/>
            </a:pPr>
            <a:r>
              <a:rPr lang="nb-NO" sz="2000" smtClean="0">
                <a:solidFill>
                  <a:schemeClr val="accent2">
                    <a:lumMod val="75000"/>
                  </a:schemeClr>
                </a:solidFill>
                <a:latin typeface="Calibri" pitchFamily="34" charset="0"/>
              </a:rPr>
              <a:t>Hurtigvirkende insulin  </a:t>
            </a:r>
            <a:endParaRPr lang="nb-NO" sz="2400" smtClean="0">
              <a:solidFill>
                <a:schemeClr val="accent2">
                  <a:lumMod val="75000"/>
                </a:schemeClr>
              </a:solidFill>
              <a:latin typeface="Calibri" pitchFamily="34" charset="0"/>
            </a:endParaRPr>
          </a:p>
          <a:p>
            <a:pPr>
              <a:defRPr/>
            </a:pPr>
            <a:r>
              <a:rPr lang="nb-NO" sz="2400" smtClean="0">
                <a:solidFill>
                  <a:schemeClr val="accent2">
                    <a:lumMod val="75000"/>
                  </a:schemeClr>
                </a:solidFill>
                <a:latin typeface="Calibri" pitchFamily="34" charset="0"/>
              </a:rPr>
              <a:t>Insulinpenner:		      </a:t>
            </a:r>
          </a:p>
          <a:p>
            <a:pPr lvl="1">
              <a:defRPr/>
            </a:pPr>
            <a:r>
              <a:rPr lang="nb-NO" sz="2000" err="1" smtClean="0">
                <a:solidFill>
                  <a:schemeClr val="accent2">
                    <a:lumMod val="75000"/>
                  </a:schemeClr>
                </a:solidFill>
                <a:latin typeface="Calibri" pitchFamily="34" charset="0"/>
              </a:rPr>
              <a:t>Flergangspenn/engangspenn</a:t>
            </a:r>
          </a:p>
          <a:p>
            <a:pPr lvl="1">
              <a:defRPr/>
            </a:pPr>
            <a:r>
              <a:rPr lang="nb-NO" sz="2000">
                <a:solidFill>
                  <a:schemeClr val="accent2">
                    <a:lumMod val="75000"/>
                  </a:schemeClr>
                </a:solidFill>
                <a:latin typeface="Calibri" pitchFamily="34" charset="0"/>
              </a:rPr>
              <a:t>K</a:t>
            </a:r>
            <a:r>
              <a:rPr lang="nb-NO" sz="2000" smtClean="0">
                <a:solidFill>
                  <a:schemeClr val="accent2">
                    <a:lumMod val="75000"/>
                  </a:schemeClr>
                </a:solidFill>
                <a:latin typeface="Calibri" pitchFamily="34" charset="0"/>
              </a:rPr>
              <a:t>anyler</a:t>
            </a:r>
          </a:p>
          <a:p>
            <a:pPr>
              <a:defRPr/>
            </a:pPr>
            <a:r>
              <a:rPr lang="nb-NO" sz="2400" smtClean="0">
                <a:solidFill>
                  <a:schemeClr val="accent2">
                    <a:lumMod val="75000"/>
                  </a:schemeClr>
                </a:solidFill>
                <a:latin typeface="Calibri" pitchFamily="34" charset="0"/>
              </a:rPr>
              <a:t>Insulinpumpe:</a:t>
            </a:r>
          </a:p>
          <a:p>
            <a:pPr lvl="1">
              <a:defRPr/>
            </a:pPr>
            <a:r>
              <a:rPr lang="nb-NO" sz="2000" smtClean="0">
                <a:solidFill>
                  <a:schemeClr val="accent2">
                    <a:lumMod val="75000"/>
                  </a:schemeClr>
                </a:solidFill>
                <a:latin typeface="Calibri" pitchFamily="34" charset="0"/>
              </a:rPr>
              <a:t>Kanyler/infusjonssett</a:t>
            </a:r>
          </a:p>
          <a:p>
            <a:pPr lvl="1">
              <a:defRPr/>
            </a:pPr>
            <a:r>
              <a:rPr lang="nb-NO" sz="2000" err="1" smtClean="0">
                <a:solidFill>
                  <a:schemeClr val="accent2">
                    <a:lumMod val="75000"/>
                  </a:schemeClr>
                </a:solidFill>
                <a:latin typeface="Calibri" pitchFamily="34" charset="0"/>
              </a:rPr>
              <a:t>Serter/innskyter</a:t>
            </a:r>
          </a:p>
          <a:p>
            <a:pPr lvl="1">
              <a:defRPr/>
            </a:pPr>
            <a:r>
              <a:rPr lang="nb-NO" sz="2000" smtClean="0">
                <a:solidFill>
                  <a:schemeClr val="accent2">
                    <a:lumMod val="75000"/>
                  </a:schemeClr>
                </a:solidFill>
                <a:latin typeface="Calibri" pitchFamily="34" charset="0"/>
              </a:rPr>
              <a:t>Batterier</a:t>
            </a:r>
          </a:p>
          <a:p>
            <a:pPr>
              <a:defRPr/>
            </a:pPr>
            <a:r>
              <a:rPr lang="nb-NO" sz="2400" err="1" smtClean="0">
                <a:solidFill>
                  <a:schemeClr val="accent2">
                    <a:lumMod val="75000"/>
                  </a:schemeClr>
                </a:solidFill>
                <a:latin typeface="Calibri" pitchFamily="34" charset="0"/>
              </a:rPr>
              <a:t>Glucagonsett</a:t>
            </a:r>
            <a:endParaRPr lang="nb-NO" sz="2400" smtClean="0">
              <a:solidFill>
                <a:schemeClr val="accent2">
                  <a:lumMod val="75000"/>
                </a:schemeClr>
              </a:solidFill>
              <a:latin typeface="Calibri" pitchFamily="34" charset="0"/>
            </a:endParaRPr>
          </a:p>
          <a:p>
            <a:pPr>
              <a:defRPr/>
            </a:pPr>
            <a:r>
              <a:rPr lang="nb-NO" sz="2400" err="1" smtClean="0">
                <a:solidFill>
                  <a:schemeClr val="accent2">
                    <a:lumMod val="75000"/>
                  </a:schemeClr>
                </a:solidFill>
                <a:latin typeface="Calibri" pitchFamily="34" charset="0"/>
              </a:rPr>
              <a:t>Ketostix</a:t>
            </a:r>
            <a:r>
              <a:rPr lang="nb-NO" sz="2400">
                <a:solidFill>
                  <a:schemeClr val="accent2">
                    <a:lumMod val="75000"/>
                  </a:schemeClr>
                </a:solidFill>
                <a:latin typeface="Calibri" pitchFamily="34" charset="0"/>
              </a:rPr>
              <a:t> </a:t>
            </a:r>
            <a:r>
              <a:rPr lang="nb-NO" sz="2400" smtClean="0">
                <a:solidFill>
                  <a:schemeClr val="accent2">
                    <a:lumMod val="75000"/>
                  </a:schemeClr>
                </a:solidFill>
                <a:latin typeface="Calibri" pitchFamily="34" charset="0"/>
              </a:rPr>
              <a:t>(urinprøve)                         </a:t>
            </a:r>
            <a:r>
              <a:rPr lang="nb-NO" smtClean="0">
                <a:solidFill>
                  <a:schemeClr val="accent2">
                    <a:lumMod val="75000"/>
                  </a:schemeClr>
                </a:solidFill>
                <a:latin typeface="Calibri" pitchFamily="34" charset="0"/>
              </a:rPr>
              <a:t>                  </a:t>
            </a:r>
          </a:p>
        </p:txBody>
      </p:sp>
      <p:pic>
        <p:nvPicPr>
          <p:cNvPr id="10242" name="Picture 2" descr="P:\VestAgder\wpdok\Bilder\Diabetes PP-presentasjon\Diabetes.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953000" y="4127230"/>
            <a:ext cx="3362408" cy="208823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714981"/>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tel 1"/>
          <p:cNvSpPr>
            <a:spLocks noGrp="1"/>
          </p:cNvSpPr>
          <p:nvPr>
            <p:ph type="title"/>
          </p:nvPr>
        </p:nvSpPr>
        <p:spPr>
          <a:xfrm>
            <a:off x="488504" y="836716"/>
            <a:ext cx="9001000" cy="768697"/>
          </a:xfrm>
        </p:spPr>
        <p:txBody>
          <a:bodyPr/>
          <a:lstStyle>
            <a:defPPr/>
          </a:lstStyle>
          <a:p>
            <a:pPr algn="ctr"/>
            <a:r>
              <a:rPr lang="nb-NO" sz="3200" smtClean="0">
                <a:solidFill>
                  <a:schemeClr val="accent2">
                    <a:lumMod val="75000"/>
                  </a:schemeClr>
                </a:solidFill>
                <a:latin typeface="Calibri" pitchFamily="34" charset="0"/>
              </a:rPr>
              <a:t>Utstyr til blodsukkermåling</a:t>
            </a:r>
          </a:p>
        </p:txBody>
      </p:sp>
      <p:sp>
        <p:nvSpPr>
          <p:cNvPr id="72707" name="Plassholder for innhold 2"/>
          <p:cNvSpPr>
            <a:spLocks noGrp="1"/>
          </p:cNvSpPr>
          <p:nvPr>
            <p:ph idx="1"/>
          </p:nvPr>
        </p:nvSpPr>
        <p:spPr>
          <a:xfrm>
            <a:off x="992560" y="1526704"/>
            <a:ext cx="7632700" cy="2406352"/>
          </a:xfrm>
        </p:spPr>
        <p:txBody>
          <a:bodyPr/>
          <a:lstStyle>
            <a:defPPr/>
          </a:lstStyle>
          <a:p>
            <a:pPr>
              <a:defRPr/>
            </a:pPr>
            <a:r>
              <a:rPr lang="nb-NO" sz="2000" smtClean="0">
                <a:solidFill>
                  <a:schemeClr val="accent2">
                    <a:lumMod val="75000"/>
                  </a:schemeClr>
                </a:solidFill>
                <a:latin typeface="Calibri" pitchFamily="34" charset="0"/>
              </a:rPr>
              <a:t>Det finnes mange forskjellige apparater til å måle blodsukkeret med. Noen er enkle og andre mer avanserte. Alle har god kvalitet og du kan derfor trygt velge den som passer best for deg</a:t>
            </a:r>
          </a:p>
          <a:p>
            <a:pPr>
              <a:defRPr/>
            </a:pPr>
            <a:r>
              <a:rPr lang="nb-NO" sz="2000" smtClean="0">
                <a:solidFill>
                  <a:schemeClr val="accent2">
                    <a:lumMod val="75000"/>
                  </a:schemeClr>
                </a:solidFill>
                <a:latin typeface="Calibri" pitchFamily="34" charset="0"/>
              </a:rPr>
              <a:t>Har du spørsmål om utstyr etter du har kommet hjem, er poliklinikken godt informert om tilgjengelig utstyr</a:t>
            </a:r>
          </a:p>
          <a:p>
            <a:pPr>
              <a:buFont typeface="Wingdings 2" pitchFamily="18" charset="2"/>
              <a:buNone/>
              <a:defRPr/>
            </a:pPr>
            <a:endParaRPr lang="nb-NO" sz="2400" smtClean="0">
              <a:solidFill>
                <a:schemeClr val="accent2">
                  <a:lumMod val="75000"/>
                </a:schemeClr>
              </a:solidFill>
              <a:latin typeface="Calibri" pitchFamily="34" charset="0"/>
            </a:endParaRPr>
          </a:p>
        </p:txBody>
      </p:sp>
      <p:pic>
        <p:nvPicPr>
          <p:cNvPr id="11266" name="Picture 2" descr="Bilderesultat for blodsukkermåler">
            <a:hlinkClick r:id="rId2" tgtFrame="_blank"/>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61356" y="3432799"/>
            <a:ext cx="2095500" cy="209550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Relatert bilde">
            <a:hlinkClick r:id="rId4" tgtFrame="_blank"/>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656856" y="4653136"/>
            <a:ext cx="2952328" cy="1969389"/>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Bilderesultat for blodsukkermåler">
            <a:hlinkClick r:id="rId6" tgtFrame="_blank"/>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961112" y="3432799"/>
            <a:ext cx="2028751" cy="1734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932777"/>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p:nvPr>
        </p:nvSpPr>
        <p:spPr>
          <a:xfrm>
            <a:off x="560512" y="620688"/>
            <a:ext cx="8915400" cy="2232248"/>
          </a:xfrm>
        </p:spPr>
        <p:txBody>
          <a:bodyPr/>
          <a:lstStyle>
            <a:defPPr/>
          </a:lstStyle>
          <a:p>
            <a:pPr marL="0" indent="0" algn="ctr">
              <a:buNone/>
            </a:pPr>
            <a:r>
              <a:rPr lang="nb-NO" sz="6000" smtClean="0">
                <a:solidFill>
                  <a:schemeClr val="accent2">
                    <a:lumMod val="75000"/>
                  </a:schemeClr>
                </a:solidFill>
                <a:latin typeface="Calibri" pitchFamily="34" charset="0"/>
              </a:rPr>
              <a:t>Hvordan virker kroppen vår </a:t>
            </a:r>
          </a:p>
          <a:p>
            <a:pPr marL="0" indent="0" algn="ctr">
              <a:buNone/>
            </a:pPr>
            <a:r>
              <a:rPr lang="nb-NO" sz="6000" smtClean="0">
                <a:solidFill>
                  <a:schemeClr val="accent2">
                    <a:lumMod val="75000"/>
                  </a:schemeClr>
                </a:solidFill>
                <a:latin typeface="Calibri" pitchFamily="34" charset="0"/>
              </a:rPr>
              <a:t>og hva er diabetes?</a:t>
            </a:r>
            <a:endParaRPr lang="nb-NO" sz="6000">
              <a:solidFill>
                <a:schemeClr val="accent2">
                  <a:lumMod val="75000"/>
                </a:schemeClr>
              </a:solidFill>
              <a:latin typeface="Calibri" pitchFamily="34" charset="0"/>
            </a:endParaRPr>
          </a:p>
        </p:txBody>
      </p:sp>
      <p:pic>
        <p:nvPicPr>
          <p:cNvPr id="5122" name="Picture 2" descr="P:\VestAgder\wpdok\Bilder\Diabetes PP-presentasjon\Sykepleier 2.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88704" y="2924944"/>
            <a:ext cx="5577362" cy="290227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6801483"/>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88504" y="836712"/>
            <a:ext cx="8856984" cy="1080120"/>
          </a:xfrm>
        </p:spPr>
        <p:txBody>
          <a:bodyPr>
            <a:noAutofit/>
          </a:bodyPr>
          <a:lstStyle>
            <a:defPPr/>
          </a:lstStyle>
          <a:p>
            <a:pPr algn="ctr" eaLnBrk="1" fontAlgn="auto" hangingPunct="1">
              <a:spcAft>
                <a:spcPct val="0"/>
              </a:spcAft>
              <a:defRPr/>
            </a:pPr>
            <a:r>
              <a:rPr lang="nb-NO" sz="3200" smtClean="0">
                <a:solidFill>
                  <a:schemeClr val="accent2">
                    <a:lumMod val="75000"/>
                  </a:schemeClr>
                </a:solidFill>
                <a:latin typeface="Calibri" pitchFamily="34" charset="0"/>
              </a:rPr>
              <a:t>Hvordan er blodsukkeret hos personer som </a:t>
            </a:r>
            <a:br>
              <a:rPr lang="nb-NO" sz="3200" smtClean="0">
                <a:solidFill>
                  <a:schemeClr val="accent2">
                    <a:lumMod val="75000"/>
                  </a:schemeClr>
                </a:solidFill>
                <a:latin typeface="Calibri" pitchFamily="34" charset="0"/>
              </a:rPr>
            </a:br>
            <a:r>
              <a:rPr lang="nb-NO" sz="3200" smtClean="0">
                <a:solidFill>
                  <a:schemeClr val="accent2">
                    <a:lumMod val="75000"/>
                  </a:schemeClr>
                </a:solidFill>
                <a:latin typeface="Calibri" pitchFamily="34" charset="0"/>
              </a:rPr>
              <a:t>ikke har diabetes?</a:t>
            </a:r>
            <a:endParaRPr lang="nb-NO" sz="3200">
              <a:solidFill>
                <a:schemeClr val="accent2">
                  <a:lumMod val="75000"/>
                </a:schemeClr>
              </a:solidFill>
              <a:latin typeface="Calibri" pitchFamily="34" charset="0"/>
            </a:endParaRPr>
          </a:p>
        </p:txBody>
      </p:sp>
      <p:sp>
        <p:nvSpPr>
          <p:cNvPr id="46083" name="Plassholder for innhold 2"/>
          <p:cNvSpPr>
            <a:spLocks noGrp="1"/>
          </p:cNvSpPr>
          <p:nvPr>
            <p:ph idx="1"/>
          </p:nvPr>
        </p:nvSpPr>
        <p:spPr>
          <a:xfrm>
            <a:off x="959415" y="2060848"/>
            <a:ext cx="7632700" cy="1872208"/>
          </a:xfrm>
        </p:spPr>
        <p:txBody>
          <a:bodyPr/>
          <a:lstStyle>
            <a:defPPr/>
          </a:lstStyle>
          <a:p>
            <a:pPr eaLnBrk="1" hangingPunct="1">
              <a:defRPr/>
            </a:pPr>
            <a:r>
              <a:rPr lang="nb-NO" sz="2000" smtClean="0">
                <a:solidFill>
                  <a:schemeClr val="accent2">
                    <a:lumMod val="75000"/>
                  </a:schemeClr>
                </a:solidFill>
                <a:latin typeface="Calibri" pitchFamily="34" charset="0"/>
              </a:rPr>
              <a:t>Glukoseinnholdet i blodet hos personer uten diabetes er overraskende konstant både om dagen og natten</a:t>
            </a:r>
          </a:p>
          <a:p>
            <a:pPr eaLnBrk="1" hangingPunct="1">
              <a:defRPr/>
            </a:pPr>
            <a:r>
              <a:rPr lang="nb-NO" sz="2000" smtClean="0">
                <a:solidFill>
                  <a:schemeClr val="accent2">
                    <a:lumMod val="75000"/>
                  </a:schemeClr>
                </a:solidFill>
                <a:latin typeface="Calibri" pitchFamily="34" charset="0"/>
              </a:rPr>
              <a:t>Ca 4-7 mmol/l </a:t>
            </a:r>
          </a:p>
          <a:p>
            <a:pPr eaLnBrk="1" hangingPunct="1">
              <a:defRPr/>
            </a:pPr>
            <a:r>
              <a:rPr lang="nb-NO" sz="2000" smtClean="0">
                <a:solidFill>
                  <a:schemeClr val="accent2">
                    <a:lumMod val="75000"/>
                  </a:schemeClr>
                </a:solidFill>
                <a:latin typeface="Calibri" pitchFamily="34" charset="0"/>
              </a:rPr>
              <a:t>Dette tilsvarer 2 sukkerbiter for en voksen person</a:t>
            </a:r>
          </a:p>
          <a:p>
            <a:pPr eaLnBrk="1" hangingPunct="1">
              <a:buFont typeface="Wingdings 2" pitchFamily="18" charset="2"/>
              <a:buNone/>
              <a:defRPr/>
            </a:pPr>
            <a:r>
              <a:rPr lang="nb-NO" sz="2400" smtClean="0">
                <a:solidFill>
                  <a:schemeClr val="accent2">
                    <a:lumMod val="75000"/>
                  </a:schemeClr>
                </a:solidFill>
                <a:latin typeface="Calibri" pitchFamily="34" charset="0"/>
              </a:rPr>
              <a:t>    </a:t>
            </a:r>
          </a:p>
        </p:txBody>
      </p:sp>
      <p:pic>
        <p:nvPicPr>
          <p:cNvPr id="12290" name="Picture 2" descr="Bilderesultat for normalt blodsukkernivå">
            <a:hlinkClick r:id="rId3" tgtFrame="_blank"/>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712640" y="3933056"/>
            <a:ext cx="5400600" cy="238898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2292" name="Picture 4" descr="Bilderesultat for to sukkerbiter">
            <a:hlinkClick r:id="rId5" tgtFrame="_blank"/>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16200000">
            <a:off x="7833320" y="2989192"/>
            <a:ext cx="1557065" cy="996522"/>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34697"/>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tel 1"/>
          <p:cNvSpPr>
            <a:spLocks noGrp="1"/>
          </p:cNvSpPr>
          <p:nvPr>
            <p:ph type="title"/>
          </p:nvPr>
        </p:nvSpPr>
        <p:spPr>
          <a:xfrm>
            <a:off x="488504" y="764704"/>
            <a:ext cx="9073008" cy="648072"/>
          </a:xfrm>
        </p:spPr>
        <p:txBody>
          <a:bodyPr/>
          <a:lstStyle>
            <a:defPPr/>
          </a:lstStyle>
          <a:p>
            <a:pPr algn="ctr" eaLnBrk="1" hangingPunct="1"/>
            <a:r>
              <a:rPr lang="nb-NO" sz="3200" smtClean="0">
                <a:solidFill>
                  <a:schemeClr val="accent2">
                    <a:lumMod val="75000"/>
                  </a:schemeClr>
                </a:solidFill>
                <a:latin typeface="Calibri" pitchFamily="34" charset="0"/>
              </a:rPr>
              <a:t>Behandlingsmål ved bruk av insulin</a:t>
            </a:r>
          </a:p>
        </p:txBody>
      </p:sp>
      <p:sp>
        <p:nvSpPr>
          <p:cNvPr id="2" name="TekstSylinder 1"/>
          <p:cNvSpPr txBox="1"/>
          <p:nvPr/>
        </p:nvSpPr>
        <p:spPr>
          <a:xfrm>
            <a:off x="488504" y="2348879"/>
            <a:ext cx="5976664" cy="2800767"/>
          </a:xfrm>
          <a:prstGeom prst="rect">
            <a:avLst/>
          </a:prstGeom>
          <a:noFill/>
        </p:spPr>
        <p:txBody>
          <a:bodyPr wrap="square" numCol="2" rtlCol="0">
            <a:spAutoFit/>
          </a:bodyPr>
          <a:lstStyle>
            <a:defPPr/>
          </a:lstStyle>
          <a:p>
            <a:r>
              <a:rPr lang="nb-NO" sz="2200" smtClean="0">
                <a:solidFill>
                  <a:schemeClr val="accent2">
                    <a:lumMod val="75000"/>
                  </a:schemeClr>
                </a:solidFill>
                <a:latin typeface="Calibri" pitchFamily="34" charset="0"/>
              </a:rPr>
              <a:t>Morgenblodsukker:</a:t>
            </a:r>
          </a:p>
          <a:p>
            <a:r>
              <a:rPr lang="nb-NO" sz="2200" smtClean="0">
                <a:solidFill>
                  <a:schemeClr val="accent2">
                    <a:lumMod val="75000"/>
                  </a:schemeClr>
                </a:solidFill>
                <a:latin typeface="Calibri" pitchFamily="34" charset="0"/>
              </a:rPr>
              <a:t>Før</a:t>
            </a:r>
            <a:r>
              <a:rPr lang="nb-NO" sz="2200" smtClean="0">
                <a:solidFill>
                  <a:srgbClr val="FF0000"/>
                </a:solidFill>
                <a:latin typeface="Calibri" pitchFamily="34" charset="0"/>
              </a:rPr>
              <a:t> </a:t>
            </a:r>
            <a:r>
              <a:rPr lang="nb-NO" sz="2200" smtClean="0">
                <a:solidFill>
                  <a:schemeClr val="accent2">
                    <a:lumMod val="75000"/>
                  </a:schemeClr>
                </a:solidFill>
                <a:latin typeface="Calibri" pitchFamily="34" charset="0"/>
              </a:rPr>
              <a:t>måltid:</a:t>
            </a:r>
          </a:p>
          <a:p>
            <a:r>
              <a:rPr lang="nb-NO" sz="2200" smtClean="0">
                <a:solidFill>
                  <a:schemeClr val="accent2">
                    <a:lumMod val="75000"/>
                  </a:schemeClr>
                </a:solidFill>
                <a:latin typeface="Calibri" pitchFamily="34" charset="0"/>
              </a:rPr>
              <a:t>2 timer etter måltid:</a:t>
            </a:r>
          </a:p>
          <a:p>
            <a:r>
              <a:rPr lang="nb-NO" sz="2200" smtClean="0">
                <a:solidFill>
                  <a:schemeClr val="accent2">
                    <a:lumMod val="75000"/>
                  </a:schemeClr>
                </a:solidFill>
                <a:latin typeface="Calibri" pitchFamily="34" charset="0"/>
              </a:rPr>
              <a:t>Før sengetid:</a:t>
            </a:r>
          </a:p>
          <a:p>
            <a:r>
              <a:rPr lang="nb-NO" sz="2200" smtClean="0">
                <a:solidFill>
                  <a:schemeClr val="accent2">
                    <a:lumMod val="75000"/>
                  </a:schemeClr>
                </a:solidFill>
                <a:latin typeface="Calibri" pitchFamily="34" charset="0"/>
              </a:rPr>
              <a:t>Mellom kl 03-04:</a:t>
            </a:r>
          </a:p>
          <a:p>
            <a:r>
              <a:rPr lang="nb-NO" sz="2200" smtClean="0">
                <a:solidFill>
                  <a:schemeClr val="accent2">
                    <a:lumMod val="75000"/>
                  </a:schemeClr>
                </a:solidFill>
                <a:latin typeface="Calibri" pitchFamily="34" charset="0"/>
              </a:rPr>
              <a:t>HbA1C:</a:t>
            </a:r>
          </a:p>
          <a:p>
            <a:r>
              <a:rPr lang="nb-NO" sz="2200" smtClean="0">
                <a:solidFill>
                  <a:schemeClr val="accent2">
                    <a:lumMod val="75000"/>
                  </a:schemeClr>
                </a:solidFill>
                <a:latin typeface="Calibri" pitchFamily="34" charset="0"/>
              </a:rPr>
              <a:t> </a:t>
            </a:r>
          </a:p>
          <a:p>
            <a:endParaRPr lang="nb-NO" sz="2200" smtClean="0">
              <a:solidFill>
                <a:srgbClr val="FF0000"/>
              </a:solidFill>
              <a:latin typeface="Calibri" pitchFamily="34" charset="0"/>
            </a:endParaRPr>
          </a:p>
          <a:p>
            <a:r>
              <a:rPr lang="nb-NO" sz="2200" smtClean="0">
                <a:solidFill>
                  <a:schemeClr val="accent2">
                    <a:lumMod val="75000"/>
                  </a:schemeClr>
                </a:solidFill>
                <a:latin typeface="Calibri" pitchFamily="34" charset="0"/>
              </a:rPr>
              <a:t>4 – 6  mmol/l</a:t>
            </a:r>
          </a:p>
          <a:p>
            <a:r>
              <a:rPr lang="nb-NO" sz="2200" smtClean="0">
                <a:solidFill>
                  <a:schemeClr val="accent2">
                    <a:lumMod val="75000"/>
                  </a:schemeClr>
                </a:solidFill>
                <a:latin typeface="Calibri" pitchFamily="34" charset="0"/>
              </a:rPr>
              <a:t>4 </a:t>
            </a:r>
            <a:r>
              <a:rPr lang="nb-NO" sz="2200">
                <a:solidFill>
                  <a:schemeClr val="accent2">
                    <a:lumMod val="75000"/>
                  </a:schemeClr>
                </a:solidFill>
                <a:latin typeface="Calibri" pitchFamily="34" charset="0"/>
              </a:rPr>
              <a:t>– 6</a:t>
            </a:r>
            <a:r>
              <a:rPr lang="nb-NO" sz="2200" smtClean="0">
                <a:solidFill>
                  <a:schemeClr val="accent2">
                    <a:lumMod val="75000"/>
                  </a:schemeClr>
                </a:solidFill>
                <a:latin typeface="Calibri" pitchFamily="34" charset="0"/>
              </a:rPr>
              <a:t>  mmol/l</a:t>
            </a:r>
          </a:p>
          <a:p>
            <a:r>
              <a:rPr lang="nb-NO" sz="2200" smtClean="0">
                <a:solidFill>
                  <a:schemeClr val="accent2">
                    <a:lumMod val="75000"/>
                  </a:schemeClr>
                </a:solidFill>
                <a:latin typeface="Calibri" pitchFamily="34" charset="0"/>
              </a:rPr>
              <a:t>6 </a:t>
            </a:r>
            <a:r>
              <a:rPr lang="nb-NO" sz="2200">
                <a:solidFill>
                  <a:schemeClr val="accent2">
                    <a:lumMod val="75000"/>
                  </a:schemeClr>
                </a:solidFill>
                <a:latin typeface="Calibri" pitchFamily="34" charset="0"/>
              </a:rPr>
              <a:t>-  8 </a:t>
            </a:r>
            <a:r>
              <a:rPr lang="nb-NO" sz="2200" smtClean="0">
                <a:solidFill>
                  <a:schemeClr val="accent2">
                    <a:lumMod val="75000"/>
                  </a:schemeClr>
                </a:solidFill>
                <a:latin typeface="Calibri" pitchFamily="34" charset="0"/>
              </a:rPr>
              <a:t> mmol/l</a:t>
            </a:r>
          </a:p>
          <a:p>
            <a:r>
              <a:rPr lang="nb-NO" sz="2200">
                <a:solidFill>
                  <a:schemeClr val="accent2">
                    <a:lumMod val="75000"/>
                  </a:schemeClr>
                </a:solidFill>
                <a:latin typeface="Calibri" pitchFamily="34" charset="0"/>
              </a:rPr>
              <a:t>4 – 6 </a:t>
            </a:r>
            <a:r>
              <a:rPr lang="nb-NO" sz="2200" smtClean="0">
                <a:solidFill>
                  <a:schemeClr val="accent2">
                    <a:lumMod val="75000"/>
                  </a:schemeClr>
                </a:solidFill>
                <a:latin typeface="Calibri" pitchFamily="34" charset="0"/>
              </a:rPr>
              <a:t> mmol/l</a:t>
            </a:r>
            <a:endParaRPr lang="nb-NO" sz="2200">
              <a:solidFill>
                <a:schemeClr val="accent2">
                  <a:lumMod val="75000"/>
                </a:schemeClr>
              </a:solidFill>
              <a:latin typeface="Calibri" pitchFamily="34" charset="0"/>
            </a:endParaRPr>
          </a:p>
          <a:p>
            <a:r>
              <a:rPr lang="nb-NO" sz="2200">
                <a:solidFill>
                  <a:schemeClr val="accent2">
                    <a:lumMod val="75000"/>
                  </a:schemeClr>
                </a:solidFill>
                <a:latin typeface="Calibri" pitchFamily="34" charset="0"/>
              </a:rPr>
              <a:t>4 – 6  </a:t>
            </a:r>
            <a:r>
              <a:rPr lang="nb-NO" sz="2200" err="1" smtClean="0">
                <a:solidFill>
                  <a:schemeClr val="accent2">
                    <a:lumMod val="75000"/>
                  </a:schemeClr>
                </a:solidFill>
                <a:latin typeface="Calibri" pitchFamily="34" charset="0"/>
              </a:rPr>
              <a:t>mmol/l</a:t>
            </a:r>
          </a:p>
          <a:p>
            <a:r>
              <a:rPr lang="nb-NO" sz="2200" smtClean="0">
                <a:solidFill>
                  <a:schemeClr val="accent2">
                    <a:lumMod val="75000"/>
                  </a:schemeClr>
                </a:solidFill>
                <a:latin typeface="Calibri" pitchFamily="34" charset="0"/>
              </a:rPr>
              <a:t>Under 53 mmol/mol</a:t>
            </a:r>
          </a:p>
        </p:txBody>
      </p:sp>
      <p:pic>
        <p:nvPicPr>
          <p:cNvPr id="3" name="Bilde 2"/>
          <p:cNvPicPr>
            <a:picLocks noChangeAspect="1"/>
          </p:cNvPicPr>
          <p:nvPr/>
        </p:nvPicPr>
        <p:blipFill>
          <a:blip r:embed="rId3"/>
          <a:stretch>
            <a:fillRect/>
          </a:stretch>
        </p:blipFill>
        <p:spPr>
          <a:xfrm>
            <a:off x="5889104" y="1201621"/>
            <a:ext cx="3384376" cy="4962145"/>
          </a:xfrm>
          <a:prstGeom prst="rect">
            <a:avLst/>
          </a:prstGeom>
        </p:spPr>
      </p:pic>
    </p:spTree>
    <p:extLst>
      <p:ext uri="{BB962C8B-B14F-4D97-AF65-F5344CB8AC3E}">
        <p14:creationId xmlns:p14="http://schemas.microsoft.com/office/powerpoint/2010/main" val="3528441285"/>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88504" y="836712"/>
            <a:ext cx="8928992" cy="649287"/>
          </a:xfrm>
        </p:spPr>
        <p:txBody>
          <a:bodyPr/>
          <a:lstStyle>
            <a:defPPr/>
          </a:lstStyle>
          <a:p>
            <a:pPr algn="ctr"/>
            <a:r>
              <a:rPr lang="nb-NO" sz="3200" smtClean="0">
                <a:solidFill>
                  <a:schemeClr val="accent2">
                    <a:lumMod val="75000"/>
                  </a:schemeClr>
                </a:solidFill>
                <a:latin typeface="Calibri" pitchFamily="34" charset="0"/>
              </a:rPr>
              <a:t>Hvorfor måle blodsukker?</a:t>
            </a:r>
            <a:endParaRPr lang="nb-NO" sz="3200">
              <a:solidFill>
                <a:schemeClr val="accent2">
                  <a:lumMod val="75000"/>
                </a:schemeClr>
              </a:solidFill>
              <a:latin typeface="Calibri" pitchFamily="34" charset="0"/>
            </a:endParaRPr>
          </a:p>
        </p:txBody>
      </p:sp>
      <p:sp>
        <p:nvSpPr>
          <p:cNvPr id="3" name="Plassholder for innhold 2"/>
          <p:cNvSpPr>
            <a:spLocks noGrp="1"/>
          </p:cNvSpPr>
          <p:nvPr>
            <p:ph idx="1"/>
          </p:nvPr>
        </p:nvSpPr>
        <p:spPr>
          <a:xfrm>
            <a:off x="848544" y="1628800"/>
            <a:ext cx="7632700" cy="2664296"/>
          </a:xfrm>
        </p:spPr>
        <p:txBody>
          <a:bodyPr/>
          <a:lstStyle>
            <a:defPPr/>
          </a:lstStyle>
          <a:p>
            <a:pPr>
              <a:buNone/>
            </a:pPr>
            <a:r>
              <a:rPr lang="nb-NO" sz="2000" smtClean="0">
                <a:solidFill>
                  <a:schemeClr val="accent2">
                    <a:lumMod val="75000"/>
                  </a:schemeClr>
                </a:solidFill>
                <a:latin typeface="Calibri" pitchFamily="34" charset="0"/>
              </a:rPr>
              <a:t>Blodsukkermålingene brukes til å:	</a:t>
            </a:r>
          </a:p>
          <a:p>
            <a:pPr lvl="0"/>
            <a:r>
              <a:rPr lang="nb-NO" sz="2000" smtClean="0">
                <a:solidFill>
                  <a:schemeClr val="accent2">
                    <a:lumMod val="75000"/>
                  </a:schemeClr>
                </a:solidFill>
                <a:latin typeface="Calibri" pitchFamily="34" charset="0"/>
              </a:rPr>
              <a:t>vurdere insulindosen gitt ved forrige måltid</a:t>
            </a:r>
          </a:p>
          <a:p>
            <a:pPr lvl="0"/>
            <a:r>
              <a:rPr lang="nb-NO" sz="2000" smtClean="0">
                <a:solidFill>
                  <a:schemeClr val="accent2">
                    <a:lumMod val="75000"/>
                  </a:schemeClr>
                </a:solidFill>
                <a:latin typeface="Calibri" pitchFamily="34" charset="0"/>
              </a:rPr>
              <a:t>beregne insulindosen til måltid og til korreksjon av blodsukker</a:t>
            </a:r>
          </a:p>
          <a:p>
            <a:pPr lvl="0"/>
            <a:r>
              <a:rPr lang="nb-NO" sz="2000" smtClean="0">
                <a:solidFill>
                  <a:schemeClr val="accent2">
                    <a:lumMod val="75000"/>
                  </a:schemeClr>
                </a:solidFill>
                <a:latin typeface="Calibri" pitchFamily="34" charset="0"/>
              </a:rPr>
              <a:t>se på mønster for blodsukkerverdier fra dag til dag </a:t>
            </a:r>
          </a:p>
          <a:p>
            <a:pPr lvl="0"/>
            <a:r>
              <a:rPr lang="nb-NO" sz="2000" smtClean="0">
                <a:solidFill>
                  <a:schemeClr val="accent2">
                    <a:lumMod val="75000"/>
                  </a:schemeClr>
                </a:solidFill>
                <a:latin typeface="Calibri" pitchFamily="34" charset="0"/>
              </a:rPr>
              <a:t>avklare om det er føling eller for høyt blodsukker</a:t>
            </a:r>
          </a:p>
          <a:p>
            <a:pPr lvl="0"/>
            <a:r>
              <a:rPr lang="nb-NO" sz="2000" smtClean="0">
                <a:solidFill>
                  <a:schemeClr val="accent2">
                    <a:lumMod val="75000"/>
                  </a:schemeClr>
                </a:solidFill>
                <a:latin typeface="Calibri" pitchFamily="34" charset="0"/>
              </a:rPr>
              <a:t>vurdere om nattinsulindosen er riktig</a:t>
            </a:r>
            <a:r>
              <a:rPr lang="nb-NO" sz="2000" b="1" smtClean="0">
                <a:solidFill>
                  <a:schemeClr val="accent2">
                    <a:lumMod val="75000"/>
                  </a:schemeClr>
                </a:solidFill>
                <a:latin typeface="Calibri" pitchFamily="34" charset="0"/>
              </a:rPr>
              <a:t> </a:t>
            </a:r>
          </a:p>
          <a:p>
            <a:pPr>
              <a:buNone/>
            </a:pPr>
            <a:endParaRPr lang="nb-NO" sz="2200" b="1">
              <a:solidFill>
                <a:srgbClr val="FF0000"/>
              </a:solidFill>
              <a:latin typeface="Calibri" pitchFamily="34" charset="0"/>
            </a:endParaRPr>
          </a:p>
        </p:txBody>
      </p:sp>
      <p:sp>
        <p:nvSpPr>
          <p:cNvPr id="4" name="Rektangel 3"/>
          <p:cNvSpPr/>
          <p:nvPr/>
        </p:nvSpPr>
        <p:spPr>
          <a:xfrm>
            <a:off x="2418810" y="4077072"/>
            <a:ext cx="4968552" cy="1815882"/>
          </a:xfrm>
          <a:prstGeom prst="rect">
            <a:avLst/>
          </a:prstGeom>
          <a:noFill/>
          <a:ln w="12700">
            <a:solidFill>
              <a:schemeClr val="tx1"/>
            </a:solidFill>
            <a:prstDash val="solid"/>
          </a:ln>
        </p:spPr>
        <p:txBody>
          <a:bodyPr wrap="square" lIns="91440" tIns="45720" rIns="91440" bIns="45720">
            <a:spAutoFit/>
          </a:bodyPr>
          <a:lstStyle>
            <a:defPPr/>
          </a:lstStyle>
          <a:p>
            <a:pPr algn="ctr">
              <a:buNone/>
            </a:pPr>
            <a:r>
              <a:rPr lang="nb-NO" sz="2800" b="1">
                <a:solidFill>
                  <a:srgbClr val="FF0000"/>
                </a:solidFill>
                <a:effectLst>
                  <a:outerShdw blurRad="38100" dist="38100" dir="2700000" algn="tl">
                    <a:srgbClr val="000000">
                      <a:alpha val="43137"/>
                    </a:srgbClr>
                  </a:outerShdw>
                </a:effectLst>
                <a:latin typeface="Albertus Extra Bold" pitchFamily="34" charset="0"/>
              </a:rPr>
              <a:t>Blodsukkermålinger har ingen hensikt </a:t>
            </a:r>
          </a:p>
          <a:p>
            <a:pPr algn="ctr">
              <a:buNone/>
            </a:pPr>
            <a:r>
              <a:rPr lang="nb-NO" sz="2800" b="1">
                <a:solidFill>
                  <a:srgbClr val="FF0000"/>
                </a:solidFill>
                <a:effectLst>
                  <a:outerShdw blurRad="38100" dist="38100" dir="2700000" algn="tl">
                    <a:srgbClr val="000000">
                      <a:alpha val="43137"/>
                    </a:srgbClr>
                  </a:outerShdw>
                </a:effectLst>
                <a:latin typeface="Albertus Extra Bold" pitchFamily="34" charset="0"/>
              </a:rPr>
              <a:t>dersom man ikke bruker dem til noe!</a:t>
            </a:r>
            <a:endParaRPr lang="nb-NO" sz="2800">
              <a:solidFill>
                <a:srgbClr val="FF0000"/>
              </a:solidFill>
              <a:effectLst>
                <a:outerShdw blurRad="38100" dist="38100" dir="2700000" algn="tl">
                  <a:srgbClr val="000000">
                    <a:alpha val="43137"/>
                  </a:srgbClr>
                </a:outerShdw>
              </a:effectLst>
              <a:latin typeface="Albertus Extra Bold" pitchFamily="34" charset="0"/>
            </a:endParaRPr>
          </a:p>
        </p:txBody>
      </p:sp>
    </p:spTree>
    <p:extLst>
      <p:ext uri="{BB962C8B-B14F-4D97-AF65-F5344CB8AC3E}">
        <p14:creationId xmlns:p14="http://schemas.microsoft.com/office/powerpoint/2010/main" val="1797578661"/>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tel 1"/>
          <p:cNvSpPr>
            <a:spLocks noGrp="1"/>
          </p:cNvSpPr>
          <p:nvPr>
            <p:ph type="title"/>
          </p:nvPr>
        </p:nvSpPr>
        <p:spPr>
          <a:xfrm>
            <a:off x="488504" y="764709"/>
            <a:ext cx="9073008" cy="648068"/>
          </a:xfrm>
        </p:spPr>
        <p:txBody>
          <a:bodyPr/>
          <a:lstStyle>
            <a:defPPr/>
          </a:lstStyle>
          <a:p>
            <a:pPr algn="ctr"/>
            <a:r>
              <a:rPr lang="nb-NO" sz="3200" smtClean="0">
                <a:solidFill>
                  <a:schemeClr val="accent2">
                    <a:lumMod val="75000"/>
                  </a:schemeClr>
                </a:solidFill>
                <a:latin typeface="Calibri" pitchFamily="34" charset="0"/>
              </a:rPr>
              <a:t>Hvordan måle blodsukkeret?</a:t>
            </a:r>
          </a:p>
        </p:txBody>
      </p:sp>
      <p:sp>
        <p:nvSpPr>
          <p:cNvPr id="68611" name="Plassholder for innhold 2"/>
          <p:cNvSpPr>
            <a:spLocks noGrp="1"/>
          </p:cNvSpPr>
          <p:nvPr>
            <p:ph idx="1"/>
          </p:nvPr>
        </p:nvSpPr>
        <p:spPr>
          <a:xfrm>
            <a:off x="488504" y="1412776"/>
            <a:ext cx="8992791" cy="3168352"/>
          </a:xfrm>
        </p:spPr>
        <p:txBody>
          <a:bodyPr/>
          <a:lstStyle>
            <a:defPPr/>
          </a:lstStyle>
          <a:p>
            <a:pPr>
              <a:defRPr/>
            </a:pPr>
            <a:r>
              <a:rPr lang="nb-NO" sz="2000" smtClean="0">
                <a:solidFill>
                  <a:schemeClr val="accent2">
                    <a:lumMod val="75000"/>
                  </a:schemeClr>
                </a:solidFill>
                <a:latin typeface="Calibri" pitchFamily="34" charset="0"/>
              </a:rPr>
              <a:t>Vask hendene og tørk vekk første bloddråpen. Du kan ha sukker på fingeren, som da vil gi en feil verdi på målingen</a:t>
            </a:r>
          </a:p>
          <a:p>
            <a:pPr>
              <a:lnSpc>
                <a:spcPct val="150000"/>
              </a:lnSpc>
              <a:defRPr/>
            </a:pPr>
            <a:r>
              <a:rPr lang="nb-NO" sz="2000" smtClean="0">
                <a:solidFill>
                  <a:schemeClr val="accent2">
                    <a:lumMod val="75000"/>
                  </a:schemeClr>
                </a:solidFill>
                <a:latin typeface="Calibri" pitchFamily="34" charset="0"/>
              </a:rPr>
              <a:t>Pass på at du er varm på fingeren, da blør det lettere</a:t>
            </a:r>
          </a:p>
          <a:p>
            <a:pPr>
              <a:lnSpc>
                <a:spcPct val="150000"/>
              </a:lnSpc>
              <a:defRPr/>
            </a:pPr>
            <a:r>
              <a:rPr lang="nb-NO" sz="2000" smtClean="0">
                <a:solidFill>
                  <a:schemeClr val="accent2">
                    <a:lumMod val="75000"/>
                  </a:schemeClr>
                </a:solidFill>
                <a:latin typeface="Calibri" pitchFamily="34" charset="0"/>
              </a:rPr>
              <a:t>Ikke stikk for nærme neglene, det gjør mer vondt. Ikke stikk midt på fingerputa</a:t>
            </a:r>
          </a:p>
          <a:p>
            <a:pPr>
              <a:defRPr/>
            </a:pPr>
            <a:r>
              <a:rPr lang="nb-NO" sz="2000" smtClean="0">
                <a:solidFill>
                  <a:schemeClr val="accent2">
                    <a:lumMod val="75000"/>
                  </a:schemeClr>
                </a:solidFill>
                <a:latin typeface="Calibri" pitchFamily="34" charset="0"/>
              </a:rPr>
              <a:t>Du kan bruke alle fingre, men vi anbefaler at du ikke bruker tommel og pekefinger. Det viktigste er at du varierer</a:t>
            </a:r>
          </a:p>
          <a:p>
            <a:pPr>
              <a:lnSpc>
                <a:spcPct val="150000"/>
              </a:lnSpc>
              <a:defRPr/>
            </a:pPr>
            <a:r>
              <a:rPr lang="nb-NO" sz="2000" smtClean="0">
                <a:solidFill>
                  <a:schemeClr val="accent2">
                    <a:lumMod val="75000"/>
                  </a:schemeClr>
                </a:solidFill>
                <a:latin typeface="Calibri" pitchFamily="34" charset="0"/>
              </a:rPr>
              <a:t>Bytt lansett for hver gang. Den blir sløv når du bruker den flere ganger</a:t>
            </a:r>
          </a:p>
        </p:txBody>
      </p:sp>
      <p:pic>
        <p:nvPicPr>
          <p:cNvPr id="14338" name="Picture 2" descr="P:\VestAgder\wpdok\Bilder\Diabetes PP-presentasjon\Måle blodsukker.jpg"/>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224808" y="4653136"/>
            <a:ext cx="3461294" cy="194421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0641850"/>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88504" y="764704"/>
            <a:ext cx="9001000" cy="649287"/>
          </a:xfrm>
        </p:spPr>
        <p:txBody>
          <a:bodyPr/>
          <a:lstStyle>
            <a:defPPr/>
          </a:lstStyle>
          <a:p>
            <a:pPr algn="ctr"/>
            <a:r>
              <a:rPr lang="nb-NO" sz="3200" smtClean="0">
                <a:solidFill>
                  <a:schemeClr val="accent2">
                    <a:lumMod val="75000"/>
                  </a:schemeClr>
                </a:solidFill>
                <a:latin typeface="Calibri" pitchFamily="34" charset="0"/>
              </a:rPr>
              <a:t>Når skal blodsukkeret måles?</a:t>
            </a:r>
            <a:endParaRPr lang="nb-NO" sz="3200">
              <a:solidFill>
                <a:schemeClr val="accent2">
                  <a:lumMod val="75000"/>
                </a:schemeClr>
              </a:solidFill>
            </a:endParaRPr>
          </a:p>
        </p:txBody>
      </p:sp>
      <p:sp>
        <p:nvSpPr>
          <p:cNvPr id="3" name="Plassholder for innhold 2"/>
          <p:cNvSpPr>
            <a:spLocks noGrp="1"/>
          </p:cNvSpPr>
          <p:nvPr>
            <p:ph idx="1"/>
          </p:nvPr>
        </p:nvSpPr>
        <p:spPr>
          <a:xfrm>
            <a:off x="848545" y="1412776"/>
            <a:ext cx="7632700" cy="4824536"/>
          </a:xfrm>
        </p:spPr>
        <p:txBody>
          <a:bodyPr/>
          <a:lstStyle>
            <a:defPPr/>
          </a:lstStyle>
          <a:p>
            <a:pPr lvl="0"/>
            <a:r>
              <a:rPr lang="nb-NO" sz="2000" smtClean="0">
                <a:solidFill>
                  <a:schemeClr val="accent2">
                    <a:lumMod val="75000"/>
                  </a:schemeClr>
                </a:solidFill>
                <a:latin typeface="Calibri" pitchFamily="34" charset="0"/>
              </a:rPr>
              <a:t>På morgenen</a:t>
            </a:r>
          </a:p>
          <a:p>
            <a:pPr lvl="0"/>
            <a:r>
              <a:rPr lang="nb-NO" sz="2000" smtClean="0">
                <a:solidFill>
                  <a:schemeClr val="accent2">
                    <a:lumMod val="75000"/>
                  </a:schemeClr>
                </a:solidFill>
                <a:latin typeface="Calibri" pitchFamily="34" charset="0"/>
              </a:rPr>
              <a:t>Før hvert måltid</a:t>
            </a:r>
          </a:p>
          <a:p>
            <a:pPr lvl="0"/>
            <a:r>
              <a:rPr lang="nb-NO" sz="2000" smtClean="0">
                <a:solidFill>
                  <a:schemeClr val="accent2">
                    <a:lumMod val="75000"/>
                  </a:schemeClr>
                </a:solidFill>
                <a:latin typeface="Calibri" pitchFamily="34" charset="0"/>
              </a:rPr>
              <a:t>I starten: 2 timer etter et måltid for vurdering om forrige måltidsdose var riktig. Dette er viktig i begynnelsen, før man blir rutinert eller når man har spist noe nytt eller uvant</a:t>
            </a:r>
          </a:p>
          <a:p>
            <a:pPr lvl="0"/>
            <a:r>
              <a:rPr lang="nb-NO" sz="2000" smtClean="0">
                <a:solidFill>
                  <a:schemeClr val="accent2">
                    <a:lumMod val="75000"/>
                  </a:schemeClr>
                </a:solidFill>
                <a:latin typeface="Calibri" pitchFamily="34" charset="0"/>
              </a:rPr>
              <a:t>Rett før leggetid</a:t>
            </a:r>
          </a:p>
          <a:p>
            <a:pPr lvl="0"/>
            <a:r>
              <a:rPr lang="nb-NO" sz="2000" smtClean="0">
                <a:solidFill>
                  <a:schemeClr val="accent2">
                    <a:lumMod val="75000"/>
                  </a:schemeClr>
                </a:solidFill>
                <a:latin typeface="Calibri" pitchFamily="34" charset="0"/>
              </a:rPr>
              <a:t>Hos små barn - rett før pårørende legger seg </a:t>
            </a:r>
          </a:p>
          <a:p>
            <a:pPr lvl="0"/>
            <a:r>
              <a:rPr lang="nb-NO" sz="2000" smtClean="0">
                <a:solidFill>
                  <a:schemeClr val="accent2">
                    <a:lumMod val="75000"/>
                  </a:schemeClr>
                </a:solidFill>
                <a:latin typeface="Calibri" pitchFamily="34" charset="0"/>
              </a:rPr>
              <a:t>Eventuelt på natten mellom kl. 02 – 04 hvis dere lurer på om insulindosen på kvelden er for stor eller for liten, og i forbindelse med økning av insulindoser</a:t>
            </a:r>
          </a:p>
          <a:p>
            <a:pPr lvl="0"/>
            <a:r>
              <a:rPr lang="nb-NO" sz="2000" smtClean="0">
                <a:solidFill>
                  <a:schemeClr val="accent2">
                    <a:lumMod val="75000"/>
                  </a:schemeClr>
                </a:solidFill>
                <a:latin typeface="Calibri" pitchFamily="34" charset="0"/>
              </a:rPr>
              <a:t>Ved symptomer på høyt eller lavt blodsukker</a:t>
            </a:r>
          </a:p>
          <a:p>
            <a:pPr lvl="0"/>
            <a:r>
              <a:rPr lang="nb-NO" sz="2000" smtClean="0">
                <a:solidFill>
                  <a:schemeClr val="accent2">
                    <a:lumMod val="75000"/>
                  </a:schemeClr>
                </a:solidFill>
                <a:latin typeface="Calibri" pitchFamily="34" charset="0"/>
              </a:rPr>
              <a:t>Før og etter trening eller aktivitet</a:t>
            </a:r>
          </a:p>
          <a:p>
            <a:pPr>
              <a:buNone/>
            </a:pPr>
            <a:r>
              <a:rPr lang="nb-NO" sz="2000" smtClean="0">
                <a:solidFill>
                  <a:srgbClr val="002060"/>
                </a:solidFill>
                <a:latin typeface="Calibri" pitchFamily="34" charset="0"/>
              </a:rPr>
              <a:t> </a:t>
            </a:r>
          </a:p>
          <a:p>
            <a:endParaRPr lang="nb-NO" sz="2000">
              <a:solidFill>
                <a:srgbClr val="002060"/>
              </a:solidFill>
              <a:latin typeface="Calibri" pitchFamily="34" charset="0"/>
            </a:endParaRPr>
          </a:p>
        </p:txBody>
      </p:sp>
      <p:pic>
        <p:nvPicPr>
          <p:cNvPr id="15362" name="Picture 2" descr="Bilderesultat for sol">
            <a:hlinkClick r:id="rId2" tgtFrame="_blank"/>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rot="20613116">
            <a:off x="7809426" y="1101666"/>
            <a:ext cx="1072803" cy="151216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5364" name="Picture 4" descr="Relatert bilde">
            <a:hlinkClick r:id="rId4" tgtFrame="_blank"/>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193360" y="2907400"/>
            <a:ext cx="1547574" cy="1616289"/>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15366" name="Picture 6" descr="Bilderesultat for månen tegning">
            <a:hlinkClick r:id="rId6" tgtFrame="_blank"/>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rot="1102500">
            <a:off x="6890133" y="4927831"/>
            <a:ext cx="1943635" cy="109304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7010543"/>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704528" y="332656"/>
            <a:ext cx="8064896" cy="649287"/>
          </a:xfrm>
        </p:spPr>
        <p:txBody>
          <a:bodyPr/>
          <a:lstStyle>
            <a:defPPr/>
          </a:lstStyle>
          <a:p>
            <a:r>
              <a:rPr lang="nb-NO" smtClean="0">
                <a:solidFill>
                  <a:schemeClr val="accent2">
                    <a:lumMod val="75000"/>
                  </a:schemeClr>
                </a:solidFill>
              </a:rPr>
              <a:t>Bruk av kontinuerlig vevsglukosemåler (CGM)</a:t>
            </a:r>
            <a:endParaRPr lang="nb-NO">
              <a:solidFill>
                <a:schemeClr val="accent2">
                  <a:lumMod val="75000"/>
                </a:schemeClr>
              </a:solidFill>
            </a:endParaRPr>
          </a:p>
        </p:txBody>
      </p:sp>
      <p:sp>
        <p:nvSpPr>
          <p:cNvPr id="3" name="Plassholder for innhold 2"/>
          <p:cNvSpPr>
            <a:spLocks noGrp="1"/>
          </p:cNvSpPr>
          <p:nvPr>
            <p:ph idx="1"/>
          </p:nvPr>
        </p:nvSpPr>
        <p:spPr>
          <a:xfrm>
            <a:off x="849313" y="1196752"/>
            <a:ext cx="7632700" cy="3024336"/>
          </a:xfrm>
        </p:spPr>
        <p:txBody>
          <a:bodyPr/>
          <a:lstStyle>
            <a:defPPr/>
          </a:lstStyle>
          <a:p>
            <a:r>
              <a:rPr lang="nb-NO" sz="2000">
                <a:solidFill>
                  <a:schemeClr val="accent2">
                    <a:lumMod val="75000"/>
                  </a:schemeClr>
                </a:solidFill>
              </a:rPr>
              <a:t>En glukosesensor er et godt hjelpemiddel som vi anbefaler alle å </a:t>
            </a:r>
            <a:r>
              <a:rPr lang="nb-NO" sz="2000" smtClean="0">
                <a:solidFill>
                  <a:schemeClr val="accent2">
                    <a:lumMod val="75000"/>
                  </a:schemeClr>
                </a:solidFill>
              </a:rPr>
              <a:t>bruke</a:t>
            </a:r>
            <a:endParaRPr lang="nb-NO" sz="2000">
              <a:solidFill>
                <a:schemeClr val="accent2">
                  <a:lumMod val="75000"/>
                </a:schemeClr>
              </a:solidFill>
            </a:endParaRPr>
          </a:p>
          <a:p>
            <a:r>
              <a:rPr lang="nb-NO" sz="2000" smtClean="0">
                <a:solidFill>
                  <a:schemeClr val="accent2">
                    <a:lumMod val="75000"/>
                  </a:schemeClr>
                </a:solidFill>
              </a:rPr>
              <a:t>Måler vevsglukose kontinuerlig</a:t>
            </a:r>
          </a:p>
          <a:p>
            <a:r>
              <a:rPr lang="nb-NO" sz="2000" smtClean="0">
                <a:solidFill>
                  <a:schemeClr val="accent2">
                    <a:lumMod val="75000"/>
                  </a:schemeClr>
                </a:solidFill>
              </a:rPr>
              <a:t>Kan gi alarmer ved høye og lave glukoseverdier</a:t>
            </a:r>
          </a:p>
          <a:p>
            <a:r>
              <a:rPr lang="nb-NO" sz="2000" smtClean="0">
                <a:solidFill>
                  <a:schemeClr val="accent2">
                    <a:lumMod val="75000"/>
                  </a:schemeClr>
                </a:solidFill>
              </a:rPr>
              <a:t>Vise trendpiler </a:t>
            </a:r>
            <a:r>
              <a:rPr lang="nb-NO" sz="2000">
                <a:solidFill>
                  <a:schemeClr val="accent2">
                    <a:lumMod val="75000"/>
                  </a:schemeClr>
                </a:solidFill>
              </a:rPr>
              <a:t>f</a:t>
            </a:r>
            <a:r>
              <a:rPr lang="nb-NO" sz="2000" smtClean="0">
                <a:solidFill>
                  <a:schemeClr val="accent2">
                    <a:lumMod val="75000"/>
                  </a:schemeClr>
                </a:solidFill>
              </a:rPr>
              <a:t>or glukoseverdi</a:t>
            </a:r>
          </a:p>
          <a:p>
            <a:r>
              <a:rPr lang="nb-NO" sz="2000" smtClean="0">
                <a:solidFill>
                  <a:schemeClr val="accent2">
                    <a:lumMod val="75000"/>
                  </a:schemeClr>
                </a:solidFill>
              </a:rPr>
              <a:t>Kan brukes med og uten insulinpumpe</a:t>
            </a:r>
          </a:p>
          <a:p>
            <a:r>
              <a:rPr lang="nb-NO" sz="2000" smtClean="0">
                <a:solidFill>
                  <a:schemeClr val="accent2">
                    <a:lumMod val="75000"/>
                  </a:schemeClr>
                </a:solidFill>
              </a:rPr>
              <a:t>Når du skal starte med dette vil du få opplæring i den sensoren som er mest aktuell for deg</a:t>
            </a:r>
            <a:endParaRPr lang="nb-NO" sz="2000">
              <a:solidFill>
                <a:schemeClr val="accent2">
                  <a:lumMod val="75000"/>
                </a:schemeClr>
              </a:solidFill>
            </a:endParaRPr>
          </a:p>
        </p:txBody>
      </p:sp>
      <p:pic>
        <p:nvPicPr>
          <p:cNvPr id="5" name="Bilde 4"/>
          <p:cNvPicPr>
            <a:picLocks noChangeAspect="1"/>
          </p:cNvPicPr>
          <p:nvPr/>
        </p:nvPicPr>
        <p:blipFill>
          <a:blip r:embed="rId2"/>
          <a:stretch>
            <a:fillRect/>
          </a:stretch>
        </p:blipFill>
        <p:spPr>
          <a:xfrm>
            <a:off x="712664" y="4149080"/>
            <a:ext cx="2238375" cy="2047875"/>
          </a:xfrm>
          <a:prstGeom prst="rect">
            <a:avLst/>
          </a:prstGeom>
        </p:spPr>
      </p:pic>
      <p:pic>
        <p:nvPicPr>
          <p:cNvPr id="6" name="Bilde 5"/>
          <p:cNvPicPr>
            <a:picLocks noChangeAspect="1"/>
          </p:cNvPicPr>
          <p:nvPr/>
        </p:nvPicPr>
        <p:blipFill>
          <a:blip r:embed="rId3"/>
          <a:stretch>
            <a:fillRect/>
          </a:stretch>
        </p:blipFill>
        <p:spPr>
          <a:xfrm>
            <a:off x="3728864" y="4339580"/>
            <a:ext cx="2466975" cy="1857375"/>
          </a:xfrm>
          <a:prstGeom prst="rect">
            <a:avLst/>
          </a:prstGeom>
        </p:spPr>
      </p:pic>
      <p:pic>
        <p:nvPicPr>
          <p:cNvPr id="7" name="Bilde 6"/>
          <p:cNvPicPr>
            <a:picLocks noChangeAspect="1"/>
          </p:cNvPicPr>
          <p:nvPr/>
        </p:nvPicPr>
        <p:blipFill>
          <a:blip r:embed="rId4"/>
          <a:stretch>
            <a:fillRect/>
          </a:stretch>
        </p:blipFill>
        <p:spPr>
          <a:xfrm>
            <a:off x="6897837" y="4377393"/>
            <a:ext cx="1584176" cy="1591248"/>
          </a:xfrm>
          <a:prstGeom prst="rect">
            <a:avLst/>
          </a:prstGeom>
        </p:spPr>
      </p:pic>
    </p:spTree>
    <p:extLst>
      <p:ext uri="{BB962C8B-B14F-4D97-AF65-F5344CB8AC3E}">
        <p14:creationId xmlns:p14="http://schemas.microsoft.com/office/powerpoint/2010/main" val="419449095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560512" y="764704"/>
            <a:ext cx="8640960" cy="720080"/>
          </a:xfrm>
        </p:spPr>
        <p:txBody>
          <a:bodyPr/>
          <a:lstStyle>
            <a:defPPr/>
          </a:lstStyle>
          <a:p>
            <a:pPr algn="ctr" eaLnBrk="1" hangingPunct="1"/>
            <a:r>
              <a:rPr lang="nb-NO" b="1" smtClean="0">
                <a:solidFill>
                  <a:schemeClr val="accent2">
                    <a:lumMod val="75000"/>
                  </a:schemeClr>
                </a:solidFill>
                <a:latin typeface="Calibri" pitchFamily="34" charset="0"/>
                <a:cs typeface="Times New Roman" pitchFamily="18" charset="0"/>
              </a:rPr>
              <a:t>    </a:t>
            </a:r>
            <a:r>
              <a:rPr lang="nb-NO" sz="3200" smtClean="0">
                <a:solidFill>
                  <a:schemeClr val="accent2">
                    <a:lumMod val="75000"/>
                  </a:schemeClr>
                </a:solidFill>
                <a:latin typeface="Calibri" pitchFamily="34" charset="0"/>
                <a:cs typeface="Times New Roman" pitchFamily="18" charset="0"/>
              </a:rPr>
              <a:t>Injeksjonssteder</a:t>
            </a:r>
            <a:endParaRPr lang="da-DK" sz="3200" smtClean="0">
              <a:solidFill>
                <a:schemeClr val="accent2">
                  <a:lumMod val="75000"/>
                </a:schemeClr>
              </a:solidFill>
              <a:latin typeface="Calibri" pitchFamily="34" charset="0"/>
            </a:endParaRPr>
          </a:p>
        </p:txBody>
      </p:sp>
      <p:sp>
        <p:nvSpPr>
          <p:cNvPr id="2" name="TekstSylinder 1"/>
          <p:cNvSpPr txBox="1"/>
          <p:nvPr/>
        </p:nvSpPr>
        <p:spPr>
          <a:xfrm>
            <a:off x="992560" y="1988840"/>
            <a:ext cx="4392488" cy="3477875"/>
          </a:xfrm>
          <a:prstGeom prst="rect">
            <a:avLst/>
          </a:prstGeom>
          <a:noFill/>
        </p:spPr>
        <p:txBody>
          <a:bodyPr wrap="square" rtlCol="0">
            <a:spAutoFit/>
          </a:bodyPr>
          <a:lstStyle>
            <a:defPPr/>
          </a:lstStyle>
          <a:p>
            <a:r>
              <a:rPr lang="nb-NO" sz="2200" smtClean="0">
                <a:solidFill>
                  <a:schemeClr val="accent2">
                    <a:lumMod val="75000"/>
                  </a:schemeClr>
                </a:solidFill>
                <a:latin typeface="Calibri" pitchFamily="34" charset="0"/>
              </a:rPr>
              <a:t>Magen:</a:t>
            </a:r>
          </a:p>
          <a:p>
            <a:r>
              <a:rPr lang="nb-NO" sz="2200" smtClean="0">
                <a:solidFill>
                  <a:schemeClr val="accent2">
                    <a:lumMod val="75000"/>
                  </a:schemeClr>
                </a:solidFill>
                <a:latin typeface="Calibri" pitchFamily="34" charset="0"/>
              </a:rPr>
              <a:t>Her kan du bruke hele området bortsett fra 3 cm rundt navlen</a:t>
            </a:r>
          </a:p>
          <a:p>
            <a:endParaRPr lang="nb-NO" sz="2200">
              <a:solidFill>
                <a:schemeClr val="accent2">
                  <a:lumMod val="75000"/>
                </a:schemeClr>
              </a:solidFill>
              <a:latin typeface="Calibri" pitchFamily="34" charset="0"/>
            </a:endParaRPr>
          </a:p>
          <a:p>
            <a:r>
              <a:rPr lang="nb-NO" sz="2200" smtClean="0">
                <a:solidFill>
                  <a:schemeClr val="accent2">
                    <a:lumMod val="75000"/>
                  </a:schemeClr>
                </a:solidFill>
                <a:latin typeface="Calibri" pitchFamily="34" charset="0"/>
              </a:rPr>
              <a:t>Lår:</a:t>
            </a:r>
          </a:p>
          <a:p>
            <a:r>
              <a:rPr lang="nb-NO" sz="2200" smtClean="0">
                <a:solidFill>
                  <a:schemeClr val="accent2">
                    <a:lumMod val="75000"/>
                  </a:schemeClr>
                </a:solidFill>
                <a:latin typeface="Calibri" pitchFamily="34" charset="0"/>
              </a:rPr>
              <a:t>Her skal du bruke forsiden av låret og ikke innsiden eller yttersiden</a:t>
            </a:r>
          </a:p>
          <a:p>
            <a:endParaRPr lang="nb-NO" sz="2200">
              <a:solidFill>
                <a:schemeClr val="accent2">
                  <a:lumMod val="75000"/>
                </a:schemeClr>
              </a:solidFill>
              <a:latin typeface="Calibri" pitchFamily="34" charset="0"/>
            </a:endParaRPr>
          </a:p>
          <a:p>
            <a:r>
              <a:rPr lang="nb-NO" sz="2200" smtClean="0">
                <a:solidFill>
                  <a:schemeClr val="accent2">
                    <a:lumMod val="75000"/>
                  </a:schemeClr>
                </a:solidFill>
                <a:latin typeface="Calibri" pitchFamily="34" charset="0"/>
              </a:rPr>
              <a:t>Setet:</a:t>
            </a:r>
          </a:p>
          <a:p>
            <a:r>
              <a:rPr lang="nb-NO" sz="2200" smtClean="0">
                <a:solidFill>
                  <a:schemeClr val="accent2">
                    <a:lumMod val="75000"/>
                  </a:schemeClr>
                </a:solidFill>
                <a:latin typeface="Calibri" pitchFamily="34" charset="0"/>
              </a:rPr>
              <a:t>Her kan du bruke den øverste delen</a:t>
            </a:r>
            <a:endParaRPr lang="nb-NO" sz="2200">
              <a:solidFill>
                <a:schemeClr val="accent2">
                  <a:lumMod val="75000"/>
                </a:schemeClr>
              </a:solidFill>
              <a:latin typeface="Calibri" pitchFamily="34" charset="0"/>
            </a:endParaRPr>
          </a:p>
        </p:txBody>
      </p:sp>
      <p:pic>
        <p:nvPicPr>
          <p:cNvPr id="3" name="Picture 2" descr="P:\VestAgder\wpdok\Bilder\Diabetes PP-presentasjon\Injeksjonssteder.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745088" y="1743473"/>
            <a:ext cx="3312368" cy="435060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692745"/>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tel 1"/>
          <p:cNvSpPr>
            <a:spLocks noGrp="1"/>
          </p:cNvSpPr>
          <p:nvPr>
            <p:ph type="title"/>
          </p:nvPr>
        </p:nvSpPr>
        <p:spPr>
          <a:xfrm>
            <a:off x="560512" y="260648"/>
            <a:ext cx="8712968" cy="648072"/>
          </a:xfrm>
        </p:spPr>
        <p:txBody>
          <a:bodyPr/>
          <a:lstStyle>
            <a:defPPr/>
          </a:lstStyle>
          <a:p>
            <a:pPr algn="ctr"/>
            <a:r>
              <a:rPr lang="nb-NO" sz="3200" smtClean="0">
                <a:solidFill>
                  <a:schemeClr val="accent2">
                    <a:lumMod val="75000"/>
                  </a:schemeClr>
                </a:solidFill>
                <a:latin typeface="Calibri" pitchFamily="34" charset="0"/>
              </a:rPr>
              <a:t>Hvordan sette insulin med insulinpenn?</a:t>
            </a:r>
          </a:p>
        </p:txBody>
      </p:sp>
      <p:sp>
        <p:nvSpPr>
          <p:cNvPr id="69635" name="Plassholder for innhold 2"/>
          <p:cNvSpPr>
            <a:spLocks noGrp="1"/>
          </p:cNvSpPr>
          <p:nvPr>
            <p:ph idx="1"/>
          </p:nvPr>
        </p:nvSpPr>
        <p:spPr>
          <a:xfrm>
            <a:off x="272480" y="836712"/>
            <a:ext cx="9433048" cy="4968552"/>
          </a:xfrm>
        </p:spPr>
        <p:txBody>
          <a:bodyPr/>
          <a:lstStyle>
            <a:defPPr/>
          </a:lstStyle>
          <a:p>
            <a:pPr>
              <a:defRPr/>
            </a:pPr>
            <a:r>
              <a:rPr lang="nb-NO" sz="2000" smtClean="0">
                <a:solidFill>
                  <a:schemeClr val="accent2">
                    <a:lumMod val="75000"/>
                  </a:schemeClr>
                </a:solidFill>
                <a:latin typeface="Calibri" pitchFamily="34" charset="0"/>
              </a:rPr>
              <a:t>Insulin settes i underhudsfettet</a:t>
            </a:r>
          </a:p>
          <a:p>
            <a:pPr>
              <a:defRPr/>
            </a:pPr>
            <a:r>
              <a:rPr lang="nb-NO" sz="2000" smtClean="0">
                <a:solidFill>
                  <a:schemeClr val="accent2">
                    <a:lumMod val="75000"/>
                  </a:schemeClr>
                </a:solidFill>
                <a:latin typeface="Calibri" pitchFamily="34" charset="0"/>
              </a:rPr>
              <a:t>Oppsugingstiden er raskest på magen, deretter lårene og senest fra rumpa</a:t>
            </a:r>
          </a:p>
          <a:p>
            <a:pPr>
              <a:defRPr/>
            </a:pPr>
            <a:r>
              <a:rPr lang="nb-NO" sz="2000" smtClean="0">
                <a:solidFill>
                  <a:schemeClr val="accent2">
                    <a:lumMod val="75000"/>
                  </a:schemeClr>
                </a:solidFill>
                <a:latin typeface="Calibri" pitchFamily="34" charset="0"/>
              </a:rPr>
              <a:t>Langtidsvirkende insulin bør settes i låret eller på rumpa, fordi det ikke skal suges opp så raskt</a:t>
            </a:r>
          </a:p>
          <a:p>
            <a:pPr>
              <a:defRPr/>
            </a:pPr>
            <a:r>
              <a:rPr lang="nb-NO" sz="2000" smtClean="0">
                <a:solidFill>
                  <a:schemeClr val="accent2">
                    <a:lumMod val="75000"/>
                  </a:schemeClr>
                </a:solidFill>
                <a:latin typeface="Calibri" pitchFamily="34" charset="0"/>
              </a:rPr>
              <a:t>Bruk begge ben og framsiden av låret, men ikke lenger ned enn 2/3 del</a:t>
            </a:r>
          </a:p>
          <a:p>
            <a:pPr>
              <a:defRPr/>
            </a:pPr>
            <a:r>
              <a:rPr lang="nb-NO" sz="2000" smtClean="0">
                <a:solidFill>
                  <a:schemeClr val="accent2">
                    <a:lumMod val="75000"/>
                  </a:schemeClr>
                </a:solidFill>
                <a:latin typeface="Calibri" pitchFamily="34" charset="0"/>
              </a:rPr>
              <a:t>Hurtigvirkende insulin må settes hovedsakelig i magen. Derfra kommer det raskt i blodbanen og er da tilgjengelig når du spiser</a:t>
            </a:r>
          </a:p>
          <a:p>
            <a:pPr>
              <a:defRPr/>
            </a:pPr>
            <a:r>
              <a:rPr lang="nb-NO" sz="2000" smtClean="0">
                <a:solidFill>
                  <a:schemeClr val="accent2">
                    <a:lumMod val="75000"/>
                  </a:schemeClr>
                </a:solidFill>
                <a:latin typeface="Calibri" pitchFamily="34" charset="0"/>
              </a:rPr>
              <a:t>Du kan bruke området rundt navlen (ikke for nærme og ikke rett over navlen), og ut mot siden. Du kan også bruke baken</a:t>
            </a:r>
          </a:p>
          <a:p>
            <a:pPr>
              <a:defRPr/>
            </a:pPr>
            <a:r>
              <a:rPr lang="nb-NO" sz="2000" smtClean="0">
                <a:solidFill>
                  <a:schemeClr val="accent2">
                    <a:lumMod val="75000"/>
                  </a:schemeClr>
                </a:solidFill>
                <a:latin typeface="Calibri" pitchFamily="34" charset="0"/>
              </a:rPr>
              <a:t>Vask hendene</a:t>
            </a:r>
          </a:p>
          <a:p>
            <a:pPr>
              <a:defRPr/>
            </a:pPr>
            <a:r>
              <a:rPr lang="nb-NO" sz="2000" smtClean="0">
                <a:solidFill>
                  <a:schemeClr val="accent2">
                    <a:lumMod val="75000"/>
                  </a:schemeClr>
                </a:solidFill>
                <a:latin typeface="Calibri" pitchFamily="34" charset="0"/>
              </a:rPr>
              <a:t>Hold sprøyten med nålen opp før injeksjon og sjekk at det kommer insulin gjennom nålen (luftskudd)</a:t>
            </a:r>
          </a:p>
          <a:p>
            <a:pPr>
              <a:defRPr/>
            </a:pPr>
            <a:r>
              <a:rPr lang="nb-NO" sz="2000" smtClean="0">
                <a:solidFill>
                  <a:schemeClr val="accent2">
                    <a:lumMod val="75000"/>
                  </a:schemeClr>
                </a:solidFill>
                <a:latin typeface="Calibri" pitchFamily="34" charset="0"/>
              </a:rPr>
              <a:t>Sprøyten settes med skrå vinkel i løftet hudfold</a:t>
            </a:r>
          </a:p>
          <a:p>
            <a:pPr>
              <a:defRPr/>
            </a:pPr>
            <a:r>
              <a:rPr lang="nb-NO" sz="2000" smtClean="0">
                <a:solidFill>
                  <a:schemeClr val="accent2">
                    <a:lumMod val="75000"/>
                  </a:schemeClr>
                </a:solidFill>
                <a:latin typeface="Calibri" pitchFamily="34" charset="0"/>
              </a:rPr>
              <a:t>Ikke trekk nålen ut med en gang, men tell til 10</a:t>
            </a:r>
          </a:p>
          <a:p>
            <a:pPr>
              <a:defRPr/>
            </a:pPr>
            <a:r>
              <a:rPr lang="nb-NO" sz="2000" smtClean="0">
                <a:solidFill>
                  <a:schemeClr val="accent2">
                    <a:lumMod val="75000"/>
                  </a:schemeClr>
                </a:solidFill>
                <a:latin typeface="Calibri" pitchFamily="34" charset="0"/>
              </a:rPr>
              <a:t>Bytt kanyle for hver gang og varier innstikkstedet</a:t>
            </a:r>
          </a:p>
          <a:p>
            <a:pPr marL="0" indent="0">
              <a:buNone/>
              <a:defRPr/>
            </a:pPr>
            <a:endParaRPr lang="nb-NO" sz="2000" smtClean="0">
              <a:solidFill>
                <a:schemeClr val="accent2">
                  <a:lumMod val="75000"/>
                </a:schemeClr>
              </a:solidFill>
              <a:latin typeface="Calibri" pitchFamily="34" charset="0"/>
            </a:endParaRPr>
          </a:p>
          <a:p>
            <a:pPr>
              <a:defRPr/>
            </a:pPr>
            <a:endParaRPr lang="nb-NO" sz="2000" smtClean="0">
              <a:solidFill>
                <a:schemeClr val="accent2">
                  <a:lumMod val="75000"/>
                </a:schemeClr>
              </a:solidFill>
              <a:latin typeface="Calibri" pitchFamily="34" charset="0"/>
            </a:endParaRPr>
          </a:p>
        </p:txBody>
      </p:sp>
      <p:pic>
        <p:nvPicPr>
          <p:cNvPr id="16386" name="Picture 2" descr="Bilderesultat for insulin injeksjonsteknikk">
            <a:hlinkClick r:id="rId2" tgtFrame="_blank"/>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01272" y="4653137"/>
            <a:ext cx="1922247" cy="151216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444814"/>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tel 1"/>
          <p:cNvSpPr>
            <a:spLocks noGrp="1"/>
          </p:cNvSpPr>
          <p:nvPr>
            <p:ph type="title"/>
          </p:nvPr>
        </p:nvSpPr>
        <p:spPr>
          <a:xfrm>
            <a:off x="560512" y="764705"/>
            <a:ext cx="8640960" cy="576064"/>
          </a:xfrm>
        </p:spPr>
        <p:txBody>
          <a:bodyPr/>
          <a:lstStyle>
            <a:defPPr/>
          </a:lstStyle>
          <a:p>
            <a:pPr algn="ctr"/>
            <a:r>
              <a:rPr lang="nb-NO" sz="3200" smtClean="0">
                <a:solidFill>
                  <a:schemeClr val="accent2">
                    <a:lumMod val="75000"/>
                  </a:schemeClr>
                </a:solidFill>
                <a:latin typeface="Calibri" pitchFamily="34" charset="0"/>
              </a:rPr>
              <a:t>Hvorfor variere innstikkstedet?</a:t>
            </a:r>
          </a:p>
        </p:txBody>
      </p:sp>
      <p:sp>
        <p:nvSpPr>
          <p:cNvPr id="80899" name="Plassholder for innhold 2"/>
          <p:cNvSpPr>
            <a:spLocks noGrp="1"/>
          </p:cNvSpPr>
          <p:nvPr>
            <p:ph idx="1"/>
          </p:nvPr>
        </p:nvSpPr>
        <p:spPr>
          <a:xfrm>
            <a:off x="560512" y="1412776"/>
            <a:ext cx="6192688" cy="4896544"/>
          </a:xfrm>
        </p:spPr>
        <p:txBody>
          <a:bodyPr/>
          <a:lstStyle>
            <a:defPPr/>
          </a:lstStyle>
          <a:p>
            <a:pPr>
              <a:defRPr/>
            </a:pPr>
            <a:r>
              <a:rPr lang="nb-NO" sz="2000" smtClean="0">
                <a:solidFill>
                  <a:schemeClr val="accent2">
                    <a:lumMod val="75000"/>
                  </a:schemeClr>
                </a:solidFill>
                <a:latin typeface="Calibri" pitchFamily="34" charset="0"/>
              </a:rPr>
              <a:t>Insulin øker dannelse av fettceller</a:t>
            </a:r>
          </a:p>
          <a:p>
            <a:pPr>
              <a:defRPr/>
            </a:pPr>
            <a:r>
              <a:rPr lang="nb-NO" sz="2000" smtClean="0">
                <a:solidFill>
                  <a:schemeClr val="accent2">
                    <a:lumMod val="75000"/>
                  </a:schemeClr>
                </a:solidFill>
                <a:latin typeface="Calibri" pitchFamily="34" charset="0"/>
              </a:rPr>
              <a:t>Det er viktig å stikke på forskjellige plasser for å unngå at du får fettputer/infiltrater</a:t>
            </a:r>
          </a:p>
          <a:p>
            <a:pPr>
              <a:defRPr/>
            </a:pPr>
            <a:r>
              <a:rPr lang="nb-NO" sz="2000" smtClean="0">
                <a:solidFill>
                  <a:schemeClr val="accent2">
                    <a:lumMod val="75000"/>
                  </a:schemeClr>
                </a:solidFill>
                <a:latin typeface="Calibri" pitchFamily="34" charset="0"/>
              </a:rPr>
              <a:t>Ved å sette insulin i en fettpute vil du kunne få langsommere oppsuging av insulin og hele insulinmengden vil kanskje ikke nå blodbanen</a:t>
            </a:r>
          </a:p>
          <a:p>
            <a:pPr>
              <a:defRPr/>
            </a:pPr>
            <a:r>
              <a:rPr lang="nb-NO" sz="2000" smtClean="0">
                <a:solidFill>
                  <a:schemeClr val="accent2">
                    <a:lumMod val="75000"/>
                  </a:schemeClr>
                </a:solidFill>
                <a:latin typeface="Calibri" pitchFamily="34" charset="0"/>
              </a:rPr>
              <a:t>Resultatet blir at du kanskje gir deg selv mindre insulin enn du hadde beregnet. Det gir uforutsigbare blodsukkersvingninger</a:t>
            </a:r>
          </a:p>
          <a:p>
            <a:pPr>
              <a:defRPr/>
            </a:pPr>
            <a:r>
              <a:rPr lang="nb-NO" sz="2000" smtClean="0">
                <a:solidFill>
                  <a:schemeClr val="accent2">
                    <a:lumMod val="75000"/>
                  </a:schemeClr>
                </a:solidFill>
                <a:latin typeface="Calibri" pitchFamily="34" charset="0"/>
              </a:rPr>
              <a:t>Fettputer forsvinner igjen etter noen uker eller måneder hvis du unngår å sette insulin der</a:t>
            </a:r>
          </a:p>
          <a:p>
            <a:pPr>
              <a:defRPr/>
            </a:pPr>
            <a:r>
              <a:rPr lang="nb-NO" sz="2000">
                <a:solidFill>
                  <a:schemeClr val="accent2">
                    <a:lumMod val="75000"/>
                  </a:schemeClr>
                </a:solidFill>
                <a:latin typeface="Calibri" pitchFamily="34" charset="0"/>
              </a:rPr>
              <a:t>Hvor ofte nålen skiftes kan påvirke utviklingen av infiltrater. </a:t>
            </a:r>
            <a:r>
              <a:rPr lang="nb-NO" sz="2000" smtClean="0">
                <a:solidFill>
                  <a:schemeClr val="accent2">
                    <a:lumMod val="75000"/>
                  </a:schemeClr>
                </a:solidFill>
                <a:latin typeface="Calibri" pitchFamily="34" charset="0"/>
              </a:rPr>
              <a:t>Nålen </a:t>
            </a:r>
            <a:r>
              <a:rPr lang="nb-NO" sz="2000">
                <a:solidFill>
                  <a:schemeClr val="accent2">
                    <a:lumMod val="75000"/>
                  </a:schemeClr>
                </a:solidFill>
                <a:latin typeface="Calibri" pitchFamily="34" charset="0"/>
              </a:rPr>
              <a:t>skal skiftes før hvert </a:t>
            </a:r>
            <a:r>
              <a:rPr lang="nb-NO" sz="2000" smtClean="0">
                <a:solidFill>
                  <a:schemeClr val="accent2">
                    <a:lumMod val="75000"/>
                  </a:schemeClr>
                </a:solidFill>
                <a:latin typeface="Calibri" pitchFamily="34" charset="0"/>
              </a:rPr>
              <a:t>stikk</a:t>
            </a:r>
            <a:endParaRPr lang="nb-NO" sz="2200" smtClean="0">
              <a:solidFill>
                <a:schemeClr val="accent2">
                  <a:lumMod val="75000"/>
                </a:schemeClr>
              </a:solidFill>
              <a:latin typeface="Calibri" pitchFamily="34" charset="0"/>
            </a:endParaRPr>
          </a:p>
          <a:p>
            <a:pPr>
              <a:buFont typeface="Wingdings 2" pitchFamily="18" charset="2"/>
              <a:buNone/>
              <a:defRPr/>
            </a:pPr>
            <a:endParaRPr lang="nb-NO" sz="2400" smtClean="0">
              <a:solidFill>
                <a:schemeClr val="accent2">
                  <a:lumMod val="75000"/>
                </a:schemeClr>
              </a:solidFill>
              <a:latin typeface="Calibri" pitchFamily="34" charset="0"/>
            </a:endParaRPr>
          </a:p>
          <a:p>
            <a:pPr>
              <a:buFont typeface="Wingdings 2" pitchFamily="18" charset="2"/>
              <a:buNone/>
              <a:defRPr/>
            </a:pPr>
            <a:endParaRPr lang="nb-NO" sz="2400" smtClean="0">
              <a:solidFill>
                <a:schemeClr val="accent2">
                  <a:lumMod val="75000"/>
                </a:schemeClr>
              </a:solidFill>
              <a:latin typeface="Calibri" pitchFamily="34" charset="0"/>
            </a:endParaRPr>
          </a:p>
          <a:p>
            <a:pPr>
              <a:buFont typeface="Wingdings 2" pitchFamily="18" charset="2"/>
              <a:buNone/>
              <a:defRPr/>
            </a:pPr>
            <a:endParaRPr lang="nb-NO" sz="2400" smtClean="0">
              <a:solidFill>
                <a:schemeClr val="accent2">
                  <a:lumMod val="75000"/>
                </a:schemeClr>
              </a:solidFill>
              <a:latin typeface="Calibri" pitchFamily="34" charset="0"/>
            </a:endParaRPr>
          </a:p>
          <a:p>
            <a:pPr>
              <a:defRPr/>
            </a:pPr>
            <a:endParaRPr lang="nb-NO" smtClean="0"/>
          </a:p>
          <a:p>
            <a:pPr>
              <a:defRPr/>
            </a:pPr>
            <a:endParaRPr lang="nb-NO" smtClean="0"/>
          </a:p>
          <a:p>
            <a:pPr>
              <a:defRPr/>
            </a:pPr>
            <a:endParaRPr lang="nb-NO" smtClean="0"/>
          </a:p>
        </p:txBody>
      </p:sp>
      <p:pic>
        <p:nvPicPr>
          <p:cNvPr id="2" name="Bild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7216" y="1517153"/>
            <a:ext cx="2160240" cy="1440952"/>
          </a:xfrm>
          <a:prstGeom prst="rect">
            <a:avLst/>
          </a:prstGeom>
        </p:spPr>
      </p:pic>
      <p:pic>
        <p:nvPicPr>
          <p:cNvPr id="7" name="Bild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7216" y="2958105"/>
            <a:ext cx="2160240" cy="1440952"/>
          </a:xfrm>
          <a:prstGeom prst="rect">
            <a:avLst/>
          </a:prstGeom>
        </p:spPr>
      </p:pic>
      <p:pic>
        <p:nvPicPr>
          <p:cNvPr id="8" name="Bild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7216" y="4399057"/>
            <a:ext cx="2160240" cy="1440952"/>
          </a:xfrm>
          <a:prstGeom prst="rect">
            <a:avLst/>
          </a:prstGeom>
        </p:spPr>
      </p:pic>
    </p:spTree>
    <p:extLst>
      <p:ext uri="{BB962C8B-B14F-4D97-AF65-F5344CB8AC3E}">
        <p14:creationId xmlns:p14="http://schemas.microsoft.com/office/powerpoint/2010/main" val="2930164334"/>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p:nvPr>
        </p:nvSpPr>
        <p:spPr>
          <a:xfrm>
            <a:off x="811005" y="836712"/>
            <a:ext cx="7992888" cy="1440159"/>
          </a:xfrm>
        </p:spPr>
        <p:txBody>
          <a:bodyPr/>
          <a:lstStyle>
            <a:defPPr/>
          </a:lstStyle>
          <a:p>
            <a:pPr algn="ctr">
              <a:buFont typeface="Wingdings 2" pitchFamily="18" charset="2"/>
              <a:buNone/>
              <a:defRPr/>
            </a:pPr>
            <a:r>
              <a:rPr lang="nb-NO" sz="6000" smtClean="0">
                <a:solidFill>
                  <a:schemeClr val="accent2">
                    <a:lumMod val="75000"/>
                  </a:schemeClr>
                </a:solidFill>
                <a:latin typeface="Calibri" pitchFamily="34" charset="0"/>
              </a:rPr>
              <a:t>Insulinbehandling</a:t>
            </a:r>
            <a:endParaRPr lang="nb-NO" sz="6000">
              <a:solidFill>
                <a:schemeClr val="accent2">
                  <a:lumMod val="75000"/>
                </a:schemeClr>
              </a:solidFill>
              <a:latin typeface="Calibri" pitchFamily="34" charset="0"/>
            </a:endParaRPr>
          </a:p>
        </p:txBody>
      </p:sp>
      <p:pic>
        <p:nvPicPr>
          <p:cNvPr id="17410" name="Picture 2" descr="P:\VestAgder\wpdok\Bilder\Diabetes PP-presentasjon\Fiskeren.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32678" y="2060848"/>
            <a:ext cx="5757571" cy="363545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023313"/>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tel 1"/>
          <p:cNvSpPr>
            <a:spLocks noGrp="1"/>
          </p:cNvSpPr>
          <p:nvPr>
            <p:ph type="title"/>
          </p:nvPr>
        </p:nvSpPr>
        <p:spPr>
          <a:xfrm>
            <a:off x="560512" y="1124748"/>
            <a:ext cx="8928992" cy="649287"/>
          </a:xfrm>
        </p:spPr>
        <p:txBody>
          <a:bodyPr/>
          <a:lstStyle>
            <a:defPPr/>
          </a:lstStyle>
          <a:p>
            <a:pPr algn="ctr" eaLnBrk="1" hangingPunct="1"/>
            <a:r>
              <a:rPr lang="nb-NO" sz="3200" smtClean="0">
                <a:solidFill>
                  <a:schemeClr val="accent2">
                    <a:lumMod val="75000"/>
                  </a:schemeClr>
                </a:solidFill>
                <a:latin typeface="Calibri" pitchFamily="34" charset="0"/>
              </a:rPr>
              <a:t>Hva er diabetes?</a:t>
            </a:r>
          </a:p>
        </p:txBody>
      </p:sp>
      <p:sp>
        <p:nvSpPr>
          <p:cNvPr id="3" name="Plassholder for innhold 2"/>
          <p:cNvSpPr>
            <a:spLocks noGrp="1"/>
          </p:cNvSpPr>
          <p:nvPr>
            <p:ph idx="1"/>
          </p:nvPr>
        </p:nvSpPr>
        <p:spPr>
          <a:xfrm>
            <a:off x="416496" y="1916832"/>
            <a:ext cx="9054704" cy="4389437"/>
          </a:xfrm>
        </p:spPr>
        <p:txBody>
          <a:bodyPr>
            <a:normAutofit/>
          </a:bodyPr>
          <a:lstStyle>
            <a:defPPr/>
          </a:lstStyle>
          <a:p>
            <a:pPr eaLnBrk="1" fontAlgn="auto" hangingPunct="1">
              <a:spcAft>
                <a:spcPct val="0"/>
              </a:spcAft>
              <a:buFont typeface="Arial" panose="020B0604020202020204" pitchFamily="34" charset="0"/>
              <a:buChar char="•"/>
              <a:defRPr/>
            </a:pPr>
            <a:r>
              <a:rPr lang="nb-NO" sz="2000" smtClean="0">
                <a:solidFill>
                  <a:schemeClr val="accent2">
                    <a:lumMod val="75000"/>
                  </a:schemeClr>
                </a:solidFill>
                <a:latin typeface="Calibri" pitchFamily="34" charset="0"/>
              </a:rPr>
              <a:t>Diabetes er den vanligste stoffskiftesykdommen, og er en kronisk sykdom som varer livet ut</a:t>
            </a:r>
          </a:p>
          <a:p>
            <a:pPr eaLnBrk="1" fontAlgn="auto" hangingPunct="1">
              <a:spcAft>
                <a:spcPct val="0"/>
              </a:spcAft>
              <a:buFont typeface="Arial" panose="020B0604020202020204" pitchFamily="34" charset="0"/>
              <a:buChar char="•"/>
              <a:defRPr/>
            </a:pPr>
            <a:r>
              <a:rPr lang="nb-NO" sz="2000" smtClean="0">
                <a:solidFill>
                  <a:schemeClr val="accent2">
                    <a:lumMod val="75000"/>
                  </a:schemeClr>
                </a:solidFill>
                <a:latin typeface="Calibri" pitchFamily="34" charset="0"/>
              </a:rPr>
              <a:t>Det er en autoimmunsykdom, som betyr at kroppen selv ødelegger eget vev</a:t>
            </a:r>
          </a:p>
          <a:p>
            <a:pPr eaLnBrk="1" fontAlgn="auto" hangingPunct="1">
              <a:spcAft>
                <a:spcPct val="0"/>
              </a:spcAft>
              <a:buFont typeface="Arial" panose="020B0604020202020204" pitchFamily="34" charset="0"/>
              <a:buChar char="•"/>
              <a:defRPr/>
            </a:pPr>
            <a:r>
              <a:rPr lang="nb-NO" sz="2000" smtClean="0">
                <a:solidFill>
                  <a:schemeClr val="accent2">
                    <a:lumMod val="75000"/>
                  </a:schemeClr>
                </a:solidFill>
                <a:latin typeface="Calibri" pitchFamily="34" charset="0"/>
              </a:rPr>
              <a:t>Ved type 1 diabetes ødelegges de insulinproduserende cellene i  bukspyttkjertelen, noe som til slutt fører til at kroppen ikke lager noe insulin</a:t>
            </a:r>
          </a:p>
          <a:p>
            <a:pPr eaLnBrk="1" fontAlgn="auto" hangingPunct="1">
              <a:spcAft>
                <a:spcPct val="0"/>
              </a:spcAft>
              <a:buFont typeface="Arial" panose="020B0604020202020204" pitchFamily="34" charset="0"/>
              <a:buChar char="•"/>
              <a:defRPr/>
            </a:pPr>
            <a:r>
              <a:rPr lang="nb-NO" sz="2000" smtClean="0">
                <a:solidFill>
                  <a:schemeClr val="accent2">
                    <a:lumMod val="75000"/>
                  </a:schemeClr>
                </a:solidFill>
                <a:latin typeface="Calibri" pitchFamily="34" charset="0"/>
              </a:rPr>
              <a:t>Det finnes to hovedtyper diabetes, type 1 og  type 2</a:t>
            </a:r>
          </a:p>
          <a:p>
            <a:pPr eaLnBrk="1" fontAlgn="auto" hangingPunct="1">
              <a:spcAft>
                <a:spcPct val="0"/>
              </a:spcAft>
              <a:buFont typeface="Arial" panose="020B0604020202020204" pitchFamily="34" charset="0"/>
              <a:buChar char="•"/>
              <a:defRPr/>
            </a:pPr>
            <a:r>
              <a:rPr lang="nb-NO" sz="2000" smtClean="0">
                <a:solidFill>
                  <a:schemeClr val="accent2">
                    <a:lumMod val="75000"/>
                  </a:schemeClr>
                </a:solidFill>
                <a:latin typeface="Calibri" pitchFamily="34" charset="0"/>
              </a:rPr>
              <a:t>Du har type 1 diabetes</a:t>
            </a:r>
            <a:endParaRPr lang="nb-NO" sz="2000">
              <a:solidFill>
                <a:schemeClr val="accent2">
                  <a:lumMod val="75000"/>
                </a:schemeClr>
              </a:solidFill>
              <a:latin typeface="Calibri" pitchFamily="34" charset="0"/>
            </a:endParaRPr>
          </a:p>
        </p:txBody>
      </p:sp>
      <p:pic>
        <p:nvPicPr>
          <p:cNvPr id="12290" name="Picture 2" descr="P:\VestAgder\wpdok\Bilder\Diabetes PP-presentasjon\Diabetes ordsky 1.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rot="20362882">
            <a:off x="3595759" y="4503168"/>
            <a:ext cx="2941955" cy="1824012"/>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7753464"/>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tel 1"/>
          <p:cNvSpPr>
            <a:spLocks noGrp="1"/>
          </p:cNvSpPr>
          <p:nvPr>
            <p:ph type="title"/>
          </p:nvPr>
        </p:nvSpPr>
        <p:spPr>
          <a:xfrm>
            <a:off x="416496" y="980728"/>
            <a:ext cx="5040560" cy="576064"/>
          </a:xfrm>
        </p:spPr>
        <p:txBody>
          <a:bodyPr/>
          <a:lstStyle>
            <a:defPPr/>
          </a:lstStyle>
          <a:p>
            <a:pPr algn="ctr" eaLnBrk="1" hangingPunct="1"/>
            <a:r>
              <a:rPr lang="nb-NO" sz="3200" smtClean="0">
                <a:solidFill>
                  <a:schemeClr val="accent2">
                    <a:lumMod val="75000"/>
                  </a:schemeClr>
                </a:solidFill>
                <a:latin typeface="Calibri" pitchFamily="34" charset="0"/>
              </a:rPr>
              <a:t>Ulike typer insulin</a:t>
            </a:r>
          </a:p>
        </p:txBody>
      </p:sp>
      <p:sp>
        <p:nvSpPr>
          <p:cNvPr id="3" name="Plassholder for innhold 2"/>
          <p:cNvSpPr>
            <a:spLocks noGrp="1"/>
          </p:cNvSpPr>
          <p:nvPr>
            <p:ph idx="1"/>
          </p:nvPr>
        </p:nvSpPr>
        <p:spPr>
          <a:xfrm>
            <a:off x="776536" y="1716212"/>
            <a:ext cx="4608512" cy="4017044"/>
          </a:xfrm>
        </p:spPr>
        <p:txBody>
          <a:bodyPr>
            <a:normAutofit/>
          </a:bodyPr>
          <a:lstStyle>
            <a:defPPr/>
          </a:lstStyle>
          <a:p>
            <a:pPr marL="274320" indent="-274320" eaLnBrk="1" fontAlgn="auto" hangingPunct="1">
              <a:spcAft>
                <a:spcPct val="0"/>
              </a:spcAft>
              <a:buClr>
                <a:schemeClr val="accent3"/>
              </a:buClr>
              <a:buFont typeface="Wingdings 2"/>
              <a:buChar char=""/>
              <a:defRPr/>
            </a:pPr>
            <a:r>
              <a:rPr lang="nb-NO" sz="2000" smtClean="0">
                <a:solidFill>
                  <a:schemeClr val="accent2">
                    <a:lumMod val="75000"/>
                  </a:schemeClr>
                </a:solidFill>
                <a:latin typeface="Calibri" pitchFamily="34" charset="0"/>
              </a:rPr>
              <a:t>Det finnes flere typer insulin, med forskjellig virkningstid:</a:t>
            </a:r>
          </a:p>
          <a:p>
            <a:pPr marL="640080" lvl="1" indent="-246888" eaLnBrk="1" fontAlgn="auto" hangingPunct="1">
              <a:spcAft>
                <a:spcPct val="0"/>
              </a:spcAft>
              <a:buFont typeface="Arial" panose="020B0604020202020204" pitchFamily="34" charset="0"/>
              <a:buChar char="•"/>
              <a:defRPr/>
            </a:pPr>
            <a:r>
              <a:rPr lang="nb-NO" sz="2000">
                <a:solidFill>
                  <a:schemeClr val="accent2">
                    <a:lumMod val="75000"/>
                  </a:schemeClr>
                </a:solidFill>
                <a:latin typeface="Calibri" pitchFamily="34" charset="0"/>
              </a:rPr>
              <a:t>H</a:t>
            </a:r>
            <a:r>
              <a:rPr lang="nb-NO" sz="2000" smtClean="0">
                <a:solidFill>
                  <a:schemeClr val="accent2">
                    <a:lumMod val="75000"/>
                  </a:schemeClr>
                </a:solidFill>
                <a:latin typeface="Calibri" pitchFamily="34" charset="0"/>
              </a:rPr>
              <a:t>urtigvirkende insulin:</a:t>
            </a:r>
          </a:p>
          <a:p>
            <a:pPr marL="1040130" lvl="2" indent="-246888" fontAlgn="auto">
              <a:spcAft>
                <a:spcPct val="0"/>
              </a:spcAft>
              <a:buFont typeface="Arial" panose="020B0604020202020204" pitchFamily="34" charset="0"/>
              <a:buChar char="•"/>
              <a:defRPr/>
            </a:pPr>
            <a:r>
              <a:rPr lang="nb-NO" smtClean="0">
                <a:solidFill>
                  <a:schemeClr val="accent2">
                    <a:lumMod val="75000"/>
                  </a:schemeClr>
                </a:solidFill>
                <a:latin typeface="Calibri" pitchFamily="34" charset="0"/>
              </a:rPr>
              <a:t>Novorapid, Fiasp, Humalog eller Apidra</a:t>
            </a:r>
          </a:p>
          <a:p>
            <a:pPr marL="640080" lvl="1" indent="-246888" eaLnBrk="1" fontAlgn="auto" hangingPunct="1">
              <a:spcAft>
                <a:spcPct val="0"/>
              </a:spcAft>
              <a:buFont typeface="Arial" panose="020B0604020202020204" pitchFamily="34" charset="0"/>
              <a:buChar char="•"/>
              <a:defRPr/>
            </a:pPr>
            <a:r>
              <a:rPr lang="nb-NO" sz="2000" smtClean="0">
                <a:solidFill>
                  <a:schemeClr val="accent2">
                    <a:lumMod val="75000"/>
                  </a:schemeClr>
                </a:solidFill>
                <a:latin typeface="Calibri" pitchFamily="34" charset="0"/>
              </a:rPr>
              <a:t>Langtidsvirkende insulin: </a:t>
            </a:r>
          </a:p>
          <a:p>
            <a:pPr marL="1040130" lvl="2" indent="-246888" fontAlgn="auto">
              <a:spcAft>
                <a:spcPct val="0"/>
              </a:spcAft>
              <a:buFont typeface="Arial" panose="020B0604020202020204" pitchFamily="34" charset="0"/>
              <a:buChar char="•"/>
              <a:defRPr/>
            </a:pPr>
            <a:r>
              <a:rPr lang="nb-NO" err="1" smtClean="0">
                <a:solidFill>
                  <a:schemeClr val="accent2">
                    <a:lumMod val="75000"/>
                  </a:schemeClr>
                </a:solidFill>
                <a:latin typeface="Calibri" pitchFamily="34" charset="0"/>
              </a:rPr>
              <a:t>Lantus, Levemir, Toujeo, Tresiba.</a:t>
            </a:r>
          </a:p>
          <a:p>
            <a:pPr marL="393192" lvl="1" indent="0" eaLnBrk="1" fontAlgn="auto" hangingPunct="1">
              <a:spcAft>
                <a:spcPct val="0"/>
              </a:spcAft>
              <a:buNone/>
              <a:defRPr/>
            </a:pPr>
            <a:endParaRPr lang="nb-NO" sz="2000" smtClean="0">
              <a:solidFill>
                <a:schemeClr val="accent2">
                  <a:lumMod val="75000"/>
                </a:schemeClr>
              </a:solidFill>
              <a:latin typeface="Calibri" pitchFamily="34" charset="0"/>
            </a:endParaRPr>
          </a:p>
          <a:p>
            <a:pPr marL="393192" lvl="1" indent="0" fontAlgn="auto">
              <a:spcAft>
                <a:spcPct val="0"/>
              </a:spcAft>
              <a:buNone/>
              <a:defRPr/>
            </a:pPr>
            <a:r>
              <a:rPr lang="nb-NO" sz="2000" smtClean="0">
                <a:solidFill>
                  <a:schemeClr val="accent2">
                    <a:lumMod val="75000"/>
                  </a:schemeClr>
                </a:solidFill>
                <a:latin typeface="Calibri" pitchFamily="34" charset="0"/>
              </a:rPr>
              <a:t>I insulinpumper brukes det kun  hurtigvirkende insulin.</a:t>
            </a:r>
            <a:endParaRPr lang="nb-NO" smtClean="0">
              <a:solidFill>
                <a:schemeClr val="accent2">
                  <a:lumMod val="75000"/>
                </a:schemeClr>
              </a:solidFill>
              <a:latin typeface="Calibri" pitchFamily="34" charset="0"/>
            </a:endParaRPr>
          </a:p>
          <a:p>
            <a:pPr marL="640080" lvl="1" indent="-246888" eaLnBrk="1" fontAlgn="auto" hangingPunct="1">
              <a:spcAft>
                <a:spcPct val="0"/>
              </a:spcAft>
              <a:buFont typeface="Wingdings 2" pitchFamily="18" charset="2"/>
              <a:buNone/>
              <a:defRPr/>
            </a:pPr>
            <a:endParaRPr lang="nb-NO" smtClean="0">
              <a:solidFill>
                <a:schemeClr val="accent2">
                  <a:lumMod val="75000"/>
                </a:schemeClr>
              </a:solidFill>
              <a:latin typeface="Calibri" pitchFamily="34" charset="0"/>
            </a:endParaRPr>
          </a:p>
          <a:p>
            <a:pPr marL="640080" lvl="1" indent="-246888" eaLnBrk="1" fontAlgn="auto" hangingPunct="1">
              <a:spcAft>
                <a:spcPct val="0"/>
              </a:spcAft>
              <a:buFont typeface="Wingdings 2" pitchFamily="18" charset="2"/>
              <a:buNone/>
              <a:defRPr/>
            </a:pPr>
            <a:endParaRPr lang="nb-NO">
              <a:solidFill>
                <a:schemeClr val="accent2">
                  <a:lumMod val="75000"/>
                </a:schemeClr>
              </a:solidFill>
              <a:latin typeface="Calibri" pitchFamily="34" charset="0"/>
            </a:endParaRPr>
          </a:p>
        </p:txBody>
      </p:sp>
      <p:pic>
        <p:nvPicPr>
          <p:cNvPr id="2052" name="Picture 4" descr="Bilderesultat for novo rapid">
            <a:hlinkClick r:id="rId3" tgtFrame="_blank"/>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745088" y="593245"/>
            <a:ext cx="2736304" cy="5407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07256"/>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tel 1"/>
          <p:cNvSpPr>
            <a:spLocks noGrp="1"/>
          </p:cNvSpPr>
          <p:nvPr>
            <p:ph type="title"/>
          </p:nvPr>
        </p:nvSpPr>
        <p:spPr>
          <a:xfrm>
            <a:off x="416496" y="872716"/>
            <a:ext cx="5328592" cy="1080120"/>
          </a:xfrm>
        </p:spPr>
        <p:txBody>
          <a:bodyPr/>
          <a:lstStyle>
            <a:defPPr/>
          </a:lstStyle>
          <a:p>
            <a:r>
              <a:rPr lang="nb-NO" sz="3200">
                <a:solidFill>
                  <a:schemeClr val="accent2">
                    <a:lumMod val="75000"/>
                  </a:schemeClr>
                </a:solidFill>
                <a:latin typeface="Calibri" pitchFamily="34" charset="0"/>
              </a:rPr>
              <a:t>H</a:t>
            </a:r>
            <a:r>
              <a:rPr lang="nb-NO" sz="3200" smtClean="0">
                <a:solidFill>
                  <a:schemeClr val="accent2">
                    <a:lumMod val="75000"/>
                  </a:schemeClr>
                </a:solidFill>
                <a:latin typeface="Calibri" pitchFamily="34" charset="0"/>
              </a:rPr>
              <a:t>urtigvirkende insulin:</a:t>
            </a:r>
            <a:r>
              <a:rPr lang="nb-NO" sz="3200" b="0" smtClean="0">
                <a:solidFill>
                  <a:schemeClr val="accent2">
                    <a:lumMod val="75000"/>
                  </a:schemeClr>
                </a:solidFill>
                <a:latin typeface="Calibri" pitchFamily="34" charset="0"/>
              </a:rPr>
              <a:t/>
            </a:r>
            <a:br>
              <a:rPr lang="nb-NO" sz="3200" b="0" smtClean="0">
                <a:solidFill>
                  <a:schemeClr val="accent2">
                    <a:lumMod val="75000"/>
                  </a:schemeClr>
                </a:solidFill>
                <a:latin typeface="Calibri" pitchFamily="34" charset="0"/>
              </a:rPr>
            </a:br>
            <a:r>
              <a:rPr lang="nb-NO" sz="2600" b="0" smtClean="0">
                <a:solidFill>
                  <a:schemeClr val="accent2">
                    <a:lumMod val="75000"/>
                  </a:schemeClr>
                </a:solidFill>
                <a:latin typeface="Calibri" pitchFamily="34" charset="0"/>
              </a:rPr>
              <a:t>Novorapid, Fiasp Humalog eller Apidra</a:t>
            </a:r>
            <a:endParaRPr lang="nb-NO" b="0" smtClean="0">
              <a:solidFill>
                <a:schemeClr val="accent2">
                  <a:lumMod val="75000"/>
                </a:schemeClr>
              </a:solidFill>
              <a:latin typeface="Calibri" pitchFamily="34" charset="0"/>
            </a:endParaRPr>
          </a:p>
        </p:txBody>
      </p:sp>
      <p:sp>
        <p:nvSpPr>
          <p:cNvPr id="77827" name="TekstSylinder 3"/>
          <p:cNvSpPr txBox="1">
            <a:spLocks noChangeArrowheads="1"/>
          </p:cNvSpPr>
          <p:nvPr/>
        </p:nvSpPr>
        <p:spPr bwMode="auto">
          <a:xfrm>
            <a:off x="5601072" y="1124744"/>
            <a:ext cx="3693220" cy="4401205"/>
          </a:xfrm>
          <a:prstGeom prst="rect">
            <a:avLst/>
          </a:prstGeom>
          <a:noFill/>
          <a:ln w="9525">
            <a:noFill/>
            <a:miter lim="800000"/>
          </a:ln>
        </p:spPr>
        <p:txBody>
          <a:bodyPr wrap="square">
            <a:spAutoFit/>
          </a:bodyPr>
          <a:lstStyle>
            <a:defPPr/>
          </a:lstStyle>
          <a:p>
            <a:pPr>
              <a:defRPr/>
            </a:pPr>
            <a:r>
              <a:rPr lang="nb-NO" sz="2000" smtClean="0">
                <a:solidFill>
                  <a:schemeClr val="accent2">
                    <a:lumMod val="75000"/>
                  </a:schemeClr>
                </a:solidFill>
                <a:latin typeface="Calibri" pitchFamily="34" charset="0"/>
              </a:rPr>
              <a:t>Du tar hurtigvirkende insulin FØR </a:t>
            </a:r>
            <a:r>
              <a:rPr lang="nb-NO" sz="2000">
                <a:solidFill>
                  <a:schemeClr val="accent2">
                    <a:lumMod val="75000"/>
                  </a:schemeClr>
                </a:solidFill>
                <a:latin typeface="Calibri" pitchFamily="34" charset="0"/>
              </a:rPr>
              <a:t>du skal </a:t>
            </a:r>
            <a:r>
              <a:rPr lang="nb-NO" sz="2000" smtClean="0">
                <a:solidFill>
                  <a:schemeClr val="accent2">
                    <a:lumMod val="75000"/>
                  </a:schemeClr>
                </a:solidFill>
                <a:latin typeface="Calibri" pitchFamily="34" charset="0"/>
              </a:rPr>
              <a:t>spise.</a:t>
            </a:r>
          </a:p>
          <a:p>
            <a:pPr>
              <a:defRPr/>
            </a:pPr>
            <a:endParaRPr lang="nb-NO" sz="2000" smtClean="0">
              <a:solidFill>
                <a:schemeClr val="accent2">
                  <a:lumMod val="75000"/>
                </a:schemeClr>
              </a:solidFill>
              <a:latin typeface="Calibri" pitchFamily="34" charset="0"/>
            </a:endParaRPr>
          </a:p>
          <a:p>
            <a:pPr>
              <a:defRPr/>
            </a:pPr>
            <a:r>
              <a:rPr lang="nb-NO" sz="2000" smtClean="0">
                <a:solidFill>
                  <a:schemeClr val="accent2">
                    <a:lumMod val="75000"/>
                  </a:schemeClr>
                </a:solidFill>
                <a:latin typeface="Calibri" pitchFamily="34" charset="0"/>
              </a:rPr>
              <a:t>Maks virkning etter ca 1,5 time.</a:t>
            </a:r>
          </a:p>
          <a:p>
            <a:pPr>
              <a:defRPr/>
            </a:pPr>
            <a:r>
              <a:rPr lang="nb-NO" sz="2000" smtClean="0">
                <a:solidFill>
                  <a:schemeClr val="accent2">
                    <a:lumMod val="75000"/>
                  </a:schemeClr>
                </a:solidFill>
                <a:latin typeface="Calibri" pitchFamily="34" charset="0"/>
              </a:rPr>
              <a:t>Virkningstid ca 4 timer.</a:t>
            </a:r>
          </a:p>
          <a:p>
            <a:pPr>
              <a:defRPr/>
            </a:pPr>
            <a:endParaRPr lang="nb-NO" sz="2000" smtClean="0">
              <a:solidFill>
                <a:schemeClr val="accent2">
                  <a:lumMod val="75000"/>
                </a:schemeClr>
              </a:solidFill>
              <a:latin typeface="Calibri" pitchFamily="34" charset="0"/>
            </a:endParaRPr>
          </a:p>
          <a:p>
            <a:pPr>
              <a:defRPr/>
            </a:pPr>
            <a:r>
              <a:rPr lang="nb-NO" sz="2000" smtClean="0">
                <a:solidFill>
                  <a:schemeClr val="accent2">
                    <a:lumMod val="75000"/>
                  </a:schemeClr>
                </a:solidFill>
                <a:latin typeface="Calibri" pitchFamily="34" charset="0"/>
              </a:rPr>
              <a:t>Hurtigvirkende insulin </a:t>
            </a:r>
            <a:r>
              <a:rPr lang="nb-NO" sz="2000">
                <a:solidFill>
                  <a:schemeClr val="accent2">
                    <a:lumMod val="75000"/>
                  </a:schemeClr>
                </a:solidFill>
                <a:latin typeface="Calibri" pitchFamily="34" charset="0"/>
              </a:rPr>
              <a:t>møter </a:t>
            </a:r>
            <a:r>
              <a:rPr lang="nb-NO" sz="2000" smtClean="0">
                <a:solidFill>
                  <a:schemeClr val="accent2">
                    <a:lumMod val="75000"/>
                  </a:schemeClr>
                </a:solidFill>
                <a:latin typeface="Calibri" pitchFamily="34" charset="0"/>
              </a:rPr>
              <a:t>det </a:t>
            </a:r>
            <a:r>
              <a:rPr lang="nb-NO" sz="2000">
                <a:solidFill>
                  <a:schemeClr val="accent2">
                    <a:lumMod val="75000"/>
                  </a:schemeClr>
                </a:solidFill>
                <a:latin typeface="Calibri" pitchFamily="34" charset="0"/>
              </a:rPr>
              <a:t>det første </a:t>
            </a:r>
            <a:r>
              <a:rPr lang="nb-NO" sz="2000" smtClean="0">
                <a:solidFill>
                  <a:schemeClr val="accent2">
                    <a:lumMod val="75000"/>
                  </a:schemeClr>
                </a:solidFill>
                <a:latin typeface="Calibri" pitchFamily="34" charset="0"/>
              </a:rPr>
              <a:t>sukkeret </a:t>
            </a:r>
            <a:r>
              <a:rPr lang="nb-NO" sz="2000">
                <a:solidFill>
                  <a:schemeClr val="accent2">
                    <a:lumMod val="75000"/>
                  </a:schemeClr>
                </a:solidFill>
                <a:latin typeface="Calibri" pitchFamily="34" charset="0"/>
              </a:rPr>
              <a:t>som kommer fra maten du spiser.</a:t>
            </a:r>
          </a:p>
          <a:p>
            <a:pPr>
              <a:defRPr/>
            </a:pPr>
            <a:endParaRPr lang="nb-NO" sz="2000">
              <a:solidFill>
                <a:schemeClr val="accent2">
                  <a:lumMod val="75000"/>
                </a:schemeClr>
              </a:solidFill>
              <a:latin typeface="Calibri" pitchFamily="34" charset="0"/>
            </a:endParaRPr>
          </a:p>
          <a:p>
            <a:pPr>
              <a:defRPr/>
            </a:pPr>
            <a:r>
              <a:rPr lang="nb-NO" sz="2000">
                <a:solidFill>
                  <a:schemeClr val="accent2">
                    <a:lumMod val="75000"/>
                  </a:schemeClr>
                </a:solidFill>
                <a:latin typeface="Calibri" pitchFamily="34" charset="0"/>
              </a:rPr>
              <a:t>Da kan </a:t>
            </a:r>
            <a:r>
              <a:rPr lang="nb-NO" sz="2000" smtClean="0">
                <a:solidFill>
                  <a:schemeClr val="accent2">
                    <a:lumMod val="75000"/>
                  </a:schemeClr>
                </a:solidFill>
                <a:latin typeface="Calibri" pitchFamily="34" charset="0"/>
              </a:rPr>
              <a:t>insulinet</a:t>
            </a:r>
            <a:r>
              <a:rPr lang="nb-NO" sz="2000">
                <a:solidFill>
                  <a:schemeClr val="accent2">
                    <a:lumMod val="75000"/>
                  </a:schemeClr>
                </a:solidFill>
                <a:latin typeface="Calibri" pitchFamily="34" charset="0"/>
              </a:rPr>
              <a:t> </a:t>
            </a:r>
            <a:r>
              <a:rPr lang="nb-NO" sz="2000" smtClean="0">
                <a:solidFill>
                  <a:schemeClr val="accent2">
                    <a:lumMod val="75000"/>
                  </a:schemeClr>
                </a:solidFill>
                <a:latin typeface="Calibri" pitchFamily="34" charset="0"/>
              </a:rPr>
              <a:t>begynne </a:t>
            </a:r>
            <a:r>
              <a:rPr lang="nb-NO" sz="2000">
                <a:solidFill>
                  <a:schemeClr val="accent2">
                    <a:lumMod val="75000"/>
                  </a:schemeClr>
                </a:solidFill>
                <a:latin typeface="Calibri" pitchFamily="34" charset="0"/>
              </a:rPr>
              <a:t>å jobbe </a:t>
            </a:r>
            <a:r>
              <a:rPr lang="nb-NO" sz="2000" smtClean="0">
                <a:solidFill>
                  <a:schemeClr val="accent2">
                    <a:lumMod val="75000"/>
                  </a:schemeClr>
                </a:solidFill>
                <a:latin typeface="Calibri" pitchFamily="34" charset="0"/>
              </a:rPr>
              <a:t>med èn gang og </a:t>
            </a:r>
            <a:r>
              <a:rPr lang="nb-NO" sz="2000">
                <a:solidFill>
                  <a:schemeClr val="accent2">
                    <a:lumMod val="75000"/>
                  </a:schemeClr>
                </a:solidFill>
                <a:latin typeface="Calibri" pitchFamily="34" charset="0"/>
              </a:rPr>
              <a:t>sørge for at ditt </a:t>
            </a:r>
            <a:r>
              <a:rPr lang="nb-NO" sz="2000" smtClean="0">
                <a:solidFill>
                  <a:schemeClr val="accent2">
                    <a:lumMod val="75000"/>
                  </a:schemeClr>
                </a:solidFill>
                <a:latin typeface="Calibri" pitchFamily="34" charset="0"/>
              </a:rPr>
              <a:t>blodsukkeret </a:t>
            </a:r>
            <a:r>
              <a:rPr lang="nb-NO" sz="2000">
                <a:solidFill>
                  <a:schemeClr val="accent2">
                    <a:lumMod val="75000"/>
                  </a:schemeClr>
                </a:solidFill>
                <a:latin typeface="Calibri" pitchFamily="34" charset="0"/>
              </a:rPr>
              <a:t>ikke blir så veldig høyt</a:t>
            </a:r>
            <a:r>
              <a:rPr lang="nb-NO" sz="2000" smtClean="0">
                <a:solidFill>
                  <a:schemeClr val="accent2">
                    <a:lumMod val="75000"/>
                  </a:schemeClr>
                </a:solidFill>
                <a:latin typeface="Calibri" pitchFamily="34" charset="0"/>
              </a:rPr>
              <a:t>.</a:t>
            </a:r>
            <a:endParaRPr lang="nb-NO" sz="2000">
              <a:solidFill>
                <a:schemeClr val="accent2">
                  <a:lumMod val="75000"/>
                </a:schemeClr>
              </a:solidFill>
              <a:latin typeface="Calibri" pitchFamily="34" charset="0"/>
            </a:endParaRPr>
          </a:p>
        </p:txBody>
      </p:sp>
      <p:pic>
        <p:nvPicPr>
          <p:cNvPr id="19458" name="Picture 2" descr="Bilderesultat for koenigsegg">
            <a:hlinkClick r:id="rId3" tgtFrame="_blank"/>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67863" y="2420888"/>
            <a:ext cx="4752528" cy="335789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953697"/>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tel 1"/>
          <p:cNvSpPr>
            <a:spLocks noGrp="1"/>
          </p:cNvSpPr>
          <p:nvPr>
            <p:ph type="title"/>
          </p:nvPr>
        </p:nvSpPr>
        <p:spPr>
          <a:xfrm>
            <a:off x="416496" y="836712"/>
            <a:ext cx="4968553" cy="1440160"/>
          </a:xfrm>
        </p:spPr>
        <p:txBody>
          <a:bodyPr/>
          <a:lstStyle>
            <a:defPPr/>
          </a:lstStyle>
          <a:p>
            <a:r>
              <a:rPr lang="nb-NO" sz="3200" smtClean="0">
                <a:solidFill>
                  <a:schemeClr val="accent2">
                    <a:lumMod val="75000"/>
                  </a:schemeClr>
                </a:solidFill>
                <a:latin typeface="Calibri" pitchFamily="34" charset="0"/>
              </a:rPr>
              <a:t>Langtidsvirkende insulin:</a:t>
            </a:r>
            <a:r>
              <a:rPr lang="nb-NO" b="0" smtClean="0">
                <a:solidFill>
                  <a:schemeClr val="accent2">
                    <a:lumMod val="75000"/>
                  </a:schemeClr>
                </a:solidFill>
                <a:latin typeface="Calibri" pitchFamily="34" charset="0"/>
              </a:rPr>
              <a:t/>
            </a:r>
            <a:br>
              <a:rPr lang="nb-NO" b="0" smtClean="0">
                <a:solidFill>
                  <a:schemeClr val="accent2">
                    <a:lumMod val="75000"/>
                  </a:schemeClr>
                </a:solidFill>
                <a:latin typeface="Calibri" pitchFamily="34" charset="0"/>
              </a:rPr>
            </a:br>
            <a:r>
              <a:rPr lang="nb-NO" sz="2600" b="0" err="1" smtClean="0">
                <a:solidFill>
                  <a:schemeClr val="accent2">
                    <a:lumMod val="75000"/>
                  </a:schemeClr>
                </a:solidFill>
                <a:latin typeface="Calibri" pitchFamily="34" charset="0"/>
              </a:rPr>
              <a:t>Lantus, Levemir, Toujeo</a:t>
            </a:r>
            <a:r>
              <a:rPr lang="nb-NO" sz="2600" b="0">
                <a:solidFill>
                  <a:schemeClr val="accent2">
                    <a:lumMod val="75000"/>
                  </a:schemeClr>
                </a:solidFill>
                <a:latin typeface="Calibri" pitchFamily="34" charset="0"/>
              </a:rPr>
              <a:t> </a:t>
            </a:r>
            <a:r>
              <a:rPr lang="nb-NO" sz="2600" b="0" smtClean="0">
                <a:solidFill>
                  <a:schemeClr val="accent2">
                    <a:lumMod val="75000"/>
                  </a:schemeClr>
                </a:solidFill>
                <a:latin typeface="Calibri" pitchFamily="34" charset="0"/>
              </a:rPr>
              <a:t/>
            </a:r>
            <a:br>
              <a:rPr lang="nb-NO" sz="2600" b="0" smtClean="0">
                <a:solidFill>
                  <a:schemeClr val="accent2">
                    <a:lumMod val="75000"/>
                  </a:schemeClr>
                </a:solidFill>
                <a:latin typeface="Calibri" pitchFamily="34" charset="0"/>
              </a:rPr>
            </a:br>
            <a:r>
              <a:rPr lang="nb-NO" sz="2600" b="0" smtClean="0">
                <a:solidFill>
                  <a:schemeClr val="accent2">
                    <a:lumMod val="75000"/>
                  </a:schemeClr>
                </a:solidFill>
                <a:latin typeface="Calibri" pitchFamily="34" charset="0"/>
              </a:rPr>
              <a:t>eller </a:t>
            </a:r>
            <a:r>
              <a:rPr lang="nb-NO" sz="2600" b="0" err="1">
                <a:solidFill>
                  <a:schemeClr val="accent2">
                    <a:lumMod val="75000"/>
                  </a:schemeClr>
                </a:solidFill>
                <a:latin typeface="Calibri" pitchFamily="34" charset="0"/>
              </a:rPr>
              <a:t>Tresiba</a:t>
            </a:r>
            <a:endParaRPr lang="nb-NO" sz="2600" b="0" smtClean="0">
              <a:solidFill>
                <a:schemeClr val="accent2">
                  <a:lumMod val="75000"/>
                </a:schemeClr>
              </a:solidFill>
              <a:latin typeface="Calibri" pitchFamily="34" charset="0"/>
            </a:endParaRPr>
          </a:p>
        </p:txBody>
      </p:sp>
      <p:sp>
        <p:nvSpPr>
          <p:cNvPr id="4" name="TekstSylinder 3"/>
          <p:cNvSpPr txBox="1"/>
          <p:nvPr/>
        </p:nvSpPr>
        <p:spPr>
          <a:xfrm>
            <a:off x="5806652" y="2125273"/>
            <a:ext cx="3741663" cy="3477875"/>
          </a:xfrm>
          <a:prstGeom prst="rect">
            <a:avLst/>
          </a:prstGeom>
          <a:noFill/>
        </p:spPr>
        <p:txBody>
          <a:bodyPr wrap="square">
            <a:spAutoFit/>
          </a:bodyPr>
          <a:lstStyle>
            <a:defPPr/>
          </a:lstStyle>
          <a:p>
            <a:pPr>
              <a:defRPr/>
            </a:pPr>
            <a:r>
              <a:rPr lang="nb-NO" sz="2000" smtClean="0">
                <a:solidFill>
                  <a:schemeClr val="accent2">
                    <a:lumMod val="75000"/>
                  </a:schemeClr>
                </a:solidFill>
                <a:latin typeface="Calibri" pitchFamily="34" charset="0"/>
              </a:rPr>
              <a:t>Dette </a:t>
            </a:r>
            <a:r>
              <a:rPr lang="nb-NO" sz="2000">
                <a:solidFill>
                  <a:schemeClr val="accent2">
                    <a:lumMod val="75000"/>
                  </a:schemeClr>
                </a:solidFill>
                <a:latin typeface="Calibri" pitchFamily="34" charset="0"/>
              </a:rPr>
              <a:t>er </a:t>
            </a:r>
            <a:r>
              <a:rPr lang="nb-NO" sz="2000" smtClean="0">
                <a:solidFill>
                  <a:schemeClr val="accent2">
                    <a:lumMod val="75000"/>
                  </a:schemeClr>
                </a:solidFill>
                <a:latin typeface="Calibri" pitchFamily="34" charset="0"/>
              </a:rPr>
              <a:t>insulintyper </a:t>
            </a:r>
            <a:r>
              <a:rPr lang="nb-NO" sz="2000">
                <a:solidFill>
                  <a:schemeClr val="accent2">
                    <a:lumMod val="75000"/>
                  </a:schemeClr>
                </a:solidFill>
                <a:latin typeface="Calibri" pitchFamily="34" charset="0"/>
              </a:rPr>
              <a:t>som virker gjennom hele dagen</a:t>
            </a:r>
            <a:r>
              <a:rPr lang="nb-NO" sz="2000" smtClean="0">
                <a:solidFill>
                  <a:schemeClr val="accent2">
                    <a:lumMod val="75000"/>
                  </a:schemeClr>
                </a:solidFill>
                <a:latin typeface="Calibri" pitchFamily="34" charset="0"/>
              </a:rPr>
              <a:t>.</a:t>
            </a:r>
          </a:p>
          <a:p>
            <a:pPr>
              <a:defRPr/>
            </a:pPr>
            <a:endParaRPr lang="nb-NO" sz="2000">
              <a:solidFill>
                <a:schemeClr val="accent2">
                  <a:lumMod val="75000"/>
                </a:schemeClr>
              </a:solidFill>
              <a:latin typeface="Calibri" pitchFamily="34" charset="0"/>
            </a:endParaRPr>
          </a:p>
          <a:p>
            <a:pPr>
              <a:defRPr/>
            </a:pPr>
            <a:r>
              <a:rPr lang="nb-NO" sz="2000" smtClean="0">
                <a:solidFill>
                  <a:schemeClr val="accent2">
                    <a:lumMod val="75000"/>
                  </a:schemeClr>
                </a:solidFill>
                <a:latin typeface="Calibri" pitchFamily="34" charset="0"/>
              </a:rPr>
              <a:t>Langtidsvirkende insulin trenger </a:t>
            </a:r>
            <a:r>
              <a:rPr lang="nb-NO" sz="2000">
                <a:solidFill>
                  <a:schemeClr val="accent2">
                    <a:lumMod val="75000"/>
                  </a:schemeClr>
                </a:solidFill>
                <a:latin typeface="Calibri" pitchFamily="34" charset="0"/>
              </a:rPr>
              <a:t>du bare å sette </a:t>
            </a:r>
            <a:r>
              <a:rPr lang="nb-NO" sz="2000" smtClean="0">
                <a:solidFill>
                  <a:schemeClr val="accent2">
                    <a:lumMod val="75000"/>
                  </a:schemeClr>
                </a:solidFill>
                <a:latin typeface="Calibri" pitchFamily="34" charset="0"/>
              </a:rPr>
              <a:t>en gang pr døgn.</a:t>
            </a:r>
          </a:p>
          <a:p>
            <a:pPr>
              <a:defRPr/>
            </a:pPr>
            <a:endParaRPr lang="nb-NO" sz="2000">
              <a:solidFill>
                <a:schemeClr val="accent2">
                  <a:lumMod val="75000"/>
                </a:schemeClr>
              </a:solidFill>
              <a:latin typeface="Calibri" pitchFamily="34" charset="0"/>
            </a:endParaRPr>
          </a:p>
          <a:p>
            <a:pPr>
              <a:defRPr/>
            </a:pPr>
            <a:r>
              <a:rPr lang="nb-NO" sz="2000" smtClean="0">
                <a:solidFill>
                  <a:schemeClr val="accent2">
                    <a:lumMod val="75000"/>
                  </a:schemeClr>
                </a:solidFill>
                <a:latin typeface="Calibri" pitchFamily="34" charset="0"/>
              </a:rPr>
              <a:t>Må helst settes på samme tid hver dag.</a:t>
            </a:r>
            <a:endParaRPr lang="nb-NO" sz="2000">
              <a:solidFill>
                <a:schemeClr val="accent2">
                  <a:lumMod val="75000"/>
                </a:schemeClr>
              </a:solidFill>
              <a:latin typeface="Calibri" pitchFamily="34" charset="0"/>
            </a:endParaRPr>
          </a:p>
          <a:p>
            <a:pPr>
              <a:defRPr/>
            </a:pPr>
            <a:endParaRPr lang="nb-NO" sz="2000">
              <a:solidFill>
                <a:schemeClr val="accent2">
                  <a:lumMod val="75000"/>
                </a:schemeClr>
              </a:solidFill>
              <a:latin typeface="Calibri" pitchFamily="34" charset="0"/>
            </a:endParaRPr>
          </a:p>
          <a:p>
            <a:pPr>
              <a:defRPr/>
            </a:pPr>
            <a:r>
              <a:rPr lang="nb-NO" sz="2000">
                <a:solidFill>
                  <a:schemeClr val="accent2">
                    <a:lumMod val="75000"/>
                  </a:schemeClr>
                </a:solidFill>
                <a:latin typeface="Calibri" pitchFamily="34" charset="0"/>
              </a:rPr>
              <a:t>De gir en jevn mengde insulin i blodet</a:t>
            </a:r>
            <a:r>
              <a:rPr lang="nb-NO" sz="2000" smtClean="0">
                <a:solidFill>
                  <a:schemeClr val="accent2">
                    <a:lumMod val="75000"/>
                  </a:schemeClr>
                </a:solidFill>
                <a:latin typeface="Calibri" pitchFamily="34" charset="0"/>
              </a:rPr>
              <a:t>.</a:t>
            </a:r>
            <a:endParaRPr lang="nb-NO" sz="2000">
              <a:solidFill>
                <a:schemeClr val="accent2">
                  <a:lumMod val="75000"/>
                </a:schemeClr>
              </a:solidFill>
              <a:latin typeface="Calibri" pitchFamily="34" charset="0"/>
            </a:endParaRPr>
          </a:p>
        </p:txBody>
      </p:sp>
      <p:pic>
        <p:nvPicPr>
          <p:cNvPr id="20482" name="Picture 2" descr="Bilderesultat for t ford 1908">
            <a:hlinkClick r:id="rId3" tgtFrame="_blank"/>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60512" y="2708920"/>
            <a:ext cx="4392488" cy="2894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163482"/>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defPPr/>
          </a:lstStyle>
          <a:p>
            <a:pPr algn="ctr"/>
            <a:r>
              <a:rPr lang="nb-NO" sz="3200" smtClean="0">
                <a:solidFill>
                  <a:schemeClr val="accent2">
                    <a:lumMod val="75000"/>
                  </a:schemeClr>
                </a:solidFill>
                <a:latin typeface="Calibri" pitchFamily="34" charset="0"/>
              </a:rPr>
              <a:t>Insulinpumpe</a:t>
            </a:r>
            <a:endParaRPr lang="nb-NO" sz="3200">
              <a:solidFill>
                <a:schemeClr val="accent2">
                  <a:lumMod val="75000"/>
                </a:schemeClr>
              </a:solidFill>
              <a:latin typeface="Calibri" pitchFamily="34" charset="0"/>
            </a:endParaRPr>
          </a:p>
        </p:txBody>
      </p:sp>
      <p:sp>
        <p:nvSpPr>
          <p:cNvPr id="3" name="Plassholder for innhold 2"/>
          <p:cNvSpPr>
            <a:spLocks noGrp="1"/>
          </p:cNvSpPr>
          <p:nvPr>
            <p:ph idx="1"/>
          </p:nvPr>
        </p:nvSpPr>
        <p:spPr>
          <a:xfrm>
            <a:off x="3800872" y="1412776"/>
            <a:ext cx="5040412" cy="4536504"/>
          </a:xfrm>
        </p:spPr>
        <p:txBody>
          <a:bodyPr/>
          <a:lstStyle>
            <a:defPPr/>
          </a:lstStyle>
          <a:p>
            <a:r>
              <a:rPr lang="nb-NO" sz="2000" smtClean="0">
                <a:solidFill>
                  <a:schemeClr val="accent2">
                    <a:lumMod val="75000"/>
                  </a:schemeClr>
                </a:solidFill>
                <a:latin typeface="Calibri" pitchFamily="34" charset="0"/>
              </a:rPr>
              <a:t>En insulinpumpe kan levere insulin til kroppen på en måte som i stor grad etterligner en normal bukspyttkjertel</a:t>
            </a:r>
          </a:p>
          <a:p>
            <a:r>
              <a:rPr lang="nb-NO" sz="2000" smtClean="0">
                <a:solidFill>
                  <a:schemeClr val="accent2">
                    <a:lumMod val="75000"/>
                  </a:schemeClr>
                </a:solidFill>
                <a:latin typeface="Calibri" pitchFamily="34" charset="0"/>
              </a:rPr>
              <a:t>Insulinpumpen inneholder kun hurtigvirkende insulin</a:t>
            </a:r>
          </a:p>
          <a:p>
            <a:r>
              <a:rPr lang="nb-NO" sz="2000" smtClean="0">
                <a:solidFill>
                  <a:schemeClr val="accent2">
                    <a:lumMod val="75000"/>
                  </a:schemeClr>
                </a:solidFill>
                <a:latin typeface="Calibri" pitchFamily="34" charset="0"/>
              </a:rPr>
              <a:t>Insulinpumpen tilfører insulin kontinuerlig gjennom hele døgnet (basalinsulin). I tillegg  gis det insulin ved måltid og til korreksjon av høye blodsukkerverdier (bolusinsulin)</a:t>
            </a:r>
          </a:p>
          <a:p>
            <a:r>
              <a:rPr lang="nb-NO" sz="2000" smtClean="0">
                <a:solidFill>
                  <a:schemeClr val="accent2">
                    <a:lumMod val="75000"/>
                  </a:schemeClr>
                </a:solidFill>
                <a:latin typeface="Calibri" pitchFamily="34" charset="0"/>
              </a:rPr>
              <a:t>Det finnes mange fordeler og noen ulemper med insulinpumpebruk</a:t>
            </a:r>
          </a:p>
          <a:p>
            <a:r>
              <a:rPr lang="nb-NO" sz="2000" smtClean="0">
                <a:solidFill>
                  <a:schemeClr val="accent2">
                    <a:lumMod val="75000"/>
                  </a:schemeClr>
                </a:solidFill>
                <a:latin typeface="Calibri" pitchFamily="34" charset="0"/>
              </a:rPr>
              <a:t>Kanyle, slangesett og insulin må byttes hver tredje dag</a:t>
            </a:r>
          </a:p>
        </p:txBody>
      </p:sp>
      <p:pic>
        <p:nvPicPr>
          <p:cNvPr id="5122" name="Picture 2" descr="P:\VestAgder\wpdok\Bilder\Diabetes PP-presentasjon\Insulinpumpe.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2520" y="1916832"/>
            <a:ext cx="2867637" cy="2860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005829"/>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defPPr/>
          </a:lstStyle>
          <a:p>
            <a:pPr algn="ctr"/>
            <a:r>
              <a:rPr lang="nb-NO" sz="3200">
                <a:solidFill>
                  <a:srgbClr val="0C2E82"/>
                </a:solidFill>
                <a:latin typeface="Calibri" pitchFamily="34" charset="0"/>
              </a:rPr>
              <a:t>Insulinpumpe</a:t>
            </a:r>
          </a:p>
        </p:txBody>
      </p:sp>
      <p:sp>
        <p:nvSpPr>
          <p:cNvPr id="3" name="Plassholder for innhold 2"/>
          <p:cNvSpPr>
            <a:spLocks noGrp="1"/>
          </p:cNvSpPr>
          <p:nvPr>
            <p:ph idx="1"/>
          </p:nvPr>
        </p:nvSpPr>
        <p:spPr>
          <a:xfrm>
            <a:off x="848544" y="1124744"/>
            <a:ext cx="8064127" cy="2160240"/>
          </a:xfrm>
        </p:spPr>
        <p:txBody>
          <a:bodyPr/>
          <a:lstStyle>
            <a:defPPr/>
          </a:lstStyle>
          <a:p>
            <a:r>
              <a:rPr lang="nb-NO" sz="2000" smtClean="0">
                <a:solidFill>
                  <a:srgbClr val="0C2E82"/>
                </a:solidFill>
                <a:latin typeface="Calibri" pitchFamily="34" charset="0"/>
              </a:rPr>
              <a:t>Det finnes flere ulike typer insulinpumper. Din ansvarlige lege hjelper deg med å finne den insulinpumpen som passer best for akkurat deg, og som er i henhold til gjeldende anbudsavtale for SSHF.</a:t>
            </a:r>
          </a:p>
          <a:p>
            <a:r>
              <a:rPr lang="nb-NO" sz="2000" smtClean="0">
                <a:solidFill>
                  <a:srgbClr val="0C2E82"/>
                </a:solidFill>
                <a:latin typeface="Calibri" pitchFamily="34" charset="0"/>
              </a:rPr>
              <a:t>Det finnes også flere typer slangesett og kanyletyper. Ved spørsmål kan poliklinikken kontaktes. </a:t>
            </a:r>
          </a:p>
          <a:p>
            <a:pPr marL="0" indent="0">
              <a:buNone/>
            </a:pPr>
            <a:endParaRPr lang="nb-NO"/>
          </a:p>
        </p:txBody>
      </p:sp>
      <p:pic>
        <p:nvPicPr>
          <p:cNvPr id="6148" name="Picture 4" descr="Bilderesultat for hinas">
            <a:hlinkClick r:id="rId3" tgtFrame="_blank"/>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061009" y="6029324"/>
            <a:ext cx="2571750" cy="82867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6149" name="Picture 5" descr="P:\VestAgder\wpdok\Bilder\Diabetes PP-presentasjon\Insulinpumpe.jpg"/>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424608" y="2925202"/>
            <a:ext cx="2520280" cy="251403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Bilderesultat for accu chek insight"/>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232920" y="2910358"/>
            <a:ext cx="1798397" cy="223515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Bilde 3"/>
          <p:cNvPicPr>
            <a:picLocks noChangeAspect="1"/>
          </p:cNvPicPr>
          <p:nvPr/>
        </p:nvPicPr>
        <p:blipFill>
          <a:blip r:embed="rId7"/>
          <a:stretch>
            <a:fillRect/>
          </a:stretch>
        </p:blipFill>
        <p:spPr>
          <a:xfrm rot="20800428">
            <a:off x="6504694" y="2956370"/>
            <a:ext cx="2143125" cy="2143125"/>
          </a:xfrm>
          <a:prstGeom prst="rect">
            <a:avLst/>
          </a:prstGeom>
        </p:spPr>
      </p:pic>
    </p:spTree>
    <p:extLst>
      <p:ext uri="{BB962C8B-B14F-4D97-AF65-F5344CB8AC3E}">
        <p14:creationId xmlns:p14="http://schemas.microsoft.com/office/powerpoint/2010/main" val="428567282"/>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tel 1"/>
          <p:cNvSpPr>
            <a:spLocks noGrp="1"/>
          </p:cNvSpPr>
          <p:nvPr>
            <p:ph type="title"/>
          </p:nvPr>
        </p:nvSpPr>
        <p:spPr>
          <a:xfrm>
            <a:off x="560512" y="404664"/>
            <a:ext cx="8568952" cy="720080"/>
          </a:xfrm>
        </p:spPr>
        <p:txBody>
          <a:bodyPr/>
          <a:lstStyle>
            <a:defPPr/>
          </a:lstStyle>
          <a:p>
            <a:pPr algn="ctr"/>
            <a:r>
              <a:rPr lang="nb-NO" sz="3200" smtClean="0">
                <a:solidFill>
                  <a:schemeClr val="accent2">
                    <a:lumMod val="75000"/>
                  </a:schemeClr>
                </a:solidFill>
                <a:latin typeface="Calibri" pitchFamily="34" charset="0"/>
              </a:rPr>
              <a:t>Oppbevaring og holdbarhet</a:t>
            </a:r>
          </a:p>
        </p:txBody>
      </p:sp>
      <p:sp>
        <p:nvSpPr>
          <p:cNvPr id="3" name="Plassholder for innhold 2"/>
          <p:cNvSpPr>
            <a:spLocks noGrp="1"/>
          </p:cNvSpPr>
          <p:nvPr>
            <p:ph idx="1"/>
          </p:nvPr>
        </p:nvSpPr>
        <p:spPr>
          <a:xfrm>
            <a:off x="344488" y="1052736"/>
            <a:ext cx="9217024" cy="4128458"/>
          </a:xfrm>
        </p:spPr>
        <p:txBody>
          <a:bodyPr/>
          <a:lstStyle>
            <a:defPPr/>
          </a:lstStyle>
          <a:p>
            <a:pPr>
              <a:defRPr/>
            </a:pPr>
            <a:r>
              <a:rPr lang="nb-NO" sz="2000" smtClean="0">
                <a:solidFill>
                  <a:schemeClr val="accent2">
                    <a:lumMod val="75000"/>
                  </a:schemeClr>
                </a:solidFill>
                <a:latin typeface="Calibri" pitchFamily="34" charset="0"/>
              </a:rPr>
              <a:t>Insulin har lang holdbarhet. På selve pakningen står det angitt til hvilken dato du kan oppbevare den.</a:t>
            </a:r>
          </a:p>
          <a:p>
            <a:pPr>
              <a:defRPr/>
            </a:pPr>
            <a:r>
              <a:rPr lang="nb-NO" sz="2000" smtClean="0">
                <a:solidFill>
                  <a:schemeClr val="accent2">
                    <a:lumMod val="75000"/>
                  </a:schemeClr>
                </a:solidFill>
                <a:latin typeface="Calibri" pitchFamily="34" charset="0"/>
              </a:rPr>
              <a:t>Insulin må ikke ligge tilgjengelig for små barn</a:t>
            </a:r>
          </a:p>
          <a:p>
            <a:pPr>
              <a:defRPr/>
            </a:pPr>
            <a:r>
              <a:rPr lang="nb-NO" sz="2000" smtClean="0">
                <a:solidFill>
                  <a:schemeClr val="accent2">
                    <a:lumMod val="75000"/>
                  </a:schemeClr>
                </a:solidFill>
                <a:latin typeface="Calibri" pitchFamily="34" charset="0"/>
              </a:rPr>
              <a:t>Insulinpenner som ikke er tatt i bruk skal oppbevares i kjøleskap (2 </a:t>
            </a:r>
            <a:r>
              <a:rPr lang="nb-NO" sz="2000">
                <a:solidFill>
                  <a:schemeClr val="accent2">
                    <a:lumMod val="75000"/>
                  </a:schemeClr>
                </a:solidFill>
                <a:latin typeface="Calibri" pitchFamily="34" charset="0"/>
              </a:rPr>
              <a:t>°</a:t>
            </a:r>
            <a:r>
              <a:rPr lang="nb-NO" sz="2000" smtClean="0">
                <a:solidFill>
                  <a:schemeClr val="accent2">
                    <a:lumMod val="75000"/>
                  </a:schemeClr>
                </a:solidFill>
                <a:latin typeface="Calibri" pitchFamily="34" charset="0"/>
              </a:rPr>
              <a:t>C—8 </a:t>
            </a:r>
            <a:r>
              <a:rPr lang="nb-NO" sz="2000">
                <a:solidFill>
                  <a:schemeClr val="accent2">
                    <a:lumMod val="75000"/>
                  </a:schemeClr>
                </a:solidFill>
                <a:latin typeface="Calibri" pitchFamily="34" charset="0"/>
              </a:rPr>
              <a:t>°C</a:t>
            </a:r>
            <a:r>
              <a:rPr lang="nb-NO" sz="2000" smtClean="0">
                <a:solidFill>
                  <a:schemeClr val="accent2">
                    <a:lumMod val="75000"/>
                  </a:schemeClr>
                </a:solidFill>
                <a:latin typeface="Calibri" pitchFamily="34" charset="0"/>
              </a:rPr>
              <a:t>)</a:t>
            </a:r>
          </a:p>
          <a:p>
            <a:pPr>
              <a:defRPr/>
            </a:pPr>
            <a:r>
              <a:rPr lang="nb-NO" sz="2000" smtClean="0">
                <a:solidFill>
                  <a:schemeClr val="accent2">
                    <a:lumMod val="75000"/>
                  </a:schemeClr>
                </a:solidFill>
                <a:latin typeface="Calibri" pitchFamily="34" charset="0"/>
              </a:rPr>
              <a:t>Insulin må beskyttes mot lys (ligge i esken)</a:t>
            </a:r>
          </a:p>
          <a:p>
            <a:pPr>
              <a:defRPr/>
            </a:pPr>
            <a:r>
              <a:rPr lang="nb-NO" sz="2000" smtClean="0">
                <a:solidFill>
                  <a:schemeClr val="accent2">
                    <a:lumMod val="75000"/>
                  </a:schemeClr>
                </a:solidFill>
                <a:latin typeface="Calibri" pitchFamily="34" charset="0"/>
              </a:rPr>
              <a:t>Penner som er tatt i bruk kan ligge i romtemperatur og brukes innen 4 uker</a:t>
            </a:r>
          </a:p>
          <a:p>
            <a:pPr>
              <a:defRPr/>
            </a:pPr>
            <a:r>
              <a:rPr lang="nb-NO" sz="2000" smtClean="0">
                <a:solidFill>
                  <a:schemeClr val="accent2">
                    <a:lumMod val="75000"/>
                  </a:schemeClr>
                </a:solidFill>
                <a:latin typeface="Calibri" pitchFamily="34" charset="0"/>
              </a:rPr>
              <a:t>Insulin må ikke utsettes for temperaturer over 30 </a:t>
            </a:r>
            <a:r>
              <a:rPr lang="nb-NO" sz="2000">
                <a:solidFill>
                  <a:schemeClr val="accent2">
                    <a:lumMod val="75000"/>
                  </a:schemeClr>
                </a:solidFill>
                <a:latin typeface="Calibri" pitchFamily="34" charset="0"/>
              </a:rPr>
              <a:t>°C </a:t>
            </a:r>
            <a:r>
              <a:rPr lang="nb-NO" sz="2000" smtClean="0">
                <a:solidFill>
                  <a:schemeClr val="accent2">
                    <a:lumMod val="75000"/>
                  </a:schemeClr>
                </a:solidFill>
                <a:latin typeface="Calibri" pitchFamily="34" charset="0"/>
              </a:rPr>
              <a:t>og under 2 </a:t>
            </a:r>
            <a:r>
              <a:rPr lang="nb-NO" sz="2000">
                <a:solidFill>
                  <a:schemeClr val="accent2">
                    <a:lumMod val="75000"/>
                  </a:schemeClr>
                </a:solidFill>
                <a:latin typeface="Calibri" pitchFamily="34" charset="0"/>
              </a:rPr>
              <a:t>°</a:t>
            </a:r>
            <a:r>
              <a:rPr lang="nb-NO" sz="2000" smtClean="0">
                <a:solidFill>
                  <a:schemeClr val="accent2">
                    <a:lumMod val="75000"/>
                  </a:schemeClr>
                </a:solidFill>
                <a:latin typeface="Calibri" pitchFamily="34" charset="0"/>
              </a:rPr>
              <a:t>C</a:t>
            </a:r>
          </a:p>
          <a:p>
            <a:pPr>
              <a:defRPr/>
            </a:pPr>
            <a:r>
              <a:rPr lang="nb-NO" sz="2000" smtClean="0">
                <a:solidFill>
                  <a:schemeClr val="accent2">
                    <a:lumMod val="75000"/>
                  </a:schemeClr>
                </a:solidFill>
                <a:latin typeface="Calibri" pitchFamily="34" charset="0"/>
              </a:rPr>
              <a:t>Insulin trenger ikke behandles sterilt, </a:t>
            </a:r>
          </a:p>
          <a:p>
            <a:pPr marL="0" indent="0">
              <a:buNone/>
              <a:defRPr/>
            </a:pPr>
            <a:r>
              <a:rPr lang="nb-NO" sz="2000" smtClean="0">
                <a:solidFill>
                  <a:schemeClr val="accent2">
                    <a:lumMod val="75000"/>
                  </a:schemeClr>
                </a:solidFill>
                <a:latin typeface="Calibri" pitchFamily="34" charset="0"/>
              </a:rPr>
              <a:t>     men du skal være ren på hendene </a:t>
            </a:r>
          </a:p>
          <a:p>
            <a:pPr marL="0" indent="0">
              <a:buNone/>
              <a:defRPr/>
            </a:pPr>
            <a:r>
              <a:rPr lang="nb-NO" sz="2000">
                <a:solidFill>
                  <a:schemeClr val="accent2">
                    <a:lumMod val="75000"/>
                  </a:schemeClr>
                </a:solidFill>
                <a:latin typeface="Calibri" pitchFamily="34" charset="0"/>
              </a:rPr>
              <a:t> </a:t>
            </a:r>
            <a:r>
              <a:rPr lang="nb-NO" sz="2000" smtClean="0">
                <a:solidFill>
                  <a:schemeClr val="accent2">
                    <a:lumMod val="75000"/>
                  </a:schemeClr>
                </a:solidFill>
                <a:latin typeface="Calibri" pitchFamily="34" charset="0"/>
              </a:rPr>
              <a:t>    og ikke berøre kanylen du skal stikke med</a:t>
            </a:r>
            <a:endParaRPr lang="nb-NO" sz="2000">
              <a:solidFill>
                <a:schemeClr val="accent2">
                  <a:lumMod val="75000"/>
                </a:schemeClr>
              </a:solidFill>
              <a:latin typeface="Calibri" pitchFamily="34" charset="0"/>
            </a:endParaRPr>
          </a:p>
        </p:txBody>
      </p:sp>
      <p:pic>
        <p:nvPicPr>
          <p:cNvPr id="7172" name="Picture 4" descr="Bilderesultat for kalender måned">
            <a:hlinkClick r:id="rId2" tgtFrame="_blank"/>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61111" y="3717032"/>
            <a:ext cx="3240361" cy="216024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24537"/>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p:nvPr>
        </p:nvSpPr>
        <p:spPr>
          <a:xfrm>
            <a:off x="488503" y="764704"/>
            <a:ext cx="8915400" cy="1080120"/>
          </a:xfrm>
        </p:spPr>
        <p:txBody>
          <a:bodyPr/>
          <a:lstStyle>
            <a:defPPr/>
          </a:lstStyle>
          <a:p>
            <a:pPr algn="ctr">
              <a:buFont typeface="Wingdings 2" pitchFamily="18" charset="2"/>
              <a:buNone/>
              <a:defRPr/>
            </a:pPr>
            <a:r>
              <a:rPr lang="nb-NO" sz="6000" smtClean="0">
                <a:solidFill>
                  <a:schemeClr val="accent2">
                    <a:lumMod val="75000"/>
                  </a:schemeClr>
                </a:solidFill>
                <a:latin typeface="Calibri" pitchFamily="34" charset="0"/>
              </a:rPr>
              <a:t>Føling</a:t>
            </a:r>
            <a:endParaRPr lang="nb-NO" sz="6000">
              <a:solidFill>
                <a:schemeClr val="accent2">
                  <a:lumMod val="75000"/>
                </a:schemeClr>
              </a:solidFill>
              <a:latin typeface="Calibri" pitchFamily="34" charset="0"/>
            </a:endParaRPr>
          </a:p>
        </p:txBody>
      </p:sp>
      <p:pic>
        <p:nvPicPr>
          <p:cNvPr id="4" name="Bil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9856" y="2276872"/>
            <a:ext cx="2832693" cy="2817862"/>
          </a:xfrm>
          <a:prstGeom prst="rect">
            <a:avLst/>
          </a:prstGeom>
        </p:spPr>
      </p:pic>
    </p:spTree>
    <p:extLst>
      <p:ext uri="{BB962C8B-B14F-4D97-AF65-F5344CB8AC3E}">
        <p14:creationId xmlns:p14="http://schemas.microsoft.com/office/powerpoint/2010/main" val="3832358278"/>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tel 1"/>
          <p:cNvSpPr>
            <a:spLocks noGrp="1"/>
          </p:cNvSpPr>
          <p:nvPr>
            <p:ph type="title"/>
          </p:nvPr>
        </p:nvSpPr>
        <p:spPr>
          <a:xfrm>
            <a:off x="560512" y="548680"/>
            <a:ext cx="8640960" cy="576064"/>
          </a:xfrm>
        </p:spPr>
        <p:txBody>
          <a:bodyPr/>
          <a:lstStyle>
            <a:defPPr/>
          </a:lstStyle>
          <a:p>
            <a:pPr algn="ctr" eaLnBrk="1" hangingPunct="1"/>
            <a:r>
              <a:rPr lang="nb-NO" sz="3200" smtClean="0">
                <a:solidFill>
                  <a:schemeClr val="accent2">
                    <a:lumMod val="75000"/>
                  </a:schemeClr>
                </a:solidFill>
                <a:latin typeface="Calibri" pitchFamily="34" charset="0"/>
              </a:rPr>
              <a:t>Hva er en føling?</a:t>
            </a:r>
          </a:p>
        </p:txBody>
      </p:sp>
      <p:sp>
        <p:nvSpPr>
          <p:cNvPr id="3" name="Plassholder for innhold 2"/>
          <p:cNvSpPr>
            <a:spLocks noGrp="1"/>
          </p:cNvSpPr>
          <p:nvPr>
            <p:ph idx="1"/>
          </p:nvPr>
        </p:nvSpPr>
        <p:spPr>
          <a:xfrm>
            <a:off x="560512" y="1211685"/>
            <a:ext cx="6552728" cy="4896544"/>
          </a:xfrm>
        </p:spPr>
        <p:txBody>
          <a:bodyPr>
            <a:normAutofit fontScale="92500" lnSpcReduction="10000"/>
          </a:bodyPr>
          <a:lstStyle>
            <a:defPPr/>
          </a:lstStyle>
          <a:p>
            <a:pPr fontAlgn="auto">
              <a:spcAft>
                <a:spcPct val="0"/>
              </a:spcAft>
              <a:buFont typeface="Arial" panose="020B0604020202020204" pitchFamily="34" charset="0"/>
              <a:buChar char="•"/>
              <a:defRPr/>
            </a:pPr>
            <a:r>
              <a:rPr lang="nb-NO" sz="2200" smtClean="0">
                <a:solidFill>
                  <a:schemeClr val="accent2">
                    <a:lumMod val="75000"/>
                  </a:schemeClr>
                </a:solidFill>
                <a:latin typeface="Calibri" pitchFamily="34" charset="0"/>
              </a:rPr>
              <a:t>Lavt blodsukker(hypoglykemi) </a:t>
            </a:r>
            <a:r>
              <a:rPr lang="nb-NO" sz="2200">
                <a:solidFill>
                  <a:schemeClr val="accent2">
                    <a:lumMod val="75000"/>
                  </a:schemeClr>
                </a:solidFill>
                <a:latin typeface="Calibri" pitchFamily="34" charset="0"/>
              </a:rPr>
              <a:t>defineres som blodsukker under 3,9 </a:t>
            </a:r>
            <a:r>
              <a:rPr lang="nb-NO" sz="2200" err="1" smtClean="0">
                <a:solidFill>
                  <a:schemeClr val="accent2">
                    <a:lumMod val="75000"/>
                  </a:schemeClr>
                </a:solidFill>
                <a:latin typeface="Calibri" pitchFamily="34" charset="0"/>
              </a:rPr>
              <a:t>mmol/l</a:t>
            </a:r>
            <a:endParaRPr lang="nb-NO" sz="2200">
              <a:solidFill>
                <a:schemeClr val="accent2">
                  <a:lumMod val="75000"/>
                </a:schemeClr>
              </a:solidFill>
              <a:latin typeface="Calibri" pitchFamily="34" charset="0"/>
            </a:endParaRPr>
          </a:p>
          <a:p>
            <a:pPr eaLnBrk="1" fontAlgn="auto" hangingPunct="1">
              <a:spcAft>
                <a:spcPct val="0"/>
              </a:spcAft>
              <a:buFont typeface="Arial" panose="020B0604020202020204" pitchFamily="34" charset="0"/>
              <a:buChar char="•"/>
              <a:defRPr/>
            </a:pPr>
            <a:r>
              <a:rPr lang="nb-NO" sz="2200" smtClean="0">
                <a:solidFill>
                  <a:schemeClr val="accent2">
                    <a:lumMod val="75000"/>
                  </a:schemeClr>
                </a:solidFill>
                <a:latin typeface="Calibri" pitchFamily="34" charset="0"/>
              </a:rPr>
              <a:t>Føling defineres som blodsukker under 3,9 mmol/l  OG kroppslige symptomer</a:t>
            </a:r>
          </a:p>
          <a:p>
            <a:pPr eaLnBrk="1" fontAlgn="auto" hangingPunct="1">
              <a:spcAft>
                <a:spcPct val="0"/>
              </a:spcAft>
              <a:buFont typeface="Arial" panose="020B0604020202020204" pitchFamily="34" charset="0"/>
              <a:buChar char="•"/>
              <a:defRPr/>
            </a:pPr>
            <a:r>
              <a:rPr lang="nb-NO" sz="2200" smtClean="0">
                <a:solidFill>
                  <a:schemeClr val="accent2">
                    <a:lumMod val="75000"/>
                  </a:schemeClr>
                </a:solidFill>
                <a:latin typeface="Calibri" pitchFamily="34" charset="0"/>
              </a:rPr>
              <a:t>De kroppslige symptomene varierer fra person til person. For den enkelte diabetiker vil symptomene vanligvis være ganske like fra gang til gang.</a:t>
            </a:r>
          </a:p>
          <a:p>
            <a:pPr eaLnBrk="1" fontAlgn="auto" hangingPunct="1">
              <a:spcAft>
                <a:spcPct val="0"/>
              </a:spcAft>
              <a:buFont typeface="Arial" panose="020B0604020202020204" pitchFamily="34" charset="0"/>
              <a:buChar char="•"/>
              <a:defRPr/>
            </a:pPr>
            <a:r>
              <a:rPr lang="nb-NO" sz="2200" smtClean="0">
                <a:solidFill>
                  <a:schemeClr val="accent2">
                    <a:lumMod val="75000"/>
                  </a:schemeClr>
                </a:solidFill>
                <a:latin typeface="Calibri" pitchFamily="34" charset="0"/>
              </a:rPr>
              <a:t>Du bør sjekke blodsukkeret hver gang du har symptomer eller føler deg merkelig, for å lære å gjenkjenne din reaksjon på lavt blodsukker</a:t>
            </a:r>
          </a:p>
          <a:p>
            <a:pPr eaLnBrk="1" fontAlgn="auto" hangingPunct="1">
              <a:spcAft>
                <a:spcPct val="0"/>
              </a:spcAft>
              <a:buFont typeface="Arial" panose="020B0604020202020204" pitchFamily="34" charset="0"/>
              <a:buChar char="•"/>
              <a:defRPr/>
            </a:pPr>
            <a:r>
              <a:rPr lang="nb-NO" sz="2200" smtClean="0">
                <a:solidFill>
                  <a:schemeClr val="accent2">
                    <a:lumMod val="75000"/>
                  </a:schemeClr>
                </a:solidFill>
                <a:latin typeface="Calibri" pitchFamily="34" charset="0"/>
              </a:rPr>
              <a:t>Både kroppen og hjernen reagerer på en føling</a:t>
            </a:r>
          </a:p>
          <a:p>
            <a:pPr fontAlgn="auto">
              <a:spcAft>
                <a:spcPct val="0"/>
              </a:spcAft>
              <a:buFont typeface="Arial" panose="020B0604020202020204" pitchFamily="34" charset="0"/>
              <a:buChar char="•"/>
              <a:defRPr/>
            </a:pPr>
            <a:r>
              <a:rPr lang="nb-NO" sz="2200" smtClean="0">
                <a:solidFill>
                  <a:schemeClr val="accent2">
                    <a:lumMod val="75000"/>
                  </a:schemeClr>
                </a:solidFill>
                <a:latin typeface="Calibri" pitchFamily="34" charset="0"/>
              </a:rPr>
              <a:t>Reaksjonen fra hjernen kommer vanligvis ved noe lavere verdier enn reaksjonene fra kroppen</a:t>
            </a:r>
          </a:p>
          <a:p>
            <a:pPr fontAlgn="auto">
              <a:spcAft>
                <a:spcPct val="0"/>
              </a:spcAft>
              <a:buFont typeface="Arial" panose="020B0604020202020204" pitchFamily="34" charset="0"/>
              <a:buChar char="•"/>
              <a:defRPr/>
            </a:pPr>
            <a:r>
              <a:rPr lang="nb-NO" sz="2200" smtClean="0">
                <a:solidFill>
                  <a:schemeClr val="accent2">
                    <a:lumMod val="75000"/>
                  </a:schemeClr>
                </a:solidFill>
                <a:latin typeface="Calibri" pitchFamily="34" charset="0"/>
              </a:rPr>
              <a:t>Dersom man har gått med høyt blodsukker over tid, vil føling kunne inntreffe ved høyere blodsukkerverdier enn vanlig</a:t>
            </a:r>
          </a:p>
          <a:p>
            <a:pPr marL="274320" indent="-274320" eaLnBrk="1" fontAlgn="auto" hangingPunct="1">
              <a:spcAft>
                <a:spcPct val="0"/>
              </a:spcAft>
              <a:buClr>
                <a:schemeClr val="accent3"/>
              </a:buClr>
              <a:buFont typeface="Wingdings 2"/>
              <a:buChar char=""/>
              <a:defRPr/>
            </a:pPr>
            <a:endParaRPr lang="nb-NO" sz="2400">
              <a:solidFill>
                <a:schemeClr val="accent2">
                  <a:lumMod val="75000"/>
                </a:schemeClr>
              </a:solidFill>
              <a:latin typeface="Calibri" pitchFamily="34" charset="0"/>
            </a:endParaRPr>
          </a:p>
        </p:txBody>
      </p:sp>
      <p:pic>
        <p:nvPicPr>
          <p:cNvPr id="5122" name="Picture 2" descr="Bilderesultat for hypoglykemi graf">
            <a:hlinkClick r:id="rId2" tgtFrame="_blank"/>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257256" y="1412776"/>
            <a:ext cx="2247180" cy="224718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9737323"/>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tel 1"/>
          <p:cNvSpPr>
            <a:spLocks noGrp="1"/>
          </p:cNvSpPr>
          <p:nvPr>
            <p:ph type="title"/>
          </p:nvPr>
        </p:nvSpPr>
        <p:spPr>
          <a:xfrm>
            <a:off x="560512" y="836712"/>
            <a:ext cx="8640960" cy="720080"/>
          </a:xfrm>
        </p:spPr>
        <p:txBody>
          <a:bodyPr/>
          <a:lstStyle>
            <a:defPPr/>
          </a:lstStyle>
          <a:p>
            <a:pPr algn="ctr" eaLnBrk="1" hangingPunct="1"/>
            <a:r>
              <a:rPr lang="nb-NO" sz="3200" smtClean="0">
                <a:solidFill>
                  <a:schemeClr val="accent2">
                    <a:lumMod val="75000"/>
                  </a:schemeClr>
                </a:solidFill>
                <a:latin typeface="Calibri" pitchFamily="34" charset="0"/>
              </a:rPr>
              <a:t>Symptomer fra kroppen ved føling</a:t>
            </a:r>
          </a:p>
        </p:txBody>
      </p:sp>
      <p:sp>
        <p:nvSpPr>
          <p:cNvPr id="54275" name="Plassholder for innhold 2"/>
          <p:cNvSpPr>
            <a:spLocks noGrp="1"/>
          </p:cNvSpPr>
          <p:nvPr>
            <p:ph idx="1"/>
          </p:nvPr>
        </p:nvSpPr>
        <p:spPr>
          <a:xfrm>
            <a:off x="1856656" y="2204864"/>
            <a:ext cx="2880318" cy="3034022"/>
          </a:xfrm>
        </p:spPr>
        <p:txBody>
          <a:bodyPr/>
          <a:lstStyle>
            <a:defPPr/>
          </a:lstStyle>
          <a:p>
            <a:pPr>
              <a:defRPr/>
            </a:pPr>
            <a:r>
              <a:rPr lang="nb-NO" sz="2000" smtClean="0">
                <a:solidFill>
                  <a:schemeClr val="accent2">
                    <a:lumMod val="75000"/>
                  </a:schemeClr>
                </a:solidFill>
                <a:latin typeface="Calibri" pitchFamily="34" charset="0"/>
              </a:rPr>
              <a:t>Skjelving</a:t>
            </a:r>
          </a:p>
          <a:p>
            <a:pPr>
              <a:defRPr/>
            </a:pPr>
            <a:r>
              <a:rPr lang="nb-NO" sz="2000" smtClean="0">
                <a:solidFill>
                  <a:schemeClr val="accent2">
                    <a:lumMod val="75000"/>
                  </a:schemeClr>
                </a:solidFill>
                <a:latin typeface="Calibri" pitchFamily="34" charset="0"/>
              </a:rPr>
              <a:t>Hjertebank</a:t>
            </a:r>
          </a:p>
          <a:p>
            <a:pPr>
              <a:defRPr/>
            </a:pPr>
            <a:r>
              <a:rPr lang="nb-NO" sz="2000" smtClean="0">
                <a:solidFill>
                  <a:schemeClr val="accent2">
                    <a:lumMod val="75000"/>
                  </a:schemeClr>
                </a:solidFill>
                <a:latin typeface="Calibri" pitchFamily="34" charset="0"/>
              </a:rPr>
              <a:t>Irritasjon</a:t>
            </a:r>
          </a:p>
          <a:p>
            <a:pPr>
              <a:defRPr/>
            </a:pPr>
            <a:r>
              <a:rPr lang="nb-NO" sz="2000" smtClean="0">
                <a:solidFill>
                  <a:schemeClr val="accent2">
                    <a:lumMod val="75000"/>
                  </a:schemeClr>
                </a:solidFill>
                <a:latin typeface="Calibri" pitchFamily="34" charset="0"/>
              </a:rPr>
              <a:t>Sult</a:t>
            </a:r>
          </a:p>
          <a:p>
            <a:pPr>
              <a:defRPr/>
            </a:pPr>
            <a:r>
              <a:rPr lang="nb-NO" sz="2000" smtClean="0">
                <a:solidFill>
                  <a:schemeClr val="accent2">
                    <a:lumMod val="75000"/>
                  </a:schemeClr>
                </a:solidFill>
                <a:latin typeface="Calibri" pitchFamily="34" charset="0"/>
              </a:rPr>
              <a:t>Blekhet</a:t>
            </a:r>
          </a:p>
          <a:p>
            <a:pPr>
              <a:defRPr/>
            </a:pPr>
            <a:r>
              <a:rPr lang="nb-NO" sz="2000" smtClean="0">
                <a:solidFill>
                  <a:schemeClr val="accent2">
                    <a:lumMod val="75000"/>
                  </a:schemeClr>
                </a:solidFill>
                <a:latin typeface="Calibri" pitchFamily="34" charset="0"/>
              </a:rPr>
              <a:t>Kaldsvetting</a:t>
            </a:r>
          </a:p>
          <a:p>
            <a:pPr>
              <a:defRPr/>
            </a:pPr>
            <a:r>
              <a:rPr lang="nb-NO" sz="2000" smtClean="0">
                <a:solidFill>
                  <a:schemeClr val="accent2">
                    <a:lumMod val="75000"/>
                  </a:schemeClr>
                </a:solidFill>
                <a:latin typeface="Calibri" pitchFamily="34" charset="0"/>
              </a:rPr>
              <a:t>Nummenhet i fingre</a:t>
            </a:r>
          </a:p>
          <a:p>
            <a:pPr eaLnBrk="1" hangingPunct="1">
              <a:defRPr/>
            </a:pPr>
            <a:endParaRPr lang="nb-NO" smtClean="0">
              <a:solidFill>
                <a:schemeClr val="accent2">
                  <a:lumMod val="75000"/>
                </a:schemeClr>
              </a:solidFill>
              <a:latin typeface="Calibri" pitchFamily="34" charset="0"/>
            </a:endParaRPr>
          </a:p>
          <a:p>
            <a:pPr eaLnBrk="1" hangingPunct="1">
              <a:defRPr/>
            </a:pPr>
            <a:endParaRPr lang="nb-NO" smtClean="0">
              <a:latin typeface="+mj-lt"/>
            </a:endParaRPr>
          </a:p>
          <a:p>
            <a:pPr eaLnBrk="1" hangingPunct="1">
              <a:defRPr/>
            </a:pPr>
            <a:endParaRPr lang="nb-NO" smtClean="0"/>
          </a:p>
          <a:p>
            <a:pPr eaLnBrk="1" hangingPunct="1">
              <a:defRPr/>
            </a:pPr>
            <a:endParaRPr lang="nb-NO" smtClean="0"/>
          </a:p>
        </p:txBody>
      </p:sp>
      <p:pic>
        <p:nvPicPr>
          <p:cNvPr id="9" name="Picture 2" descr="P:\VestAgder\wpdok\Bilder\Diabetes PP-presentasjon\Aaseboka -føling.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48944" y="1772816"/>
            <a:ext cx="3332324" cy="330011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234863"/>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tel 1"/>
          <p:cNvSpPr>
            <a:spLocks noGrp="1"/>
          </p:cNvSpPr>
          <p:nvPr>
            <p:ph type="title"/>
          </p:nvPr>
        </p:nvSpPr>
        <p:spPr>
          <a:xfrm>
            <a:off x="632520" y="476672"/>
            <a:ext cx="8352928" cy="720080"/>
          </a:xfrm>
        </p:spPr>
        <p:txBody>
          <a:bodyPr/>
          <a:lstStyle>
            <a:defPPr/>
          </a:lstStyle>
          <a:p>
            <a:pPr algn="ctr" eaLnBrk="1" hangingPunct="1"/>
            <a:r>
              <a:rPr lang="nb-NO" sz="3200" smtClean="0">
                <a:solidFill>
                  <a:schemeClr val="accent2">
                    <a:lumMod val="75000"/>
                  </a:schemeClr>
                </a:solidFill>
                <a:latin typeface="Calibri" pitchFamily="34" charset="0"/>
              </a:rPr>
              <a:t>Symptomer fra hjernen ved føling</a:t>
            </a:r>
          </a:p>
        </p:txBody>
      </p:sp>
      <p:sp>
        <p:nvSpPr>
          <p:cNvPr id="3" name="Plassholder for innhold 2"/>
          <p:cNvSpPr>
            <a:spLocks noGrp="1"/>
          </p:cNvSpPr>
          <p:nvPr>
            <p:ph idx="1"/>
          </p:nvPr>
        </p:nvSpPr>
        <p:spPr>
          <a:xfrm>
            <a:off x="848544" y="1484784"/>
            <a:ext cx="4535735" cy="4680520"/>
          </a:xfrm>
        </p:spPr>
        <p:txBody>
          <a:bodyPr>
            <a:noAutofit/>
          </a:bodyPr>
          <a:lstStyle>
            <a:defPPr/>
          </a:lstStyle>
          <a:p>
            <a:pPr eaLnBrk="1" fontAlgn="auto" hangingPunct="1">
              <a:spcAft>
                <a:spcPct val="0"/>
              </a:spcAft>
              <a:buFont typeface="Arial" panose="020B0604020202020204" pitchFamily="34" charset="0"/>
              <a:buChar char="•"/>
              <a:defRPr/>
            </a:pPr>
            <a:r>
              <a:rPr lang="nb-NO" sz="2000" smtClean="0">
                <a:solidFill>
                  <a:schemeClr val="accent2">
                    <a:lumMod val="75000"/>
                  </a:schemeClr>
                </a:solidFill>
                <a:latin typeface="Calibri" pitchFamily="34" charset="0"/>
              </a:rPr>
              <a:t>Svakhet, sløvhet</a:t>
            </a:r>
          </a:p>
          <a:p>
            <a:pPr eaLnBrk="1" fontAlgn="auto" hangingPunct="1">
              <a:spcAft>
                <a:spcPct val="0"/>
              </a:spcAft>
              <a:buFont typeface="Arial" panose="020B0604020202020204" pitchFamily="34" charset="0"/>
              <a:buChar char="•"/>
              <a:defRPr/>
            </a:pPr>
            <a:r>
              <a:rPr lang="nb-NO" sz="2000" smtClean="0">
                <a:solidFill>
                  <a:schemeClr val="accent2">
                    <a:lumMod val="75000"/>
                  </a:schemeClr>
                </a:solidFill>
                <a:latin typeface="Calibri" pitchFamily="34" charset="0"/>
              </a:rPr>
              <a:t>Nedsatt konsentrasjonsevne</a:t>
            </a:r>
          </a:p>
          <a:p>
            <a:pPr eaLnBrk="1" fontAlgn="auto" hangingPunct="1">
              <a:spcAft>
                <a:spcPct val="0"/>
              </a:spcAft>
              <a:buFont typeface="Arial" panose="020B0604020202020204" pitchFamily="34" charset="0"/>
              <a:buChar char="•"/>
              <a:defRPr/>
            </a:pPr>
            <a:r>
              <a:rPr lang="nb-NO" sz="2000" smtClean="0">
                <a:solidFill>
                  <a:schemeClr val="accent2">
                    <a:lumMod val="75000"/>
                  </a:schemeClr>
                </a:solidFill>
                <a:latin typeface="Calibri" pitchFamily="34" charset="0"/>
              </a:rPr>
              <a:t>Nedsatt korttidshukommelse</a:t>
            </a:r>
          </a:p>
          <a:p>
            <a:pPr eaLnBrk="1" fontAlgn="auto" hangingPunct="1">
              <a:spcAft>
                <a:spcPct val="0"/>
              </a:spcAft>
              <a:buFont typeface="Arial" panose="020B0604020202020204" pitchFamily="34" charset="0"/>
              <a:buChar char="•"/>
              <a:defRPr/>
            </a:pPr>
            <a:r>
              <a:rPr lang="nb-NO" sz="2000" smtClean="0">
                <a:solidFill>
                  <a:schemeClr val="accent2">
                    <a:lumMod val="75000"/>
                  </a:schemeClr>
                </a:solidFill>
                <a:latin typeface="Calibri" pitchFamily="34" charset="0"/>
              </a:rPr>
              <a:t>Uklar tale</a:t>
            </a:r>
          </a:p>
          <a:p>
            <a:pPr eaLnBrk="1" fontAlgn="auto" hangingPunct="1">
              <a:spcAft>
                <a:spcPct val="0"/>
              </a:spcAft>
              <a:buFont typeface="Arial" panose="020B0604020202020204" pitchFamily="34" charset="0"/>
              <a:buChar char="•"/>
              <a:defRPr/>
            </a:pPr>
            <a:r>
              <a:rPr lang="nb-NO" sz="2000" smtClean="0">
                <a:solidFill>
                  <a:schemeClr val="accent2">
                    <a:lumMod val="75000"/>
                  </a:schemeClr>
                </a:solidFill>
                <a:latin typeface="Calibri" pitchFamily="34" charset="0"/>
              </a:rPr>
              <a:t>Varmefølelse</a:t>
            </a:r>
          </a:p>
          <a:p>
            <a:pPr eaLnBrk="1" fontAlgn="auto" hangingPunct="1">
              <a:spcAft>
                <a:spcPct val="0"/>
              </a:spcAft>
              <a:buFont typeface="Arial" panose="020B0604020202020204" pitchFamily="34" charset="0"/>
              <a:buChar char="•"/>
              <a:defRPr/>
            </a:pPr>
            <a:r>
              <a:rPr lang="nb-NO" sz="2000" smtClean="0">
                <a:solidFill>
                  <a:schemeClr val="accent2">
                    <a:lumMod val="75000"/>
                  </a:schemeClr>
                </a:solidFill>
                <a:latin typeface="Calibri" pitchFamily="34" charset="0"/>
              </a:rPr>
              <a:t>Mangel på koordinasjon</a:t>
            </a:r>
          </a:p>
          <a:p>
            <a:pPr eaLnBrk="1" fontAlgn="auto" hangingPunct="1">
              <a:spcAft>
                <a:spcPct val="0"/>
              </a:spcAft>
              <a:buFont typeface="Arial" panose="020B0604020202020204" pitchFamily="34" charset="0"/>
              <a:buChar char="•"/>
              <a:defRPr/>
            </a:pPr>
            <a:r>
              <a:rPr lang="nb-NO" sz="2000" smtClean="0">
                <a:solidFill>
                  <a:schemeClr val="accent2">
                    <a:lumMod val="75000"/>
                  </a:schemeClr>
                </a:solidFill>
                <a:latin typeface="Calibri" pitchFamily="34" charset="0"/>
              </a:rPr>
              <a:t>Hodepine</a:t>
            </a:r>
          </a:p>
          <a:p>
            <a:pPr eaLnBrk="1" fontAlgn="auto" hangingPunct="1">
              <a:spcAft>
                <a:spcPct val="0"/>
              </a:spcAft>
              <a:buFont typeface="Arial" panose="020B0604020202020204" pitchFamily="34" charset="0"/>
              <a:buChar char="•"/>
              <a:defRPr/>
            </a:pPr>
            <a:r>
              <a:rPr lang="nb-NO" sz="2000" smtClean="0">
                <a:solidFill>
                  <a:schemeClr val="accent2">
                    <a:lumMod val="75000"/>
                  </a:schemeClr>
                </a:solidFill>
                <a:latin typeface="Calibri" pitchFamily="34" charset="0"/>
              </a:rPr>
              <a:t>Forvirring</a:t>
            </a:r>
          </a:p>
          <a:p>
            <a:pPr eaLnBrk="1" fontAlgn="auto" hangingPunct="1">
              <a:spcAft>
                <a:spcPct val="0"/>
              </a:spcAft>
              <a:buFont typeface="Arial" panose="020B0604020202020204" pitchFamily="34" charset="0"/>
              <a:buChar char="•"/>
              <a:defRPr/>
            </a:pPr>
            <a:r>
              <a:rPr lang="nb-NO" sz="2000" smtClean="0">
                <a:solidFill>
                  <a:schemeClr val="accent2">
                    <a:lumMod val="75000"/>
                  </a:schemeClr>
                </a:solidFill>
                <a:latin typeface="Calibri" pitchFamily="34" charset="0"/>
              </a:rPr>
              <a:t>Tretthet</a:t>
            </a:r>
          </a:p>
          <a:p>
            <a:pPr eaLnBrk="1" fontAlgn="auto" hangingPunct="1">
              <a:spcAft>
                <a:spcPct val="0"/>
              </a:spcAft>
              <a:buFont typeface="Arial" panose="020B0604020202020204" pitchFamily="34" charset="0"/>
              <a:buChar char="•"/>
              <a:defRPr/>
            </a:pPr>
            <a:r>
              <a:rPr lang="nb-NO" sz="2000" smtClean="0">
                <a:solidFill>
                  <a:schemeClr val="accent2">
                    <a:lumMod val="75000"/>
                  </a:schemeClr>
                </a:solidFill>
                <a:latin typeface="Calibri" pitchFamily="34" charset="0"/>
              </a:rPr>
              <a:t>Bevissthetsforstyrrelser</a:t>
            </a:r>
          </a:p>
          <a:p>
            <a:pPr marL="274320" indent="-274320" eaLnBrk="1" fontAlgn="auto" hangingPunct="1">
              <a:spcAft>
                <a:spcPct val="0"/>
              </a:spcAft>
              <a:buClr>
                <a:schemeClr val="accent3"/>
              </a:buClr>
              <a:buFont typeface="Wingdings 2"/>
              <a:buNone/>
              <a:defRPr/>
            </a:pPr>
            <a:endParaRPr lang="nb-NO" sz="2400">
              <a:solidFill>
                <a:schemeClr val="accent2">
                  <a:lumMod val="75000"/>
                </a:schemeClr>
              </a:solidFill>
              <a:latin typeface="Calibri" pitchFamily="34" charset="0"/>
            </a:endParaRPr>
          </a:p>
        </p:txBody>
      </p:sp>
      <p:pic>
        <p:nvPicPr>
          <p:cNvPr id="6146" name="Picture 2" descr="Bilderesultat for hypoglykemi symtom">
            <a:hlinkClick r:id="rId3" tgtFrame="_blank"/>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253584" y="1124744"/>
            <a:ext cx="3312368" cy="478927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728566"/>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tel 1"/>
          <p:cNvSpPr>
            <a:spLocks noGrp="1"/>
          </p:cNvSpPr>
          <p:nvPr>
            <p:ph type="title"/>
          </p:nvPr>
        </p:nvSpPr>
        <p:spPr>
          <a:xfrm>
            <a:off x="560512" y="908720"/>
            <a:ext cx="8856984" cy="738337"/>
          </a:xfrm>
        </p:spPr>
        <p:txBody>
          <a:bodyPr/>
          <a:lstStyle>
            <a:defPPr/>
          </a:lstStyle>
          <a:p>
            <a:pPr algn="ctr"/>
            <a:r>
              <a:rPr lang="nb-NO" sz="3200" smtClean="0">
                <a:solidFill>
                  <a:schemeClr val="accent2">
                    <a:lumMod val="75000"/>
                  </a:schemeClr>
                </a:solidFill>
                <a:latin typeface="Calibri" pitchFamily="34" charset="0"/>
              </a:rPr>
              <a:t>Hva </a:t>
            </a:r>
            <a:r>
              <a:rPr lang="nb-NO" sz="3200">
                <a:solidFill>
                  <a:schemeClr val="accent2">
                    <a:lumMod val="75000"/>
                  </a:schemeClr>
                </a:solidFill>
                <a:latin typeface="Calibri" pitchFamily="34" charset="0"/>
              </a:rPr>
              <a:t>er diabetes?</a:t>
            </a:r>
            <a:endParaRPr lang="nb-NO" sz="3200" smtClean="0"/>
          </a:p>
        </p:txBody>
      </p:sp>
      <p:sp>
        <p:nvSpPr>
          <p:cNvPr id="3" name="Plassholder for innhold 2"/>
          <p:cNvSpPr>
            <a:spLocks noGrp="1"/>
          </p:cNvSpPr>
          <p:nvPr>
            <p:ph idx="1"/>
          </p:nvPr>
        </p:nvSpPr>
        <p:spPr>
          <a:xfrm>
            <a:off x="416496" y="1700808"/>
            <a:ext cx="8992790" cy="3728442"/>
          </a:xfrm>
        </p:spPr>
        <p:txBody>
          <a:bodyPr>
            <a:normAutofit/>
          </a:bodyPr>
          <a:lstStyle>
            <a:defPPr/>
          </a:lstStyle>
          <a:p>
            <a:pPr marL="0" indent="0" eaLnBrk="1" fontAlgn="auto" hangingPunct="1">
              <a:spcAft>
                <a:spcPct val="0"/>
              </a:spcAft>
              <a:buNone/>
              <a:defRPr/>
            </a:pPr>
            <a:r>
              <a:rPr lang="nb-NO" sz="2000" smtClean="0">
                <a:solidFill>
                  <a:schemeClr val="accent2">
                    <a:lumMod val="75000"/>
                  </a:schemeClr>
                </a:solidFill>
                <a:latin typeface="Calibri" pitchFamily="34" charset="0"/>
              </a:rPr>
              <a:t>Sykdommen du nå har fått heter diabetes mellitus. Diabetes betyr ”renne gjennom og </a:t>
            </a:r>
            <a:r>
              <a:rPr lang="nb-NO" sz="2000" err="1">
                <a:solidFill>
                  <a:schemeClr val="accent2">
                    <a:lumMod val="75000"/>
                  </a:schemeClr>
                </a:solidFill>
                <a:latin typeface="Calibri" pitchFamily="34" charset="0"/>
              </a:rPr>
              <a:t>m</a:t>
            </a:r>
            <a:r>
              <a:rPr lang="nb-NO" sz="2000" err="1" smtClean="0">
                <a:solidFill>
                  <a:schemeClr val="accent2">
                    <a:lumMod val="75000"/>
                  </a:schemeClr>
                </a:solidFill>
                <a:latin typeface="Calibri" pitchFamily="34" charset="0"/>
              </a:rPr>
              <a:t>ellitus betyr ”honningsøtt”.</a:t>
            </a:r>
          </a:p>
          <a:p>
            <a:pPr marL="0" indent="0" eaLnBrk="1" fontAlgn="auto" hangingPunct="1">
              <a:spcAft>
                <a:spcPct val="0"/>
              </a:spcAft>
              <a:buNone/>
              <a:defRPr/>
            </a:pPr>
            <a:r>
              <a:rPr lang="nb-NO" sz="2000" smtClean="0">
                <a:solidFill>
                  <a:schemeClr val="accent2">
                    <a:lumMod val="75000"/>
                  </a:schemeClr>
                </a:solidFill>
                <a:latin typeface="Calibri" pitchFamily="34" charset="0"/>
              </a:rPr>
              <a:t>Diabetes kalles også sukkersyke, det betyr ikke at du blir syk av sukker eller ikke tåler det.</a:t>
            </a:r>
          </a:p>
          <a:p>
            <a:pPr marL="0" indent="0" eaLnBrk="1" fontAlgn="auto" hangingPunct="1">
              <a:spcAft>
                <a:spcPct val="0"/>
              </a:spcAft>
              <a:buNone/>
              <a:defRPr/>
            </a:pPr>
            <a:r>
              <a:rPr lang="nb-NO" sz="2000" smtClean="0">
                <a:solidFill>
                  <a:schemeClr val="accent2">
                    <a:lumMod val="75000"/>
                  </a:schemeClr>
                </a:solidFill>
                <a:latin typeface="Calibri" pitchFamily="34" charset="0"/>
              </a:rPr>
              <a:t>Du kan fortsatt spise sunn og god mat slik vi anbefaler til alle.</a:t>
            </a:r>
          </a:p>
          <a:p>
            <a:pPr marL="0" indent="0" eaLnBrk="1" fontAlgn="auto" hangingPunct="1">
              <a:spcAft>
                <a:spcPct val="0"/>
              </a:spcAft>
              <a:buNone/>
              <a:defRPr/>
            </a:pPr>
            <a:r>
              <a:rPr lang="nb-NO" sz="2000" smtClean="0">
                <a:solidFill>
                  <a:schemeClr val="accent2">
                    <a:lumMod val="75000"/>
                  </a:schemeClr>
                </a:solidFill>
                <a:latin typeface="Calibri" pitchFamily="34" charset="0"/>
              </a:rPr>
              <a:t>Vi bruker ordet diabetes, men sukker spiller en viktig rolle. Vi må derfor lære litt om hvordan kroppen vår virker.</a:t>
            </a:r>
          </a:p>
          <a:p>
            <a:pPr marL="274320" indent="-274320" eaLnBrk="1" fontAlgn="auto" hangingPunct="1">
              <a:spcAft>
                <a:spcPct val="0"/>
              </a:spcAft>
              <a:buClr>
                <a:schemeClr val="accent3"/>
              </a:buClr>
              <a:buFont typeface="Wingdings 2"/>
              <a:buChar char=""/>
              <a:defRPr/>
            </a:pPr>
            <a:endParaRPr lang="nb-NO">
              <a:latin typeface="+mj-lt"/>
            </a:endParaRPr>
          </a:p>
        </p:txBody>
      </p:sp>
      <p:pic>
        <p:nvPicPr>
          <p:cNvPr id="11266" name="Picture 2" descr="P:\VestAgder\wpdok\Bilder\Diabetes PP-presentasjon\Diabetes ordsky 2.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584848" y="4077072"/>
            <a:ext cx="3452932" cy="214081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377726"/>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60512" y="836712"/>
            <a:ext cx="8352928" cy="720080"/>
          </a:xfrm>
        </p:spPr>
        <p:txBody>
          <a:bodyPr>
            <a:noAutofit/>
          </a:bodyPr>
          <a:lstStyle>
            <a:defPPr/>
          </a:lstStyle>
          <a:p>
            <a:pPr algn="ctr" eaLnBrk="1" fontAlgn="auto" hangingPunct="1">
              <a:spcAft>
                <a:spcPct val="0"/>
              </a:spcAft>
              <a:defRPr/>
            </a:pPr>
            <a:r>
              <a:rPr lang="nb-NO" sz="3200" smtClean="0">
                <a:solidFill>
                  <a:schemeClr val="accent2">
                    <a:lumMod val="75000"/>
                  </a:schemeClr>
                </a:solidFill>
                <a:latin typeface="Calibri" pitchFamily="34" charset="0"/>
              </a:rPr>
              <a:t>Følingssymptomer som forekommer hyppigst</a:t>
            </a:r>
            <a:endParaRPr lang="nb-NO" sz="3200">
              <a:solidFill>
                <a:schemeClr val="accent2">
                  <a:lumMod val="75000"/>
                </a:schemeClr>
              </a:solidFill>
              <a:latin typeface="Calibri" pitchFamily="34" charset="0"/>
            </a:endParaRPr>
          </a:p>
        </p:txBody>
      </p:sp>
      <p:sp>
        <p:nvSpPr>
          <p:cNvPr id="57347" name="Plassholder for innhold 2"/>
          <p:cNvSpPr>
            <a:spLocks noGrp="1"/>
          </p:cNvSpPr>
          <p:nvPr>
            <p:ph sz="half" idx="1"/>
          </p:nvPr>
        </p:nvSpPr>
        <p:spPr>
          <a:xfrm>
            <a:off x="920552" y="1700808"/>
            <a:ext cx="3740150" cy="3776514"/>
          </a:xfrm>
        </p:spPr>
        <p:txBody>
          <a:bodyPr/>
          <a:lstStyle>
            <a:defPPr/>
          </a:lstStyle>
          <a:p>
            <a:pPr eaLnBrk="1" hangingPunct="1">
              <a:defRPr/>
            </a:pPr>
            <a:r>
              <a:rPr lang="nb-NO" sz="2000" smtClean="0">
                <a:solidFill>
                  <a:schemeClr val="accent2">
                    <a:lumMod val="75000"/>
                  </a:schemeClr>
                </a:solidFill>
                <a:latin typeface="Calibri" pitchFamily="34" charset="0"/>
              </a:rPr>
              <a:t>Blekhet		88%</a:t>
            </a:r>
          </a:p>
          <a:p>
            <a:pPr eaLnBrk="1" hangingPunct="1">
              <a:defRPr/>
            </a:pPr>
            <a:r>
              <a:rPr lang="nb-NO" sz="2000" smtClean="0">
                <a:solidFill>
                  <a:schemeClr val="accent2">
                    <a:lumMod val="75000"/>
                  </a:schemeClr>
                </a:solidFill>
                <a:latin typeface="Calibri" pitchFamily="34" charset="0"/>
              </a:rPr>
              <a:t>Svette		77%</a:t>
            </a:r>
          </a:p>
          <a:p>
            <a:pPr eaLnBrk="1" hangingPunct="1">
              <a:defRPr/>
            </a:pPr>
            <a:r>
              <a:rPr lang="nb-NO" sz="2000" smtClean="0">
                <a:solidFill>
                  <a:schemeClr val="accent2">
                    <a:lumMod val="75000"/>
                  </a:schemeClr>
                </a:solidFill>
                <a:latin typeface="Calibri" pitchFamily="34" charset="0"/>
              </a:rPr>
              <a:t>Irritabilitet		73%</a:t>
            </a:r>
          </a:p>
          <a:p>
            <a:pPr eaLnBrk="1" hangingPunct="1">
              <a:defRPr/>
            </a:pPr>
            <a:r>
              <a:rPr lang="nb-NO" sz="2000" smtClean="0">
                <a:solidFill>
                  <a:schemeClr val="accent2">
                    <a:lumMod val="75000"/>
                  </a:schemeClr>
                </a:solidFill>
                <a:latin typeface="Calibri" pitchFamily="34" charset="0"/>
              </a:rPr>
              <a:t>Sult			69%</a:t>
            </a:r>
          </a:p>
          <a:p>
            <a:pPr eaLnBrk="1" hangingPunct="1">
              <a:defRPr/>
            </a:pPr>
            <a:r>
              <a:rPr lang="nb-NO" sz="2000" smtClean="0">
                <a:solidFill>
                  <a:schemeClr val="accent2">
                    <a:lumMod val="75000"/>
                  </a:schemeClr>
                </a:solidFill>
                <a:latin typeface="Calibri" pitchFamily="34" charset="0"/>
              </a:rPr>
              <a:t>Tretthet		67%</a:t>
            </a:r>
          </a:p>
          <a:p>
            <a:pPr eaLnBrk="1" hangingPunct="1">
              <a:defRPr/>
            </a:pPr>
            <a:r>
              <a:rPr lang="nb-NO" sz="2000" smtClean="0">
                <a:solidFill>
                  <a:schemeClr val="accent2">
                    <a:lumMod val="75000"/>
                  </a:schemeClr>
                </a:solidFill>
                <a:latin typeface="Calibri" pitchFamily="34" charset="0"/>
              </a:rPr>
              <a:t>Aggressivitet		64%</a:t>
            </a:r>
          </a:p>
          <a:p>
            <a:pPr eaLnBrk="1" hangingPunct="1">
              <a:defRPr/>
            </a:pPr>
            <a:r>
              <a:rPr lang="nb-NO" sz="2000" smtClean="0">
                <a:solidFill>
                  <a:schemeClr val="accent2">
                    <a:lumMod val="75000"/>
                  </a:schemeClr>
                </a:solidFill>
                <a:latin typeface="Calibri" pitchFamily="34" charset="0"/>
              </a:rPr>
              <a:t>Skjelving		64%</a:t>
            </a:r>
          </a:p>
          <a:p>
            <a:pPr eaLnBrk="1" hangingPunct="1">
              <a:defRPr/>
            </a:pPr>
            <a:r>
              <a:rPr lang="nb-NO" sz="2000" smtClean="0">
                <a:solidFill>
                  <a:schemeClr val="accent2">
                    <a:lumMod val="75000"/>
                  </a:schemeClr>
                </a:solidFill>
                <a:latin typeface="Calibri" pitchFamily="34" charset="0"/>
              </a:rPr>
              <a:t>Svakhet		64%</a:t>
            </a:r>
          </a:p>
          <a:p>
            <a:pPr eaLnBrk="1" hangingPunct="1">
              <a:defRPr/>
            </a:pPr>
            <a:r>
              <a:rPr lang="nb-NO" sz="2000" smtClean="0">
                <a:solidFill>
                  <a:schemeClr val="accent2">
                    <a:lumMod val="75000"/>
                  </a:schemeClr>
                </a:solidFill>
                <a:latin typeface="Calibri" pitchFamily="34" charset="0"/>
              </a:rPr>
              <a:t>Forvirring		60%</a:t>
            </a:r>
          </a:p>
          <a:p>
            <a:pPr eaLnBrk="1" hangingPunct="1">
              <a:buFont typeface="Wingdings 2" pitchFamily="18" charset="2"/>
              <a:buNone/>
              <a:defRPr/>
            </a:pPr>
            <a:endParaRPr lang="nb-NO" sz="2400" smtClean="0">
              <a:solidFill>
                <a:schemeClr val="accent2">
                  <a:lumMod val="75000"/>
                </a:schemeClr>
              </a:solidFill>
              <a:latin typeface="Calibri" pitchFamily="34" charset="0"/>
            </a:endParaRPr>
          </a:p>
        </p:txBody>
      </p:sp>
      <p:sp>
        <p:nvSpPr>
          <p:cNvPr id="57348" name="Plassholder for innhold 3"/>
          <p:cNvSpPr>
            <a:spLocks noGrp="1"/>
          </p:cNvSpPr>
          <p:nvPr>
            <p:ph sz="half" idx="2"/>
          </p:nvPr>
        </p:nvSpPr>
        <p:spPr>
          <a:xfrm>
            <a:off x="4736976" y="1662037"/>
            <a:ext cx="3805879" cy="3452337"/>
          </a:xfrm>
        </p:spPr>
        <p:txBody>
          <a:bodyPr/>
          <a:lstStyle>
            <a:defPPr/>
          </a:lstStyle>
          <a:p>
            <a:pPr eaLnBrk="1" hangingPunct="1">
              <a:defRPr/>
            </a:pPr>
            <a:r>
              <a:rPr lang="nb-NO" sz="2000" smtClean="0">
                <a:solidFill>
                  <a:schemeClr val="accent2">
                    <a:lumMod val="75000"/>
                  </a:schemeClr>
                </a:solidFill>
                <a:latin typeface="Calibri" pitchFamily="34" charset="0"/>
              </a:rPr>
              <a:t>Svimmelhet	   	     51%</a:t>
            </a:r>
          </a:p>
          <a:p>
            <a:pPr eaLnBrk="1" hangingPunct="1">
              <a:defRPr/>
            </a:pPr>
            <a:r>
              <a:rPr lang="nb-NO" sz="2000" smtClean="0">
                <a:solidFill>
                  <a:schemeClr val="accent2">
                    <a:lumMod val="75000"/>
                  </a:schemeClr>
                </a:solidFill>
                <a:latin typeface="Calibri" pitchFamily="34" charset="0"/>
              </a:rPr>
              <a:t>Hodepine		     47%</a:t>
            </a:r>
          </a:p>
          <a:p>
            <a:pPr eaLnBrk="1" hangingPunct="1">
              <a:defRPr/>
            </a:pPr>
            <a:r>
              <a:rPr lang="nb-NO" sz="2000" smtClean="0">
                <a:solidFill>
                  <a:schemeClr val="accent2">
                    <a:lumMod val="75000"/>
                  </a:schemeClr>
                </a:solidFill>
                <a:latin typeface="Calibri" pitchFamily="34" charset="0"/>
              </a:rPr>
              <a:t>Magesmerter	                     43%</a:t>
            </a:r>
          </a:p>
          <a:p>
            <a:pPr eaLnBrk="1" hangingPunct="1">
              <a:defRPr/>
            </a:pPr>
            <a:r>
              <a:rPr lang="nb-NO" sz="2000" smtClean="0">
                <a:solidFill>
                  <a:schemeClr val="accent2">
                    <a:lumMod val="75000"/>
                  </a:schemeClr>
                </a:solidFill>
                <a:latin typeface="Calibri" pitchFamily="34" charset="0"/>
              </a:rPr>
              <a:t>Trassig		     40%</a:t>
            </a:r>
          </a:p>
          <a:p>
            <a:pPr eaLnBrk="1" hangingPunct="1">
              <a:defRPr/>
            </a:pPr>
            <a:r>
              <a:rPr lang="nb-NO" sz="2000" smtClean="0">
                <a:solidFill>
                  <a:schemeClr val="accent2">
                    <a:lumMod val="75000"/>
                  </a:schemeClr>
                </a:solidFill>
                <a:latin typeface="Calibri" pitchFamily="34" charset="0"/>
              </a:rPr>
              <a:t>Kvalme		     33%</a:t>
            </a:r>
          </a:p>
          <a:p>
            <a:pPr eaLnBrk="1" hangingPunct="1">
              <a:defRPr/>
            </a:pPr>
            <a:r>
              <a:rPr lang="nb-NO" sz="2000" smtClean="0">
                <a:solidFill>
                  <a:schemeClr val="accent2">
                    <a:lumMod val="75000"/>
                  </a:schemeClr>
                </a:solidFill>
                <a:latin typeface="Calibri" pitchFamily="34" charset="0"/>
              </a:rPr>
              <a:t>Uklar tale		     29%</a:t>
            </a:r>
          </a:p>
          <a:p>
            <a:pPr eaLnBrk="1" hangingPunct="1">
              <a:defRPr/>
            </a:pPr>
            <a:r>
              <a:rPr lang="nb-NO" sz="2000" smtClean="0">
                <a:solidFill>
                  <a:schemeClr val="accent2">
                    <a:lumMod val="75000"/>
                  </a:schemeClr>
                </a:solidFill>
                <a:latin typeface="Calibri" pitchFamily="34" charset="0"/>
              </a:rPr>
              <a:t>Mareritt		     20%</a:t>
            </a:r>
          </a:p>
          <a:p>
            <a:pPr eaLnBrk="1" hangingPunct="1">
              <a:defRPr/>
            </a:pPr>
            <a:r>
              <a:rPr lang="nb-NO" sz="2000" smtClean="0">
                <a:solidFill>
                  <a:schemeClr val="accent2">
                    <a:lumMod val="75000"/>
                  </a:schemeClr>
                </a:solidFill>
                <a:latin typeface="Calibri" pitchFamily="34" charset="0"/>
              </a:rPr>
              <a:t>Synsforstyrrelse   	     19%</a:t>
            </a:r>
          </a:p>
        </p:txBody>
      </p:sp>
      <p:pic>
        <p:nvPicPr>
          <p:cNvPr id="10242" name="Picture 2" descr="Relatert bilde">
            <a:hlinkClick r:id="rId2" tgtFrame="_blank"/>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41032" y="4723909"/>
            <a:ext cx="3096344" cy="1217733"/>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231292"/>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tel 1"/>
          <p:cNvSpPr>
            <a:spLocks noGrp="1"/>
          </p:cNvSpPr>
          <p:nvPr>
            <p:ph type="title"/>
          </p:nvPr>
        </p:nvSpPr>
        <p:spPr>
          <a:xfrm>
            <a:off x="632520" y="836713"/>
            <a:ext cx="8352928" cy="648072"/>
          </a:xfrm>
        </p:spPr>
        <p:txBody>
          <a:bodyPr/>
          <a:lstStyle>
            <a:defPPr/>
          </a:lstStyle>
          <a:p>
            <a:pPr algn="ctr" eaLnBrk="1" hangingPunct="1"/>
            <a:r>
              <a:rPr lang="nb-NO" sz="3200" smtClean="0">
                <a:solidFill>
                  <a:schemeClr val="accent2">
                    <a:lumMod val="75000"/>
                  </a:schemeClr>
                </a:solidFill>
                <a:latin typeface="Calibri" pitchFamily="34" charset="0"/>
              </a:rPr>
              <a:t>Sukkerlager i leveren</a:t>
            </a:r>
          </a:p>
        </p:txBody>
      </p:sp>
      <p:sp>
        <p:nvSpPr>
          <p:cNvPr id="3" name="Plassholder for innhold 2"/>
          <p:cNvSpPr>
            <a:spLocks noGrp="1"/>
          </p:cNvSpPr>
          <p:nvPr>
            <p:ph idx="1"/>
          </p:nvPr>
        </p:nvSpPr>
        <p:spPr>
          <a:xfrm>
            <a:off x="3368824" y="1484784"/>
            <a:ext cx="5472608" cy="4752528"/>
          </a:xfrm>
        </p:spPr>
        <p:txBody>
          <a:bodyPr>
            <a:noAutofit/>
          </a:bodyPr>
          <a:lstStyle>
            <a:defPPr/>
          </a:lstStyle>
          <a:p>
            <a:pPr fontAlgn="auto">
              <a:spcAft>
                <a:spcPct val="0"/>
              </a:spcAft>
              <a:defRPr/>
            </a:pPr>
            <a:r>
              <a:rPr lang="nb-NO" sz="2000">
                <a:solidFill>
                  <a:schemeClr val="accent2">
                    <a:lumMod val="75000"/>
                  </a:schemeClr>
                </a:solidFill>
                <a:latin typeface="Calibri" pitchFamily="34" charset="0"/>
              </a:rPr>
              <a:t>Leveren virker som </a:t>
            </a:r>
            <a:r>
              <a:rPr lang="nb-NO" sz="2000" smtClean="0">
                <a:solidFill>
                  <a:schemeClr val="accent2">
                    <a:lumMod val="75000"/>
                  </a:schemeClr>
                </a:solidFill>
                <a:latin typeface="Calibri" pitchFamily="34" charset="0"/>
              </a:rPr>
              <a:t>et </a:t>
            </a:r>
            <a:r>
              <a:rPr lang="nb-NO" sz="2000">
                <a:solidFill>
                  <a:schemeClr val="accent2">
                    <a:lumMod val="75000"/>
                  </a:schemeClr>
                </a:solidFill>
                <a:latin typeface="Calibri" pitchFamily="34" charset="0"/>
              </a:rPr>
              <a:t>”</a:t>
            </a:r>
            <a:r>
              <a:rPr lang="nb-NO" sz="2000" smtClean="0">
                <a:solidFill>
                  <a:schemeClr val="accent2">
                    <a:lumMod val="75000"/>
                  </a:schemeClr>
                </a:solidFill>
                <a:latin typeface="Calibri" pitchFamily="34" charset="0"/>
              </a:rPr>
              <a:t>sukkerlager” hvor det lagres glukose (glykogenlager)</a:t>
            </a:r>
          </a:p>
          <a:p>
            <a:pPr fontAlgn="auto">
              <a:spcAft>
                <a:spcPct val="0"/>
              </a:spcAft>
              <a:defRPr/>
            </a:pPr>
            <a:r>
              <a:rPr lang="nb-NO" sz="2000" smtClean="0">
                <a:solidFill>
                  <a:schemeClr val="accent2">
                    <a:lumMod val="75000"/>
                  </a:schemeClr>
                </a:solidFill>
                <a:latin typeface="Calibri" pitchFamily="34" charset="0"/>
              </a:rPr>
              <a:t>Ved mangel på glukose i blodet reagerer bukspyttkjertelen ved å skille ut glukagon fra alfacellene</a:t>
            </a:r>
          </a:p>
          <a:p>
            <a:pPr fontAlgn="auto">
              <a:spcAft>
                <a:spcPct val="0"/>
              </a:spcAft>
              <a:defRPr/>
            </a:pPr>
            <a:r>
              <a:rPr lang="nb-NO" sz="2000" smtClean="0">
                <a:solidFill>
                  <a:schemeClr val="accent2">
                    <a:lumMod val="75000"/>
                  </a:schemeClr>
                </a:solidFill>
                <a:latin typeface="Calibri" pitchFamily="34" charset="0"/>
              </a:rPr>
              <a:t>Glukagon gir beskjed til leveren om å frigjøre lagret glukose, slik at blodsukkeret stiger. Dette kalles motregulering</a:t>
            </a:r>
          </a:p>
          <a:p>
            <a:pPr fontAlgn="auto">
              <a:spcAft>
                <a:spcPct val="0"/>
              </a:spcAft>
              <a:defRPr/>
            </a:pPr>
            <a:r>
              <a:rPr lang="nb-NO" sz="2000" smtClean="0">
                <a:solidFill>
                  <a:schemeClr val="accent2">
                    <a:lumMod val="75000"/>
                  </a:schemeClr>
                </a:solidFill>
                <a:latin typeface="Calibri" pitchFamily="34" charset="0"/>
              </a:rPr>
              <a:t>Andre motregulerende hormoner er adrenalin, kortison og veksthormon</a:t>
            </a:r>
          </a:p>
          <a:p>
            <a:pPr fontAlgn="auto">
              <a:spcAft>
                <a:spcPct val="0"/>
              </a:spcAft>
              <a:defRPr/>
            </a:pPr>
            <a:r>
              <a:rPr lang="nb-NO" sz="2000" smtClean="0">
                <a:solidFill>
                  <a:schemeClr val="accent2">
                    <a:lumMod val="75000"/>
                  </a:schemeClr>
                </a:solidFill>
                <a:latin typeface="Calibri" pitchFamily="34" charset="0"/>
              </a:rPr>
              <a:t>Motregulering gjør at blodsukkeret kan ligge høyt i flere timer etterpå. Dette er en slags «boomerang» effekt</a:t>
            </a:r>
          </a:p>
          <a:p>
            <a:pPr marL="0" indent="0" fontAlgn="auto">
              <a:spcAft>
                <a:spcPct val="0"/>
              </a:spcAft>
              <a:buNone/>
              <a:defRPr/>
            </a:pPr>
            <a:endParaRPr lang="nb-NO" sz="2000" smtClean="0">
              <a:solidFill>
                <a:schemeClr val="accent2">
                  <a:lumMod val="75000"/>
                </a:schemeClr>
              </a:solidFill>
              <a:latin typeface="Calibri" pitchFamily="34" charset="0"/>
            </a:endParaRPr>
          </a:p>
          <a:p>
            <a:pPr fontAlgn="auto">
              <a:spcAft>
                <a:spcPct val="0"/>
              </a:spcAft>
              <a:defRPr/>
            </a:pPr>
            <a:endParaRPr lang="nb-NO" sz="2000">
              <a:solidFill>
                <a:schemeClr val="accent2">
                  <a:lumMod val="75000"/>
                </a:schemeClr>
              </a:solidFill>
              <a:latin typeface="Calibri" pitchFamily="34" charset="0"/>
            </a:endParaRPr>
          </a:p>
          <a:p>
            <a:pPr marL="0" indent="0" fontAlgn="auto">
              <a:spcAft>
                <a:spcPct val="0"/>
              </a:spcAft>
              <a:buNone/>
              <a:defRPr/>
            </a:pPr>
            <a:endParaRPr lang="nb-NO" sz="2000">
              <a:solidFill>
                <a:schemeClr val="accent2">
                  <a:lumMod val="75000"/>
                </a:schemeClr>
              </a:solidFill>
              <a:latin typeface="Calibri" pitchFamily="34" charset="0"/>
            </a:endParaRPr>
          </a:p>
        </p:txBody>
      </p:sp>
      <p:pic>
        <p:nvPicPr>
          <p:cNvPr id="5" name="Picture 2" descr="Bilderesultat for hvordan virker kroppen bukspyttkjertel"/>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6496" y="1628800"/>
            <a:ext cx="2605586" cy="4259813"/>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781881"/>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632520" y="764704"/>
            <a:ext cx="8352928" cy="576064"/>
          </a:xfrm>
        </p:spPr>
        <p:txBody>
          <a:bodyPr/>
          <a:lstStyle>
            <a:defPPr/>
          </a:lstStyle>
          <a:p>
            <a:pPr algn="ctr" eaLnBrk="1" hangingPunct="1"/>
            <a:r>
              <a:rPr lang="nb-NO" sz="3200" smtClean="0">
                <a:solidFill>
                  <a:schemeClr val="accent2">
                    <a:lumMod val="75000"/>
                  </a:schemeClr>
                </a:solidFill>
                <a:latin typeface="Calibri" pitchFamily="34" charset="0"/>
              </a:rPr>
              <a:t>Hva kan du gjøre for å unngå føling?</a:t>
            </a:r>
          </a:p>
        </p:txBody>
      </p:sp>
      <p:sp>
        <p:nvSpPr>
          <p:cNvPr id="60419" name="Rectangle 3"/>
          <p:cNvSpPr>
            <a:spLocks noGrp="1" noChangeArrowheads="1"/>
          </p:cNvSpPr>
          <p:nvPr>
            <p:ph idx="1"/>
          </p:nvPr>
        </p:nvSpPr>
        <p:spPr>
          <a:xfrm>
            <a:off x="1064568" y="1772816"/>
            <a:ext cx="7918711" cy="2448272"/>
          </a:xfrm>
        </p:spPr>
        <p:txBody>
          <a:bodyPr/>
          <a:lstStyle>
            <a:defPPr/>
          </a:lstStyle>
          <a:p>
            <a:pPr eaLnBrk="1" hangingPunct="1">
              <a:defRPr/>
            </a:pPr>
            <a:r>
              <a:rPr lang="nb-NO" sz="2000" smtClean="0">
                <a:solidFill>
                  <a:schemeClr val="accent2">
                    <a:lumMod val="75000"/>
                  </a:schemeClr>
                </a:solidFill>
                <a:latin typeface="Calibri" pitchFamily="34" charset="0"/>
              </a:rPr>
              <a:t>Spise med jevne mellomrom, 4 til 5 måltider er bra</a:t>
            </a:r>
          </a:p>
          <a:p>
            <a:pPr eaLnBrk="1" hangingPunct="1">
              <a:defRPr/>
            </a:pPr>
            <a:r>
              <a:rPr lang="nb-NO" sz="2000" smtClean="0">
                <a:solidFill>
                  <a:schemeClr val="accent2">
                    <a:lumMod val="75000"/>
                  </a:schemeClr>
                </a:solidFill>
                <a:latin typeface="Calibri" pitchFamily="34" charset="0"/>
              </a:rPr>
              <a:t>Sette riktig dose insulin, tilpasset det du skal spise</a:t>
            </a:r>
          </a:p>
          <a:p>
            <a:pPr eaLnBrk="1" hangingPunct="1">
              <a:defRPr/>
            </a:pPr>
            <a:r>
              <a:rPr lang="nb-NO" sz="2000" smtClean="0">
                <a:solidFill>
                  <a:schemeClr val="accent2">
                    <a:lumMod val="75000"/>
                  </a:schemeClr>
                </a:solidFill>
                <a:latin typeface="Calibri" pitchFamily="34" charset="0"/>
              </a:rPr>
              <a:t>Tenk over om det fortsatt er virksomt insulin i kroppen. Insulinpumpen hjelper med dette</a:t>
            </a:r>
          </a:p>
          <a:p>
            <a:pPr eaLnBrk="1" hangingPunct="1">
              <a:defRPr/>
            </a:pPr>
            <a:r>
              <a:rPr lang="nb-NO" sz="2000" smtClean="0">
                <a:solidFill>
                  <a:schemeClr val="accent2">
                    <a:lumMod val="75000"/>
                  </a:schemeClr>
                </a:solidFill>
                <a:latin typeface="Calibri" pitchFamily="34" charset="0"/>
              </a:rPr>
              <a:t>Ved aktivitet trenger man noe mindre insulin. Ta hensyn til dette hvis du skal trene</a:t>
            </a:r>
          </a:p>
        </p:txBody>
      </p:sp>
      <p:pic>
        <p:nvPicPr>
          <p:cNvPr id="8194" name="Picture 2" descr="P:\VestAgder\wpdok\Bilder\Diabetes PP-presentasjon\aktivitet -balanse.gif"/>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512840" y="3861048"/>
            <a:ext cx="3094175" cy="204795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675998"/>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632520" y="836712"/>
            <a:ext cx="8496943" cy="792088"/>
          </a:xfrm>
        </p:spPr>
        <p:txBody>
          <a:bodyPr/>
          <a:lstStyle>
            <a:defPPr/>
          </a:lstStyle>
          <a:p>
            <a:pPr algn="ctr"/>
            <a:r>
              <a:rPr lang="nb-NO" sz="3200" smtClean="0">
                <a:solidFill>
                  <a:schemeClr val="accent2">
                    <a:lumMod val="75000"/>
                  </a:schemeClr>
                </a:solidFill>
                <a:latin typeface="Calibri" pitchFamily="34" charset="0"/>
              </a:rPr>
              <a:t>Hva må du gjøre ved føling?</a:t>
            </a:r>
          </a:p>
        </p:txBody>
      </p:sp>
      <p:sp>
        <p:nvSpPr>
          <p:cNvPr id="68611" name="Rectangle 3"/>
          <p:cNvSpPr>
            <a:spLocks noGrp="1" noChangeArrowheads="1"/>
          </p:cNvSpPr>
          <p:nvPr>
            <p:ph idx="1"/>
          </p:nvPr>
        </p:nvSpPr>
        <p:spPr>
          <a:xfrm>
            <a:off x="560512" y="1556792"/>
            <a:ext cx="8208912" cy="2448272"/>
          </a:xfrm>
        </p:spPr>
        <p:txBody>
          <a:bodyPr/>
          <a:lstStyle>
            <a:defPPr/>
          </a:lstStyle>
          <a:p>
            <a:pPr>
              <a:lnSpc>
                <a:spcPct val="80000"/>
              </a:lnSpc>
              <a:defRPr/>
            </a:pPr>
            <a:r>
              <a:rPr lang="nb-NO" sz="2000" smtClean="0">
                <a:solidFill>
                  <a:schemeClr val="accent2">
                    <a:lumMod val="75000"/>
                  </a:schemeClr>
                </a:solidFill>
                <a:latin typeface="Calibri" pitchFamily="34" charset="0"/>
              </a:rPr>
              <a:t>En føling er ubehagelig</a:t>
            </a:r>
            <a:r>
              <a:rPr lang="nb-NO" sz="2000">
                <a:solidFill>
                  <a:schemeClr val="accent2">
                    <a:lumMod val="75000"/>
                  </a:schemeClr>
                </a:solidFill>
                <a:latin typeface="Calibri" pitchFamily="34" charset="0"/>
              </a:rPr>
              <a:t> </a:t>
            </a:r>
            <a:r>
              <a:rPr lang="nb-NO" sz="2000" smtClean="0">
                <a:solidFill>
                  <a:schemeClr val="accent2">
                    <a:lumMod val="75000"/>
                  </a:schemeClr>
                </a:solidFill>
                <a:latin typeface="Calibri" pitchFamily="34" charset="0"/>
              </a:rPr>
              <a:t>og slitsomt for kroppen. Denne bør oppheves så raskt som mulig</a:t>
            </a:r>
          </a:p>
          <a:p>
            <a:pPr>
              <a:lnSpc>
                <a:spcPct val="80000"/>
              </a:lnSpc>
              <a:defRPr/>
            </a:pPr>
            <a:r>
              <a:rPr lang="nb-NO" sz="2000" smtClean="0">
                <a:solidFill>
                  <a:schemeClr val="accent2">
                    <a:lumMod val="75000"/>
                  </a:schemeClr>
                </a:solidFill>
                <a:latin typeface="Calibri" pitchFamily="34" charset="0"/>
              </a:rPr>
              <a:t>Når blodsukkeret er for lavt, trenger du noe søtt som kommer raskt i blodbanen</a:t>
            </a:r>
          </a:p>
          <a:p>
            <a:pPr>
              <a:lnSpc>
                <a:spcPct val="80000"/>
              </a:lnSpc>
              <a:defRPr/>
            </a:pPr>
            <a:r>
              <a:rPr lang="nb-NO" sz="2000" smtClean="0">
                <a:solidFill>
                  <a:schemeClr val="accent2">
                    <a:lumMod val="75000"/>
                  </a:schemeClr>
                </a:solidFill>
                <a:latin typeface="Calibri" pitchFamily="34" charset="0"/>
              </a:rPr>
              <a:t>Druesukkertabletter og søt væske (for eksempel saft</a:t>
            </a:r>
            <a:r>
              <a:rPr lang="nb-NO" sz="2000">
                <a:solidFill>
                  <a:schemeClr val="accent2">
                    <a:lumMod val="75000"/>
                  </a:schemeClr>
                </a:solidFill>
                <a:latin typeface="Calibri" pitchFamily="34" charset="0"/>
              </a:rPr>
              <a:t> </a:t>
            </a:r>
            <a:r>
              <a:rPr lang="nb-NO" sz="2000" smtClean="0">
                <a:solidFill>
                  <a:schemeClr val="accent2">
                    <a:lumMod val="75000"/>
                  </a:schemeClr>
                </a:solidFill>
                <a:latin typeface="Calibri" pitchFamily="34" charset="0"/>
              </a:rPr>
              <a:t>eller juice) passerer magesekken fort, og glukosen blir tatt opp i tarmen. Glukosen når blodbanen i løpet av ca 5 til 10 minutter. Dette vil føre til at blodsukkeret stiger, og du vil føle deg  bedre</a:t>
            </a:r>
          </a:p>
          <a:p>
            <a:pPr>
              <a:lnSpc>
                <a:spcPct val="80000"/>
              </a:lnSpc>
              <a:defRPr/>
            </a:pPr>
            <a:endParaRPr lang="nb-NO" smtClean="0">
              <a:solidFill>
                <a:schemeClr val="accent2">
                  <a:lumMod val="75000"/>
                </a:schemeClr>
              </a:solidFill>
              <a:latin typeface="Calibri" pitchFamily="34" charset="0"/>
            </a:endParaRPr>
          </a:p>
          <a:p>
            <a:pPr>
              <a:lnSpc>
                <a:spcPct val="80000"/>
              </a:lnSpc>
              <a:buNone/>
              <a:defRPr/>
            </a:pPr>
            <a:r>
              <a:rPr lang="nb-NO" sz="2800" b="1" smtClean="0">
                <a:solidFill>
                  <a:schemeClr val="accent2">
                    <a:lumMod val="75000"/>
                  </a:schemeClr>
                </a:solidFill>
                <a:latin typeface="Calibri" pitchFamily="34" charset="0"/>
              </a:rPr>
              <a:t>              </a:t>
            </a:r>
            <a:endParaRPr lang="nb-NO" sz="2800" smtClean="0">
              <a:solidFill>
                <a:schemeClr val="accent2">
                  <a:lumMod val="75000"/>
                </a:schemeClr>
              </a:solidFill>
              <a:latin typeface="Calibri" pitchFamily="34" charset="0"/>
            </a:endParaRPr>
          </a:p>
        </p:txBody>
      </p:sp>
      <p:pic>
        <p:nvPicPr>
          <p:cNvPr id="7170" name="Picture 2" descr="P:\VestAgder\wpdok\Bilder\Diabetes PP-presentasjon\Hvor raskt virker sukkeret.jpe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85048" y="3429000"/>
            <a:ext cx="3456384" cy="261615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3" name="TekstSylinder 2"/>
          <p:cNvSpPr txBox="1"/>
          <p:nvPr/>
        </p:nvSpPr>
        <p:spPr>
          <a:xfrm>
            <a:off x="1064568" y="4293096"/>
            <a:ext cx="4104456" cy="1077218"/>
          </a:xfrm>
          <a:prstGeom prst="rect">
            <a:avLst/>
          </a:prstGeom>
          <a:noFill/>
          <a:ln>
            <a:solidFill>
              <a:srgbClr val="FF0000"/>
            </a:solidFill>
          </a:ln>
        </p:spPr>
        <p:txBody>
          <a:bodyPr wrap="square" rtlCol="0">
            <a:spAutoFit/>
          </a:bodyPr>
          <a:lstStyle>
            <a:defPPr/>
          </a:lstStyle>
          <a:p>
            <a:r>
              <a:rPr lang="nb-NO" sz="3200" b="1" smtClean="0">
                <a:solidFill>
                  <a:srgbClr val="FF0000"/>
                </a:solidFill>
                <a:latin typeface="Calibri" pitchFamily="34" charset="0"/>
              </a:rPr>
              <a:t>En </a:t>
            </a:r>
            <a:r>
              <a:rPr lang="nb-NO" sz="3200" b="1">
                <a:solidFill>
                  <a:srgbClr val="FF0000"/>
                </a:solidFill>
                <a:latin typeface="Calibri" pitchFamily="34" charset="0"/>
              </a:rPr>
              <a:t>føling trenger raske </a:t>
            </a:r>
            <a:r>
              <a:rPr lang="nb-NO" sz="3200" b="1" smtClean="0">
                <a:solidFill>
                  <a:srgbClr val="FF0000"/>
                </a:solidFill>
                <a:latin typeface="Calibri" pitchFamily="34" charset="0"/>
              </a:rPr>
              <a:t>karbohydrater</a:t>
            </a:r>
          </a:p>
        </p:txBody>
      </p:sp>
    </p:spTree>
    <p:extLst>
      <p:ext uri="{BB962C8B-B14F-4D97-AF65-F5344CB8AC3E}">
        <p14:creationId xmlns:p14="http://schemas.microsoft.com/office/powerpoint/2010/main" val="3279518518"/>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tel 1"/>
          <p:cNvSpPr>
            <a:spLocks noGrp="1"/>
          </p:cNvSpPr>
          <p:nvPr>
            <p:ph type="title"/>
          </p:nvPr>
        </p:nvSpPr>
        <p:spPr>
          <a:xfrm>
            <a:off x="560512" y="692696"/>
            <a:ext cx="8568952" cy="936104"/>
          </a:xfrm>
        </p:spPr>
        <p:txBody>
          <a:bodyPr/>
          <a:lstStyle>
            <a:defPPr/>
          </a:lstStyle>
          <a:p>
            <a:pPr algn="ctr"/>
            <a:r>
              <a:rPr lang="nb-NO" sz="3200" smtClean="0">
                <a:solidFill>
                  <a:schemeClr val="accent2">
                    <a:lumMod val="75000"/>
                  </a:schemeClr>
                </a:solidFill>
                <a:latin typeface="Calibri" pitchFamily="34" charset="0"/>
              </a:rPr>
              <a:t>Raske karbohydrater ved føling </a:t>
            </a:r>
            <a:r>
              <a:rPr lang="nb-NO" smtClean="0">
                <a:solidFill>
                  <a:schemeClr val="accent2">
                    <a:lumMod val="75000"/>
                  </a:schemeClr>
                </a:solidFill>
                <a:latin typeface="Calibri" pitchFamily="34" charset="0"/>
              </a:rPr>
              <a:t/>
            </a:r>
            <a:br>
              <a:rPr lang="nb-NO" smtClean="0">
                <a:solidFill>
                  <a:schemeClr val="accent2">
                    <a:lumMod val="75000"/>
                  </a:schemeClr>
                </a:solidFill>
                <a:latin typeface="Calibri" pitchFamily="34" charset="0"/>
              </a:rPr>
            </a:br>
            <a:r>
              <a:rPr lang="nb-NO" sz="3200" smtClean="0">
                <a:solidFill>
                  <a:schemeClr val="accent2">
                    <a:lumMod val="75000"/>
                  </a:schemeClr>
                </a:solidFill>
                <a:latin typeface="Calibri" pitchFamily="34" charset="0"/>
              </a:rPr>
              <a:t>15– 15 regelen</a:t>
            </a:r>
          </a:p>
        </p:txBody>
      </p:sp>
      <p:sp>
        <p:nvSpPr>
          <p:cNvPr id="3" name="Plassholder for innhold 2"/>
          <p:cNvSpPr>
            <a:spLocks noGrp="1"/>
          </p:cNvSpPr>
          <p:nvPr>
            <p:ph idx="1"/>
          </p:nvPr>
        </p:nvSpPr>
        <p:spPr>
          <a:xfrm>
            <a:off x="428229" y="1700808"/>
            <a:ext cx="8915400" cy="4968552"/>
          </a:xfrm>
        </p:spPr>
        <p:txBody>
          <a:bodyPr/>
          <a:lstStyle>
            <a:defPPr/>
          </a:lstStyle>
          <a:p>
            <a:pPr>
              <a:buFont typeface="Wingdings 2" pitchFamily="18" charset="2"/>
              <a:buNone/>
              <a:defRPr/>
            </a:pPr>
            <a:r>
              <a:rPr lang="nb-NO" sz="2000" smtClean="0">
                <a:solidFill>
                  <a:schemeClr val="accent2">
                    <a:lumMod val="75000"/>
                  </a:schemeClr>
                </a:solidFill>
                <a:latin typeface="Calibri" pitchFamily="34" charset="0"/>
              </a:rPr>
              <a:t>Ved blodsukker under 3,9 mmol/l:</a:t>
            </a:r>
          </a:p>
          <a:p>
            <a:pPr>
              <a:buFont typeface="Wingdings" panose="05000000000000000000" pitchFamily="2" charset="2"/>
              <a:buChar char="Ø"/>
              <a:defRPr/>
            </a:pPr>
            <a:r>
              <a:rPr lang="nb-NO" sz="2000" smtClean="0">
                <a:solidFill>
                  <a:schemeClr val="accent2">
                    <a:lumMod val="75000"/>
                  </a:schemeClr>
                </a:solidFill>
                <a:latin typeface="Calibri" pitchFamily="34" charset="0"/>
              </a:rPr>
              <a:t>Innta 15 gram raske karbohydrater, f.eks. juice/ saft/ sportsdrikk</a:t>
            </a:r>
          </a:p>
          <a:p>
            <a:pPr>
              <a:buFont typeface="Wingdings" panose="05000000000000000000" pitchFamily="2" charset="2"/>
              <a:buChar char="Ø"/>
              <a:defRPr/>
            </a:pPr>
            <a:r>
              <a:rPr lang="nb-NO" sz="2000" smtClean="0">
                <a:solidFill>
                  <a:schemeClr val="accent2">
                    <a:lumMod val="75000"/>
                  </a:schemeClr>
                </a:solidFill>
                <a:latin typeface="Calibri" pitchFamily="34" charset="0"/>
              </a:rPr>
              <a:t>Vent 15 minutter og mål blodsukker på nytt</a:t>
            </a:r>
          </a:p>
          <a:p>
            <a:pPr>
              <a:buFont typeface="Wingdings" panose="05000000000000000000" pitchFamily="2" charset="2"/>
              <a:buChar char="Ø"/>
              <a:defRPr/>
            </a:pPr>
            <a:r>
              <a:rPr lang="nb-NO" sz="2000" smtClean="0">
                <a:solidFill>
                  <a:schemeClr val="accent2">
                    <a:lumMod val="75000"/>
                  </a:schemeClr>
                </a:solidFill>
                <a:latin typeface="Calibri" pitchFamily="34" charset="0"/>
              </a:rPr>
              <a:t>Hvis blodsukkeret fortsatt er  under 3,8 tar du nye 15 gram karbohydrater.</a:t>
            </a:r>
          </a:p>
          <a:p>
            <a:pPr>
              <a:buFont typeface="Wingdings" panose="05000000000000000000" pitchFamily="2" charset="2"/>
              <a:buChar char="Ø"/>
              <a:defRPr/>
            </a:pPr>
            <a:r>
              <a:rPr lang="nb-NO" sz="2000" smtClean="0">
                <a:solidFill>
                  <a:schemeClr val="accent2">
                    <a:lumMod val="75000"/>
                  </a:schemeClr>
                </a:solidFill>
                <a:latin typeface="Calibri" pitchFamily="34" charset="0"/>
              </a:rPr>
              <a:t>Gjenta til blodsukkeret stiger til normalområdet</a:t>
            </a:r>
          </a:p>
          <a:p>
            <a:pPr>
              <a:buFont typeface="Wingdings 2" pitchFamily="18" charset="2"/>
              <a:buNone/>
              <a:defRPr/>
            </a:pPr>
            <a:endParaRPr lang="nb-NO" sz="2000" smtClean="0">
              <a:solidFill>
                <a:schemeClr val="accent2">
                  <a:lumMod val="75000"/>
                </a:schemeClr>
              </a:solidFill>
              <a:latin typeface="Calibri" pitchFamily="34" charset="0"/>
            </a:endParaRPr>
          </a:p>
          <a:p>
            <a:pPr>
              <a:buFont typeface="Wingdings 2" pitchFamily="18" charset="2"/>
              <a:buNone/>
              <a:defRPr/>
            </a:pPr>
            <a:r>
              <a:rPr lang="nb-NO" sz="2000" smtClean="0">
                <a:solidFill>
                  <a:schemeClr val="accent2">
                    <a:lumMod val="75000"/>
                  </a:schemeClr>
                </a:solidFill>
                <a:latin typeface="Calibri" pitchFamily="34" charset="0"/>
              </a:rPr>
              <a:t>Ved blodsukker under 2,7 mmol/l:</a:t>
            </a:r>
          </a:p>
          <a:p>
            <a:pPr>
              <a:buFont typeface="Wingdings" panose="05000000000000000000" pitchFamily="2" charset="2"/>
              <a:buChar char="Ø"/>
              <a:defRPr/>
            </a:pPr>
            <a:r>
              <a:rPr lang="nb-NO" sz="2000" smtClean="0">
                <a:solidFill>
                  <a:schemeClr val="accent2">
                    <a:lumMod val="75000"/>
                  </a:schemeClr>
                </a:solidFill>
                <a:latin typeface="Calibri" pitchFamily="34" charset="0"/>
              </a:rPr>
              <a:t>Begynn med 30 gram raske karbohydrater</a:t>
            </a:r>
          </a:p>
          <a:p>
            <a:pPr>
              <a:buFont typeface="Wingdings 2" pitchFamily="18" charset="2"/>
              <a:buNone/>
              <a:defRPr/>
            </a:pPr>
            <a:r>
              <a:rPr lang="nb-NO" sz="2000" smtClean="0">
                <a:solidFill>
                  <a:schemeClr val="accent2">
                    <a:lumMod val="75000"/>
                  </a:schemeClr>
                </a:solidFill>
                <a:latin typeface="Calibri" pitchFamily="34" charset="0"/>
              </a:rPr>
              <a:t>	</a:t>
            </a:r>
          </a:p>
          <a:p>
            <a:pPr>
              <a:buFont typeface="Wingdings 2" pitchFamily="18" charset="2"/>
              <a:buNone/>
              <a:defRPr/>
            </a:pPr>
            <a:endParaRPr lang="nb-NO" sz="2400" smtClean="0">
              <a:solidFill>
                <a:schemeClr val="accent2">
                  <a:lumMod val="75000"/>
                </a:schemeClr>
              </a:solidFill>
              <a:latin typeface="Calibri" pitchFamily="34" charset="0"/>
            </a:endParaRPr>
          </a:p>
          <a:p>
            <a:pPr>
              <a:buFont typeface="Wingdings 2" pitchFamily="18" charset="2"/>
              <a:buNone/>
              <a:defRPr/>
            </a:pPr>
            <a:endParaRPr lang="nb-NO" sz="2400" smtClean="0"/>
          </a:p>
          <a:p>
            <a:pPr>
              <a:buFont typeface="Wingdings 2" pitchFamily="18" charset="2"/>
              <a:buNone/>
              <a:defRPr/>
            </a:pPr>
            <a:endParaRPr lang="nb-NO" sz="2400" smtClean="0"/>
          </a:p>
          <a:p>
            <a:pPr>
              <a:defRPr/>
            </a:pPr>
            <a:endParaRPr lang="nb-NO" sz="2400"/>
          </a:p>
        </p:txBody>
      </p:sp>
      <p:pic>
        <p:nvPicPr>
          <p:cNvPr id="4" name="rg_hi" descr="http://t0.gstatic.com/images?q=tbn:ANd9GcTrCpRcOgSharIll62C-QnXMgYY4zfwBUyXBQCkXQoeevdww_rS">
            <a:hlinkClick r:id="rId3" tgtFrame="_blank"/>
          </p:cNvPr>
          <p:cNvPicPr/>
          <p:nvPr/>
        </p:nvPicPr>
        <p:blipFill>
          <a:blip r:embed="rId4"/>
          <a:stretch>
            <a:fillRect/>
          </a:stretch>
        </p:blipFill>
        <p:spPr bwMode="auto">
          <a:xfrm>
            <a:off x="8285314" y="2492895"/>
            <a:ext cx="1584176" cy="1770661"/>
          </a:xfrm>
          <a:prstGeom prst="rect">
            <a:avLst/>
          </a:prstGeom>
          <a:noFill/>
          <a:ln w="9525">
            <a:noFill/>
            <a:miter lim="800000"/>
          </a:ln>
          <a:effectLst>
            <a:softEdge rad="127000"/>
          </a:effectLst>
        </p:spPr>
      </p:pic>
      <p:pic>
        <p:nvPicPr>
          <p:cNvPr id="5" name="il_fi" descr="http://www.toolbox.as/pimages/12136/12136_600x600.jpg"/>
          <p:cNvPicPr/>
          <p:nvPr/>
        </p:nvPicPr>
        <p:blipFill>
          <a:blip r:embed="rId5"/>
          <a:stretch>
            <a:fillRect/>
          </a:stretch>
        </p:blipFill>
        <p:spPr bwMode="auto">
          <a:xfrm>
            <a:off x="5529064" y="4323100"/>
            <a:ext cx="1440160" cy="1677015"/>
          </a:xfrm>
          <a:prstGeom prst="rect">
            <a:avLst/>
          </a:prstGeom>
          <a:noFill/>
          <a:ln w="9525">
            <a:noFill/>
            <a:miter lim="800000"/>
          </a:ln>
          <a:effectLst>
            <a:softEdge rad="63500"/>
          </a:effectLst>
        </p:spPr>
      </p:pic>
      <p:pic>
        <p:nvPicPr>
          <p:cNvPr id="7" name="Bilde 6" descr="http://ts1.mm.bing.net/th?id=I.4788648757297988&amp;pid=1.9">
            <a:hlinkClick r:id="rId6" tgtFrame="_blank"/>
          </p:cNvPr>
          <p:cNvPicPr/>
          <p:nvPr/>
        </p:nvPicPr>
        <p:blipFill>
          <a:blip r:embed="rId7"/>
          <a:stretch>
            <a:fillRect/>
          </a:stretch>
        </p:blipFill>
        <p:spPr bwMode="auto">
          <a:xfrm>
            <a:off x="6969224" y="3503193"/>
            <a:ext cx="1286905" cy="1554637"/>
          </a:xfrm>
          <a:prstGeom prst="rect">
            <a:avLst/>
          </a:prstGeom>
          <a:noFill/>
          <a:ln w="9525">
            <a:noFill/>
            <a:miter lim="800000"/>
          </a:ln>
          <a:effectLst>
            <a:softEdge rad="63500"/>
          </a:effectLst>
        </p:spPr>
      </p:pic>
      <p:pic>
        <p:nvPicPr>
          <p:cNvPr id="8" name="il_fi" descr="http://ndla.no/sites/default/files/images/20010605-053011-sf.hovedspalte.jpg"/>
          <p:cNvPicPr/>
          <p:nvPr/>
        </p:nvPicPr>
        <p:blipFill>
          <a:blip r:embed="rId8"/>
          <a:stretch>
            <a:fillRect/>
          </a:stretch>
        </p:blipFill>
        <p:spPr bwMode="auto">
          <a:xfrm>
            <a:off x="4448944" y="5634854"/>
            <a:ext cx="752475" cy="956310"/>
          </a:xfrm>
          <a:prstGeom prst="rect">
            <a:avLst/>
          </a:prstGeom>
          <a:noFill/>
          <a:ln w="9525">
            <a:noFill/>
            <a:miter lim="800000"/>
          </a:ln>
          <a:effectLst>
            <a:softEdge rad="31750"/>
          </a:effectLst>
        </p:spPr>
      </p:pic>
    </p:spTree>
    <p:extLst>
      <p:ext uri="{BB962C8B-B14F-4D97-AF65-F5344CB8AC3E}">
        <p14:creationId xmlns:p14="http://schemas.microsoft.com/office/powerpoint/2010/main" val="365043854"/>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776536" y="908725"/>
            <a:ext cx="8420100" cy="648068"/>
          </a:xfrm>
        </p:spPr>
        <p:txBody>
          <a:bodyPr/>
          <a:lstStyle>
            <a:defPPr/>
          </a:lstStyle>
          <a:p>
            <a:r>
              <a:rPr lang="nb-NO" sz="3200" smtClean="0">
                <a:solidFill>
                  <a:schemeClr val="accent2">
                    <a:lumMod val="75000"/>
                  </a:schemeClr>
                </a:solidFill>
                <a:latin typeface="Calibri" pitchFamily="34" charset="0"/>
              </a:rPr>
              <a:t>Druesukker ved føling</a:t>
            </a:r>
            <a:endParaRPr lang="nb-NO" sz="3200">
              <a:solidFill>
                <a:schemeClr val="accent2">
                  <a:lumMod val="75000"/>
                </a:schemeClr>
              </a:solidFill>
              <a:latin typeface="Calibri" pitchFamily="34" charset="0"/>
            </a:endParaRPr>
          </a:p>
        </p:txBody>
      </p:sp>
      <p:sp>
        <p:nvSpPr>
          <p:cNvPr id="3" name="Undertittel 2"/>
          <p:cNvSpPr>
            <a:spLocks noGrp="1"/>
          </p:cNvSpPr>
          <p:nvPr>
            <p:ph type="subTitle" idx="1"/>
          </p:nvPr>
        </p:nvSpPr>
        <p:spPr>
          <a:xfrm>
            <a:off x="848544" y="1812080"/>
            <a:ext cx="8280920" cy="2409008"/>
          </a:xfrm>
        </p:spPr>
        <p:txBody>
          <a:bodyPr/>
          <a:lstStyle>
            <a:defPPr/>
          </a:lstStyle>
          <a:p>
            <a:pPr lvl="1" algn="l">
              <a:defRPr/>
            </a:pPr>
            <a:r>
              <a:rPr lang="nb-NO" sz="2000" smtClean="0">
                <a:solidFill>
                  <a:schemeClr val="accent2">
                    <a:lumMod val="75000"/>
                  </a:schemeClr>
                </a:solidFill>
                <a:latin typeface="Calibri" pitchFamily="34" charset="0"/>
              </a:rPr>
              <a:t>3 gram druesukker per 10 kilo kroppsvekt vil øke blodsukkeret med ca 4 mmol/l i løpet av 15 til 30 minutter.</a:t>
            </a:r>
          </a:p>
          <a:p>
            <a:pPr lvl="1" algn="l">
              <a:defRPr/>
            </a:pPr>
            <a:r>
              <a:rPr lang="nb-NO" sz="2000" smtClean="0">
                <a:solidFill>
                  <a:schemeClr val="accent2">
                    <a:lumMod val="75000"/>
                  </a:schemeClr>
                </a:solidFill>
                <a:latin typeface="Calibri" pitchFamily="34" charset="0"/>
              </a:rPr>
              <a:t>Druesukker er praktisk å ha med i skolesekk og lommer. Har lang holdbarhet.</a:t>
            </a:r>
          </a:p>
          <a:p>
            <a:pPr lvl="1" algn="l">
              <a:defRPr/>
            </a:pPr>
            <a:endParaRPr lang="nb-NO" smtClean="0">
              <a:solidFill>
                <a:schemeClr val="accent2">
                  <a:lumMod val="75000"/>
                </a:schemeClr>
              </a:solidFill>
              <a:latin typeface="Calibri" pitchFamily="34" charset="0"/>
            </a:endParaRPr>
          </a:p>
          <a:p>
            <a:endParaRPr lang="nb-NO"/>
          </a:p>
        </p:txBody>
      </p:sp>
      <p:pic>
        <p:nvPicPr>
          <p:cNvPr id="5" name="rg_hi" descr="http://t2.gstatic.com/images?q=tbn:ANd9GcRW0PM6-LKLLXna6GG9YvdXE6z9MQ_BsvTjp71NFT4RxJfiA_qKGg">
            <a:hlinkClick r:id="rId2" tgtFrame="_blank"/>
          </p:cNvPr>
          <p:cNvPicPr/>
          <p:nvPr/>
        </p:nvPicPr>
        <p:blipFill>
          <a:blip r:embed="rId3"/>
          <a:stretch>
            <a:fillRect/>
          </a:stretch>
        </p:blipFill>
        <p:spPr bwMode="auto">
          <a:xfrm>
            <a:off x="2126789" y="4509120"/>
            <a:ext cx="2808312" cy="1512168"/>
          </a:xfrm>
          <a:prstGeom prst="rect">
            <a:avLst/>
          </a:prstGeom>
          <a:noFill/>
          <a:ln w="9525">
            <a:noFill/>
            <a:miter lim="800000"/>
          </a:ln>
          <a:effectLst>
            <a:softEdge rad="63500"/>
          </a:effectLst>
        </p:spPr>
      </p:pic>
      <p:pic>
        <p:nvPicPr>
          <p:cNvPr id="6" name="il_fi" descr="http://jonassco.no/upload/200/annanas2.jpg"/>
          <p:cNvPicPr/>
          <p:nvPr/>
        </p:nvPicPr>
        <p:blipFill>
          <a:blip r:embed="rId4"/>
          <a:stretch>
            <a:fillRect/>
          </a:stretch>
        </p:blipFill>
        <p:spPr bwMode="auto">
          <a:xfrm>
            <a:off x="2126789" y="3027834"/>
            <a:ext cx="2579839" cy="1623909"/>
          </a:xfrm>
          <a:prstGeom prst="rect">
            <a:avLst/>
          </a:prstGeom>
          <a:noFill/>
          <a:ln w="9525">
            <a:noFill/>
            <a:miter lim="800000"/>
          </a:ln>
          <a:effectLst>
            <a:softEdge rad="63500"/>
          </a:effectLst>
        </p:spPr>
      </p:pic>
      <p:pic>
        <p:nvPicPr>
          <p:cNvPr id="9218" name="Picture 2" descr="P:\VestAgder\wpdok\Bilder\Diabetes PP-presentasjon\hvor mye karbo ved føling.jpeg"/>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313039" y="3373806"/>
            <a:ext cx="3195637" cy="2555875"/>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505874"/>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tel 1"/>
          <p:cNvSpPr>
            <a:spLocks noGrp="1"/>
          </p:cNvSpPr>
          <p:nvPr>
            <p:ph type="title"/>
          </p:nvPr>
        </p:nvSpPr>
        <p:spPr>
          <a:xfrm>
            <a:off x="632520" y="908720"/>
            <a:ext cx="8424936" cy="720080"/>
          </a:xfrm>
        </p:spPr>
        <p:txBody>
          <a:bodyPr/>
          <a:lstStyle>
            <a:defPPr/>
          </a:lstStyle>
          <a:p>
            <a:pPr algn="ctr"/>
            <a:r>
              <a:rPr lang="nb-NO" sz="3200" smtClean="0">
                <a:solidFill>
                  <a:schemeClr val="accent2">
                    <a:lumMod val="75000"/>
                  </a:schemeClr>
                </a:solidFill>
                <a:latin typeface="Calibri" pitchFamily="34" charset="0"/>
              </a:rPr>
              <a:t>Glukosegele</a:t>
            </a:r>
          </a:p>
        </p:txBody>
      </p:sp>
      <p:sp>
        <p:nvSpPr>
          <p:cNvPr id="3" name="Plassholder for innhold 2"/>
          <p:cNvSpPr>
            <a:spLocks noGrp="1"/>
          </p:cNvSpPr>
          <p:nvPr>
            <p:ph idx="1"/>
          </p:nvPr>
        </p:nvSpPr>
        <p:spPr>
          <a:xfrm>
            <a:off x="614738" y="1988840"/>
            <a:ext cx="5832648" cy="3384376"/>
          </a:xfrm>
        </p:spPr>
        <p:txBody>
          <a:bodyPr/>
          <a:lstStyle>
            <a:defPPr/>
          </a:lstStyle>
          <a:p>
            <a:pPr>
              <a:defRPr/>
            </a:pPr>
            <a:r>
              <a:rPr lang="nb-NO" sz="2000" smtClean="0">
                <a:solidFill>
                  <a:schemeClr val="accent2">
                    <a:lumMod val="75000"/>
                  </a:schemeClr>
                </a:solidFill>
                <a:latin typeface="Calibri" pitchFamily="34" charset="0"/>
              </a:rPr>
              <a:t>Dersom man ikke lenger er i stand til å spise druesukkertabletter eller drikke noe søtt, kan glukosegele være et alternativ</a:t>
            </a:r>
          </a:p>
          <a:p>
            <a:pPr>
              <a:defRPr/>
            </a:pPr>
            <a:r>
              <a:rPr lang="nb-NO" sz="2000" smtClean="0">
                <a:solidFill>
                  <a:schemeClr val="accent2">
                    <a:lumMod val="75000"/>
                  </a:schemeClr>
                </a:solidFill>
                <a:latin typeface="Calibri" pitchFamily="34" charset="0"/>
              </a:rPr>
              <a:t>Det finnes ulike typer på apoteket</a:t>
            </a:r>
          </a:p>
          <a:p>
            <a:pPr>
              <a:defRPr/>
            </a:pPr>
            <a:r>
              <a:rPr lang="nb-NO" sz="2000" smtClean="0">
                <a:solidFill>
                  <a:schemeClr val="accent2">
                    <a:lumMod val="75000"/>
                  </a:schemeClr>
                </a:solidFill>
                <a:latin typeface="Calibri" pitchFamily="34" charset="0"/>
              </a:rPr>
              <a:t>Tuben presses inn i munnviken mellom underkjeven og kinnet, og følingen oppheves i løpet av 5 minutter</a:t>
            </a:r>
          </a:p>
          <a:p>
            <a:pPr>
              <a:defRPr/>
            </a:pPr>
            <a:r>
              <a:rPr lang="nb-NO" sz="2000" smtClean="0">
                <a:solidFill>
                  <a:schemeClr val="accent2">
                    <a:lumMod val="75000"/>
                  </a:schemeClr>
                </a:solidFill>
                <a:latin typeface="Calibri" pitchFamily="34" charset="0"/>
              </a:rPr>
              <a:t>Du vil trenge hjelp til å gjøre dette</a:t>
            </a:r>
          </a:p>
          <a:p>
            <a:pPr>
              <a:defRPr/>
            </a:pPr>
            <a:r>
              <a:rPr lang="nb-NO" sz="2000" smtClean="0">
                <a:solidFill>
                  <a:schemeClr val="accent2">
                    <a:lumMod val="75000"/>
                  </a:schemeClr>
                </a:solidFill>
                <a:latin typeface="Calibri" pitchFamily="34" charset="0"/>
              </a:rPr>
              <a:t>Kan være lurt å ha liggende på skolen eller i sekken</a:t>
            </a:r>
          </a:p>
          <a:p>
            <a:pPr>
              <a:buFont typeface="Wingdings 2" pitchFamily="18" charset="2"/>
              <a:buNone/>
              <a:defRPr/>
            </a:pPr>
            <a:endParaRPr lang="nb-NO" sz="2400">
              <a:solidFill>
                <a:schemeClr val="accent2">
                  <a:lumMod val="75000"/>
                </a:schemeClr>
              </a:solidFill>
              <a:latin typeface="Calibri" pitchFamily="34" charset="0"/>
            </a:endParaRPr>
          </a:p>
        </p:txBody>
      </p:sp>
      <p:pic>
        <p:nvPicPr>
          <p:cNvPr id="10242" name="Picture 2" descr="Bilderesultat for glucogel">
            <a:hlinkClick r:id="rId2" tgtFrame="_blank"/>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67099" y="2253863"/>
            <a:ext cx="3186436" cy="285432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9746861"/>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tel 1"/>
          <p:cNvSpPr>
            <a:spLocks noGrp="1"/>
          </p:cNvSpPr>
          <p:nvPr>
            <p:ph type="title"/>
          </p:nvPr>
        </p:nvSpPr>
        <p:spPr>
          <a:xfrm>
            <a:off x="560512" y="764704"/>
            <a:ext cx="8568952" cy="720080"/>
          </a:xfrm>
        </p:spPr>
        <p:txBody>
          <a:bodyPr/>
          <a:lstStyle>
            <a:defPPr/>
          </a:lstStyle>
          <a:p>
            <a:pPr algn="ctr"/>
            <a:r>
              <a:rPr lang="nb-NO" sz="3200" smtClean="0">
                <a:solidFill>
                  <a:schemeClr val="accent2">
                    <a:lumMod val="75000"/>
                  </a:schemeClr>
                </a:solidFill>
                <a:latin typeface="Calibri" pitchFamily="34" charset="0"/>
              </a:rPr>
              <a:t>Kan jeg få føling om natten?</a:t>
            </a:r>
          </a:p>
        </p:txBody>
      </p:sp>
      <p:sp>
        <p:nvSpPr>
          <p:cNvPr id="66563" name="Plassholder for innhold 2"/>
          <p:cNvSpPr>
            <a:spLocks noGrp="1"/>
          </p:cNvSpPr>
          <p:nvPr>
            <p:ph idx="1"/>
          </p:nvPr>
        </p:nvSpPr>
        <p:spPr>
          <a:xfrm>
            <a:off x="3688457" y="1519459"/>
            <a:ext cx="5450670" cy="4212468"/>
          </a:xfrm>
        </p:spPr>
        <p:txBody>
          <a:bodyPr/>
          <a:lstStyle>
            <a:defPPr/>
          </a:lstStyle>
          <a:p>
            <a:pPr>
              <a:buFont typeface="Arial" panose="020B0604020202020204" pitchFamily="34" charset="0"/>
              <a:buChar char="•"/>
              <a:defRPr/>
            </a:pPr>
            <a:r>
              <a:rPr lang="nb-NO" sz="2000" smtClean="0">
                <a:solidFill>
                  <a:schemeClr val="accent2">
                    <a:lumMod val="75000"/>
                  </a:schemeClr>
                </a:solidFill>
                <a:latin typeface="Calibri" pitchFamily="34" charset="0"/>
              </a:rPr>
              <a:t>Ofte vil man ikke våkne av lette følingssymptomer og kroppen vil reagere med motregulering for å heve blodsukkeret</a:t>
            </a:r>
          </a:p>
          <a:p>
            <a:pPr>
              <a:buFont typeface="Arial" panose="020B0604020202020204" pitchFamily="34" charset="0"/>
              <a:buChar char="•"/>
              <a:defRPr/>
            </a:pPr>
            <a:r>
              <a:rPr lang="nb-NO" sz="2000" smtClean="0">
                <a:solidFill>
                  <a:schemeClr val="accent2">
                    <a:lumMod val="75000"/>
                  </a:schemeClr>
                </a:solidFill>
                <a:latin typeface="Calibri" pitchFamily="34" charset="0"/>
              </a:rPr>
              <a:t>Ved kraftigere føling vil de fleste våkne eller være urolige, slik at andre i familien våkner</a:t>
            </a:r>
          </a:p>
          <a:p>
            <a:pPr>
              <a:buFont typeface="Arial" panose="020B0604020202020204" pitchFamily="34" charset="0"/>
              <a:buChar char="•"/>
              <a:defRPr/>
            </a:pPr>
            <a:r>
              <a:rPr lang="nb-NO" sz="2000" smtClean="0">
                <a:solidFill>
                  <a:schemeClr val="accent2">
                    <a:lumMod val="75000"/>
                  </a:schemeClr>
                </a:solidFill>
                <a:latin typeface="Calibri" pitchFamily="34" charset="0"/>
              </a:rPr>
              <a:t>Hvis man har hatt føling om natten, vil man kunne ha et høyere blodsukker enn vanlig på morgenen. På grunn av motregulering (glukagon) kan kvalme og hodepine</a:t>
            </a:r>
            <a:r>
              <a:rPr lang="nb-NO" sz="2000">
                <a:solidFill>
                  <a:schemeClr val="accent2">
                    <a:lumMod val="75000"/>
                  </a:schemeClr>
                </a:solidFill>
                <a:latin typeface="Calibri" pitchFamily="34" charset="0"/>
              </a:rPr>
              <a:t> </a:t>
            </a:r>
            <a:r>
              <a:rPr lang="nb-NO" sz="2000" smtClean="0">
                <a:solidFill>
                  <a:schemeClr val="accent2">
                    <a:lumMod val="75000"/>
                  </a:schemeClr>
                </a:solidFill>
                <a:latin typeface="Calibri" pitchFamily="34" charset="0"/>
              </a:rPr>
              <a:t>også oppstå</a:t>
            </a:r>
          </a:p>
          <a:p>
            <a:pPr>
              <a:buFont typeface="Arial" panose="020B0604020202020204" pitchFamily="34" charset="0"/>
              <a:buChar char="•"/>
              <a:defRPr/>
            </a:pPr>
            <a:r>
              <a:rPr lang="nb-NO" sz="2000" smtClean="0">
                <a:solidFill>
                  <a:schemeClr val="accent2">
                    <a:lumMod val="75000"/>
                  </a:schemeClr>
                </a:solidFill>
                <a:latin typeface="Calibri" pitchFamily="34" charset="0"/>
              </a:rPr>
              <a:t>Hvis dette skjer flere ganger må man ta kontakt med sykehuset</a:t>
            </a:r>
          </a:p>
        </p:txBody>
      </p:sp>
      <p:pic>
        <p:nvPicPr>
          <p:cNvPr id="5122" name="Picture 2" descr="P:\VestAgder\wpdok\Bilder\Diabetes PP-presentasjon\natt.jpg"/>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88504" y="2132856"/>
            <a:ext cx="2887216" cy="2887216"/>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703488"/>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1" name="TekstSylinder 6"/>
          <p:cNvSpPr txBox="1">
            <a:spLocks noChangeArrowheads="1"/>
          </p:cNvSpPr>
          <p:nvPr/>
        </p:nvSpPr>
        <p:spPr bwMode="auto">
          <a:xfrm>
            <a:off x="1532260" y="4674099"/>
            <a:ext cx="2808312" cy="1631216"/>
          </a:xfrm>
          <a:prstGeom prst="rect">
            <a:avLst/>
          </a:prstGeom>
          <a:noFill/>
          <a:ln w="9525">
            <a:noFill/>
            <a:miter lim="800000"/>
          </a:ln>
        </p:spPr>
        <p:txBody>
          <a:bodyPr wrap="square">
            <a:spAutoFit/>
          </a:bodyPr>
          <a:lstStyle>
            <a:defPPr/>
          </a:lstStyle>
          <a:p>
            <a:pPr>
              <a:defRPr/>
            </a:pPr>
            <a:r>
              <a:rPr lang="nb-NO" sz="2000" smtClean="0">
                <a:solidFill>
                  <a:schemeClr val="accent2">
                    <a:lumMod val="75000"/>
                  </a:schemeClr>
                </a:solidFill>
                <a:latin typeface="Calibri" pitchFamily="34" charset="0"/>
              </a:rPr>
              <a:t>Sørg </a:t>
            </a:r>
            <a:r>
              <a:rPr lang="nb-NO" sz="2000">
                <a:solidFill>
                  <a:schemeClr val="accent2">
                    <a:lumMod val="75000"/>
                  </a:schemeClr>
                </a:solidFill>
                <a:latin typeface="Calibri" pitchFamily="34" charset="0"/>
              </a:rPr>
              <a:t>for at du har spist før lek i vannet og at du har et bra blodsukker</a:t>
            </a:r>
            <a:r>
              <a:rPr lang="nb-NO" sz="2000" smtClean="0">
                <a:solidFill>
                  <a:schemeClr val="accent2">
                    <a:lumMod val="75000"/>
                  </a:schemeClr>
                </a:solidFill>
                <a:latin typeface="Calibri" pitchFamily="34" charset="0"/>
              </a:rPr>
              <a:t>.</a:t>
            </a:r>
            <a:endParaRPr lang="nb-NO" sz="2000">
              <a:solidFill>
                <a:schemeClr val="accent2">
                  <a:lumMod val="75000"/>
                </a:schemeClr>
              </a:solidFill>
              <a:latin typeface="Calibri" pitchFamily="34" charset="0"/>
            </a:endParaRPr>
          </a:p>
          <a:p>
            <a:pPr>
              <a:defRPr/>
            </a:pPr>
            <a:r>
              <a:rPr lang="nb-NO" sz="2000">
                <a:solidFill>
                  <a:schemeClr val="accent2">
                    <a:lumMod val="75000"/>
                  </a:schemeClr>
                </a:solidFill>
                <a:latin typeface="Calibri" pitchFamily="34" charset="0"/>
              </a:rPr>
              <a:t>Du bør ikke være uten tilsyn i vannet</a:t>
            </a:r>
            <a:r>
              <a:rPr lang="nb-NO" sz="2000" smtClean="0">
                <a:solidFill>
                  <a:schemeClr val="accent2">
                    <a:lumMod val="75000"/>
                  </a:schemeClr>
                </a:solidFill>
                <a:latin typeface="Calibri" pitchFamily="34" charset="0"/>
              </a:rPr>
              <a:t>.</a:t>
            </a:r>
            <a:endParaRPr lang="nb-NO" sz="2000">
              <a:solidFill>
                <a:schemeClr val="accent2">
                  <a:lumMod val="75000"/>
                </a:schemeClr>
              </a:solidFill>
              <a:latin typeface="Calibri" pitchFamily="34" charset="0"/>
            </a:endParaRPr>
          </a:p>
        </p:txBody>
      </p:sp>
      <p:pic>
        <p:nvPicPr>
          <p:cNvPr id="13314" name="Picture 2" descr="Relatert bilde">
            <a:hlinkClick r:id="rId2" tgtFrame="_blank"/>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60512" y="620688"/>
            <a:ext cx="2376264" cy="367240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TekstSylinder 1"/>
          <p:cNvSpPr txBox="1"/>
          <p:nvPr/>
        </p:nvSpPr>
        <p:spPr>
          <a:xfrm>
            <a:off x="6298467" y="963461"/>
            <a:ext cx="2160241" cy="1938992"/>
          </a:xfrm>
          <a:prstGeom prst="rect">
            <a:avLst/>
          </a:prstGeom>
          <a:noFill/>
        </p:spPr>
        <p:txBody>
          <a:bodyPr wrap="square" rtlCol="0">
            <a:spAutoFit/>
          </a:bodyPr>
          <a:lstStyle>
            <a:defPPr/>
          </a:lstStyle>
          <a:p>
            <a:pPr>
              <a:defRPr/>
            </a:pPr>
            <a:r>
              <a:rPr lang="nb-NO" sz="2000">
                <a:solidFill>
                  <a:schemeClr val="accent2">
                    <a:lumMod val="75000"/>
                  </a:schemeClr>
                </a:solidFill>
                <a:latin typeface="Calibri" pitchFamily="34" charset="0"/>
              </a:rPr>
              <a:t>Dette ser spennende ut. </a:t>
            </a:r>
          </a:p>
          <a:p>
            <a:pPr>
              <a:defRPr/>
            </a:pPr>
            <a:r>
              <a:rPr lang="nb-NO" sz="2000">
                <a:solidFill>
                  <a:schemeClr val="accent2">
                    <a:lumMod val="75000"/>
                  </a:schemeClr>
                </a:solidFill>
                <a:latin typeface="Calibri" pitchFamily="34" charset="0"/>
              </a:rPr>
              <a:t>Men hva må du gjøre for å unngå en føling mens du er i vannet</a:t>
            </a:r>
            <a:r>
              <a:rPr lang="nb-NO" sz="2000" smtClean="0">
                <a:solidFill>
                  <a:schemeClr val="accent2">
                    <a:lumMod val="75000"/>
                  </a:schemeClr>
                </a:solidFill>
                <a:latin typeface="Calibri" pitchFamily="34" charset="0"/>
              </a:rPr>
              <a:t>?</a:t>
            </a:r>
            <a:endParaRPr lang="nb-NO" sz="2000">
              <a:solidFill>
                <a:schemeClr val="accent2">
                  <a:lumMod val="75000"/>
                </a:schemeClr>
              </a:solidFill>
              <a:latin typeface="Calibri" pitchFamily="34" charset="0"/>
            </a:endParaRPr>
          </a:p>
        </p:txBody>
      </p:sp>
      <p:pic>
        <p:nvPicPr>
          <p:cNvPr id="13317" name="Picture 5" descr="P:\VestAgder\wpdok\Bilder\Diabetes PP-presentasjon\surfing.jp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673080" y="2916683"/>
            <a:ext cx="3411016" cy="342414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3319" name="Picture 7" descr="Bilderesultat for swimming illustration">
            <a:hlinkClick r:id="rId5" tgtFrame="_blank"/>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751552" y="2479305"/>
            <a:ext cx="3239126" cy="215813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930696"/>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tel 1"/>
          <p:cNvSpPr>
            <a:spLocks noGrp="1"/>
          </p:cNvSpPr>
          <p:nvPr>
            <p:ph type="title"/>
          </p:nvPr>
        </p:nvSpPr>
        <p:spPr>
          <a:xfrm>
            <a:off x="604010" y="620688"/>
            <a:ext cx="8496944" cy="710957"/>
          </a:xfrm>
        </p:spPr>
        <p:txBody>
          <a:bodyPr/>
          <a:lstStyle>
            <a:defPPr/>
          </a:lstStyle>
          <a:p>
            <a:pPr algn="ctr"/>
            <a:r>
              <a:rPr lang="nb-NO" sz="3200" smtClean="0">
                <a:solidFill>
                  <a:schemeClr val="accent2">
                    <a:lumMod val="75000"/>
                  </a:schemeClr>
                </a:solidFill>
                <a:latin typeface="Calibri" pitchFamily="34" charset="0"/>
              </a:rPr>
              <a:t>Jeg trenger en venn!</a:t>
            </a:r>
          </a:p>
        </p:txBody>
      </p:sp>
      <p:pic>
        <p:nvPicPr>
          <p:cNvPr id="128003" name="Picture 2" descr="C:\Users\Henk von der Linden\Documents\fenneke\Pictures\2009\prosjekt 2\prosjekt 1\P1010498.JPG"/>
          <p:cNvPicPr>
            <a:picLocks noGrp="1" noChangeAspect="1" noChangeArrowheads="1"/>
          </p:cNvPicPr>
          <p:nvPr>
            <p:ph idx="1"/>
          </p:nvPr>
        </p:nvPicPr>
        <p:blipFill>
          <a:blip r:embed="rId2"/>
          <a:stretch>
            <a:fillRect/>
          </a:stretch>
        </p:blipFill>
        <p:spPr>
          <a:xfrm>
            <a:off x="1899645" y="1484784"/>
            <a:ext cx="2817887" cy="2915839"/>
          </a:xfrm>
          <a:noFill/>
        </p:spPr>
      </p:pic>
      <p:sp>
        <p:nvSpPr>
          <p:cNvPr id="4" name="TekstSylinder 3"/>
          <p:cNvSpPr txBox="1"/>
          <p:nvPr/>
        </p:nvSpPr>
        <p:spPr>
          <a:xfrm>
            <a:off x="1921884" y="4723656"/>
            <a:ext cx="2954361" cy="1446550"/>
          </a:xfrm>
          <a:prstGeom prst="rect">
            <a:avLst/>
          </a:prstGeom>
          <a:noFill/>
          <a:ln>
            <a:solidFill>
              <a:srgbClr val="FF0000"/>
            </a:solidFill>
          </a:ln>
        </p:spPr>
        <p:txBody>
          <a:bodyPr wrap="square">
            <a:spAutoFit/>
          </a:bodyPr>
          <a:lstStyle>
            <a:defPPr/>
          </a:lstStyle>
          <a:p>
            <a:pPr algn="ctr">
              <a:defRPr/>
            </a:pPr>
            <a:r>
              <a:rPr lang="nb-NO" sz="2200">
                <a:solidFill>
                  <a:srgbClr val="FF0000"/>
                </a:solidFill>
                <a:latin typeface="Calibri" pitchFamily="34" charset="0"/>
              </a:rPr>
              <a:t>Det er </a:t>
            </a:r>
            <a:r>
              <a:rPr lang="nb-NO" sz="2200" smtClean="0">
                <a:solidFill>
                  <a:srgbClr val="FF0000"/>
                </a:solidFill>
                <a:latin typeface="Calibri" pitchFamily="34" charset="0"/>
              </a:rPr>
              <a:t>bra </a:t>
            </a:r>
            <a:r>
              <a:rPr lang="nb-NO" sz="2200">
                <a:solidFill>
                  <a:srgbClr val="FF0000"/>
                </a:solidFill>
                <a:latin typeface="Calibri" pitchFamily="34" charset="0"/>
              </a:rPr>
              <a:t>å ha  </a:t>
            </a:r>
            <a:endParaRPr lang="nb-NO" sz="2200" smtClean="0">
              <a:solidFill>
                <a:srgbClr val="FF0000"/>
              </a:solidFill>
              <a:latin typeface="Calibri" pitchFamily="34" charset="0"/>
            </a:endParaRPr>
          </a:p>
          <a:p>
            <a:pPr algn="ctr">
              <a:defRPr/>
            </a:pPr>
            <a:r>
              <a:rPr lang="nb-NO" sz="2200" smtClean="0">
                <a:solidFill>
                  <a:srgbClr val="FF0000"/>
                </a:solidFill>
                <a:latin typeface="Calibri" pitchFamily="34" charset="0"/>
              </a:rPr>
              <a:t>EN VENN</a:t>
            </a:r>
          </a:p>
          <a:p>
            <a:pPr algn="ctr">
              <a:defRPr/>
            </a:pPr>
            <a:r>
              <a:rPr lang="nb-NO" sz="2200" smtClean="0">
                <a:solidFill>
                  <a:srgbClr val="FF0000"/>
                </a:solidFill>
                <a:latin typeface="Calibri" pitchFamily="34" charset="0"/>
              </a:rPr>
              <a:t>som </a:t>
            </a:r>
            <a:r>
              <a:rPr lang="nb-NO" sz="2200">
                <a:solidFill>
                  <a:srgbClr val="FF0000"/>
                </a:solidFill>
                <a:latin typeface="Calibri" pitchFamily="34" charset="0"/>
              </a:rPr>
              <a:t>kan </a:t>
            </a:r>
            <a:r>
              <a:rPr lang="nb-NO" sz="2200" smtClean="0">
                <a:solidFill>
                  <a:srgbClr val="FF0000"/>
                </a:solidFill>
                <a:latin typeface="Calibri" pitchFamily="34" charset="0"/>
              </a:rPr>
              <a:t>hjelpe deg </a:t>
            </a:r>
          </a:p>
          <a:p>
            <a:pPr algn="ctr">
              <a:defRPr/>
            </a:pPr>
            <a:r>
              <a:rPr lang="nb-NO" sz="2200" smtClean="0">
                <a:solidFill>
                  <a:srgbClr val="FF0000"/>
                </a:solidFill>
                <a:latin typeface="Calibri" pitchFamily="34" charset="0"/>
              </a:rPr>
              <a:t>når </a:t>
            </a:r>
            <a:r>
              <a:rPr lang="nb-NO" sz="2200">
                <a:solidFill>
                  <a:srgbClr val="FF0000"/>
                </a:solidFill>
                <a:latin typeface="Calibri" pitchFamily="34" charset="0"/>
              </a:rPr>
              <a:t>du har </a:t>
            </a:r>
            <a:r>
              <a:rPr lang="nb-NO" sz="2200" smtClean="0">
                <a:solidFill>
                  <a:srgbClr val="FF0000"/>
                </a:solidFill>
                <a:latin typeface="Calibri" pitchFamily="34" charset="0"/>
              </a:rPr>
              <a:t>føling</a:t>
            </a:r>
            <a:endParaRPr lang="nb-NO" sz="2200">
              <a:solidFill>
                <a:srgbClr val="FF0000"/>
              </a:solidFill>
              <a:latin typeface="Calibri" pitchFamily="34" charset="0"/>
            </a:endParaRPr>
          </a:p>
        </p:txBody>
      </p:sp>
      <p:sp>
        <p:nvSpPr>
          <p:cNvPr id="6" name="Tittel 1"/>
          <p:cNvSpPr txBox="1"/>
          <p:nvPr/>
        </p:nvSpPr>
        <p:spPr bwMode="auto">
          <a:xfrm>
            <a:off x="6105128" y="4723656"/>
            <a:ext cx="2016224" cy="1446550"/>
          </a:xfrm>
          <a:prstGeom prst="rect">
            <a:avLst/>
          </a:prstGeom>
          <a:noFill/>
          <a:ln w="9525">
            <a:solidFill>
              <a:srgbClr val="FF0000"/>
            </a:solidFill>
            <a:miter lim="800000"/>
          </a:ln>
          <a:effectLst/>
        </p:spPr>
        <p:txBody>
          <a:bodyPr vert="horz" wrap="square" lIns="91440" tIns="45720" rIns="91440" bIns="45720" numCol="1" anchor="t" anchorCtr="0" compatLnSpc="1">
            <a:prstTxWarp prst="textNoShape">
              <a:avLst/>
            </a:prstTxWarp>
          </a:bodyPr>
          <a:lstStyle>
            <a:defPPr/>
            <a:lvl1pPr algn="l" rtl="0" eaLnBrk="1" fontAlgn="base" hangingPunct="1">
              <a:spcBef>
                <a:spcPct val="0"/>
              </a:spcBef>
              <a:spcAft>
                <a:spcPct val="0"/>
              </a:spcAft>
              <a:defRPr sz="2800" b="1">
                <a:solidFill>
                  <a:schemeClr val="tx2"/>
                </a:solidFill>
                <a:latin typeface="+mj-lt"/>
                <a:ea typeface="+mj-ea"/>
                <a:cs typeface="+mj-cs"/>
              </a:defRPr>
            </a:lvl1pPr>
            <a:lvl2pPr algn="l" rtl="0" eaLnBrk="1" fontAlgn="base" hangingPunct="1">
              <a:spcBef>
                <a:spcPct val="0"/>
              </a:spcBef>
              <a:spcAft>
                <a:spcPct val="0"/>
              </a:spcAft>
              <a:defRPr sz="2800" b="1">
                <a:solidFill>
                  <a:schemeClr val="tx2"/>
                </a:solidFill>
                <a:latin typeface="Arial"/>
              </a:defRPr>
            </a:lvl2pPr>
            <a:lvl3pPr algn="l" rtl="0" eaLnBrk="1" fontAlgn="base" hangingPunct="1">
              <a:spcBef>
                <a:spcPct val="0"/>
              </a:spcBef>
              <a:spcAft>
                <a:spcPct val="0"/>
              </a:spcAft>
              <a:defRPr sz="2800" b="1">
                <a:solidFill>
                  <a:schemeClr val="tx2"/>
                </a:solidFill>
                <a:latin typeface="Arial"/>
              </a:defRPr>
            </a:lvl3pPr>
            <a:lvl4pPr algn="l" rtl="0" eaLnBrk="1" fontAlgn="base" hangingPunct="1">
              <a:spcBef>
                <a:spcPct val="0"/>
              </a:spcBef>
              <a:spcAft>
                <a:spcPct val="0"/>
              </a:spcAft>
              <a:defRPr sz="2800" b="1">
                <a:solidFill>
                  <a:schemeClr val="tx2"/>
                </a:solidFill>
                <a:latin typeface="Arial"/>
              </a:defRPr>
            </a:lvl4pPr>
            <a:lvl5pPr algn="l" rtl="0" eaLnBrk="1" fontAlgn="base" hangingPunct="1">
              <a:spcBef>
                <a:spcPct val="0"/>
              </a:spcBef>
              <a:spcAft>
                <a:spcPct val="0"/>
              </a:spcAft>
              <a:defRPr sz="2800" b="1">
                <a:solidFill>
                  <a:schemeClr val="tx2"/>
                </a:solidFill>
                <a:latin typeface="Arial"/>
              </a:defRPr>
            </a:lvl5pPr>
            <a:lvl6pPr marL="457200" algn="l" rtl="0" eaLnBrk="1" fontAlgn="base" hangingPunct="1">
              <a:spcBef>
                <a:spcPct val="0"/>
              </a:spcBef>
              <a:spcAft>
                <a:spcPct val="0"/>
              </a:spcAft>
              <a:defRPr sz="2800" b="1">
                <a:solidFill>
                  <a:schemeClr val="tx2"/>
                </a:solidFill>
                <a:latin typeface="Arial"/>
              </a:defRPr>
            </a:lvl6pPr>
            <a:lvl7pPr marL="914400" algn="l" rtl="0" eaLnBrk="1" fontAlgn="base" hangingPunct="1">
              <a:spcBef>
                <a:spcPct val="0"/>
              </a:spcBef>
              <a:spcAft>
                <a:spcPct val="0"/>
              </a:spcAft>
              <a:defRPr sz="2800" b="1">
                <a:solidFill>
                  <a:schemeClr val="tx2"/>
                </a:solidFill>
                <a:latin typeface="Arial"/>
              </a:defRPr>
            </a:lvl7pPr>
            <a:lvl8pPr marL="1371600" algn="l" rtl="0" eaLnBrk="1" fontAlgn="base" hangingPunct="1">
              <a:spcBef>
                <a:spcPct val="0"/>
              </a:spcBef>
              <a:spcAft>
                <a:spcPct val="0"/>
              </a:spcAft>
              <a:defRPr sz="2800" b="1">
                <a:solidFill>
                  <a:schemeClr val="tx2"/>
                </a:solidFill>
                <a:latin typeface="Arial"/>
              </a:defRPr>
            </a:lvl8pPr>
            <a:lvl9pPr marL="1828800" algn="l" rtl="0" eaLnBrk="1" fontAlgn="base" hangingPunct="1">
              <a:spcBef>
                <a:spcPct val="0"/>
              </a:spcBef>
              <a:spcAft>
                <a:spcPct val="0"/>
              </a:spcAft>
              <a:defRPr sz="2800" b="1">
                <a:solidFill>
                  <a:schemeClr val="tx2"/>
                </a:solidFill>
                <a:latin typeface="Arial"/>
              </a:defRPr>
            </a:lvl9pPr>
          </a:lstStyle>
          <a:p>
            <a:pPr algn="ctr"/>
            <a:r>
              <a:rPr lang="nb-NO" sz="2200" b="0" kern="0" smtClean="0">
                <a:solidFill>
                  <a:srgbClr val="FF0000"/>
                </a:solidFill>
                <a:latin typeface="Calibri" pitchFamily="34" charset="0"/>
              </a:rPr>
              <a:t>Ikke gå alene hjem </a:t>
            </a:r>
          </a:p>
          <a:p>
            <a:pPr algn="ctr"/>
            <a:r>
              <a:rPr lang="nb-NO" sz="2200" b="0" kern="0" smtClean="0">
                <a:solidFill>
                  <a:srgbClr val="FF0000"/>
                </a:solidFill>
                <a:latin typeface="Calibri" pitchFamily="34" charset="0"/>
              </a:rPr>
              <a:t>når du har hatt en føling</a:t>
            </a:r>
          </a:p>
        </p:txBody>
      </p:sp>
      <p:pic>
        <p:nvPicPr>
          <p:cNvPr id="12290" name="Picture 2" descr="Bilderesultat for på skolevei illustrasjon">
            <a:hlinkClick r:id="rId3" tgtFrame="_blank"/>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097016" y="1811835"/>
            <a:ext cx="3790950"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800840"/>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tel 1"/>
          <p:cNvSpPr>
            <a:spLocks noGrp="1"/>
          </p:cNvSpPr>
          <p:nvPr>
            <p:ph type="title"/>
          </p:nvPr>
        </p:nvSpPr>
        <p:spPr>
          <a:xfrm>
            <a:off x="488504" y="980728"/>
            <a:ext cx="9001000" cy="792088"/>
          </a:xfrm>
        </p:spPr>
        <p:txBody>
          <a:bodyPr/>
          <a:lstStyle>
            <a:defPPr/>
          </a:lstStyle>
          <a:p>
            <a:pPr algn="ctr" eaLnBrk="1" hangingPunct="1"/>
            <a:r>
              <a:rPr lang="nb-NO" sz="3200" smtClean="0">
                <a:solidFill>
                  <a:schemeClr val="accent2">
                    <a:lumMod val="75000"/>
                  </a:schemeClr>
                </a:solidFill>
                <a:latin typeface="Calibri" pitchFamily="34" charset="0"/>
              </a:rPr>
              <a:t>Hva er insulin?</a:t>
            </a:r>
          </a:p>
        </p:txBody>
      </p:sp>
      <p:sp>
        <p:nvSpPr>
          <p:cNvPr id="35843" name="Plassholder for innhold 2"/>
          <p:cNvSpPr>
            <a:spLocks noGrp="1"/>
          </p:cNvSpPr>
          <p:nvPr>
            <p:ph idx="1"/>
          </p:nvPr>
        </p:nvSpPr>
        <p:spPr>
          <a:xfrm>
            <a:off x="344491" y="1988840"/>
            <a:ext cx="4798219" cy="4464496"/>
          </a:xfrm>
        </p:spPr>
        <p:txBody>
          <a:bodyPr/>
          <a:lstStyle>
            <a:defPPr/>
          </a:lstStyle>
          <a:p>
            <a:pPr>
              <a:defRPr/>
            </a:pPr>
            <a:r>
              <a:rPr lang="nb-NO" sz="2000" smtClean="0">
                <a:solidFill>
                  <a:schemeClr val="accent2">
                    <a:lumMod val="75000"/>
                  </a:schemeClr>
                </a:solidFill>
                <a:latin typeface="Calibri" pitchFamily="34" charset="0"/>
              </a:rPr>
              <a:t>Insulin </a:t>
            </a:r>
            <a:r>
              <a:rPr lang="nb-NO" sz="2000">
                <a:solidFill>
                  <a:schemeClr val="accent2">
                    <a:lumMod val="75000"/>
                  </a:schemeClr>
                </a:solidFill>
                <a:latin typeface="Calibri" pitchFamily="34" charset="0"/>
              </a:rPr>
              <a:t>er </a:t>
            </a:r>
            <a:r>
              <a:rPr lang="nb-NO" sz="2000" smtClean="0">
                <a:solidFill>
                  <a:schemeClr val="accent2">
                    <a:lumMod val="75000"/>
                  </a:schemeClr>
                </a:solidFill>
                <a:latin typeface="Calibri" pitchFamily="34" charset="0"/>
              </a:rPr>
              <a:t>et blodsukkersenkende hormon</a:t>
            </a:r>
            <a:endParaRPr lang="nb-NO" sz="2000">
              <a:solidFill>
                <a:schemeClr val="accent2">
                  <a:lumMod val="75000"/>
                </a:schemeClr>
              </a:solidFill>
              <a:latin typeface="Calibri" pitchFamily="34" charset="0"/>
            </a:endParaRPr>
          </a:p>
          <a:p>
            <a:pPr>
              <a:defRPr/>
            </a:pPr>
            <a:r>
              <a:rPr lang="nb-NO" sz="2000" smtClean="0">
                <a:solidFill>
                  <a:schemeClr val="accent2">
                    <a:lumMod val="75000"/>
                  </a:schemeClr>
                </a:solidFill>
                <a:latin typeface="Calibri" pitchFamily="34" charset="0"/>
              </a:rPr>
              <a:t>Sukker (glukose) er drivstoff for alle prosesser som foregår i kroppen. For at kroppen skal kunne nyttiggjøre seg dette drivstoffet må det flytte seg fra blodbanen og inn i cellene</a:t>
            </a:r>
          </a:p>
          <a:p>
            <a:pPr>
              <a:defRPr/>
            </a:pPr>
            <a:r>
              <a:rPr lang="nb-NO" sz="2000" smtClean="0">
                <a:solidFill>
                  <a:schemeClr val="accent2">
                    <a:lumMod val="75000"/>
                  </a:schemeClr>
                </a:solidFill>
                <a:latin typeface="Calibri" pitchFamily="34" charset="0"/>
              </a:rPr>
              <a:t>Insulin er nøkkelen som åpner døra inn til cellene slik at sukkeret kan slippes inn </a:t>
            </a:r>
          </a:p>
          <a:p>
            <a:pPr>
              <a:defRPr/>
            </a:pPr>
            <a:r>
              <a:rPr lang="nb-NO" sz="2000" smtClean="0">
                <a:solidFill>
                  <a:schemeClr val="accent2">
                    <a:lumMod val="75000"/>
                  </a:schemeClr>
                </a:solidFill>
                <a:latin typeface="Calibri" pitchFamily="34" charset="0"/>
              </a:rPr>
              <a:t>Insulin er et hormon som virker i blodet overalt i kroppen</a:t>
            </a:r>
          </a:p>
        </p:txBody>
      </p:sp>
      <p:pic>
        <p:nvPicPr>
          <p:cNvPr id="8194" name="Picture 2" descr="P:\VestAgder\wpdok\Bilder\Diabetes PP-presentasjon\importance-of-insulin[1].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13040" y="2204864"/>
            <a:ext cx="3790678" cy="319680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3210002"/>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p:nvPr>
        </p:nvSpPr>
        <p:spPr>
          <a:xfrm>
            <a:off x="488504" y="764704"/>
            <a:ext cx="8915400" cy="1296143"/>
          </a:xfrm>
        </p:spPr>
        <p:txBody>
          <a:bodyPr/>
          <a:lstStyle>
            <a:defPPr/>
          </a:lstStyle>
          <a:p>
            <a:pPr algn="ctr">
              <a:buFont typeface="Wingdings 2" pitchFamily="18" charset="2"/>
              <a:buNone/>
              <a:defRPr/>
            </a:pPr>
            <a:r>
              <a:rPr lang="nb-NO" sz="6000" smtClean="0">
                <a:solidFill>
                  <a:schemeClr val="accent2">
                    <a:lumMod val="75000"/>
                  </a:schemeClr>
                </a:solidFill>
                <a:latin typeface="Calibri" pitchFamily="34" charset="0"/>
              </a:rPr>
              <a:t>Glukagon</a:t>
            </a:r>
            <a:endParaRPr lang="nb-NO" sz="6000">
              <a:solidFill>
                <a:schemeClr val="accent2">
                  <a:lumMod val="75000"/>
                </a:schemeClr>
              </a:solidFill>
              <a:latin typeface="Calibri" pitchFamily="34" charset="0"/>
            </a:endParaRPr>
          </a:p>
        </p:txBody>
      </p:sp>
      <p:pic>
        <p:nvPicPr>
          <p:cNvPr id="4" name="Bil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9614" y="2420888"/>
            <a:ext cx="2593180" cy="2572815"/>
          </a:xfrm>
          <a:prstGeom prst="rect">
            <a:avLst/>
          </a:prstGeom>
        </p:spPr>
      </p:pic>
    </p:spTree>
    <p:extLst>
      <p:ext uri="{BB962C8B-B14F-4D97-AF65-F5344CB8AC3E}">
        <p14:creationId xmlns:p14="http://schemas.microsoft.com/office/powerpoint/2010/main" val="439364937"/>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tel 1"/>
          <p:cNvSpPr>
            <a:spLocks noGrp="1"/>
          </p:cNvSpPr>
          <p:nvPr>
            <p:ph type="title"/>
          </p:nvPr>
        </p:nvSpPr>
        <p:spPr>
          <a:xfrm>
            <a:off x="560512" y="476672"/>
            <a:ext cx="8496944" cy="648072"/>
          </a:xfrm>
        </p:spPr>
        <p:txBody>
          <a:bodyPr/>
          <a:lstStyle>
            <a:defPPr/>
          </a:lstStyle>
          <a:p>
            <a:pPr algn="ctr"/>
            <a:r>
              <a:rPr lang="nb-NO" sz="3200" smtClean="0">
                <a:solidFill>
                  <a:schemeClr val="accent2">
                    <a:lumMod val="75000"/>
                  </a:schemeClr>
                </a:solidFill>
                <a:latin typeface="Calibri" pitchFamily="34" charset="0"/>
              </a:rPr>
              <a:t>Glukagonsett</a:t>
            </a:r>
          </a:p>
        </p:txBody>
      </p:sp>
      <p:sp>
        <p:nvSpPr>
          <p:cNvPr id="3" name="Plassholder for innhold 2"/>
          <p:cNvSpPr>
            <a:spLocks noGrp="1"/>
          </p:cNvSpPr>
          <p:nvPr>
            <p:ph idx="1"/>
          </p:nvPr>
        </p:nvSpPr>
        <p:spPr>
          <a:xfrm>
            <a:off x="488504" y="1257253"/>
            <a:ext cx="8784976" cy="2963835"/>
          </a:xfrm>
        </p:spPr>
        <p:txBody>
          <a:bodyPr/>
          <a:lstStyle>
            <a:defPPr/>
          </a:lstStyle>
          <a:p>
            <a:pPr>
              <a:defRPr/>
            </a:pPr>
            <a:r>
              <a:rPr lang="nb-NO" sz="2000" smtClean="0">
                <a:solidFill>
                  <a:schemeClr val="accent2">
                    <a:lumMod val="75000"/>
                  </a:schemeClr>
                </a:solidFill>
                <a:latin typeface="Calibri" pitchFamily="34" charset="0"/>
              </a:rPr>
              <a:t>Inneholder hormonet glukagon som produseres i bukspyttkjertelen</a:t>
            </a:r>
          </a:p>
          <a:p>
            <a:pPr>
              <a:defRPr/>
            </a:pPr>
            <a:r>
              <a:rPr lang="nb-NO" sz="2000" smtClean="0">
                <a:solidFill>
                  <a:schemeClr val="accent2">
                    <a:lumMod val="75000"/>
                  </a:schemeClr>
                </a:solidFill>
                <a:latin typeface="Calibri" pitchFamily="34" charset="0"/>
              </a:rPr>
              <a:t>Glukagon får blodsukkeret til å stige ved at det gir beskjed til leveren å omforme lagret glukose og avgi det til blodet</a:t>
            </a:r>
          </a:p>
          <a:p>
            <a:pPr>
              <a:defRPr/>
            </a:pPr>
            <a:r>
              <a:rPr lang="nb-NO" sz="2000" smtClean="0">
                <a:solidFill>
                  <a:schemeClr val="accent2">
                    <a:lumMod val="75000"/>
                  </a:schemeClr>
                </a:solidFill>
                <a:latin typeface="Calibri" pitchFamily="34" charset="0"/>
              </a:rPr>
              <a:t>Glukagon gis med sprøyte. Det skal bare brukes hvis du har en så kraftig føling at du er bevisstløs. Derfor er det pårørende som skal lære hvordan dette skal gjøres</a:t>
            </a:r>
          </a:p>
          <a:p>
            <a:pPr>
              <a:defRPr/>
            </a:pPr>
            <a:r>
              <a:rPr lang="nb-NO" sz="2000" smtClean="0">
                <a:solidFill>
                  <a:schemeClr val="accent2">
                    <a:lumMod val="75000"/>
                  </a:schemeClr>
                </a:solidFill>
                <a:latin typeface="Calibri" pitchFamily="34" charset="0"/>
              </a:rPr>
              <a:t>Vi kaller det nødsprøyte (Glukagaonsett)</a:t>
            </a:r>
          </a:p>
          <a:p>
            <a:pPr>
              <a:defRPr/>
            </a:pPr>
            <a:r>
              <a:rPr lang="nb-NO" sz="2000" smtClean="0">
                <a:solidFill>
                  <a:schemeClr val="accent2">
                    <a:lumMod val="75000"/>
                  </a:schemeClr>
                </a:solidFill>
                <a:latin typeface="Calibri" pitchFamily="34" charset="0"/>
              </a:rPr>
              <a:t>Effekten kommer i løpet av 5 til 15 minutter, og varer i 10 til 40 minutter</a:t>
            </a:r>
          </a:p>
          <a:p>
            <a:pPr>
              <a:defRPr/>
            </a:pPr>
            <a:endParaRPr lang="nb-NO" sz="2400" smtClean="0">
              <a:solidFill>
                <a:schemeClr val="accent2">
                  <a:lumMod val="75000"/>
                </a:schemeClr>
              </a:solidFill>
              <a:latin typeface="Calibri" pitchFamily="34" charset="0"/>
            </a:endParaRPr>
          </a:p>
          <a:p>
            <a:pPr>
              <a:defRPr/>
            </a:pPr>
            <a:endParaRPr lang="nb-NO">
              <a:latin typeface="+mj-lt"/>
            </a:endParaRPr>
          </a:p>
        </p:txBody>
      </p:sp>
      <p:pic>
        <p:nvPicPr>
          <p:cNvPr id="4" name="Picture 2" descr="C:\Users\Henk von der Linden\Documents\fenneke\fenneke\Pictures\sommer 2009\diabetesprosjektet\P1010543.JPG"/>
          <p:cNvPicPr>
            <a:picLocks noChangeAspect="1" noChangeArrowheads="1"/>
          </p:cNvPicPr>
          <p:nvPr/>
        </p:nvPicPr>
        <p:blipFill>
          <a:blip r:embed="rId2"/>
          <a:stretch>
            <a:fillRect/>
          </a:stretch>
        </p:blipFill>
        <p:spPr bwMode="auto">
          <a:xfrm>
            <a:off x="2721742" y="4124935"/>
            <a:ext cx="3960440" cy="1682033"/>
          </a:xfrm>
          <a:prstGeom prst="rect">
            <a:avLst/>
          </a:prstGeom>
          <a:noFill/>
          <a:ln w="9525">
            <a:noFill/>
            <a:miter lim="800000"/>
          </a:ln>
          <a:effectLst>
            <a:softEdge rad="31750"/>
          </a:effectLst>
        </p:spPr>
      </p:pic>
    </p:spTree>
    <p:extLst>
      <p:ext uri="{BB962C8B-B14F-4D97-AF65-F5344CB8AC3E}">
        <p14:creationId xmlns:p14="http://schemas.microsoft.com/office/powerpoint/2010/main" val="4034588987"/>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80723" y="1139363"/>
            <a:ext cx="6264695" cy="4896544"/>
          </a:xfrm>
        </p:spPr>
        <p:txBody>
          <a:bodyPr/>
          <a:lstStyle>
            <a:defPPr/>
          </a:lstStyle>
          <a:p>
            <a:r>
              <a:rPr lang="nb-NO" sz="2000" b="0" smtClean="0">
                <a:solidFill>
                  <a:schemeClr val="accent2">
                    <a:lumMod val="75000"/>
                  </a:schemeClr>
                </a:solidFill>
                <a:latin typeface="Calibri" pitchFamily="34" charset="0"/>
              </a:rPr>
              <a:t>Trekk opp riktig dose:</a:t>
            </a:r>
            <a:br>
              <a:rPr lang="nb-NO" sz="2000" b="0" smtClean="0">
                <a:solidFill>
                  <a:schemeClr val="accent2">
                    <a:lumMod val="75000"/>
                  </a:schemeClr>
                </a:solidFill>
                <a:latin typeface="Calibri" pitchFamily="34" charset="0"/>
              </a:rPr>
            </a:br>
            <a:r>
              <a:rPr lang="nb-NO" sz="2000" b="0" smtClean="0">
                <a:solidFill>
                  <a:schemeClr val="accent2">
                    <a:lumMod val="75000"/>
                  </a:schemeClr>
                </a:solidFill>
                <a:latin typeface="Calibri" pitchFamily="34" charset="0"/>
              </a:rPr>
              <a:t>	Under 25 kg:   0,5 ml</a:t>
            </a:r>
            <a:br>
              <a:rPr lang="nb-NO" sz="2000" b="0" smtClean="0">
                <a:solidFill>
                  <a:schemeClr val="accent2">
                    <a:lumMod val="75000"/>
                  </a:schemeClr>
                </a:solidFill>
                <a:latin typeface="Calibri" pitchFamily="34" charset="0"/>
              </a:rPr>
            </a:br>
            <a:r>
              <a:rPr lang="nb-NO" sz="2000" b="0" smtClean="0">
                <a:solidFill>
                  <a:schemeClr val="accent2">
                    <a:lumMod val="75000"/>
                  </a:schemeClr>
                </a:solidFill>
                <a:latin typeface="Calibri" pitchFamily="34" charset="0"/>
              </a:rPr>
              <a:t>	Over 25 kg:     1,0 ml</a:t>
            </a:r>
            <a:br>
              <a:rPr lang="nb-NO" sz="2000" b="0" smtClean="0">
                <a:solidFill>
                  <a:schemeClr val="accent2">
                    <a:lumMod val="75000"/>
                  </a:schemeClr>
                </a:solidFill>
                <a:latin typeface="Calibri" pitchFamily="34" charset="0"/>
              </a:rPr>
            </a:br>
            <a:r>
              <a:rPr lang="nb-NO" sz="2000" b="0" smtClean="0">
                <a:solidFill>
                  <a:schemeClr val="accent2">
                    <a:lumMod val="75000"/>
                  </a:schemeClr>
                </a:solidFill>
                <a:latin typeface="Calibri" pitchFamily="34" charset="0"/>
              </a:rPr>
              <a:t>Sett foreskrevet dose i ytre lårmuskel i 90 graders vinkel.</a:t>
            </a:r>
            <a:br>
              <a:rPr lang="nb-NO" sz="2000" b="0" smtClean="0">
                <a:solidFill>
                  <a:schemeClr val="accent2">
                    <a:lumMod val="75000"/>
                  </a:schemeClr>
                </a:solidFill>
                <a:latin typeface="Calibri" pitchFamily="34" charset="0"/>
              </a:rPr>
            </a:br>
            <a:r>
              <a:rPr lang="nb-NO" sz="2000" b="0" smtClean="0">
                <a:solidFill>
                  <a:schemeClr val="accent2">
                    <a:lumMod val="75000"/>
                  </a:schemeClr>
                </a:solidFill>
                <a:latin typeface="Calibri" pitchFamily="34" charset="0"/>
              </a:rPr>
              <a:t/>
            </a:r>
            <a:br>
              <a:rPr lang="nb-NO" sz="2000" b="0" smtClean="0">
                <a:solidFill>
                  <a:schemeClr val="accent2">
                    <a:lumMod val="75000"/>
                  </a:schemeClr>
                </a:solidFill>
                <a:latin typeface="Calibri" pitchFamily="34" charset="0"/>
              </a:rPr>
            </a:br>
            <a:r>
              <a:rPr lang="nb-NO" sz="2000" b="0" smtClean="0">
                <a:solidFill>
                  <a:schemeClr val="accent2">
                    <a:lumMod val="75000"/>
                  </a:schemeClr>
                </a:solidFill>
                <a:latin typeface="Calibri" pitchFamily="34" charset="0"/>
              </a:rPr>
              <a:t>Hvis barnet ikke kommer til bevissthet etter 10 minutter, trenger det glukose intravenøst.</a:t>
            </a:r>
            <a:br>
              <a:rPr lang="nb-NO" sz="2000" b="0" smtClean="0">
                <a:solidFill>
                  <a:schemeClr val="accent2">
                    <a:lumMod val="75000"/>
                  </a:schemeClr>
                </a:solidFill>
                <a:latin typeface="Calibri" pitchFamily="34" charset="0"/>
              </a:rPr>
            </a:br>
            <a:r>
              <a:rPr lang="nb-NO" sz="2000" b="0" smtClean="0">
                <a:solidFill>
                  <a:schemeClr val="accent2">
                    <a:lumMod val="75000"/>
                  </a:schemeClr>
                </a:solidFill>
                <a:latin typeface="Calibri" pitchFamily="34" charset="0"/>
              </a:rPr>
              <a:t>Det anbefales å ringe 113 når man har benyttet seg av Glucagon for å få fortløpende veiledning fra AMK.</a:t>
            </a:r>
            <a:br>
              <a:rPr lang="nb-NO" sz="2000" b="0" smtClean="0">
                <a:solidFill>
                  <a:schemeClr val="accent2">
                    <a:lumMod val="75000"/>
                  </a:schemeClr>
                </a:solidFill>
                <a:latin typeface="Calibri" pitchFamily="34" charset="0"/>
              </a:rPr>
            </a:br>
            <a:r>
              <a:rPr lang="nb-NO" sz="2000" b="0" smtClean="0">
                <a:solidFill>
                  <a:schemeClr val="accent2">
                    <a:lumMod val="75000"/>
                  </a:schemeClr>
                </a:solidFill>
                <a:latin typeface="Calibri" pitchFamily="34" charset="0"/>
              </a:rPr>
              <a:t/>
            </a:r>
            <a:br>
              <a:rPr lang="nb-NO" sz="2000" b="0" smtClean="0">
                <a:solidFill>
                  <a:schemeClr val="accent2">
                    <a:lumMod val="75000"/>
                  </a:schemeClr>
                </a:solidFill>
                <a:latin typeface="Calibri" pitchFamily="34" charset="0"/>
              </a:rPr>
            </a:br>
            <a:r>
              <a:rPr lang="nb-NO" sz="2000" b="0" smtClean="0">
                <a:solidFill>
                  <a:schemeClr val="accent2">
                    <a:lumMod val="75000"/>
                  </a:schemeClr>
                </a:solidFill>
                <a:latin typeface="Calibri" pitchFamily="34" charset="0"/>
              </a:rPr>
              <a:t>Når barnet er kommet til bevissthet, bør det drikke noe søtt og spise mat som inneholder karbohydrater, for å unngå ny hypoglykemi.</a:t>
            </a:r>
            <a:br>
              <a:rPr lang="nb-NO" sz="2000" b="0" smtClean="0">
                <a:solidFill>
                  <a:schemeClr val="accent2">
                    <a:lumMod val="75000"/>
                  </a:schemeClr>
                </a:solidFill>
                <a:latin typeface="Calibri" pitchFamily="34" charset="0"/>
              </a:rPr>
            </a:br>
            <a:r>
              <a:rPr lang="nb-NO" sz="2000" b="0" smtClean="0">
                <a:solidFill>
                  <a:schemeClr val="accent2">
                    <a:lumMod val="75000"/>
                  </a:schemeClr>
                </a:solidFill>
                <a:latin typeface="Calibri" pitchFamily="34" charset="0"/>
              </a:rPr>
              <a:t/>
            </a:r>
            <a:br>
              <a:rPr lang="nb-NO" sz="2000" b="0" smtClean="0">
                <a:solidFill>
                  <a:schemeClr val="accent2">
                    <a:lumMod val="75000"/>
                  </a:schemeClr>
                </a:solidFill>
                <a:latin typeface="Calibri" pitchFamily="34" charset="0"/>
              </a:rPr>
            </a:br>
            <a:r>
              <a:rPr lang="nb-NO" sz="2000" b="0" smtClean="0">
                <a:solidFill>
                  <a:schemeClr val="accent2">
                    <a:lumMod val="75000"/>
                  </a:schemeClr>
                </a:solidFill>
                <a:latin typeface="Calibri" pitchFamily="34" charset="0"/>
              </a:rPr>
              <a:t>Bivirkninger av glukagon er kvalme, oppkast og magesmerter.</a:t>
            </a:r>
            <a:r>
              <a:rPr lang="nb-NO" sz="2400" b="0" smtClean="0">
                <a:solidFill>
                  <a:srgbClr val="0C2E82"/>
                </a:solidFill>
                <a:latin typeface="Calibri" pitchFamily="34" charset="0"/>
              </a:rPr>
              <a:t/>
            </a:r>
            <a:br>
              <a:rPr lang="nb-NO" sz="2400" b="0" smtClean="0">
                <a:solidFill>
                  <a:srgbClr val="0C2E82"/>
                </a:solidFill>
                <a:latin typeface="Calibri" pitchFamily="34" charset="0"/>
              </a:rPr>
            </a:br>
            <a:r>
              <a:rPr lang="nb-NO" sz="2400" b="0" smtClean="0">
                <a:solidFill>
                  <a:srgbClr val="0C2E82"/>
                </a:solidFill>
                <a:latin typeface="Calibri" pitchFamily="34" charset="0"/>
              </a:rPr>
              <a:t/>
            </a:r>
            <a:br>
              <a:rPr lang="nb-NO" sz="2400" b="0" smtClean="0">
                <a:solidFill>
                  <a:srgbClr val="0C2E82"/>
                </a:solidFill>
                <a:latin typeface="Calibri" pitchFamily="34" charset="0"/>
              </a:rPr>
            </a:br>
            <a:r>
              <a:rPr lang="nb-NO" sz="2400" b="0" smtClean="0">
                <a:solidFill>
                  <a:srgbClr val="0C2E82"/>
                </a:solidFill>
                <a:latin typeface="Calibri" pitchFamily="34" charset="0"/>
              </a:rPr>
              <a:t/>
            </a:r>
            <a:br>
              <a:rPr lang="nb-NO" sz="2400" b="0" smtClean="0">
                <a:solidFill>
                  <a:srgbClr val="0C2E82"/>
                </a:solidFill>
                <a:latin typeface="Calibri" pitchFamily="34" charset="0"/>
              </a:rPr>
            </a:br>
            <a:r>
              <a:rPr lang="nb-NO" sz="2400" b="0" smtClean="0">
                <a:solidFill>
                  <a:srgbClr val="0C2E82"/>
                </a:solidFill>
                <a:latin typeface="Calibri" pitchFamily="34" charset="0"/>
              </a:rPr>
              <a:t/>
            </a:r>
            <a:br>
              <a:rPr lang="nb-NO" sz="2400" b="0" smtClean="0">
                <a:solidFill>
                  <a:srgbClr val="0C2E82"/>
                </a:solidFill>
                <a:latin typeface="Calibri" pitchFamily="34" charset="0"/>
              </a:rPr>
            </a:br>
            <a:r>
              <a:rPr lang="nb-NO" sz="2400" b="0" smtClean="0">
                <a:solidFill>
                  <a:srgbClr val="0C2E82"/>
                </a:solidFill>
                <a:latin typeface="Calibri" pitchFamily="34" charset="0"/>
              </a:rPr>
              <a:t/>
            </a:r>
            <a:br>
              <a:rPr lang="nb-NO" sz="2400" b="0" smtClean="0">
                <a:solidFill>
                  <a:srgbClr val="0C2E82"/>
                </a:solidFill>
                <a:latin typeface="Calibri" pitchFamily="34" charset="0"/>
              </a:rPr>
            </a:br>
            <a:endParaRPr lang="nb-NO" sz="2400" b="0">
              <a:solidFill>
                <a:srgbClr val="0C2E82"/>
              </a:solidFill>
              <a:latin typeface="Calibri" pitchFamily="34" charset="0"/>
            </a:endParaRPr>
          </a:p>
        </p:txBody>
      </p:sp>
      <p:pic>
        <p:nvPicPr>
          <p:cNvPr id="3" name="Picture 2" descr="Relatert bilde">
            <a:hlinkClick r:id="rId2" tgtFrame="_blank"/>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13736" y="1628800"/>
            <a:ext cx="3016064" cy="207725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4" name="TekstSylinder 3"/>
          <p:cNvSpPr txBox="1"/>
          <p:nvPr/>
        </p:nvSpPr>
        <p:spPr>
          <a:xfrm>
            <a:off x="560512" y="472316"/>
            <a:ext cx="8496944" cy="584775"/>
          </a:xfrm>
          <a:prstGeom prst="rect">
            <a:avLst/>
          </a:prstGeom>
          <a:noFill/>
        </p:spPr>
        <p:txBody>
          <a:bodyPr wrap="square" rtlCol="0">
            <a:spAutoFit/>
          </a:bodyPr>
          <a:lstStyle>
            <a:defPPr/>
          </a:lstStyle>
          <a:p>
            <a:pPr algn="ctr"/>
            <a:r>
              <a:rPr lang="nb-NO" sz="3200" b="1" smtClean="0">
                <a:solidFill>
                  <a:schemeClr val="accent2">
                    <a:lumMod val="75000"/>
                  </a:schemeClr>
                </a:solidFill>
                <a:latin typeface="Calibri" pitchFamily="34" charset="0"/>
              </a:rPr>
              <a:t>Hvordan bruke glucagonsett?</a:t>
            </a:r>
            <a:r>
              <a:rPr lang="nb-NO" sz="3200" b="1" smtClean="0">
                <a:latin typeface="Calibri" pitchFamily="34" charset="0"/>
              </a:rPr>
              <a:t> </a:t>
            </a:r>
            <a:endParaRPr lang="nb-NO" sz="3200" b="1">
              <a:latin typeface="Calibri" pitchFamily="34" charset="0"/>
            </a:endParaRPr>
          </a:p>
        </p:txBody>
      </p:sp>
      <p:pic>
        <p:nvPicPr>
          <p:cNvPr id="7170" name="Picture 2" descr="P:\VestAgder\wpdok\Bilder\Diabetes PP-presentasjon\ambulanse.jp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945418" y="4221088"/>
            <a:ext cx="2552700" cy="17907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29910"/>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defPPr/>
          </a:lstStyle>
          <a:p>
            <a:pPr algn="ctr"/>
            <a:r>
              <a:rPr lang="nb-NO" err="1" smtClean="0">
                <a:solidFill>
                  <a:schemeClr val="accent2">
                    <a:lumMod val="75000"/>
                  </a:schemeClr>
                </a:solidFill>
              </a:rPr>
              <a:t>Baqsimi</a:t>
            </a:r>
            <a:endParaRPr lang="nb-NO">
              <a:solidFill>
                <a:schemeClr val="accent2">
                  <a:lumMod val="75000"/>
                </a:schemeClr>
              </a:solidFill>
            </a:endParaRPr>
          </a:p>
        </p:txBody>
      </p:sp>
      <p:sp>
        <p:nvSpPr>
          <p:cNvPr id="3" name="Plassholder for innhold 2"/>
          <p:cNvSpPr>
            <a:spLocks noGrp="1"/>
          </p:cNvSpPr>
          <p:nvPr>
            <p:ph idx="1"/>
          </p:nvPr>
        </p:nvSpPr>
        <p:spPr>
          <a:xfrm>
            <a:off x="849313" y="1196752"/>
            <a:ext cx="7632700" cy="2448272"/>
          </a:xfrm>
        </p:spPr>
        <p:txBody>
          <a:bodyPr/>
          <a:lstStyle>
            <a:defPPr/>
          </a:lstStyle>
          <a:p>
            <a:r>
              <a:rPr lang="nb-NO" sz="2000" smtClean="0">
                <a:solidFill>
                  <a:schemeClr val="accent2">
                    <a:lumMod val="75000"/>
                  </a:schemeClr>
                </a:solidFill>
              </a:rPr>
              <a:t>Dette er et alternativ til glukagonsprøyte</a:t>
            </a:r>
          </a:p>
          <a:p>
            <a:r>
              <a:rPr lang="nb-NO" sz="2000" smtClean="0">
                <a:solidFill>
                  <a:schemeClr val="accent2">
                    <a:lumMod val="75000"/>
                  </a:schemeClr>
                </a:solidFill>
              </a:rPr>
              <a:t>Brukes som behandling ved alvorlig hypoglykemi</a:t>
            </a:r>
          </a:p>
          <a:p>
            <a:r>
              <a:rPr lang="nb-NO" sz="2000" smtClean="0">
                <a:solidFill>
                  <a:schemeClr val="accent2">
                    <a:lumMod val="75000"/>
                  </a:schemeClr>
                </a:solidFill>
              </a:rPr>
              <a:t>Gis som nesespray</a:t>
            </a:r>
          </a:p>
          <a:p>
            <a:r>
              <a:rPr lang="nb-NO" sz="2000" smtClean="0">
                <a:solidFill>
                  <a:schemeClr val="accent2">
                    <a:lumMod val="75000"/>
                  </a:schemeClr>
                </a:solidFill>
              </a:rPr>
              <a:t>Godkjent til barn og unge over 4 år</a:t>
            </a:r>
          </a:p>
          <a:p>
            <a:r>
              <a:rPr lang="nb-NO" sz="2000" smtClean="0">
                <a:solidFill>
                  <a:schemeClr val="accent2">
                    <a:lumMod val="75000"/>
                  </a:schemeClr>
                </a:solidFill>
              </a:rPr>
              <a:t>Dekkes per i dag ikke av refusjonsordninger (blå resept)</a:t>
            </a:r>
          </a:p>
          <a:p>
            <a:r>
              <a:rPr lang="nb-NO" sz="2000" smtClean="0">
                <a:solidFill>
                  <a:schemeClr val="accent2">
                    <a:lumMod val="75000"/>
                  </a:schemeClr>
                </a:solidFill>
              </a:rPr>
              <a:t>Spør din diabetessykepleier dersom dette er aktuelt for deg</a:t>
            </a:r>
            <a:endParaRPr lang="nb-NO" sz="2000">
              <a:solidFill>
                <a:schemeClr val="accent2">
                  <a:lumMod val="75000"/>
                </a:schemeClr>
              </a:solidFill>
            </a:endParaRPr>
          </a:p>
        </p:txBody>
      </p:sp>
      <p:pic>
        <p:nvPicPr>
          <p:cNvPr id="4" name="Bilde 3"/>
          <p:cNvPicPr>
            <a:picLocks noChangeAspect="1"/>
          </p:cNvPicPr>
          <p:nvPr/>
        </p:nvPicPr>
        <p:blipFill>
          <a:blip r:embed="rId2"/>
          <a:stretch>
            <a:fillRect/>
          </a:stretch>
        </p:blipFill>
        <p:spPr>
          <a:xfrm>
            <a:off x="3450456" y="3624395"/>
            <a:ext cx="2428875" cy="1885950"/>
          </a:xfrm>
          <a:prstGeom prst="rect">
            <a:avLst/>
          </a:prstGeom>
        </p:spPr>
      </p:pic>
    </p:spTree>
    <p:extLst>
      <p:ext uri="{BB962C8B-B14F-4D97-AF65-F5344CB8AC3E}">
        <p14:creationId xmlns:p14="http://schemas.microsoft.com/office/powerpoint/2010/main" val="311430824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p:nvPr>
        </p:nvSpPr>
        <p:spPr>
          <a:xfrm>
            <a:off x="632520" y="476672"/>
            <a:ext cx="8280920" cy="1080116"/>
          </a:xfrm>
        </p:spPr>
        <p:txBody>
          <a:bodyPr/>
          <a:lstStyle>
            <a:defPPr/>
          </a:lstStyle>
          <a:p>
            <a:pPr algn="ctr">
              <a:buFont typeface="Wingdings 2" pitchFamily="18" charset="2"/>
              <a:buNone/>
              <a:defRPr/>
            </a:pPr>
            <a:r>
              <a:rPr lang="nb-NO" sz="6000" smtClean="0">
                <a:solidFill>
                  <a:schemeClr val="accent2">
                    <a:lumMod val="75000"/>
                  </a:schemeClr>
                </a:solidFill>
                <a:latin typeface="Calibri" pitchFamily="34" charset="0"/>
              </a:rPr>
              <a:t>Høyt blodsukker</a:t>
            </a:r>
            <a:endParaRPr lang="nb-NO" sz="6000">
              <a:solidFill>
                <a:schemeClr val="accent2">
                  <a:lumMod val="75000"/>
                </a:schemeClr>
              </a:solidFill>
              <a:latin typeface="Calibri" pitchFamily="34" charset="0"/>
            </a:endParaRPr>
          </a:p>
        </p:txBody>
      </p:sp>
      <p:pic>
        <p:nvPicPr>
          <p:cNvPr id="5122" name="Picture 2" descr="P:\VestAgder\wpdok\Bilder\Diabetes PP-presentasjon\Uteveggen 1.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74141" y="1484784"/>
            <a:ext cx="3744416" cy="479545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7474941"/>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32520" y="476672"/>
            <a:ext cx="8424936" cy="649287"/>
          </a:xfrm>
        </p:spPr>
        <p:txBody>
          <a:bodyPr/>
          <a:lstStyle>
            <a:defPPr/>
          </a:lstStyle>
          <a:p>
            <a:pPr algn="ctr"/>
            <a:r>
              <a:rPr lang="nb-NO" sz="3200" smtClean="0">
                <a:solidFill>
                  <a:schemeClr val="accent2">
                    <a:lumMod val="75000"/>
                  </a:schemeClr>
                </a:solidFill>
                <a:latin typeface="Calibri" pitchFamily="34" charset="0"/>
              </a:rPr>
              <a:t>Hva er høyt blodsukker?</a:t>
            </a:r>
            <a:endParaRPr lang="nb-NO" sz="3200">
              <a:solidFill>
                <a:schemeClr val="accent2">
                  <a:lumMod val="75000"/>
                </a:schemeClr>
              </a:solidFill>
              <a:latin typeface="Calibri" pitchFamily="34" charset="0"/>
            </a:endParaRPr>
          </a:p>
        </p:txBody>
      </p:sp>
      <p:sp>
        <p:nvSpPr>
          <p:cNvPr id="3" name="Plassholder for innhold 2"/>
          <p:cNvSpPr>
            <a:spLocks noGrp="1"/>
          </p:cNvSpPr>
          <p:nvPr>
            <p:ph idx="1"/>
          </p:nvPr>
        </p:nvSpPr>
        <p:spPr>
          <a:xfrm>
            <a:off x="920700" y="1019614"/>
            <a:ext cx="7632700" cy="4104455"/>
          </a:xfrm>
        </p:spPr>
        <p:txBody>
          <a:bodyPr/>
          <a:lstStyle>
            <a:defPPr/>
          </a:lstStyle>
          <a:p>
            <a:pPr>
              <a:buFont typeface="Arial" panose="020B0604020202020204" pitchFamily="34" charset="0"/>
              <a:buChar char="•"/>
            </a:pPr>
            <a:r>
              <a:rPr lang="nb-NO" sz="2000" smtClean="0">
                <a:solidFill>
                  <a:schemeClr val="accent2">
                    <a:lumMod val="75000"/>
                  </a:schemeClr>
                </a:solidFill>
                <a:latin typeface="Calibri" pitchFamily="34" charset="0"/>
              </a:rPr>
              <a:t>Høyt blodsukker er verdier over 8 mmol/l</a:t>
            </a:r>
          </a:p>
          <a:p>
            <a:r>
              <a:rPr lang="nb-NO" sz="2000">
                <a:solidFill>
                  <a:schemeClr val="accent2">
                    <a:lumMod val="75000"/>
                  </a:schemeClr>
                </a:solidFill>
                <a:latin typeface="Calibri" pitchFamily="34" charset="0"/>
              </a:rPr>
              <a:t>Ved nyoppdaget diabetes har alle høyt blodsukker. Høye blodsukkerverdier vil inntreffe hos alle </a:t>
            </a:r>
            <a:r>
              <a:rPr lang="nb-NO" sz="2000" smtClean="0">
                <a:solidFill>
                  <a:schemeClr val="accent2">
                    <a:lumMod val="75000"/>
                  </a:schemeClr>
                </a:solidFill>
                <a:latin typeface="Calibri" pitchFamily="34" charset="0"/>
              </a:rPr>
              <a:t>diabetikere </a:t>
            </a:r>
            <a:r>
              <a:rPr lang="nb-NO" sz="2000">
                <a:solidFill>
                  <a:schemeClr val="accent2">
                    <a:lumMod val="75000"/>
                  </a:schemeClr>
                </a:solidFill>
                <a:latin typeface="Calibri" pitchFamily="34" charset="0"/>
              </a:rPr>
              <a:t>innimellom. </a:t>
            </a:r>
            <a:r>
              <a:rPr lang="nb-NO" sz="2000" smtClean="0">
                <a:solidFill>
                  <a:schemeClr val="accent2">
                    <a:lumMod val="75000"/>
                  </a:schemeClr>
                </a:solidFill>
                <a:latin typeface="Calibri" pitchFamily="34" charset="0"/>
              </a:rPr>
              <a:t>Dersom </a:t>
            </a:r>
            <a:r>
              <a:rPr lang="nb-NO" sz="2000">
                <a:solidFill>
                  <a:schemeClr val="accent2">
                    <a:lumMod val="75000"/>
                  </a:schemeClr>
                </a:solidFill>
                <a:latin typeface="Calibri" pitchFamily="34" charset="0"/>
              </a:rPr>
              <a:t>blodsukkeret er høyt, og har vært høyt over lengre </a:t>
            </a:r>
            <a:r>
              <a:rPr lang="nb-NO" sz="2000" smtClean="0">
                <a:solidFill>
                  <a:schemeClr val="accent2">
                    <a:lumMod val="75000"/>
                  </a:schemeClr>
                </a:solidFill>
                <a:latin typeface="Calibri" pitchFamily="34" charset="0"/>
              </a:rPr>
              <a:t>tid, </a:t>
            </a:r>
            <a:r>
              <a:rPr lang="nb-NO" sz="2000">
                <a:solidFill>
                  <a:schemeClr val="accent2">
                    <a:lumMod val="75000"/>
                  </a:schemeClr>
                </a:solidFill>
                <a:latin typeface="Calibri" pitchFamily="34" charset="0"/>
              </a:rPr>
              <a:t>vil symptomene kunne oppleves kraftigere</a:t>
            </a:r>
            <a:r>
              <a:rPr lang="nb-NO" sz="2000" smtClean="0">
                <a:solidFill>
                  <a:schemeClr val="accent2">
                    <a:lumMod val="75000"/>
                  </a:schemeClr>
                </a:solidFill>
                <a:latin typeface="Calibri" pitchFamily="34" charset="0"/>
              </a:rPr>
              <a:t>.</a:t>
            </a:r>
          </a:p>
          <a:p>
            <a:r>
              <a:rPr lang="nb-NO" sz="2000">
                <a:solidFill>
                  <a:schemeClr val="accent2">
                    <a:lumMod val="75000"/>
                  </a:schemeClr>
                </a:solidFill>
                <a:latin typeface="Calibri" pitchFamily="34" charset="0"/>
              </a:rPr>
              <a:t>Et kortvarig høyt blodsukker, </a:t>
            </a:r>
            <a:r>
              <a:rPr lang="nb-NO" sz="2000" smtClean="0">
                <a:solidFill>
                  <a:schemeClr val="accent2">
                    <a:lumMod val="75000"/>
                  </a:schemeClr>
                </a:solidFill>
                <a:latin typeface="Calibri" pitchFamily="34" charset="0"/>
              </a:rPr>
              <a:t>for eksempel etter </a:t>
            </a:r>
            <a:r>
              <a:rPr lang="nb-NO" sz="2000">
                <a:solidFill>
                  <a:schemeClr val="accent2">
                    <a:lumMod val="75000"/>
                  </a:schemeClr>
                </a:solidFill>
                <a:latin typeface="Calibri" pitchFamily="34" charset="0"/>
              </a:rPr>
              <a:t>et stort </a:t>
            </a:r>
            <a:r>
              <a:rPr lang="nb-NO" sz="2000" smtClean="0">
                <a:solidFill>
                  <a:schemeClr val="accent2">
                    <a:lumMod val="75000"/>
                  </a:schemeClr>
                </a:solidFill>
                <a:latin typeface="Calibri" pitchFamily="34" charset="0"/>
              </a:rPr>
              <a:t>måltid er </a:t>
            </a:r>
            <a:r>
              <a:rPr lang="nb-NO" sz="2000">
                <a:solidFill>
                  <a:schemeClr val="accent2">
                    <a:lumMod val="75000"/>
                  </a:schemeClr>
                </a:solidFill>
                <a:latin typeface="Calibri" pitchFamily="34" charset="0"/>
              </a:rPr>
              <a:t>helt </a:t>
            </a:r>
            <a:r>
              <a:rPr lang="nb-NO" sz="2000" smtClean="0">
                <a:solidFill>
                  <a:schemeClr val="accent2">
                    <a:lumMod val="75000"/>
                  </a:schemeClr>
                </a:solidFill>
                <a:latin typeface="Calibri" pitchFamily="34" charset="0"/>
              </a:rPr>
              <a:t>ufarlig</a:t>
            </a:r>
          </a:p>
          <a:p>
            <a:r>
              <a:rPr lang="nb-NO" sz="2000" smtClean="0">
                <a:solidFill>
                  <a:schemeClr val="accent2">
                    <a:lumMod val="75000"/>
                  </a:schemeClr>
                </a:solidFill>
                <a:latin typeface="Calibri" pitchFamily="34" charset="0"/>
              </a:rPr>
              <a:t>Hyperglykemi </a:t>
            </a:r>
            <a:r>
              <a:rPr lang="nb-NO" sz="2000">
                <a:solidFill>
                  <a:schemeClr val="accent2">
                    <a:lumMod val="75000"/>
                  </a:schemeClr>
                </a:solidFill>
                <a:latin typeface="Calibri" pitchFamily="34" charset="0"/>
              </a:rPr>
              <a:t>over tid kan føre til </a:t>
            </a:r>
            <a:r>
              <a:rPr lang="nb-NO" sz="2000" err="1" smtClean="0">
                <a:solidFill>
                  <a:schemeClr val="accent2">
                    <a:lumMod val="75000"/>
                  </a:schemeClr>
                </a:solidFill>
                <a:latin typeface="Calibri" pitchFamily="34" charset="0"/>
              </a:rPr>
              <a:t>ketoacidose (</a:t>
            </a:r>
            <a:r>
              <a:rPr lang="nb-NO" sz="2000">
                <a:solidFill>
                  <a:schemeClr val="accent2">
                    <a:lumMod val="75000"/>
                  </a:schemeClr>
                </a:solidFill>
                <a:latin typeface="Calibri" pitchFamily="34" charset="0"/>
              </a:rPr>
              <a:t>syreforgiftning). </a:t>
            </a:r>
            <a:endParaRPr lang="nb-NO" sz="2000" smtClean="0">
              <a:solidFill>
                <a:schemeClr val="accent2">
                  <a:lumMod val="75000"/>
                </a:schemeClr>
              </a:solidFill>
              <a:latin typeface="Calibri" pitchFamily="34" charset="0"/>
            </a:endParaRPr>
          </a:p>
          <a:p>
            <a:r>
              <a:rPr lang="nb-NO" sz="2000" smtClean="0">
                <a:solidFill>
                  <a:schemeClr val="accent2">
                    <a:lumMod val="75000"/>
                  </a:schemeClr>
                </a:solidFill>
                <a:latin typeface="Calibri" pitchFamily="34" charset="0"/>
              </a:rPr>
              <a:t>Når </a:t>
            </a:r>
            <a:r>
              <a:rPr lang="nb-NO" sz="2000">
                <a:solidFill>
                  <a:schemeClr val="accent2">
                    <a:lumMod val="75000"/>
                  </a:schemeClr>
                </a:solidFill>
                <a:latin typeface="Calibri" pitchFamily="34" charset="0"/>
              </a:rPr>
              <a:t>blodsukkeret </a:t>
            </a:r>
            <a:r>
              <a:rPr lang="nb-NO" sz="2000" smtClean="0">
                <a:solidFill>
                  <a:schemeClr val="accent2">
                    <a:lumMod val="75000"/>
                  </a:schemeClr>
                </a:solidFill>
                <a:latin typeface="Calibri" pitchFamily="34" charset="0"/>
              </a:rPr>
              <a:t>er over 10 mmol/l vil </a:t>
            </a:r>
            <a:r>
              <a:rPr lang="nb-NO" sz="2000">
                <a:solidFill>
                  <a:schemeClr val="accent2">
                    <a:lumMod val="75000"/>
                  </a:schemeClr>
                </a:solidFill>
                <a:latin typeface="Calibri" pitchFamily="34" charset="0"/>
              </a:rPr>
              <a:t>sukkeret skilles ut i urinen. Den økte urinproduksjonen ved høyt blodsukker skyldes den ekstra væsken som skilles ut sammen med sukkeret. Når kroppen mister væske, blir huden og slimhinnene tørrere</a:t>
            </a:r>
            <a:r>
              <a:rPr lang="nb-NO" sz="2000" smtClean="0">
                <a:solidFill>
                  <a:schemeClr val="accent2">
                    <a:lumMod val="75000"/>
                  </a:schemeClr>
                </a:solidFill>
                <a:latin typeface="Calibri" pitchFamily="34" charset="0"/>
              </a:rPr>
              <a:t>.</a:t>
            </a:r>
          </a:p>
          <a:p>
            <a:endParaRPr lang="nb-NO" sz="1800" smtClean="0">
              <a:solidFill>
                <a:schemeClr val="accent2">
                  <a:lumMod val="75000"/>
                </a:schemeClr>
              </a:solidFill>
              <a:latin typeface="Calibri" pitchFamily="34" charset="0"/>
            </a:endParaRPr>
          </a:p>
        </p:txBody>
      </p:sp>
      <p:pic>
        <p:nvPicPr>
          <p:cNvPr id="6146" name="Picture 2" descr="P:\VestAgder\wpdok\Bilder\Diabetes PP-presentasjon\Diabetes ordsky 2.jpg"/>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872880" y="5013176"/>
            <a:ext cx="2376264" cy="1473283"/>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029800"/>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p:cNvSpPr txBox="1"/>
          <p:nvPr/>
        </p:nvSpPr>
        <p:spPr>
          <a:xfrm>
            <a:off x="673229" y="622527"/>
            <a:ext cx="8424936" cy="584775"/>
          </a:xfrm>
          <a:prstGeom prst="rect">
            <a:avLst/>
          </a:prstGeom>
          <a:noFill/>
        </p:spPr>
        <p:txBody>
          <a:bodyPr wrap="square" rtlCol="0">
            <a:spAutoFit/>
          </a:bodyPr>
          <a:lstStyle>
            <a:defPPr/>
          </a:lstStyle>
          <a:p>
            <a:pPr algn="ctr">
              <a:buNone/>
            </a:pPr>
            <a:r>
              <a:rPr lang="nb-NO" sz="3200" b="1">
                <a:solidFill>
                  <a:schemeClr val="accent2">
                    <a:lumMod val="75000"/>
                  </a:schemeClr>
                </a:solidFill>
                <a:latin typeface="Calibri" pitchFamily="34" charset="0"/>
              </a:rPr>
              <a:t>Årsaker til </a:t>
            </a:r>
            <a:r>
              <a:rPr lang="nb-NO" sz="3200" b="1" smtClean="0">
                <a:solidFill>
                  <a:schemeClr val="accent2">
                    <a:lumMod val="75000"/>
                  </a:schemeClr>
                </a:solidFill>
                <a:latin typeface="Calibri" pitchFamily="34" charset="0"/>
              </a:rPr>
              <a:t>høyt blodsukker</a:t>
            </a:r>
            <a:endParaRPr lang="nb-NO" sz="3200" b="1">
              <a:solidFill>
                <a:schemeClr val="accent2">
                  <a:lumMod val="75000"/>
                </a:schemeClr>
              </a:solidFill>
              <a:latin typeface="Calibri" pitchFamily="34" charset="0"/>
            </a:endParaRPr>
          </a:p>
        </p:txBody>
      </p:sp>
      <p:pic>
        <p:nvPicPr>
          <p:cNvPr id="4" name="Picture 2" descr="P:\VestAgder\wpdok\Bilder\Diabetes PP-presentasjon\aktivitet -balanse.gif"/>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73229" y="1556792"/>
            <a:ext cx="2479571" cy="164116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5" name="Picture 5" descr="Bilderesultat for barn sykdom">
            <a:hlinkClick r:id="rId3" tgtFrame="_blank"/>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709083" y="4149080"/>
            <a:ext cx="2016224" cy="131272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6" name="Picture 2" descr="C:\Users\Henk von der Linden\Documents\fenneke\fenneke\Pictures\sommer 2009\diabetesprosjektet\P1010542.JPG"/>
          <p:cNvPicPr>
            <a:picLocks noChangeAspect="1" noChangeArrowheads="1"/>
          </p:cNvPicPr>
          <p:nvPr/>
        </p:nvPicPr>
        <p:blipFill>
          <a:blip r:embed="rId5"/>
          <a:stretch>
            <a:fillRect/>
          </a:stretch>
        </p:blipFill>
        <p:spPr bwMode="auto">
          <a:xfrm>
            <a:off x="527928" y="3918265"/>
            <a:ext cx="2657456" cy="1371311"/>
          </a:xfrm>
          <a:prstGeom prst="rect">
            <a:avLst/>
          </a:prstGeom>
          <a:noFill/>
          <a:ln w="9525">
            <a:noFill/>
            <a:miter lim="800000"/>
          </a:ln>
          <a:effectLst>
            <a:softEdge rad="63500"/>
          </a:effectLst>
        </p:spPr>
      </p:pic>
      <p:sp>
        <p:nvSpPr>
          <p:cNvPr id="8" name="TekstSylinder 7"/>
          <p:cNvSpPr txBox="1"/>
          <p:nvPr/>
        </p:nvSpPr>
        <p:spPr>
          <a:xfrm>
            <a:off x="3770016" y="2717936"/>
            <a:ext cx="2545767" cy="1200329"/>
          </a:xfrm>
          <a:prstGeom prst="rect">
            <a:avLst/>
          </a:prstGeom>
          <a:noFill/>
          <a:ln>
            <a:solidFill>
              <a:schemeClr val="tx1"/>
            </a:solidFill>
          </a:ln>
        </p:spPr>
        <p:txBody>
          <a:bodyPr wrap="square" rtlCol="0">
            <a:spAutoFit/>
          </a:bodyPr>
          <a:lstStyle>
            <a:defPPr/>
          </a:lstStyle>
          <a:p>
            <a:pPr lvl="0"/>
            <a:r>
              <a:rPr lang="nb-NO" sz="2400">
                <a:solidFill>
                  <a:srgbClr val="FF0000"/>
                </a:solidFill>
                <a:latin typeface="Calibri" pitchFamily="34" charset="0"/>
              </a:rPr>
              <a:t>Mål alltid blodsukkeret  </a:t>
            </a:r>
            <a:r>
              <a:rPr lang="nb-NO" sz="2400" smtClean="0">
                <a:solidFill>
                  <a:srgbClr val="FF0000"/>
                </a:solidFill>
                <a:latin typeface="Calibri" pitchFamily="34" charset="0"/>
              </a:rPr>
              <a:t>i tvilsituasjoner!</a:t>
            </a:r>
            <a:endParaRPr lang="nb-NO" sz="2400">
              <a:solidFill>
                <a:srgbClr val="002060"/>
              </a:solidFill>
              <a:latin typeface="Calibri" pitchFamily="34" charset="0"/>
            </a:endParaRPr>
          </a:p>
        </p:txBody>
      </p:sp>
      <p:sp>
        <p:nvSpPr>
          <p:cNvPr id="9" name="TekstSylinder 8"/>
          <p:cNvSpPr txBox="1"/>
          <p:nvPr/>
        </p:nvSpPr>
        <p:spPr>
          <a:xfrm>
            <a:off x="776536" y="3197958"/>
            <a:ext cx="2160240" cy="523220"/>
          </a:xfrm>
          <a:prstGeom prst="rect">
            <a:avLst/>
          </a:prstGeom>
          <a:noFill/>
        </p:spPr>
        <p:txBody>
          <a:bodyPr wrap="square" rtlCol="0">
            <a:spAutoFit/>
          </a:bodyPr>
          <a:lstStyle>
            <a:defPPr/>
          </a:lstStyle>
          <a:p>
            <a:pPr lvl="0"/>
            <a:r>
              <a:rPr lang="nb-NO" sz="1400">
                <a:solidFill>
                  <a:srgbClr val="002060"/>
                </a:solidFill>
                <a:latin typeface="Calibri" pitchFamily="34" charset="0"/>
              </a:rPr>
              <a:t>F</a:t>
            </a:r>
            <a:r>
              <a:rPr lang="nb-NO" sz="1400" smtClean="0">
                <a:solidFill>
                  <a:srgbClr val="002060"/>
                </a:solidFill>
                <a:latin typeface="Calibri" pitchFamily="34" charset="0"/>
              </a:rPr>
              <a:t>or </a:t>
            </a:r>
            <a:r>
              <a:rPr lang="nb-NO" sz="1400">
                <a:solidFill>
                  <a:srgbClr val="002060"/>
                </a:solidFill>
                <a:latin typeface="Calibri" pitchFamily="34" charset="0"/>
              </a:rPr>
              <a:t>lite insulin i forhold til den maten man </a:t>
            </a:r>
            <a:r>
              <a:rPr lang="nb-NO" sz="1400" smtClean="0">
                <a:solidFill>
                  <a:srgbClr val="002060"/>
                </a:solidFill>
                <a:latin typeface="Calibri" pitchFamily="34" charset="0"/>
              </a:rPr>
              <a:t>spiser</a:t>
            </a:r>
            <a:endParaRPr lang="nb-NO" sz="1400">
              <a:solidFill>
                <a:srgbClr val="002060"/>
              </a:solidFill>
              <a:latin typeface="Calibri" pitchFamily="34" charset="0"/>
            </a:endParaRPr>
          </a:p>
        </p:txBody>
      </p:sp>
      <p:sp>
        <p:nvSpPr>
          <p:cNvPr id="10" name="TekstSylinder 9"/>
          <p:cNvSpPr txBox="1"/>
          <p:nvPr/>
        </p:nvSpPr>
        <p:spPr>
          <a:xfrm>
            <a:off x="6213139" y="5435932"/>
            <a:ext cx="1008112" cy="369332"/>
          </a:xfrm>
          <a:prstGeom prst="rect">
            <a:avLst/>
          </a:prstGeom>
          <a:noFill/>
        </p:spPr>
        <p:txBody>
          <a:bodyPr wrap="square" rtlCol="0">
            <a:spAutoFit/>
          </a:bodyPr>
          <a:lstStyle>
            <a:defPPr/>
          </a:lstStyle>
          <a:p>
            <a:pPr lvl="0"/>
            <a:r>
              <a:rPr lang="nb-NO" sz="1400" smtClean="0">
                <a:solidFill>
                  <a:srgbClr val="002060"/>
                </a:solidFill>
                <a:latin typeface="Calibri" pitchFamily="34" charset="0"/>
              </a:rPr>
              <a:t>Feber</a:t>
            </a:r>
            <a:r>
              <a:rPr lang="nb-NO" smtClean="0">
                <a:solidFill>
                  <a:srgbClr val="002060"/>
                </a:solidFill>
                <a:latin typeface="Calibri" pitchFamily="34" charset="0"/>
              </a:rPr>
              <a:t> </a:t>
            </a:r>
            <a:endParaRPr lang="nb-NO">
              <a:solidFill>
                <a:srgbClr val="002060"/>
              </a:solidFill>
              <a:latin typeface="Calibri" pitchFamily="34" charset="0"/>
            </a:endParaRPr>
          </a:p>
        </p:txBody>
      </p:sp>
      <p:sp>
        <p:nvSpPr>
          <p:cNvPr id="11" name="TekstSylinder 10"/>
          <p:cNvSpPr txBox="1"/>
          <p:nvPr/>
        </p:nvSpPr>
        <p:spPr>
          <a:xfrm>
            <a:off x="1012914" y="5226211"/>
            <a:ext cx="1687484" cy="738664"/>
          </a:xfrm>
          <a:prstGeom prst="rect">
            <a:avLst/>
          </a:prstGeom>
          <a:noFill/>
        </p:spPr>
        <p:txBody>
          <a:bodyPr wrap="square" rtlCol="0">
            <a:spAutoFit/>
          </a:bodyPr>
          <a:lstStyle>
            <a:defPPr/>
          </a:lstStyle>
          <a:p>
            <a:pPr lvl="0"/>
            <a:r>
              <a:rPr lang="nb-NO" sz="1400">
                <a:solidFill>
                  <a:srgbClr val="002060"/>
                </a:solidFill>
                <a:latin typeface="Calibri" pitchFamily="34" charset="0"/>
              </a:rPr>
              <a:t>I</a:t>
            </a:r>
            <a:r>
              <a:rPr lang="nb-NO" sz="1400" smtClean="0">
                <a:solidFill>
                  <a:srgbClr val="002060"/>
                </a:solidFill>
                <a:latin typeface="Calibri" pitchFamily="34" charset="0"/>
              </a:rPr>
              <a:t>kke </a:t>
            </a:r>
            <a:r>
              <a:rPr lang="nb-NO" sz="1400">
                <a:solidFill>
                  <a:srgbClr val="002060"/>
                </a:solidFill>
                <a:latin typeface="Calibri" pitchFamily="34" charset="0"/>
              </a:rPr>
              <a:t>gitt </a:t>
            </a:r>
            <a:r>
              <a:rPr lang="nb-NO" sz="1400" smtClean="0">
                <a:solidFill>
                  <a:srgbClr val="002060"/>
                </a:solidFill>
                <a:latin typeface="Calibri" pitchFamily="34" charset="0"/>
              </a:rPr>
              <a:t>insulin</a:t>
            </a:r>
          </a:p>
          <a:p>
            <a:pPr lvl="0"/>
            <a:r>
              <a:rPr lang="nb-NO" sz="1400" smtClean="0">
                <a:solidFill>
                  <a:srgbClr val="002060"/>
                </a:solidFill>
                <a:latin typeface="Calibri" pitchFamily="34" charset="0"/>
              </a:rPr>
              <a:t>Glemt </a:t>
            </a:r>
            <a:r>
              <a:rPr lang="nb-NO" sz="1400">
                <a:solidFill>
                  <a:srgbClr val="002060"/>
                </a:solidFill>
                <a:latin typeface="Calibri" pitchFamily="34" charset="0"/>
              </a:rPr>
              <a:t>å gi </a:t>
            </a:r>
            <a:r>
              <a:rPr lang="nb-NO" sz="1400" smtClean="0">
                <a:solidFill>
                  <a:srgbClr val="002060"/>
                </a:solidFill>
                <a:latin typeface="Calibri" pitchFamily="34" charset="0"/>
              </a:rPr>
              <a:t>insulin Insulinpumpesvikt</a:t>
            </a:r>
            <a:endParaRPr lang="nb-NO" sz="1400">
              <a:solidFill>
                <a:srgbClr val="002060"/>
              </a:solidFill>
              <a:latin typeface="Calibri" pitchFamily="34" charset="0"/>
            </a:endParaRPr>
          </a:p>
        </p:txBody>
      </p:sp>
      <p:sp>
        <p:nvSpPr>
          <p:cNvPr id="12" name="TekstSylinder 11"/>
          <p:cNvSpPr txBox="1"/>
          <p:nvPr/>
        </p:nvSpPr>
        <p:spPr>
          <a:xfrm>
            <a:off x="6681192" y="3190968"/>
            <a:ext cx="2088232" cy="523220"/>
          </a:xfrm>
          <a:prstGeom prst="rect">
            <a:avLst/>
          </a:prstGeom>
          <a:noFill/>
        </p:spPr>
        <p:txBody>
          <a:bodyPr wrap="square" rtlCol="0">
            <a:spAutoFit/>
          </a:bodyPr>
          <a:lstStyle>
            <a:defPPr/>
          </a:lstStyle>
          <a:p>
            <a:pPr marL="0" lvl="0" indent="0">
              <a:buNone/>
            </a:pPr>
            <a:r>
              <a:rPr lang="nb-NO" sz="1400">
                <a:solidFill>
                  <a:srgbClr val="002060"/>
                </a:solidFill>
                <a:latin typeface="Calibri" pitchFamily="34" charset="0"/>
              </a:rPr>
              <a:t>Motregulering i forbindelse med føling</a:t>
            </a:r>
            <a:endParaRPr lang="nb-NO" sz="1400" b="1">
              <a:solidFill>
                <a:srgbClr val="002060"/>
              </a:solidFill>
              <a:latin typeface="Calibri" pitchFamily="34" charset="0"/>
            </a:endParaRPr>
          </a:p>
        </p:txBody>
      </p:sp>
      <p:pic>
        <p:nvPicPr>
          <p:cNvPr id="14" name="Picture 5" descr="P:\VestAgder\wpdok\Bilder\Diabetes PP-presentasjon\Insulinpumpe.jpg"/>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rot="1236109">
            <a:off x="3013621" y="4535057"/>
            <a:ext cx="1512789" cy="150903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ilderesultat for diabetes hyperglykemi">
            <a:hlinkClick r:id="rId7" tgtFrame="_blank"/>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6640039" y="1412775"/>
            <a:ext cx="2212134" cy="183979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2463388"/>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p:nvPr>
        </p:nvSpPr>
        <p:spPr>
          <a:xfrm>
            <a:off x="1136576" y="1484784"/>
            <a:ext cx="4032448" cy="4104456"/>
          </a:xfrm>
        </p:spPr>
        <p:txBody>
          <a:bodyPr/>
          <a:lstStyle>
            <a:defPPr/>
          </a:lstStyle>
          <a:p>
            <a:pPr>
              <a:buFont typeface="Arial" panose="020B0604020202020204" pitchFamily="34" charset="0"/>
              <a:buChar char="•"/>
              <a:defRPr/>
            </a:pPr>
            <a:r>
              <a:rPr lang="nb-NO" sz="2000">
                <a:solidFill>
                  <a:schemeClr val="accent2">
                    <a:lumMod val="75000"/>
                  </a:schemeClr>
                </a:solidFill>
                <a:latin typeface="Calibri" pitchFamily="34" charset="0"/>
              </a:rPr>
              <a:t>Økt urinproduksjon</a:t>
            </a:r>
          </a:p>
          <a:p>
            <a:pPr>
              <a:buFont typeface="Arial" panose="020B0604020202020204" pitchFamily="34" charset="0"/>
              <a:buChar char="•"/>
              <a:defRPr/>
            </a:pPr>
            <a:r>
              <a:rPr lang="nb-NO" sz="2000">
                <a:solidFill>
                  <a:schemeClr val="accent2">
                    <a:lumMod val="75000"/>
                  </a:schemeClr>
                </a:solidFill>
                <a:latin typeface="Calibri" pitchFamily="34" charset="0"/>
              </a:rPr>
              <a:t>Væsketap/dehydrering</a:t>
            </a:r>
          </a:p>
          <a:p>
            <a:pPr>
              <a:buFont typeface="Arial" panose="020B0604020202020204" pitchFamily="34" charset="0"/>
              <a:buChar char="•"/>
              <a:defRPr/>
            </a:pPr>
            <a:r>
              <a:rPr lang="nb-NO" sz="2000">
                <a:solidFill>
                  <a:schemeClr val="accent2">
                    <a:lumMod val="75000"/>
                  </a:schemeClr>
                </a:solidFill>
                <a:latin typeface="Calibri" pitchFamily="34" charset="0"/>
              </a:rPr>
              <a:t>Tørste</a:t>
            </a:r>
          </a:p>
          <a:p>
            <a:pPr>
              <a:buFont typeface="Arial" panose="020B0604020202020204" pitchFamily="34" charset="0"/>
              <a:buChar char="•"/>
              <a:defRPr/>
            </a:pPr>
            <a:r>
              <a:rPr lang="nb-NO" sz="2000">
                <a:solidFill>
                  <a:schemeClr val="accent2">
                    <a:lumMod val="75000"/>
                  </a:schemeClr>
                </a:solidFill>
                <a:latin typeface="Calibri" pitchFamily="34" charset="0"/>
              </a:rPr>
              <a:t>Kvalme, oppkast</a:t>
            </a:r>
          </a:p>
          <a:p>
            <a:pPr>
              <a:buFont typeface="Arial" panose="020B0604020202020204" pitchFamily="34" charset="0"/>
              <a:buChar char="•"/>
              <a:defRPr/>
            </a:pPr>
            <a:r>
              <a:rPr lang="nb-NO" sz="2000">
                <a:solidFill>
                  <a:schemeClr val="accent2">
                    <a:lumMod val="75000"/>
                  </a:schemeClr>
                </a:solidFill>
                <a:latin typeface="Calibri" pitchFamily="34" charset="0"/>
              </a:rPr>
              <a:t>Magesmerter</a:t>
            </a:r>
          </a:p>
          <a:p>
            <a:pPr>
              <a:buFont typeface="Arial" panose="020B0604020202020204" pitchFamily="34" charset="0"/>
              <a:buChar char="•"/>
              <a:defRPr/>
            </a:pPr>
            <a:r>
              <a:rPr lang="nb-NO" sz="2000">
                <a:solidFill>
                  <a:schemeClr val="accent2">
                    <a:lumMod val="75000"/>
                  </a:schemeClr>
                </a:solidFill>
                <a:latin typeface="Calibri" pitchFamily="34" charset="0"/>
              </a:rPr>
              <a:t>Tung pust/acetonlukt</a:t>
            </a:r>
          </a:p>
          <a:p>
            <a:pPr>
              <a:buFont typeface="Arial" panose="020B0604020202020204" pitchFamily="34" charset="0"/>
              <a:buChar char="•"/>
              <a:defRPr/>
            </a:pPr>
            <a:r>
              <a:rPr lang="nb-NO" sz="2000" smtClean="0">
                <a:solidFill>
                  <a:schemeClr val="accent2">
                    <a:lumMod val="75000"/>
                  </a:schemeClr>
                </a:solidFill>
                <a:latin typeface="Calibri" pitchFamily="34" charset="0"/>
              </a:rPr>
              <a:t>Vekttap</a:t>
            </a:r>
            <a:endParaRPr lang="nb-NO" sz="2000">
              <a:solidFill>
                <a:schemeClr val="accent2">
                  <a:lumMod val="75000"/>
                </a:schemeClr>
              </a:solidFill>
              <a:latin typeface="Calibri" pitchFamily="34" charset="0"/>
            </a:endParaRPr>
          </a:p>
          <a:p>
            <a:pPr>
              <a:buFont typeface="Arial" panose="020B0604020202020204" pitchFamily="34" charset="0"/>
              <a:buChar char="•"/>
              <a:defRPr/>
            </a:pPr>
            <a:r>
              <a:rPr lang="nb-NO" sz="2000">
                <a:solidFill>
                  <a:schemeClr val="accent2">
                    <a:lumMod val="75000"/>
                  </a:schemeClr>
                </a:solidFill>
                <a:latin typeface="Calibri" pitchFamily="34" charset="0"/>
              </a:rPr>
              <a:t>Energimangel, tretthet</a:t>
            </a:r>
          </a:p>
          <a:p>
            <a:pPr>
              <a:buFont typeface="Arial" panose="020B0604020202020204" pitchFamily="34" charset="0"/>
              <a:buChar char="•"/>
              <a:defRPr/>
            </a:pPr>
            <a:r>
              <a:rPr lang="nb-NO" sz="2000" smtClean="0">
                <a:solidFill>
                  <a:schemeClr val="accent2">
                    <a:lumMod val="75000"/>
                  </a:schemeClr>
                </a:solidFill>
                <a:latin typeface="Calibri" pitchFamily="34" charset="0"/>
              </a:rPr>
              <a:t>Uklart syn på grunn av forskjell i sukkerinnholdet i linsen </a:t>
            </a:r>
            <a:r>
              <a:rPr lang="nb-NO" sz="2000">
                <a:solidFill>
                  <a:schemeClr val="accent2">
                    <a:lumMod val="75000"/>
                  </a:schemeClr>
                </a:solidFill>
                <a:latin typeface="Calibri" pitchFamily="34" charset="0"/>
              </a:rPr>
              <a:t>og </a:t>
            </a:r>
            <a:r>
              <a:rPr lang="nb-NO" sz="2000" smtClean="0">
                <a:solidFill>
                  <a:schemeClr val="accent2">
                    <a:lumMod val="75000"/>
                  </a:schemeClr>
                </a:solidFill>
                <a:latin typeface="Calibri" pitchFamily="34" charset="0"/>
              </a:rPr>
              <a:t>blodet</a:t>
            </a:r>
          </a:p>
          <a:p>
            <a:pPr>
              <a:buFont typeface="Arial" panose="020B0604020202020204" pitchFamily="34" charset="0"/>
              <a:buChar char="•"/>
              <a:defRPr/>
            </a:pPr>
            <a:r>
              <a:rPr lang="nb-NO" sz="2000" smtClean="0">
                <a:solidFill>
                  <a:schemeClr val="accent2">
                    <a:lumMod val="75000"/>
                  </a:schemeClr>
                </a:solidFill>
                <a:latin typeface="Calibri" pitchFamily="34" charset="0"/>
              </a:rPr>
              <a:t>Bevissthetsforstyrrelser</a:t>
            </a:r>
            <a:endParaRPr lang="nb-NO" sz="2000">
              <a:solidFill>
                <a:schemeClr val="accent2">
                  <a:lumMod val="75000"/>
                </a:schemeClr>
              </a:solidFill>
              <a:latin typeface="Calibri" pitchFamily="34" charset="0"/>
            </a:endParaRPr>
          </a:p>
          <a:p>
            <a:pPr>
              <a:buFont typeface="Arial" panose="020B0604020202020204" pitchFamily="34" charset="0"/>
              <a:buChar char="•"/>
              <a:defRPr/>
            </a:pPr>
            <a:endParaRPr lang="nb-NO" sz="2000">
              <a:solidFill>
                <a:schemeClr val="accent2">
                  <a:lumMod val="75000"/>
                </a:schemeClr>
              </a:solidFill>
              <a:latin typeface="Calibri" pitchFamily="34" charset="0"/>
            </a:endParaRPr>
          </a:p>
        </p:txBody>
      </p:sp>
      <p:sp>
        <p:nvSpPr>
          <p:cNvPr id="3" name="TekstSylinder 2"/>
          <p:cNvSpPr txBox="1"/>
          <p:nvPr/>
        </p:nvSpPr>
        <p:spPr>
          <a:xfrm>
            <a:off x="632520" y="573514"/>
            <a:ext cx="8280920" cy="584775"/>
          </a:xfrm>
          <a:prstGeom prst="rect">
            <a:avLst/>
          </a:prstGeom>
          <a:noFill/>
        </p:spPr>
        <p:txBody>
          <a:bodyPr wrap="square" rtlCol="0">
            <a:spAutoFit/>
          </a:bodyPr>
          <a:lstStyle>
            <a:defPPr/>
          </a:lstStyle>
          <a:p>
            <a:pPr algn="ctr"/>
            <a:r>
              <a:rPr lang="nb-NO" sz="3200" b="1" smtClean="0">
                <a:solidFill>
                  <a:schemeClr val="accent2">
                    <a:lumMod val="75000"/>
                  </a:schemeClr>
                </a:solidFill>
                <a:latin typeface="Calibri" pitchFamily="34" charset="0"/>
              </a:rPr>
              <a:t>Symptomer ved høyt blodsukker</a:t>
            </a:r>
            <a:endParaRPr lang="nb-NO" sz="3200" b="1">
              <a:solidFill>
                <a:schemeClr val="accent2">
                  <a:lumMod val="75000"/>
                </a:schemeClr>
              </a:solidFill>
              <a:latin typeface="Calibri" pitchFamily="34" charset="0"/>
            </a:endParaRPr>
          </a:p>
        </p:txBody>
      </p:sp>
      <p:pic>
        <p:nvPicPr>
          <p:cNvPr id="5122" name="Picture 2" descr="Relatert bilde">
            <a:hlinkClick r:id="rId2" tgtFrame="_blank"/>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59779" y="1412776"/>
            <a:ext cx="2880320" cy="423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6339217"/>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704528" y="548680"/>
            <a:ext cx="8352928" cy="649287"/>
          </a:xfrm>
        </p:spPr>
        <p:txBody>
          <a:bodyPr/>
          <a:lstStyle>
            <a:defPPr/>
          </a:lstStyle>
          <a:p>
            <a:pPr algn="ctr"/>
            <a:r>
              <a:rPr lang="nb-NO" sz="3200" smtClean="0">
                <a:solidFill>
                  <a:schemeClr val="accent2">
                    <a:lumMod val="75000"/>
                  </a:schemeClr>
                </a:solidFill>
                <a:latin typeface="Calibri" pitchFamily="34" charset="0"/>
              </a:rPr>
              <a:t>Tiltak ved høyt blodsukker</a:t>
            </a:r>
            <a:endParaRPr lang="nb-NO" sz="3200">
              <a:solidFill>
                <a:schemeClr val="accent2">
                  <a:lumMod val="75000"/>
                </a:schemeClr>
              </a:solidFill>
              <a:latin typeface="Calibri" pitchFamily="34" charset="0"/>
            </a:endParaRPr>
          </a:p>
        </p:txBody>
      </p:sp>
      <p:sp>
        <p:nvSpPr>
          <p:cNvPr id="3" name="Plassholder for innhold 2"/>
          <p:cNvSpPr>
            <a:spLocks noGrp="1"/>
          </p:cNvSpPr>
          <p:nvPr>
            <p:ph idx="1"/>
          </p:nvPr>
        </p:nvSpPr>
        <p:spPr>
          <a:xfrm>
            <a:off x="846301" y="1268760"/>
            <a:ext cx="5543847" cy="4968552"/>
          </a:xfrm>
        </p:spPr>
        <p:txBody>
          <a:bodyPr/>
          <a:lstStyle>
            <a:defPPr/>
          </a:lstStyle>
          <a:p>
            <a:r>
              <a:rPr lang="nb-NO" sz="2000" smtClean="0">
                <a:solidFill>
                  <a:schemeClr val="accent2">
                    <a:lumMod val="75000"/>
                  </a:schemeClr>
                </a:solidFill>
                <a:latin typeface="Calibri" pitchFamily="34" charset="0"/>
              </a:rPr>
              <a:t>Ved blodsukker over 12 mmol/l må blodsukkeret måles ofte</a:t>
            </a:r>
          </a:p>
          <a:p>
            <a:r>
              <a:rPr lang="nb-NO" sz="2000" smtClean="0">
                <a:solidFill>
                  <a:schemeClr val="accent2">
                    <a:lumMod val="75000"/>
                  </a:schemeClr>
                </a:solidFill>
                <a:latin typeface="Calibri" pitchFamily="34" charset="0"/>
              </a:rPr>
              <a:t>Viktig å innta rikelig med sukkerfri drikke</a:t>
            </a:r>
          </a:p>
          <a:p>
            <a:r>
              <a:rPr lang="nb-NO" sz="2000" smtClean="0">
                <a:solidFill>
                  <a:schemeClr val="accent2">
                    <a:lumMod val="75000"/>
                  </a:schemeClr>
                </a:solidFill>
                <a:latin typeface="Calibri" pitchFamily="34" charset="0"/>
              </a:rPr>
              <a:t>Sjekk urin for ketoner</a:t>
            </a:r>
          </a:p>
          <a:p>
            <a:r>
              <a:rPr lang="nb-NO" sz="2000" smtClean="0">
                <a:solidFill>
                  <a:schemeClr val="accent2">
                    <a:lumMod val="75000"/>
                  </a:schemeClr>
                </a:solidFill>
                <a:latin typeface="Calibri" pitchFamily="34" charset="0"/>
              </a:rPr>
              <a:t>Ta en korreksjonsdose med insulin ut fra IF og målblodsukker</a:t>
            </a:r>
          </a:p>
          <a:p>
            <a:r>
              <a:rPr lang="nb-NO" sz="2000" smtClean="0">
                <a:solidFill>
                  <a:schemeClr val="accent2">
                    <a:lumMod val="75000"/>
                  </a:schemeClr>
                </a:solidFill>
                <a:latin typeface="Calibri" pitchFamily="34" charset="0"/>
              </a:rPr>
              <a:t>Ved vedvarende høye verdier over 15 -20 mmol/l vil kroppen være mindre følsom for insulin, og det trengs relativt mer insulin for å oppnå samme blodsukkersenkende effekt. Det kan da være nødvendig å sette opptil 50 % ekstra insulin. Følg blodsukkeret nøye time for time i etterkant av en slik dose, for å unngå å få føling.</a:t>
            </a:r>
          </a:p>
        </p:txBody>
      </p:sp>
      <p:sp>
        <p:nvSpPr>
          <p:cNvPr id="4" name="TekstSylinder 3"/>
          <p:cNvSpPr txBox="1"/>
          <p:nvPr/>
        </p:nvSpPr>
        <p:spPr>
          <a:xfrm rot="717078">
            <a:off x="6807652" y="3353204"/>
            <a:ext cx="2376264" cy="2031325"/>
          </a:xfrm>
          <a:prstGeom prst="rect">
            <a:avLst/>
          </a:prstGeom>
          <a:noFill/>
          <a:ln>
            <a:solidFill>
              <a:srgbClr val="FF0000"/>
            </a:solidFill>
          </a:ln>
        </p:spPr>
        <p:txBody>
          <a:bodyPr wrap="square" rtlCol="0">
            <a:spAutoFit/>
          </a:bodyPr>
          <a:lstStyle>
            <a:defPPr/>
          </a:lstStyle>
          <a:p>
            <a:r>
              <a:rPr lang="nb-NO">
                <a:solidFill>
                  <a:srgbClr val="FF0000"/>
                </a:solidFill>
                <a:latin typeface="Calibri" pitchFamily="34" charset="0"/>
              </a:rPr>
              <a:t>Det er farlig å ha høye blodsukkerverdier over tid og høye blodsukkerverdier </a:t>
            </a:r>
            <a:endParaRPr lang="nb-NO" smtClean="0">
              <a:solidFill>
                <a:srgbClr val="FF0000"/>
              </a:solidFill>
              <a:latin typeface="Calibri" pitchFamily="34" charset="0"/>
            </a:endParaRPr>
          </a:p>
          <a:p>
            <a:r>
              <a:rPr lang="nb-NO" smtClean="0">
                <a:solidFill>
                  <a:srgbClr val="FF0000"/>
                </a:solidFill>
                <a:latin typeface="Calibri" pitchFamily="34" charset="0"/>
              </a:rPr>
              <a:t>MÅ </a:t>
            </a:r>
            <a:r>
              <a:rPr lang="nb-NO">
                <a:solidFill>
                  <a:srgbClr val="FF0000"/>
                </a:solidFill>
                <a:latin typeface="Calibri" pitchFamily="34" charset="0"/>
              </a:rPr>
              <a:t>ALLTID KORRIGERES </a:t>
            </a:r>
            <a:endParaRPr lang="nb-NO" smtClean="0">
              <a:solidFill>
                <a:srgbClr val="FF0000"/>
              </a:solidFill>
              <a:latin typeface="Calibri" pitchFamily="34" charset="0"/>
            </a:endParaRPr>
          </a:p>
          <a:p>
            <a:r>
              <a:rPr lang="nb-NO" smtClean="0">
                <a:solidFill>
                  <a:srgbClr val="FF0000"/>
                </a:solidFill>
                <a:latin typeface="Calibri" pitchFamily="34" charset="0"/>
              </a:rPr>
              <a:t>med </a:t>
            </a:r>
            <a:r>
              <a:rPr lang="nb-NO">
                <a:solidFill>
                  <a:srgbClr val="FF0000"/>
                </a:solidFill>
                <a:latin typeface="Calibri" pitchFamily="34" charset="0"/>
              </a:rPr>
              <a:t>ekstra </a:t>
            </a:r>
            <a:r>
              <a:rPr lang="nb-NO" smtClean="0">
                <a:solidFill>
                  <a:srgbClr val="FF0000"/>
                </a:solidFill>
                <a:latin typeface="Calibri" pitchFamily="34" charset="0"/>
              </a:rPr>
              <a:t>insulin</a:t>
            </a:r>
            <a:endParaRPr lang="nb-NO">
              <a:solidFill>
                <a:srgbClr val="FF0000"/>
              </a:solidFill>
              <a:latin typeface="Calibri" pitchFamily="34" charset="0"/>
            </a:endParaRP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93160" y="1556792"/>
            <a:ext cx="3205251" cy="1255390"/>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0802506"/>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tel 1"/>
          <p:cNvSpPr>
            <a:spLocks noGrp="1"/>
          </p:cNvSpPr>
          <p:nvPr>
            <p:ph type="title"/>
          </p:nvPr>
        </p:nvSpPr>
        <p:spPr>
          <a:xfrm>
            <a:off x="560512" y="620688"/>
            <a:ext cx="8481392" cy="704850"/>
          </a:xfrm>
        </p:spPr>
        <p:txBody>
          <a:bodyPr/>
          <a:lstStyle>
            <a:defPPr/>
          </a:lstStyle>
          <a:p>
            <a:pPr algn="ctr"/>
            <a:r>
              <a:rPr lang="nb-NO" sz="3200" smtClean="0">
                <a:solidFill>
                  <a:schemeClr val="accent2">
                    <a:lumMod val="75000"/>
                  </a:schemeClr>
                </a:solidFill>
                <a:latin typeface="Calibri" pitchFamily="34" charset="0"/>
              </a:rPr>
              <a:t>Hva er ketoacidose / syreforgiftning?</a:t>
            </a:r>
            <a:endParaRPr lang="nb-NO" sz="3200" i="1" smtClean="0">
              <a:solidFill>
                <a:schemeClr val="accent2">
                  <a:lumMod val="75000"/>
                </a:schemeClr>
              </a:solidFill>
              <a:latin typeface="Calibri" pitchFamily="34" charset="0"/>
            </a:endParaRPr>
          </a:p>
        </p:txBody>
      </p:sp>
      <p:sp>
        <p:nvSpPr>
          <p:cNvPr id="161795" name="Plassholder for innhold 2"/>
          <p:cNvSpPr>
            <a:spLocks noGrp="1"/>
          </p:cNvSpPr>
          <p:nvPr>
            <p:ph idx="1"/>
          </p:nvPr>
        </p:nvSpPr>
        <p:spPr>
          <a:xfrm>
            <a:off x="272480" y="1196752"/>
            <a:ext cx="9441656" cy="4032448"/>
          </a:xfrm>
        </p:spPr>
        <p:txBody>
          <a:bodyPr/>
          <a:lstStyle>
            <a:defPPr/>
          </a:lstStyle>
          <a:p>
            <a:pPr>
              <a:defRPr/>
            </a:pPr>
            <a:r>
              <a:rPr lang="nb-NO" sz="2000" err="1" smtClean="0">
                <a:solidFill>
                  <a:schemeClr val="accent2">
                    <a:lumMod val="75000"/>
                  </a:schemeClr>
                </a:solidFill>
                <a:latin typeface="Calibri" pitchFamily="34" charset="0"/>
              </a:rPr>
              <a:t>Ketoacidose oppstår når kroppen må forbrenne fett grunnet insulinmangel</a:t>
            </a:r>
          </a:p>
          <a:p>
            <a:pPr>
              <a:defRPr/>
            </a:pPr>
            <a:r>
              <a:rPr lang="nb-NO" sz="2000" smtClean="0">
                <a:solidFill>
                  <a:schemeClr val="accent2">
                    <a:lumMod val="75000"/>
                  </a:schemeClr>
                </a:solidFill>
                <a:latin typeface="Calibri" pitchFamily="34" charset="0"/>
              </a:rPr>
              <a:t>Insulinmangel med fare for ketoacidose kan oppstå  ved pumpesvikt, eller hvis man har glemt å ta langtidsvirkende insulin, eller kanskje tatt for lite insulin under sykdom med feber.</a:t>
            </a:r>
          </a:p>
          <a:p>
            <a:pPr>
              <a:defRPr/>
            </a:pPr>
            <a:r>
              <a:rPr lang="nb-NO" sz="2000" smtClean="0">
                <a:solidFill>
                  <a:schemeClr val="accent2">
                    <a:lumMod val="75000"/>
                  </a:schemeClr>
                </a:solidFill>
                <a:latin typeface="Calibri" pitchFamily="34" charset="0"/>
              </a:rPr>
              <a:t>Ved ketoacidose føler man seg syk med vondt i magen, oppkast og smerter i musklene. Man vil puste fortere, bli trøtt og medtatt og etter hvert mer sløv.</a:t>
            </a:r>
          </a:p>
          <a:p>
            <a:pPr>
              <a:defRPr/>
            </a:pPr>
            <a:r>
              <a:rPr lang="nb-NO" sz="2000" smtClean="0">
                <a:solidFill>
                  <a:schemeClr val="accent2">
                    <a:lumMod val="75000"/>
                  </a:schemeClr>
                </a:solidFill>
                <a:latin typeface="Calibri" pitchFamily="34" charset="0"/>
              </a:rPr>
              <a:t>Man vil da trenge insulin i større doser enn vanlig, siden man blir mindre følsom for insulin ved høye blodsukkerverdier. Man kan trenge opptil 50% - 100 % mer insulin. </a:t>
            </a:r>
            <a:r>
              <a:rPr lang="nb-NO" sz="2000" b="1" smtClean="0">
                <a:solidFill>
                  <a:schemeClr val="accent2">
                    <a:lumMod val="75000"/>
                  </a:schemeClr>
                </a:solidFill>
                <a:latin typeface="Calibri" pitchFamily="34" charset="0"/>
              </a:rPr>
              <a:t>Du kan ikke bruke din IF som vanlig for beregning av korreksjonsdose.  </a:t>
            </a:r>
            <a:endParaRPr lang="nb-NO" sz="2000" smtClean="0">
              <a:solidFill>
                <a:schemeClr val="accent2">
                  <a:lumMod val="75000"/>
                </a:schemeClr>
              </a:solidFill>
              <a:latin typeface="Calibri" pitchFamily="34" charset="0"/>
            </a:endParaRPr>
          </a:p>
        </p:txBody>
      </p:sp>
      <p:sp>
        <p:nvSpPr>
          <p:cNvPr id="2" name="TekstSylinder 1"/>
          <p:cNvSpPr txBox="1"/>
          <p:nvPr/>
        </p:nvSpPr>
        <p:spPr>
          <a:xfrm>
            <a:off x="1208584" y="4437112"/>
            <a:ext cx="4680520" cy="1200329"/>
          </a:xfrm>
          <a:prstGeom prst="rect">
            <a:avLst/>
          </a:prstGeom>
          <a:noFill/>
          <a:ln>
            <a:solidFill>
              <a:schemeClr val="tx1"/>
            </a:solidFill>
          </a:ln>
        </p:spPr>
        <p:txBody>
          <a:bodyPr wrap="square" rtlCol="0">
            <a:spAutoFit/>
          </a:bodyPr>
          <a:lstStyle>
            <a:defPPr/>
          </a:lstStyle>
          <a:p>
            <a:r>
              <a:rPr lang="nb-NO" sz="2400">
                <a:solidFill>
                  <a:srgbClr val="FF0000"/>
                </a:solidFill>
                <a:latin typeface="Calibri" pitchFamily="34" charset="0"/>
              </a:rPr>
              <a:t>Ta kontakt med </a:t>
            </a:r>
            <a:r>
              <a:rPr lang="nb-NO" sz="2400" smtClean="0">
                <a:solidFill>
                  <a:srgbClr val="FF0000"/>
                </a:solidFill>
                <a:latin typeface="Calibri" pitchFamily="34" charset="0"/>
              </a:rPr>
              <a:t>sykehuset snarest dersom du opplever dette! </a:t>
            </a:r>
          </a:p>
          <a:p>
            <a:r>
              <a:rPr lang="nb-NO" sz="2400" smtClean="0">
                <a:solidFill>
                  <a:srgbClr val="FF0000"/>
                </a:solidFill>
                <a:latin typeface="Calibri" pitchFamily="34" charset="0"/>
              </a:rPr>
              <a:t>Ved akutte tilstander ring 113!</a:t>
            </a:r>
            <a:endParaRPr lang="nb-NO" sz="2400">
              <a:solidFill>
                <a:srgbClr val="FF0000"/>
              </a:solidFill>
            </a:endParaRPr>
          </a:p>
        </p:txBody>
      </p:sp>
      <p:pic>
        <p:nvPicPr>
          <p:cNvPr id="5" name="Picture 2" descr="P:\VestAgder\wpdok\Bilder\Diabetes PP-presentasjon\ambulanse.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05128" y="4444161"/>
            <a:ext cx="2304256" cy="161641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7199147"/>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tel 1"/>
          <p:cNvSpPr>
            <a:spLocks noGrp="1"/>
          </p:cNvSpPr>
          <p:nvPr>
            <p:ph type="title"/>
          </p:nvPr>
        </p:nvSpPr>
        <p:spPr>
          <a:xfrm>
            <a:off x="416496" y="404664"/>
            <a:ext cx="9073008" cy="730664"/>
          </a:xfrm>
        </p:spPr>
        <p:txBody>
          <a:bodyPr/>
          <a:lstStyle>
            <a:defPPr/>
          </a:lstStyle>
          <a:p>
            <a:pPr algn="ctr" eaLnBrk="1" hangingPunct="1"/>
            <a:r>
              <a:rPr lang="nb-NO" sz="3200" smtClean="0">
                <a:solidFill>
                  <a:schemeClr val="accent2">
                    <a:lumMod val="75000"/>
                  </a:schemeClr>
                </a:solidFill>
                <a:latin typeface="Calibri" pitchFamily="34" charset="0"/>
              </a:rPr>
              <a:t>Hvorfor trenger du insulin?</a:t>
            </a:r>
          </a:p>
        </p:txBody>
      </p:sp>
      <p:sp>
        <p:nvSpPr>
          <p:cNvPr id="22531" name="Plassholder for innhold 2"/>
          <p:cNvSpPr>
            <a:spLocks noGrp="1"/>
          </p:cNvSpPr>
          <p:nvPr>
            <p:ph idx="1"/>
          </p:nvPr>
        </p:nvSpPr>
        <p:spPr>
          <a:xfrm>
            <a:off x="560512" y="1481176"/>
            <a:ext cx="6648896" cy="4176848"/>
          </a:xfrm>
        </p:spPr>
        <p:txBody>
          <a:bodyPr/>
          <a:lstStyle>
            <a:defPPr/>
          </a:lstStyle>
          <a:p>
            <a:pPr eaLnBrk="1" hangingPunct="1"/>
            <a:r>
              <a:rPr lang="nb-NO" sz="1800" smtClean="0">
                <a:solidFill>
                  <a:schemeClr val="accent2">
                    <a:lumMod val="75000"/>
                  </a:schemeClr>
                </a:solidFill>
                <a:latin typeface="Calibri" pitchFamily="34" charset="0"/>
              </a:rPr>
              <a:t>Alle cellene du har i kroppen trenger energi for å gjøre den jobben de skal gjøre: hjerneceller, hudceller, muskelceller og mange andre</a:t>
            </a:r>
          </a:p>
          <a:p>
            <a:r>
              <a:rPr lang="nb-NO" sz="1800" smtClean="0">
                <a:solidFill>
                  <a:schemeClr val="accent2">
                    <a:lumMod val="75000"/>
                  </a:schemeClr>
                </a:solidFill>
                <a:latin typeface="Calibri" pitchFamily="34" charset="0"/>
              </a:rPr>
              <a:t>Energien kommer fra maten du spiser. Maten blir kvernet i magen og går over i tarmene dine</a:t>
            </a:r>
          </a:p>
          <a:p>
            <a:r>
              <a:rPr lang="nb-NO" sz="1800" smtClean="0">
                <a:solidFill>
                  <a:schemeClr val="accent2">
                    <a:lumMod val="75000"/>
                  </a:schemeClr>
                </a:solidFill>
                <a:latin typeface="Calibri" pitchFamily="34" charset="0"/>
              </a:rPr>
              <a:t>Når den er blitt helt flytende i tarmene kan næringsstoffene taes opp i blodet som karbohydrater, proteiner, fett, vitaminer, mineraler og vann</a:t>
            </a:r>
          </a:p>
          <a:p>
            <a:r>
              <a:rPr lang="nb-NO" sz="1800" smtClean="0">
                <a:solidFill>
                  <a:schemeClr val="accent2">
                    <a:lumMod val="75000"/>
                  </a:schemeClr>
                </a:solidFill>
                <a:latin typeface="Calibri" pitchFamily="34" charset="0"/>
              </a:rPr>
              <a:t>Dette er stoffene som kroppen din trenger for at du skal holde deg frisk, vokse og ha energi til å gjøre det du vil hver dag</a:t>
            </a:r>
          </a:p>
          <a:p>
            <a:r>
              <a:rPr lang="nb-NO" sz="1800" smtClean="0">
                <a:solidFill>
                  <a:schemeClr val="accent2">
                    <a:lumMod val="75000"/>
                  </a:schemeClr>
                </a:solidFill>
                <a:latin typeface="Calibri" pitchFamily="34" charset="0"/>
              </a:rPr>
              <a:t>Karbohydratene er den viktigste energikilden for cellene dine. </a:t>
            </a:r>
            <a:r>
              <a:rPr lang="nb-NO" sz="1800">
                <a:solidFill>
                  <a:schemeClr val="accent2">
                    <a:lumMod val="75000"/>
                  </a:schemeClr>
                </a:solidFill>
                <a:latin typeface="Calibri" pitchFamily="34" charset="0"/>
              </a:rPr>
              <a:t>A</a:t>
            </a:r>
            <a:r>
              <a:rPr lang="nb-NO" sz="1800" smtClean="0">
                <a:solidFill>
                  <a:schemeClr val="accent2">
                    <a:lumMod val="75000"/>
                  </a:schemeClr>
                </a:solidFill>
                <a:latin typeface="Calibri" pitchFamily="34" charset="0"/>
              </a:rPr>
              <a:t>kkurat som bilen trenger bensin, trenger cellene sukker eller glukose, som kommer fra karbohydratene</a:t>
            </a:r>
          </a:p>
          <a:p>
            <a:pPr eaLnBrk="1" hangingPunct="1">
              <a:buFont typeface="Wingdings 2" pitchFamily="18" charset="2"/>
              <a:buNone/>
            </a:pPr>
            <a:r>
              <a:rPr lang="nb-NO" sz="1800" smtClean="0">
                <a:solidFill>
                  <a:schemeClr val="accent2">
                    <a:lumMod val="75000"/>
                  </a:schemeClr>
                </a:solidFill>
                <a:latin typeface="Calibri" pitchFamily="34" charset="0"/>
              </a:rPr>
              <a:t> </a:t>
            </a:r>
          </a:p>
        </p:txBody>
      </p:sp>
      <p:pic>
        <p:nvPicPr>
          <p:cNvPr id="6146" name="Picture 2" descr="P:\VestAgder\wpdok\Bilder\Diabetes PP-presentasjon\Bilde s 5.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29264" y="1909616"/>
            <a:ext cx="2376264" cy="331996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5751008"/>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p:nvPr>
        </p:nvSpPr>
        <p:spPr>
          <a:xfrm>
            <a:off x="709124" y="404664"/>
            <a:ext cx="8496944" cy="1224135"/>
          </a:xfrm>
        </p:spPr>
        <p:txBody>
          <a:bodyPr/>
          <a:lstStyle>
            <a:defPPr/>
          </a:lstStyle>
          <a:p>
            <a:pPr algn="ctr">
              <a:buFont typeface="Wingdings 2" pitchFamily="18" charset="2"/>
              <a:buNone/>
              <a:defRPr/>
            </a:pPr>
            <a:r>
              <a:rPr lang="nb-NO" sz="6000" smtClean="0">
                <a:solidFill>
                  <a:schemeClr val="accent2">
                    <a:lumMod val="75000"/>
                  </a:schemeClr>
                </a:solidFill>
                <a:latin typeface="Calibri" pitchFamily="34" charset="0"/>
              </a:rPr>
              <a:t>Ketoner</a:t>
            </a:r>
            <a:endParaRPr lang="nb-NO" sz="6000">
              <a:solidFill>
                <a:schemeClr val="accent2">
                  <a:lumMod val="75000"/>
                </a:schemeClr>
              </a:solidFill>
              <a:latin typeface="Calibri" pitchFamily="34" charset="0"/>
            </a:endParaRPr>
          </a:p>
        </p:txBody>
      </p:sp>
      <p:pic>
        <p:nvPicPr>
          <p:cNvPr id="5122" name="Picture 2" descr="P:\VestAgder\wpdok\Bilder\Diabetes PP-presentasjon\Fisk.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48744" y="1484784"/>
            <a:ext cx="4617704" cy="437092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009734"/>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tel 1"/>
          <p:cNvSpPr>
            <a:spLocks noGrp="1"/>
          </p:cNvSpPr>
          <p:nvPr>
            <p:ph type="title"/>
          </p:nvPr>
        </p:nvSpPr>
        <p:spPr>
          <a:xfrm>
            <a:off x="488504" y="404664"/>
            <a:ext cx="8568952" cy="576064"/>
          </a:xfrm>
        </p:spPr>
        <p:txBody>
          <a:bodyPr/>
          <a:lstStyle>
            <a:defPPr/>
          </a:lstStyle>
          <a:p>
            <a:pPr algn="ctr"/>
            <a:r>
              <a:rPr lang="nb-NO" sz="3200" smtClean="0">
                <a:solidFill>
                  <a:schemeClr val="accent2">
                    <a:lumMod val="75000"/>
                  </a:schemeClr>
                </a:solidFill>
                <a:latin typeface="Calibri" pitchFamily="34" charset="0"/>
              </a:rPr>
              <a:t>Hvorfor måle ketoner?</a:t>
            </a:r>
          </a:p>
        </p:txBody>
      </p:sp>
      <p:sp>
        <p:nvSpPr>
          <p:cNvPr id="2" name="Plassholder for innhold 1"/>
          <p:cNvSpPr>
            <a:spLocks noGrp="1"/>
          </p:cNvSpPr>
          <p:nvPr>
            <p:ph idx="1"/>
          </p:nvPr>
        </p:nvSpPr>
        <p:spPr>
          <a:xfrm>
            <a:off x="4088904" y="1268760"/>
            <a:ext cx="3529013" cy="4197990"/>
          </a:xfrm>
        </p:spPr>
        <p:txBody>
          <a:bodyPr/>
          <a:lstStyle>
            <a:defPPr/>
          </a:lstStyle>
          <a:p>
            <a:r>
              <a:rPr lang="nb-NO" sz="1800" smtClean="0">
                <a:solidFill>
                  <a:schemeClr val="accent2">
                    <a:lumMod val="75000"/>
                  </a:schemeClr>
                </a:solidFill>
                <a:latin typeface="Calibri" pitchFamily="34" charset="0"/>
              </a:rPr>
              <a:t>Ketoner oppstår når cellene i kroppen ikke får nok energi fra karbohydratene, på grunn av insulinmangel. Kroppen forbrenner da fett, og det dannes ketoner som avfallsstoff </a:t>
            </a:r>
          </a:p>
          <a:p>
            <a:r>
              <a:rPr lang="nb-NO" sz="1800" smtClean="0">
                <a:solidFill>
                  <a:schemeClr val="accent2">
                    <a:lumMod val="75000"/>
                  </a:schemeClr>
                </a:solidFill>
                <a:latin typeface="Calibri" pitchFamily="34" charset="0"/>
              </a:rPr>
              <a:t>Økte ketonverdier OG høyt blodsukker er tegn på ketoacidose</a:t>
            </a:r>
          </a:p>
          <a:p>
            <a:r>
              <a:rPr lang="nb-NO" sz="1800" smtClean="0">
                <a:solidFill>
                  <a:schemeClr val="accent2">
                    <a:lumMod val="75000"/>
                  </a:schemeClr>
                </a:solidFill>
                <a:latin typeface="Calibri" pitchFamily="34" charset="0"/>
              </a:rPr>
              <a:t>Ketoner kan måles i urin eller blod</a:t>
            </a:r>
          </a:p>
          <a:p>
            <a:r>
              <a:rPr lang="nb-NO" sz="1800" smtClean="0">
                <a:solidFill>
                  <a:schemeClr val="accent2">
                    <a:lumMod val="75000"/>
                  </a:schemeClr>
                </a:solidFill>
                <a:latin typeface="Calibri" pitchFamily="34" charset="0"/>
              </a:rPr>
              <a:t>Ketoner skal måles ved vedvarende høyt blodsukker og ved sykdom</a:t>
            </a:r>
          </a:p>
          <a:p>
            <a:endParaRPr lang="nb-NO" sz="1800">
              <a:solidFill>
                <a:schemeClr val="accent2">
                  <a:lumMod val="75000"/>
                </a:schemeClr>
              </a:solidFill>
              <a:latin typeface="Calibri" pitchFamily="34" charset="0"/>
            </a:endParaRPr>
          </a:p>
          <a:p>
            <a:endParaRPr lang="nb-NO"/>
          </a:p>
        </p:txBody>
      </p:sp>
      <p:pic>
        <p:nvPicPr>
          <p:cNvPr id="3" name="Bilde 2"/>
          <p:cNvPicPr>
            <a:picLocks noChangeAspect="1"/>
          </p:cNvPicPr>
          <p:nvPr/>
        </p:nvPicPr>
        <p:blipFill>
          <a:blip r:embed="rId2"/>
          <a:stretch>
            <a:fillRect/>
          </a:stretch>
        </p:blipFill>
        <p:spPr>
          <a:xfrm>
            <a:off x="1856656" y="2034255"/>
            <a:ext cx="1714500" cy="2667000"/>
          </a:xfrm>
          <a:prstGeom prst="rect">
            <a:avLst/>
          </a:prstGeom>
        </p:spPr>
      </p:pic>
    </p:spTree>
    <p:extLst>
      <p:ext uri="{BB962C8B-B14F-4D97-AF65-F5344CB8AC3E}">
        <p14:creationId xmlns:p14="http://schemas.microsoft.com/office/powerpoint/2010/main" val="1837549118"/>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7" name="Plassholder for innhold 2"/>
          <p:cNvSpPr>
            <a:spLocks noGrp="1"/>
          </p:cNvSpPr>
          <p:nvPr>
            <p:ph idx="1"/>
          </p:nvPr>
        </p:nvSpPr>
        <p:spPr>
          <a:xfrm>
            <a:off x="1928590" y="4725144"/>
            <a:ext cx="5472608" cy="897607"/>
          </a:xfrm>
        </p:spPr>
        <p:txBody>
          <a:bodyPr/>
          <a:lstStyle>
            <a:defPPr/>
          </a:lstStyle>
          <a:p>
            <a:pPr>
              <a:defRPr/>
            </a:pPr>
            <a:r>
              <a:rPr lang="nb-NO" sz="2000" smtClean="0">
                <a:solidFill>
                  <a:schemeClr val="accent2">
                    <a:lumMod val="75000"/>
                  </a:schemeClr>
                </a:solidFill>
                <a:latin typeface="Calibri" pitchFamily="34" charset="0"/>
              </a:rPr>
              <a:t>Strimmelen </a:t>
            </a:r>
            <a:r>
              <a:rPr lang="nb-NO" sz="2000">
                <a:solidFill>
                  <a:schemeClr val="accent2">
                    <a:lumMod val="75000"/>
                  </a:schemeClr>
                </a:solidFill>
                <a:latin typeface="Calibri" pitchFamily="34" charset="0"/>
              </a:rPr>
              <a:t>dyppes i litt urin. Les av resultatet ved hjelp av fargene på boksen</a:t>
            </a:r>
          </a:p>
          <a:p>
            <a:pPr>
              <a:defRPr/>
            </a:pPr>
            <a:endParaRPr lang="nb-NO" sz="2000">
              <a:solidFill>
                <a:schemeClr val="accent2">
                  <a:lumMod val="75000"/>
                </a:schemeClr>
              </a:solidFill>
              <a:latin typeface="Calibri" pitchFamily="34" charset="0"/>
            </a:endParaRPr>
          </a:p>
          <a:p>
            <a:pPr marL="0" indent="0">
              <a:buNone/>
              <a:defRPr/>
            </a:pPr>
            <a:endParaRPr lang="nb-NO" sz="2400" smtClean="0">
              <a:solidFill>
                <a:schemeClr val="accent2">
                  <a:lumMod val="75000"/>
                </a:schemeClr>
              </a:solidFill>
              <a:latin typeface="Calibri" pitchFamily="34" charset="0"/>
            </a:endParaRPr>
          </a:p>
          <a:p>
            <a:pPr marL="0" indent="0">
              <a:buNone/>
              <a:defRPr/>
            </a:pPr>
            <a:endParaRPr lang="nb-NO" sz="2400" smtClean="0">
              <a:solidFill>
                <a:schemeClr val="accent2">
                  <a:lumMod val="75000"/>
                </a:schemeClr>
              </a:solidFill>
              <a:latin typeface="Calibri" pitchFamily="34" charset="0"/>
            </a:endParaRPr>
          </a:p>
        </p:txBody>
      </p:sp>
      <p:pic>
        <p:nvPicPr>
          <p:cNvPr id="6146" name="Picture 2" descr="P:\VestAgder\wpdok\Bilder\Diabetes PP-presentasjon\Ketostix.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20752" y="1196752"/>
            <a:ext cx="3173338" cy="317333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5" name="Tittel 1"/>
          <p:cNvSpPr txBox="1"/>
          <p:nvPr/>
        </p:nvSpPr>
        <p:spPr bwMode="auto">
          <a:xfrm>
            <a:off x="848544" y="332656"/>
            <a:ext cx="7632700" cy="649287"/>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defPPr/>
            <a:lvl1pPr algn="l" rtl="0" eaLnBrk="1" fontAlgn="base" hangingPunct="1">
              <a:spcBef>
                <a:spcPct val="0"/>
              </a:spcBef>
              <a:spcAft>
                <a:spcPct val="0"/>
              </a:spcAft>
              <a:defRPr sz="2800" b="1">
                <a:solidFill>
                  <a:srgbClr val="00338D"/>
                </a:solidFill>
                <a:latin typeface="+mj-lt"/>
                <a:ea typeface="+mj-ea"/>
                <a:cs typeface="+mj-cs"/>
              </a:defRPr>
            </a:lvl1pPr>
            <a:lvl2pPr algn="l" rtl="0" eaLnBrk="1" fontAlgn="base" hangingPunct="1">
              <a:spcBef>
                <a:spcPct val="0"/>
              </a:spcBef>
              <a:spcAft>
                <a:spcPct val="0"/>
              </a:spcAft>
              <a:defRPr sz="2800" b="1">
                <a:solidFill>
                  <a:schemeClr val="tx2"/>
                </a:solidFill>
                <a:latin typeface="Arial"/>
              </a:defRPr>
            </a:lvl2pPr>
            <a:lvl3pPr algn="l" rtl="0" eaLnBrk="1" fontAlgn="base" hangingPunct="1">
              <a:spcBef>
                <a:spcPct val="0"/>
              </a:spcBef>
              <a:spcAft>
                <a:spcPct val="0"/>
              </a:spcAft>
              <a:defRPr sz="2800" b="1">
                <a:solidFill>
                  <a:schemeClr val="tx2"/>
                </a:solidFill>
                <a:latin typeface="Arial"/>
              </a:defRPr>
            </a:lvl3pPr>
            <a:lvl4pPr algn="l" rtl="0" eaLnBrk="1" fontAlgn="base" hangingPunct="1">
              <a:spcBef>
                <a:spcPct val="0"/>
              </a:spcBef>
              <a:spcAft>
                <a:spcPct val="0"/>
              </a:spcAft>
              <a:defRPr sz="2800" b="1">
                <a:solidFill>
                  <a:schemeClr val="tx2"/>
                </a:solidFill>
                <a:latin typeface="Arial"/>
              </a:defRPr>
            </a:lvl4pPr>
            <a:lvl5pPr algn="l" rtl="0" eaLnBrk="1" fontAlgn="base" hangingPunct="1">
              <a:spcBef>
                <a:spcPct val="0"/>
              </a:spcBef>
              <a:spcAft>
                <a:spcPct val="0"/>
              </a:spcAft>
              <a:defRPr sz="2800" b="1">
                <a:solidFill>
                  <a:schemeClr val="tx2"/>
                </a:solidFill>
                <a:latin typeface="Arial"/>
              </a:defRPr>
            </a:lvl5pPr>
            <a:lvl6pPr marL="457200" algn="l" rtl="0" eaLnBrk="1" fontAlgn="base" hangingPunct="1">
              <a:spcBef>
                <a:spcPct val="0"/>
              </a:spcBef>
              <a:spcAft>
                <a:spcPct val="0"/>
              </a:spcAft>
              <a:defRPr sz="2800" b="1">
                <a:solidFill>
                  <a:schemeClr val="tx2"/>
                </a:solidFill>
                <a:latin typeface="Arial"/>
              </a:defRPr>
            </a:lvl6pPr>
            <a:lvl7pPr marL="914400" algn="l" rtl="0" eaLnBrk="1" fontAlgn="base" hangingPunct="1">
              <a:spcBef>
                <a:spcPct val="0"/>
              </a:spcBef>
              <a:spcAft>
                <a:spcPct val="0"/>
              </a:spcAft>
              <a:defRPr sz="2800" b="1">
                <a:solidFill>
                  <a:schemeClr val="tx2"/>
                </a:solidFill>
                <a:latin typeface="Arial"/>
              </a:defRPr>
            </a:lvl7pPr>
            <a:lvl8pPr marL="1371600" algn="l" rtl="0" eaLnBrk="1" fontAlgn="base" hangingPunct="1">
              <a:spcBef>
                <a:spcPct val="0"/>
              </a:spcBef>
              <a:spcAft>
                <a:spcPct val="0"/>
              </a:spcAft>
              <a:defRPr sz="2800" b="1">
                <a:solidFill>
                  <a:schemeClr val="tx2"/>
                </a:solidFill>
                <a:latin typeface="Arial"/>
              </a:defRPr>
            </a:lvl8pPr>
            <a:lvl9pPr marL="1828800" algn="l" rtl="0" eaLnBrk="1" fontAlgn="base" hangingPunct="1">
              <a:spcBef>
                <a:spcPct val="0"/>
              </a:spcBef>
              <a:spcAft>
                <a:spcPct val="0"/>
              </a:spcAft>
              <a:defRPr sz="2800" b="1">
                <a:solidFill>
                  <a:schemeClr val="tx2"/>
                </a:solidFill>
                <a:latin typeface="Arial"/>
              </a:defRPr>
            </a:lvl9pPr>
          </a:lstStyle>
          <a:p>
            <a:pPr algn="ctr"/>
            <a:r>
              <a:rPr lang="nb-NO" kern="0" smtClean="0">
                <a:solidFill>
                  <a:schemeClr val="accent2">
                    <a:lumMod val="75000"/>
                  </a:schemeClr>
                </a:solidFill>
              </a:rPr>
              <a:t>Måling av ketoner i urin</a:t>
            </a:r>
            <a:endParaRPr lang="nb-NO" kern="0">
              <a:solidFill>
                <a:schemeClr val="accent2">
                  <a:lumMod val="75000"/>
                </a:schemeClr>
              </a:solidFill>
            </a:endParaRPr>
          </a:p>
        </p:txBody>
      </p:sp>
    </p:spTree>
    <p:extLst>
      <p:ext uri="{BB962C8B-B14F-4D97-AF65-F5344CB8AC3E}">
        <p14:creationId xmlns:p14="http://schemas.microsoft.com/office/powerpoint/2010/main" val="451189649"/>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defPPr/>
          </a:lstStyle>
          <a:p>
            <a:pPr algn="ctr"/>
            <a:r>
              <a:rPr lang="nb-NO" smtClean="0">
                <a:solidFill>
                  <a:schemeClr val="accent2">
                    <a:lumMod val="75000"/>
                  </a:schemeClr>
                </a:solidFill>
              </a:rPr>
              <a:t>Måling av ketoner i blod</a:t>
            </a:r>
            <a:endParaRPr lang="nb-NO">
              <a:solidFill>
                <a:schemeClr val="accent2">
                  <a:lumMod val="75000"/>
                </a:schemeClr>
              </a:solidFill>
            </a:endParaRPr>
          </a:p>
        </p:txBody>
      </p:sp>
      <p:sp>
        <p:nvSpPr>
          <p:cNvPr id="3" name="Plassholder for innhold 2"/>
          <p:cNvSpPr>
            <a:spLocks noGrp="1"/>
          </p:cNvSpPr>
          <p:nvPr>
            <p:ph idx="1"/>
          </p:nvPr>
        </p:nvSpPr>
        <p:spPr>
          <a:xfrm>
            <a:off x="4160143" y="1628800"/>
            <a:ext cx="4321101" cy="2948056"/>
          </a:xfrm>
        </p:spPr>
        <p:txBody>
          <a:bodyPr/>
          <a:lstStyle>
            <a:defPPr/>
          </a:lstStyle>
          <a:p>
            <a:r>
              <a:rPr lang="nb-NO" sz="2000" smtClean="0">
                <a:solidFill>
                  <a:schemeClr val="accent2">
                    <a:lumMod val="75000"/>
                  </a:schemeClr>
                </a:solidFill>
              </a:rPr>
              <a:t>Måles på samme måte som blodsukker</a:t>
            </a:r>
          </a:p>
          <a:p>
            <a:r>
              <a:rPr lang="nb-NO" sz="2000" smtClean="0">
                <a:solidFill>
                  <a:schemeClr val="accent2">
                    <a:lumMod val="75000"/>
                  </a:schemeClr>
                </a:solidFill>
              </a:rPr>
              <a:t>Utstyret </a:t>
            </a:r>
            <a:r>
              <a:rPr lang="nb-NO" sz="2000">
                <a:solidFill>
                  <a:schemeClr val="accent2">
                    <a:lumMod val="75000"/>
                  </a:schemeClr>
                </a:solidFill>
              </a:rPr>
              <a:t>til </a:t>
            </a:r>
            <a:r>
              <a:rPr lang="nb-NO" sz="2000" smtClean="0">
                <a:solidFill>
                  <a:schemeClr val="accent2">
                    <a:lumMod val="75000"/>
                  </a:schemeClr>
                </a:solidFill>
              </a:rPr>
              <a:t>å måle blodketoner </a:t>
            </a:r>
            <a:r>
              <a:rPr lang="nb-NO" sz="2000">
                <a:solidFill>
                  <a:schemeClr val="accent2">
                    <a:lumMod val="75000"/>
                  </a:schemeClr>
                </a:solidFill>
              </a:rPr>
              <a:t>dekkes per i dag ikke av refusjonsordninger (blå resept</a:t>
            </a:r>
            <a:r>
              <a:rPr lang="nb-NO" sz="2000" smtClean="0">
                <a:solidFill>
                  <a:schemeClr val="accent2">
                    <a:lumMod val="75000"/>
                  </a:schemeClr>
                </a:solidFill>
              </a:rPr>
              <a:t>)</a:t>
            </a:r>
          </a:p>
          <a:p>
            <a:r>
              <a:rPr lang="nb-NO" sz="2000" smtClean="0">
                <a:solidFill>
                  <a:schemeClr val="accent2">
                    <a:lumMod val="75000"/>
                  </a:schemeClr>
                </a:solidFill>
              </a:rPr>
              <a:t>Dersom </a:t>
            </a:r>
            <a:r>
              <a:rPr lang="nb-NO" sz="2000">
                <a:solidFill>
                  <a:schemeClr val="accent2">
                    <a:lumMod val="75000"/>
                  </a:schemeClr>
                </a:solidFill>
              </a:rPr>
              <a:t>dette er aktuelt for deg, ta kontakt med din </a:t>
            </a:r>
            <a:r>
              <a:rPr lang="nb-NO" sz="2000" smtClean="0">
                <a:solidFill>
                  <a:schemeClr val="accent2">
                    <a:lumMod val="75000"/>
                  </a:schemeClr>
                </a:solidFill>
              </a:rPr>
              <a:t>diabetessykepleier</a:t>
            </a:r>
            <a:endParaRPr lang="nb-NO" sz="2000">
              <a:solidFill>
                <a:schemeClr val="accent2">
                  <a:lumMod val="75000"/>
                </a:schemeClr>
              </a:solidFill>
            </a:endParaRPr>
          </a:p>
          <a:p>
            <a:endParaRPr lang="nb-NO"/>
          </a:p>
        </p:txBody>
      </p:sp>
      <p:pic>
        <p:nvPicPr>
          <p:cNvPr id="4" name="Bilde 3"/>
          <p:cNvPicPr>
            <a:picLocks noChangeAspect="1"/>
          </p:cNvPicPr>
          <p:nvPr/>
        </p:nvPicPr>
        <p:blipFill>
          <a:blip r:embed="rId2"/>
          <a:stretch>
            <a:fillRect/>
          </a:stretch>
        </p:blipFill>
        <p:spPr>
          <a:xfrm>
            <a:off x="1640632" y="1846959"/>
            <a:ext cx="1512168" cy="2511737"/>
          </a:xfrm>
          <a:prstGeom prst="rect">
            <a:avLst/>
          </a:prstGeom>
        </p:spPr>
      </p:pic>
    </p:spTree>
    <p:extLst>
      <p:ext uri="{BB962C8B-B14F-4D97-AF65-F5344CB8AC3E}">
        <p14:creationId xmlns:p14="http://schemas.microsoft.com/office/powerpoint/2010/main" val="3176840221"/>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p:cNvSpPr txBox="1"/>
          <p:nvPr/>
        </p:nvSpPr>
        <p:spPr>
          <a:xfrm>
            <a:off x="920552" y="548680"/>
            <a:ext cx="7992888" cy="1015663"/>
          </a:xfrm>
          <a:prstGeom prst="rect">
            <a:avLst/>
          </a:prstGeom>
          <a:noFill/>
        </p:spPr>
        <p:txBody>
          <a:bodyPr wrap="square" rtlCol="0">
            <a:noAutofit/>
          </a:bodyPr>
          <a:lstStyle>
            <a:defPPr/>
          </a:lstStyle>
          <a:p>
            <a:pPr algn="ctr"/>
            <a:r>
              <a:rPr lang="nb-NO" sz="6000" smtClean="0">
                <a:solidFill>
                  <a:schemeClr val="accent2">
                    <a:lumMod val="75000"/>
                  </a:schemeClr>
                </a:solidFill>
                <a:latin typeface="Calibri" pitchFamily="34" charset="0"/>
              </a:rPr>
              <a:t>Mat og insulin</a:t>
            </a:r>
            <a:endParaRPr lang="nb-NO" sz="6000">
              <a:solidFill>
                <a:schemeClr val="accent2">
                  <a:lumMod val="75000"/>
                </a:schemeClr>
              </a:solidFill>
              <a:latin typeface="Calibri" pitchFamily="34" charset="0"/>
            </a:endParaRPr>
          </a:p>
        </p:txBody>
      </p:sp>
      <p:pic>
        <p:nvPicPr>
          <p:cNvPr id="3" name="Bil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9703" y="1916832"/>
            <a:ext cx="4294585" cy="3220386"/>
          </a:xfrm>
          <a:prstGeom prst="rect">
            <a:avLst/>
          </a:prstGeom>
        </p:spPr>
      </p:pic>
    </p:spTree>
    <p:extLst>
      <p:ext uri="{BB962C8B-B14F-4D97-AF65-F5344CB8AC3E}">
        <p14:creationId xmlns:p14="http://schemas.microsoft.com/office/powerpoint/2010/main" val="1522789150"/>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C:\Users\Henk von der Linden\Documents\fenneke\Pictures\2009\Ny mappe\P1010578.JPG"/>
          <p:cNvPicPr>
            <a:picLocks noGrp="1" noChangeAspect="1" noChangeArrowheads="1"/>
          </p:cNvPicPr>
          <p:nvPr>
            <p:ph/>
          </p:nvPr>
        </p:nvPicPr>
        <p:blipFill>
          <a:blip r:embed="rId2"/>
          <a:stretch>
            <a:fillRect/>
          </a:stretch>
        </p:blipFill>
        <p:spPr>
          <a:xfrm>
            <a:off x="2360712" y="4917506"/>
            <a:ext cx="2522018" cy="1758574"/>
          </a:xfrm>
          <a:noFill/>
          <a:effectLst>
            <a:softEdge rad="63500"/>
          </a:effectLst>
        </p:spPr>
      </p:pic>
      <p:sp>
        <p:nvSpPr>
          <p:cNvPr id="3" name="TekstSylinder 2"/>
          <p:cNvSpPr txBox="1"/>
          <p:nvPr/>
        </p:nvSpPr>
        <p:spPr>
          <a:xfrm>
            <a:off x="263644" y="1556792"/>
            <a:ext cx="5904654" cy="3477875"/>
          </a:xfrm>
          <a:prstGeom prst="rect">
            <a:avLst/>
          </a:prstGeom>
          <a:noFill/>
        </p:spPr>
        <p:txBody>
          <a:bodyPr wrap="square">
            <a:spAutoFit/>
          </a:bodyPr>
          <a:lstStyle>
            <a:defPPr/>
          </a:lstStyle>
          <a:p>
            <a:pPr marL="342900" indent="-342900">
              <a:buFont typeface="Arial" panose="020B0604020202020204" pitchFamily="34" charset="0"/>
              <a:buChar char="•"/>
              <a:defRPr/>
            </a:pPr>
            <a:r>
              <a:rPr lang="nb-NO" sz="2000">
                <a:solidFill>
                  <a:schemeClr val="accent2">
                    <a:lumMod val="75000"/>
                  </a:schemeClr>
                </a:solidFill>
                <a:latin typeface="Calibri" pitchFamily="34" charset="0"/>
              </a:rPr>
              <a:t>Alle må spise mat for at kroppen </a:t>
            </a:r>
            <a:r>
              <a:rPr lang="nb-NO" sz="2000" smtClean="0">
                <a:solidFill>
                  <a:schemeClr val="accent2">
                    <a:lumMod val="75000"/>
                  </a:schemeClr>
                </a:solidFill>
                <a:latin typeface="Calibri" pitchFamily="34" charset="0"/>
              </a:rPr>
              <a:t>skal få </a:t>
            </a:r>
            <a:r>
              <a:rPr lang="nb-NO" sz="2000">
                <a:solidFill>
                  <a:schemeClr val="accent2">
                    <a:lumMod val="75000"/>
                  </a:schemeClr>
                </a:solidFill>
                <a:latin typeface="Calibri" pitchFamily="34" charset="0"/>
              </a:rPr>
              <a:t>energi til å utføre </a:t>
            </a:r>
            <a:r>
              <a:rPr lang="nb-NO" sz="2000" smtClean="0">
                <a:solidFill>
                  <a:schemeClr val="accent2">
                    <a:lumMod val="75000"/>
                  </a:schemeClr>
                </a:solidFill>
                <a:latin typeface="Calibri" pitchFamily="34" charset="0"/>
              </a:rPr>
              <a:t>sine oppgaver</a:t>
            </a:r>
            <a:endParaRPr lang="nb-NO" sz="2000">
              <a:solidFill>
                <a:schemeClr val="accent2">
                  <a:lumMod val="75000"/>
                </a:schemeClr>
              </a:solidFill>
              <a:latin typeface="Calibri" pitchFamily="34" charset="0"/>
            </a:endParaRPr>
          </a:p>
          <a:p>
            <a:pPr marL="342900" indent="-342900">
              <a:buFont typeface="Arial" panose="020B0604020202020204" pitchFamily="34" charset="0"/>
              <a:buChar char="•"/>
              <a:defRPr/>
            </a:pPr>
            <a:r>
              <a:rPr lang="nb-NO" sz="2000">
                <a:solidFill>
                  <a:schemeClr val="accent2">
                    <a:lumMod val="75000"/>
                  </a:schemeClr>
                </a:solidFill>
                <a:latin typeface="Calibri" pitchFamily="34" charset="0"/>
              </a:rPr>
              <a:t>I tillegg skal </a:t>
            </a:r>
            <a:r>
              <a:rPr lang="nb-NO" sz="2000" smtClean="0">
                <a:solidFill>
                  <a:schemeClr val="accent2">
                    <a:lumMod val="75000"/>
                  </a:schemeClr>
                </a:solidFill>
                <a:latin typeface="Calibri" pitchFamily="34" charset="0"/>
              </a:rPr>
              <a:t>barn og ungdom </a:t>
            </a:r>
            <a:r>
              <a:rPr lang="nb-NO" sz="2000">
                <a:solidFill>
                  <a:schemeClr val="accent2">
                    <a:lumMod val="75000"/>
                  </a:schemeClr>
                </a:solidFill>
                <a:latin typeface="Calibri" pitchFamily="34" charset="0"/>
              </a:rPr>
              <a:t>vokse og det krever god og sunn mat</a:t>
            </a:r>
            <a:r>
              <a:rPr lang="nb-NO" sz="2000" smtClean="0">
                <a:solidFill>
                  <a:schemeClr val="accent2">
                    <a:lumMod val="75000"/>
                  </a:schemeClr>
                </a:solidFill>
                <a:latin typeface="Calibri" pitchFamily="34" charset="0"/>
              </a:rPr>
              <a:t>. På lik linje med alle anbefales det et variert kosthold med regelmessige måltider. Dette er gunstig for å oppnå en god blodsukkerkontroll</a:t>
            </a:r>
            <a:endParaRPr lang="nb-NO" sz="2000">
              <a:solidFill>
                <a:schemeClr val="accent2">
                  <a:lumMod val="75000"/>
                </a:schemeClr>
              </a:solidFill>
              <a:latin typeface="Calibri" pitchFamily="34" charset="0"/>
            </a:endParaRPr>
          </a:p>
          <a:p>
            <a:pPr marL="342900" indent="-342900">
              <a:buFont typeface="Arial" panose="020B0604020202020204" pitchFamily="34" charset="0"/>
              <a:buChar char="•"/>
              <a:defRPr/>
            </a:pPr>
            <a:r>
              <a:rPr lang="nb-NO" sz="2000" smtClean="0">
                <a:solidFill>
                  <a:schemeClr val="accent2">
                    <a:lumMod val="75000"/>
                  </a:schemeClr>
                </a:solidFill>
                <a:latin typeface="Calibri" pitchFamily="34" charset="0"/>
              </a:rPr>
              <a:t>Kroppen trenger både </a:t>
            </a:r>
            <a:r>
              <a:rPr lang="nb-NO" sz="2000">
                <a:solidFill>
                  <a:schemeClr val="accent2">
                    <a:lumMod val="75000"/>
                  </a:schemeClr>
                </a:solidFill>
                <a:latin typeface="Calibri" pitchFamily="34" charset="0"/>
              </a:rPr>
              <a:t>karbohydrater, proteiner, fett, vitaminer, mineraler og </a:t>
            </a:r>
            <a:r>
              <a:rPr lang="nb-NO" sz="2000" smtClean="0">
                <a:solidFill>
                  <a:schemeClr val="accent2">
                    <a:lumMod val="75000"/>
                  </a:schemeClr>
                </a:solidFill>
                <a:latin typeface="Calibri" pitchFamily="34" charset="0"/>
              </a:rPr>
              <a:t>vann, men det er i hovedsak karbohydratene i kosten som får blodsukkeret til å stige</a:t>
            </a:r>
            <a:endParaRPr lang="nb-NO" sz="2000">
              <a:solidFill>
                <a:schemeClr val="accent2">
                  <a:lumMod val="75000"/>
                </a:schemeClr>
              </a:solidFill>
              <a:latin typeface="Calibri" pitchFamily="34" charset="0"/>
            </a:endParaRPr>
          </a:p>
        </p:txBody>
      </p:sp>
      <p:sp>
        <p:nvSpPr>
          <p:cNvPr id="4" name="TekstSylinder 3"/>
          <p:cNvSpPr txBox="1"/>
          <p:nvPr/>
        </p:nvSpPr>
        <p:spPr>
          <a:xfrm rot="20871204">
            <a:off x="5097015" y="5258312"/>
            <a:ext cx="3327796" cy="830997"/>
          </a:xfrm>
          <a:prstGeom prst="rect">
            <a:avLst/>
          </a:prstGeom>
          <a:noFill/>
        </p:spPr>
        <p:txBody>
          <a:bodyPr>
            <a:spAutoFit/>
          </a:bodyPr>
          <a:lstStyle>
            <a:defPPr/>
          </a:lstStyle>
          <a:p>
            <a:pPr>
              <a:defRPr/>
            </a:pPr>
            <a:r>
              <a:rPr lang="nb-NO" sz="1600" smtClean="0">
                <a:solidFill>
                  <a:srgbClr val="00B050"/>
                </a:solidFill>
                <a:latin typeface="Calibri" pitchFamily="34" charset="0"/>
              </a:rPr>
              <a:t>Det </a:t>
            </a:r>
            <a:r>
              <a:rPr lang="nb-NO" sz="1600">
                <a:solidFill>
                  <a:srgbClr val="00B050"/>
                </a:solidFill>
                <a:latin typeface="Calibri" pitchFamily="34" charset="0"/>
              </a:rPr>
              <a:t>er koselig å spise sammen med familien din</a:t>
            </a:r>
            <a:r>
              <a:rPr lang="nb-NO" sz="1600" smtClean="0">
                <a:solidFill>
                  <a:srgbClr val="00B050"/>
                </a:solidFill>
                <a:latin typeface="Calibri" pitchFamily="34" charset="0"/>
              </a:rPr>
              <a:t>.</a:t>
            </a:r>
            <a:endParaRPr lang="nb-NO" sz="1600">
              <a:solidFill>
                <a:srgbClr val="00B050"/>
              </a:solidFill>
              <a:latin typeface="Calibri" pitchFamily="34" charset="0"/>
            </a:endParaRPr>
          </a:p>
          <a:p>
            <a:pPr>
              <a:defRPr/>
            </a:pPr>
            <a:r>
              <a:rPr lang="nb-NO" sz="1600">
                <a:solidFill>
                  <a:srgbClr val="00B050"/>
                </a:solidFill>
                <a:latin typeface="Calibri" pitchFamily="34" charset="0"/>
              </a:rPr>
              <a:t>Eller sammen med venner</a:t>
            </a:r>
            <a:r>
              <a:rPr lang="nb-NO" sz="1600" smtClean="0">
                <a:solidFill>
                  <a:srgbClr val="00B050"/>
                </a:solidFill>
                <a:latin typeface="Calibri" pitchFamily="34" charset="0"/>
              </a:rPr>
              <a:t>.</a:t>
            </a:r>
            <a:endParaRPr lang="nb-NO" sz="1600">
              <a:solidFill>
                <a:srgbClr val="00B050"/>
              </a:solidFill>
              <a:latin typeface="Calibri" pitchFamily="34" charset="0"/>
            </a:endParaRPr>
          </a:p>
        </p:txBody>
      </p:sp>
      <p:pic>
        <p:nvPicPr>
          <p:cNvPr id="5" name="Picture 3" descr="C:\Users\Henk von der Linden\Documents\fenneke\Pictures\2009\prosjekt 2\prosjekt 1\P1010514.JPG"/>
          <p:cNvPicPr>
            <a:picLocks noChangeAspect="1" noChangeArrowheads="1"/>
          </p:cNvPicPr>
          <p:nvPr/>
        </p:nvPicPr>
        <p:blipFill>
          <a:blip r:embed="rId3"/>
          <a:stretch>
            <a:fillRect/>
          </a:stretch>
        </p:blipFill>
        <p:spPr>
          <a:xfrm>
            <a:off x="6249144" y="1844824"/>
            <a:ext cx="3384376" cy="2343029"/>
          </a:xfrm>
          <a:prstGeom prst="rect">
            <a:avLst/>
          </a:prstGeom>
          <a:noFill/>
          <a:effectLst>
            <a:softEdge rad="63500"/>
          </a:effectLst>
        </p:spPr>
      </p:pic>
      <p:sp>
        <p:nvSpPr>
          <p:cNvPr id="6" name="TekstSylinder 5"/>
          <p:cNvSpPr txBox="1"/>
          <p:nvPr/>
        </p:nvSpPr>
        <p:spPr>
          <a:xfrm>
            <a:off x="632520" y="764704"/>
            <a:ext cx="8352928" cy="584775"/>
          </a:xfrm>
          <a:prstGeom prst="rect">
            <a:avLst/>
          </a:prstGeom>
          <a:noFill/>
        </p:spPr>
        <p:txBody>
          <a:bodyPr wrap="square" rtlCol="0">
            <a:spAutoFit/>
          </a:bodyPr>
          <a:lstStyle>
            <a:defPPr/>
          </a:lstStyle>
          <a:p>
            <a:pPr algn="ctr"/>
            <a:r>
              <a:rPr lang="nb-NO" sz="3200" b="1" smtClean="0">
                <a:solidFill>
                  <a:schemeClr val="accent2">
                    <a:lumMod val="75000"/>
                  </a:schemeClr>
                </a:solidFill>
                <a:latin typeface="Calibri" pitchFamily="34" charset="0"/>
              </a:rPr>
              <a:t>Maten  vår</a:t>
            </a:r>
            <a:endParaRPr lang="nb-NO" sz="3200" b="1">
              <a:solidFill>
                <a:schemeClr val="accent2">
                  <a:lumMod val="75000"/>
                </a:schemeClr>
              </a:solidFill>
              <a:latin typeface="Calibri" pitchFamily="34" charset="0"/>
            </a:endParaRPr>
          </a:p>
        </p:txBody>
      </p:sp>
    </p:spTree>
    <p:extLst>
      <p:ext uri="{BB962C8B-B14F-4D97-AF65-F5344CB8AC3E}">
        <p14:creationId xmlns:p14="http://schemas.microsoft.com/office/powerpoint/2010/main" val="4283390872"/>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tel 1"/>
          <p:cNvSpPr>
            <a:spLocks noGrp="1"/>
          </p:cNvSpPr>
          <p:nvPr>
            <p:ph type="title"/>
          </p:nvPr>
        </p:nvSpPr>
        <p:spPr>
          <a:xfrm>
            <a:off x="560512" y="404664"/>
            <a:ext cx="8352928" cy="648072"/>
          </a:xfrm>
        </p:spPr>
        <p:txBody>
          <a:bodyPr/>
          <a:lstStyle>
            <a:defPPr/>
          </a:lstStyle>
          <a:p>
            <a:pPr algn="ctr"/>
            <a:r>
              <a:rPr lang="nb-NO" sz="3200" smtClean="0">
                <a:latin typeface="Calibri" pitchFamily="34" charset="0"/>
              </a:rPr>
              <a:t>   </a:t>
            </a:r>
            <a:r>
              <a:rPr lang="nb-NO" sz="3200" smtClean="0">
                <a:solidFill>
                  <a:schemeClr val="accent2">
                    <a:lumMod val="75000"/>
                  </a:schemeClr>
                </a:solidFill>
                <a:latin typeface="Calibri" pitchFamily="34" charset="0"/>
              </a:rPr>
              <a:t>Hva er karbohydrater?</a:t>
            </a:r>
          </a:p>
        </p:txBody>
      </p:sp>
      <p:sp>
        <p:nvSpPr>
          <p:cNvPr id="69635" name="Plassholder for innhold 2"/>
          <p:cNvSpPr>
            <a:spLocks noGrp="1"/>
          </p:cNvSpPr>
          <p:nvPr>
            <p:ph idx="1"/>
          </p:nvPr>
        </p:nvSpPr>
        <p:spPr>
          <a:xfrm>
            <a:off x="272480" y="1196752"/>
            <a:ext cx="5483886" cy="5069191"/>
          </a:xfrm>
        </p:spPr>
        <p:txBody>
          <a:bodyPr/>
          <a:lstStyle>
            <a:defPPr/>
          </a:lstStyle>
          <a:p>
            <a:pPr>
              <a:defRPr/>
            </a:pPr>
            <a:r>
              <a:rPr lang="nb-NO" sz="2000" smtClean="0">
                <a:solidFill>
                  <a:schemeClr val="accent2">
                    <a:lumMod val="75000"/>
                  </a:schemeClr>
                </a:solidFill>
                <a:latin typeface="Calibri" pitchFamily="34" charset="0"/>
              </a:rPr>
              <a:t>Karbohydrater er en samlebetegnelse for enkle sukkerarter, stivelse og kostfiber. De er kortere eller lengre kjeder med sukkermolekyler som brytes ned til glukose i blodet.</a:t>
            </a:r>
          </a:p>
          <a:p>
            <a:pPr>
              <a:defRPr/>
            </a:pPr>
            <a:r>
              <a:rPr lang="nb-NO" sz="2000" smtClean="0">
                <a:solidFill>
                  <a:schemeClr val="accent2">
                    <a:lumMod val="75000"/>
                  </a:schemeClr>
                </a:solidFill>
                <a:latin typeface="Calibri" pitchFamily="34" charset="0"/>
              </a:rPr>
              <a:t>Enkle sukkerarter finnes som rent sukker, fruktsukker og melkesukker. Disse tilsettes matvarer som brus, saft, kaker, kjeks og godteri.</a:t>
            </a:r>
          </a:p>
          <a:p>
            <a:pPr>
              <a:defRPr/>
            </a:pPr>
            <a:r>
              <a:rPr lang="nb-NO" sz="2000" smtClean="0">
                <a:solidFill>
                  <a:schemeClr val="accent2">
                    <a:lumMod val="75000"/>
                  </a:schemeClr>
                </a:solidFill>
                <a:latin typeface="Calibri" pitchFamily="34" charset="0"/>
              </a:rPr>
              <a:t>Stivelse finnes i matvarer fra planteriket som kornprodukter, ris, mais, pasta og poteter</a:t>
            </a:r>
          </a:p>
          <a:p>
            <a:pPr>
              <a:defRPr/>
            </a:pPr>
            <a:r>
              <a:rPr lang="nb-NO" sz="2000" smtClean="0">
                <a:solidFill>
                  <a:schemeClr val="accent2">
                    <a:lumMod val="75000"/>
                  </a:schemeClr>
                </a:solidFill>
                <a:latin typeface="Calibri" pitchFamily="34" charset="0"/>
              </a:rPr>
              <a:t>Kostfiber finnes i rikelige mengder i grove kornprodukter, grønnsaker, frukt , erter, bønner og linser</a:t>
            </a:r>
          </a:p>
          <a:p>
            <a:pPr>
              <a:defRPr/>
            </a:pPr>
            <a:r>
              <a:rPr lang="nb-NO" sz="2000">
                <a:solidFill>
                  <a:schemeClr val="accent2">
                    <a:lumMod val="75000"/>
                  </a:schemeClr>
                </a:solidFill>
                <a:latin typeface="Calibri" pitchFamily="34" charset="0"/>
              </a:rPr>
              <a:t>Kostfiber og fett ”bremser” opptak av andre karbohydrater og </a:t>
            </a:r>
            <a:r>
              <a:rPr lang="nb-NO" sz="2000" smtClean="0">
                <a:solidFill>
                  <a:schemeClr val="accent2">
                    <a:lumMod val="75000"/>
                  </a:schemeClr>
                </a:solidFill>
                <a:latin typeface="Calibri" pitchFamily="34" charset="0"/>
              </a:rPr>
              <a:t>dermed blodsukkerstigningen</a:t>
            </a:r>
            <a:endParaRPr lang="nb-NO" sz="2000">
              <a:solidFill>
                <a:schemeClr val="accent2">
                  <a:lumMod val="75000"/>
                </a:schemeClr>
              </a:solidFill>
              <a:latin typeface="Calibri" pitchFamily="34" charset="0"/>
            </a:endParaRPr>
          </a:p>
        </p:txBody>
      </p:sp>
      <p:pic>
        <p:nvPicPr>
          <p:cNvPr id="4" name="Picture 2" descr="P:\VestAgder\wpdok\Bilder\Diabetes PP-presentasjon\Aaseboka - karbohydrater.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19329" y="1124744"/>
            <a:ext cx="3312368" cy="376353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 name="Rektangel 1"/>
          <p:cNvSpPr/>
          <p:nvPr/>
        </p:nvSpPr>
        <p:spPr>
          <a:xfrm>
            <a:off x="6105128" y="4797151"/>
            <a:ext cx="3698127" cy="1323439"/>
          </a:xfrm>
          <a:prstGeom prst="rect">
            <a:avLst/>
          </a:prstGeom>
        </p:spPr>
        <p:txBody>
          <a:bodyPr wrap="square">
            <a:spAutoFit/>
          </a:bodyPr>
          <a:lstStyle>
            <a:defPPr/>
          </a:lstStyle>
          <a:p>
            <a:pPr>
              <a:defRPr/>
            </a:pPr>
            <a:r>
              <a:rPr lang="nb-NO" sz="1600" b="1">
                <a:solidFill>
                  <a:srgbClr val="00B050"/>
                </a:solidFill>
                <a:latin typeface="Calibri" pitchFamily="34" charset="0"/>
              </a:rPr>
              <a:t>Enkle sukkerarter </a:t>
            </a:r>
            <a:r>
              <a:rPr lang="nb-NO" sz="1600">
                <a:solidFill>
                  <a:srgbClr val="00B050"/>
                </a:solidFill>
                <a:latin typeface="Calibri" pitchFamily="34" charset="0"/>
              </a:rPr>
              <a:t>får blodsukkeret til å stige raskt</a:t>
            </a:r>
            <a:r>
              <a:rPr lang="nb-NO" sz="1600" smtClean="0">
                <a:solidFill>
                  <a:srgbClr val="00B050"/>
                </a:solidFill>
                <a:latin typeface="Calibri" pitchFamily="34" charset="0"/>
              </a:rPr>
              <a:t>.</a:t>
            </a:r>
            <a:endParaRPr lang="nb-NO" sz="1600">
              <a:solidFill>
                <a:srgbClr val="00B050"/>
              </a:solidFill>
              <a:latin typeface="Calibri" pitchFamily="34" charset="0"/>
            </a:endParaRPr>
          </a:p>
          <a:p>
            <a:pPr>
              <a:defRPr/>
            </a:pPr>
            <a:r>
              <a:rPr lang="nb-NO" sz="1600" b="1">
                <a:solidFill>
                  <a:srgbClr val="00B050"/>
                </a:solidFill>
                <a:latin typeface="Calibri" pitchFamily="34" charset="0"/>
              </a:rPr>
              <a:t>Stivelse</a:t>
            </a:r>
            <a:r>
              <a:rPr lang="nb-NO" sz="1600">
                <a:solidFill>
                  <a:srgbClr val="00B050"/>
                </a:solidFill>
                <a:latin typeface="Calibri" pitchFamily="34" charset="0"/>
              </a:rPr>
              <a:t> gir en senere oppsuging i blodet</a:t>
            </a:r>
            <a:r>
              <a:rPr lang="nb-NO" sz="1600" smtClean="0">
                <a:solidFill>
                  <a:srgbClr val="00B050"/>
                </a:solidFill>
                <a:latin typeface="Calibri" pitchFamily="34" charset="0"/>
              </a:rPr>
              <a:t>.</a:t>
            </a:r>
            <a:endParaRPr lang="nb-NO" sz="1600">
              <a:solidFill>
                <a:srgbClr val="00B050"/>
              </a:solidFill>
              <a:latin typeface="Calibri" pitchFamily="34" charset="0"/>
            </a:endParaRPr>
          </a:p>
          <a:p>
            <a:pPr>
              <a:defRPr/>
            </a:pPr>
            <a:r>
              <a:rPr lang="nb-NO" sz="1600" b="1">
                <a:solidFill>
                  <a:srgbClr val="00B050"/>
                </a:solidFill>
                <a:latin typeface="Calibri" pitchFamily="34" charset="0"/>
              </a:rPr>
              <a:t>Kostfiber</a:t>
            </a:r>
            <a:r>
              <a:rPr lang="nb-NO" sz="1600">
                <a:solidFill>
                  <a:srgbClr val="00B050"/>
                </a:solidFill>
                <a:latin typeface="Calibri" pitchFamily="34" charset="0"/>
              </a:rPr>
              <a:t> kan kroppen vår ikke fordøye, og blodsukkeret stiger derfor lite. </a:t>
            </a:r>
          </a:p>
        </p:txBody>
      </p:sp>
    </p:spTree>
    <p:extLst>
      <p:ext uri="{BB962C8B-B14F-4D97-AF65-F5344CB8AC3E}">
        <p14:creationId xmlns:p14="http://schemas.microsoft.com/office/powerpoint/2010/main" val="3881084169"/>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tel 1"/>
          <p:cNvSpPr>
            <a:spLocks noGrp="1"/>
          </p:cNvSpPr>
          <p:nvPr>
            <p:ph type="title"/>
          </p:nvPr>
        </p:nvSpPr>
        <p:spPr>
          <a:xfrm>
            <a:off x="632520" y="836712"/>
            <a:ext cx="8352928" cy="720080"/>
          </a:xfrm>
        </p:spPr>
        <p:txBody>
          <a:bodyPr/>
          <a:lstStyle>
            <a:defPPr/>
          </a:lstStyle>
          <a:p>
            <a:pPr algn="ctr"/>
            <a:r>
              <a:rPr lang="nb-NO" sz="3200" smtClean="0">
                <a:solidFill>
                  <a:schemeClr val="accent2">
                    <a:lumMod val="75000"/>
                  </a:schemeClr>
                </a:solidFill>
                <a:latin typeface="Calibri" pitchFamily="34" charset="0"/>
              </a:rPr>
              <a:t>Hva skjer med maten i kroppen?</a:t>
            </a:r>
          </a:p>
        </p:txBody>
      </p:sp>
      <p:sp>
        <p:nvSpPr>
          <p:cNvPr id="83973" name="TekstSylinder 7"/>
          <p:cNvSpPr txBox="1">
            <a:spLocks noChangeArrowheads="1"/>
          </p:cNvSpPr>
          <p:nvPr/>
        </p:nvSpPr>
        <p:spPr bwMode="auto">
          <a:xfrm>
            <a:off x="3656856" y="2243591"/>
            <a:ext cx="3384376" cy="2862322"/>
          </a:xfrm>
          <a:prstGeom prst="rect">
            <a:avLst/>
          </a:prstGeom>
          <a:noFill/>
          <a:ln w="9525">
            <a:noFill/>
            <a:miter lim="800000"/>
          </a:ln>
        </p:spPr>
        <p:txBody>
          <a:bodyPr wrap="square">
            <a:spAutoFit/>
          </a:bodyPr>
          <a:lstStyle>
            <a:defPPr/>
          </a:lstStyle>
          <a:p>
            <a:pPr>
              <a:defRPr/>
            </a:pPr>
            <a:r>
              <a:rPr lang="nb-NO" sz="2000">
                <a:solidFill>
                  <a:schemeClr val="accent2">
                    <a:lumMod val="75000"/>
                  </a:schemeClr>
                </a:solidFill>
                <a:latin typeface="Calibri" pitchFamily="34" charset="0"/>
              </a:rPr>
              <a:t>Når maten kommer ned i magesekken, blir </a:t>
            </a:r>
            <a:r>
              <a:rPr lang="nb-NO" sz="2000" smtClean="0">
                <a:solidFill>
                  <a:schemeClr val="accent2">
                    <a:lumMod val="75000"/>
                  </a:schemeClr>
                </a:solidFill>
                <a:latin typeface="Calibri" pitchFamily="34" charset="0"/>
              </a:rPr>
              <a:t>den kvernet </a:t>
            </a:r>
            <a:r>
              <a:rPr lang="nb-NO" sz="2000">
                <a:solidFill>
                  <a:schemeClr val="accent2">
                    <a:lumMod val="75000"/>
                  </a:schemeClr>
                </a:solidFill>
                <a:latin typeface="Calibri" pitchFamily="34" charset="0"/>
              </a:rPr>
              <a:t>og </a:t>
            </a:r>
            <a:r>
              <a:rPr lang="nb-NO" sz="2000" smtClean="0">
                <a:solidFill>
                  <a:schemeClr val="accent2">
                    <a:lumMod val="75000"/>
                  </a:schemeClr>
                </a:solidFill>
                <a:latin typeface="Calibri" pitchFamily="34" charset="0"/>
              </a:rPr>
              <a:t>vispet </a:t>
            </a:r>
            <a:r>
              <a:rPr lang="nb-NO" sz="2000">
                <a:solidFill>
                  <a:schemeClr val="accent2">
                    <a:lumMod val="75000"/>
                  </a:schemeClr>
                </a:solidFill>
                <a:latin typeface="Calibri" pitchFamily="34" charset="0"/>
              </a:rPr>
              <a:t>til en såpass tynn masse at det kan passere til tarmen. Der blir det under innflytelse av fordøyelsesvæsker nedbrutt til </a:t>
            </a:r>
            <a:r>
              <a:rPr lang="nb-NO" sz="2000" smtClean="0">
                <a:solidFill>
                  <a:schemeClr val="accent2">
                    <a:lumMod val="75000"/>
                  </a:schemeClr>
                </a:solidFill>
                <a:latin typeface="Calibri" pitchFamily="34" charset="0"/>
              </a:rPr>
              <a:t>de forskjellige næringsstoffene.</a:t>
            </a:r>
            <a:endParaRPr lang="nb-NO" sz="2000">
              <a:solidFill>
                <a:schemeClr val="accent2">
                  <a:lumMod val="75000"/>
                </a:schemeClr>
              </a:solidFill>
              <a:latin typeface="Calibri" pitchFamily="34" charset="0"/>
            </a:endParaRPr>
          </a:p>
        </p:txBody>
      </p:sp>
      <p:pic>
        <p:nvPicPr>
          <p:cNvPr id="5122" name="Picture 2" descr="P:\VestAgder\wpdok\Bilder\Diabetes PP-presentasjon\Bilde s 5.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01272" y="2564904"/>
            <a:ext cx="2016987" cy="281800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ilderesultat for magesekk fordøyelse">
            <a:hlinkClick r:id="rId3" tgtFrame="_blank"/>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44488" y="2550060"/>
            <a:ext cx="3140804" cy="2795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979217"/>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tel 1"/>
          <p:cNvSpPr>
            <a:spLocks noGrp="1"/>
          </p:cNvSpPr>
          <p:nvPr>
            <p:ph type="title"/>
          </p:nvPr>
        </p:nvSpPr>
        <p:spPr>
          <a:xfrm>
            <a:off x="5169024" y="1196752"/>
            <a:ext cx="4248472" cy="768127"/>
          </a:xfrm>
        </p:spPr>
        <p:txBody>
          <a:bodyPr/>
          <a:lstStyle>
            <a:defPPr/>
          </a:lstStyle>
          <a:p>
            <a:pPr algn="ctr"/>
            <a:r>
              <a:rPr lang="nb-NO" sz="3200" smtClean="0">
                <a:solidFill>
                  <a:schemeClr val="accent2">
                    <a:lumMod val="75000"/>
                  </a:schemeClr>
                </a:solidFill>
                <a:latin typeface="Calibri" pitchFamily="34" charset="0"/>
              </a:rPr>
              <a:t>Hva kan jeg spise?</a:t>
            </a:r>
          </a:p>
        </p:txBody>
      </p:sp>
      <p:sp>
        <p:nvSpPr>
          <p:cNvPr id="88067" name="Plassholder for innhold 2"/>
          <p:cNvSpPr>
            <a:spLocks noGrp="1"/>
          </p:cNvSpPr>
          <p:nvPr>
            <p:ph idx="1"/>
          </p:nvPr>
        </p:nvSpPr>
        <p:spPr>
          <a:xfrm>
            <a:off x="5241032" y="2060848"/>
            <a:ext cx="4176464" cy="3168352"/>
          </a:xfrm>
        </p:spPr>
        <p:txBody>
          <a:bodyPr/>
          <a:lstStyle>
            <a:defPPr/>
          </a:lstStyle>
          <a:p>
            <a:pPr>
              <a:defRPr/>
            </a:pPr>
            <a:r>
              <a:rPr lang="nb-NO" sz="2000" smtClean="0">
                <a:solidFill>
                  <a:schemeClr val="accent2">
                    <a:lumMod val="75000"/>
                  </a:schemeClr>
                </a:solidFill>
                <a:latin typeface="Calibri" pitchFamily="34" charset="0"/>
              </a:rPr>
              <a:t>Sunn hverdagskost er bra for alle, også for deg som har diabetes</a:t>
            </a:r>
          </a:p>
          <a:p>
            <a:pPr>
              <a:defRPr/>
            </a:pPr>
            <a:r>
              <a:rPr lang="nb-NO" sz="2000" smtClean="0">
                <a:solidFill>
                  <a:schemeClr val="accent2">
                    <a:lumMod val="75000"/>
                  </a:schemeClr>
                </a:solidFill>
                <a:latin typeface="Calibri" pitchFamily="34" charset="0"/>
              </a:rPr>
              <a:t>Sunn kost og regelmessige måltider gjør at det er lettere å unngå  store svingninger i blodsukkeret (følinger og høye blodsukker)</a:t>
            </a:r>
          </a:p>
          <a:p>
            <a:pPr>
              <a:defRPr/>
            </a:pPr>
            <a:r>
              <a:rPr lang="nb-NO" sz="2000" smtClean="0">
                <a:solidFill>
                  <a:schemeClr val="accent2">
                    <a:lumMod val="75000"/>
                  </a:schemeClr>
                </a:solidFill>
                <a:latin typeface="Calibri" pitchFamily="34" charset="0"/>
              </a:rPr>
              <a:t>Dette betyr ikke at du aldri mer kan spise kake eller godteri</a:t>
            </a: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4528" y="95517"/>
            <a:ext cx="4320480" cy="6599717"/>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5524533"/>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VestAgder\wpdok\Bilder\Diabetes PP-presentasjon\Spiserommet 2.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00444" y="1665762"/>
            <a:ext cx="5554461" cy="4090364"/>
          </a:xfrm>
          <a:prstGeom prst="rect">
            <a:avLst/>
          </a:prstGeom>
          <a:noFill/>
          <a:extLst>
            <a:ext uri="{909E8E84-426E-40DD-AFC4-6F175D3DCCD1}">
              <a14:hiddenFill xmlns:a14="http://schemas.microsoft.com/office/drawing/2010/main">
                <a:solidFill>
                  <a:srgbClr val="FFFFFF"/>
                </a:solidFill>
              </a14:hiddenFill>
            </a:ext>
          </a:extLst>
        </p:spPr>
      </p:pic>
      <p:sp>
        <p:nvSpPr>
          <p:cNvPr id="4" name="TekstSylinder 3"/>
          <p:cNvSpPr txBox="1"/>
          <p:nvPr/>
        </p:nvSpPr>
        <p:spPr>
          <a:xfrm>
            <a:off x="727222" y="620688"/>
            <a:ext cx="8568952" cy="1015663"/>
          </a:xfrm>
          <a:prstGeom prst="rect">
            <a:avLst/>
          </a:prstGeom>
          <a:noFill/>
        </p:spPr>
        <p:txBody>
          <a:bodyPr wrap="square" rtlCol="0">
            <a:spAutoFit/>
          </a:bodyPr>
          <a:lstStyle>
            <a:defPPr/>
          </a:lstStyle>
          <a:p>
            <a:pPr algn="ctr"/>
            <a:r>
              <a:rPr lang="nb-NO" sz="6000" smtClean="0">
                <a:solidFill>
                  <a:schemeClr val="accent2">
                    <a:lumMod val="75000"/>
                  </a:schemeClr>
                </a:solidFill>
                <a:latin typeface="Calibri" pitchFamily="34" charset="0"/>
              </a:rPr>
              <a:t>Insulin og karbohydrater</a:t>
            </a:r>
            <a:endParaRPr lang="nb-NO" sz="6000">
              <a:solidFill>
                <a:schemeClr val="accent2">
                  <a:lumMod val="75000"/>
                </a:schemeClr>
              </a:solidFill>
              <a:latin typeface="Calibri" pitchFamily="34" charset="0"/>
            </a:endParaRPr>
          </a:p>
        </p:txBody>
      </p:sp>
    </p:spTree>
    <p:extLst>
      <p:ext uri="{BB962C8B-B14F-4D97-AF65-F5344CB8AC3E}">
        <p14:creationId xmlns:p14="http://schemas.microsoft.com/office/powerpoint/2010/main" val="751386832"/>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tel 1"/>
          <p:cNvSpPr>
            <a:spLocks noGrp="1"/>
          </p:cNvSpPr>
          <p:nvPr>
            <p:ph type="title"/>
          </p:nvPr>
        </p:nvSpPr>
        <p:spPr>
          <a:xfrm>
            <a:off x="488504" y="476672"/>
            <a:ext cx="8928992" cy="792088"/>
          </a:xfrm>
        </p:spPr>
        <p:txBody>
          <a:bodyPr/>
          <a:lstStyle>
            <a:defPPr/>
          </a:lstStyle>
          <a:p>
            <a:pPr algn="ctr" eaLnBrk="1" hangingPunct="1"/>
            <a:r>
              <a:rPr lang="nb-NO" sz="3200" smtClean="0">
                <a:solidFill>
                  <a:schemeClr val="accent2">
                    <a:lumMod val="75000"/>
                  </a:schemeClr>
                </a:solidFill>
                <a:latin typeface="Calibri" pitchFamily="34" charset="0"/>
              </a:rPr>
              <a:t>Mulige årsaker til diabetes</a:t>
            </a:r>
          </a:p>
        </p:txBody>
      </p:sp>
      <p:sp>
        <p:nvSpPr>
          <p:cNvPr id="14339" name="Plassholder for innhold 2"/>
          <p:cNvSpPr>
            <a:spLocks noGrp="1"/>
          </p:cNvSpPr>
          <p:nvPr>
            <p:ph idx="1"/>
          </p:nvPr>
        </p:nvSpPr>
        <p:spPr>
          <a:xfrm>
            <a:off x="488504" y="1132776"/>
            <a:ext cx="9178529" cy="4922838"/>
          </a:xfrm>
        </p:spPr>
        <p:txBody>
          <a:bodyPr>
            <a:normAutofit/>
          </a:bodyPr>
          <a:lstStyle>
            <a:defPPr/>
          </a:lstStyle>
          <a:p>
            <a:pPr>
              <a:defRPr/>
            </a:pPr>
            <a:r>
              <a:rPr lang="nb-NO" sz="2000" smtClean="0">
                <a:solidFill>
                  <a:schemeClr val="accent2">
                    <a:lumMod val="75000"/>
                  </a:schemeClr>
                </a:solidFill>
                <a:latin typeface="Calibri" pitchFamily="34" charset="0"/>
              </a:rPr>
              <a:t>Diabetes er en autoimmun sykdom. </a:t>
            </a:r>
            <a:r>
              <a:rPr lang="nb-NO" sz="2000">
                <a:solidFill>
                  <a:schemeClr val="accent2">
                    <a:lumMod val="75000"/>
                  </a:schemeClr>
                </a:solidFill>
                <a:latin typeface="Calibri" pitchFamily="34" charset="0"/>
              </a:rPr>
              <a:t>D</a:t>
            </a:r>
            <a:r>
              <a:rPr lang="nb-NO" sz="2000" smtClean="0">
                <a:solidFill>
                  <a:schemeClr val="accent2">
                    <a:lumMod val="75000"/>
                  </a:schemeClr>
                </a:solidFill>
                <a:latin typeface="Calibri" pitchFamily="34" charset="0"/>
              </a:rPr>
              <a:t>et betyr at kroppen selv setter i gang mekanismer som ødelegger eget vev</a:t>
            </a:r>
          </a:p>
          <a:p>
            <a:pPr eaLnBrk="1" hangingPunct="1">
              <a:defRPr/>
            </a:pPr>
            <a:r>
              <a:rPr lang="nb-NO" sz="2000" smtClean="0">
                <a:solidFill>
                  <a:schemeClr val="accent2">
                    <a:lumMod val="75000"/>
                  </a:schemeClr>
                </a:solidFill>
                <a:latin typeface="Calibri" pitchFamily="34" charset="0"/>
              </a:rPr>
              <a:t>Ved type 1 diabetes ødelegger kroppen selv de insulinproduserende cellene i bukspyttkjertelen</a:t>
            </a:r>
          </a:p>
          <a:p>
            <a:pPr eaLnBrk="1" hangingPunct="1">
              <a:defRPr/>
            </a:pPr>
            <a:r>
              <a:rPr lang="nb-NO" sz="2000" smtClean="0">
                <a:solidFill>
                  <a:schemeClr val="accent2">
                    <a:lumMod val="75000"/>
                  </a:schemeClr>
                </a:solidFill>
                <a:latin typeface="Calibri" pitchFamily="34" charset="0"/>
              </a:rPr>
              <a:t>Forskere vet enda ikke hvorfor noen utvikler diabetes</a:t>
            </a:r>
          </a:p>
          <a:p>
            <a:pPr eaLnBrk="1" hangingPunct="1">
              <a:defRPr/>
            </a:pPr>
            <a:r>
              <a:rPr lang="nb-NO" sz="2000" smtClean="0">
                <a:solidFill>
                  <a:schemeClr val="accent2">
                    <a:lumMod val="75000"/>
                  </a:schemeClr>
                </a:solidFill>
                <a:latin typeface="Calibri" pitchFamily="34" charset="0"/>
              </a:rPr>
              <a:t>I 30 - 40% av tilfellene er denne unormale reaksjonen fra kroppen arvelig, men man arver bare en disposisjon for å utvikle diabetes</a:t>
            </a:r>
          </a:p>
          <a:p>
            <a:pPr eaLnBrk="1" hangingPunct="1">
              <a:defRPr/>
            </a:pPr>
            <a:r>
              <a:rPr lang="nb-NO" sz="2000" smtClean="0">
                <a:solidFill>
                  <a:schemeClr val="accent2">
                    <a:lumMod val="75000"/>
                  </a:schemeClr>
                </a:solidFill>
                <a:latin typeface="Calibri" pitchFamily="34" charset="0"/>
              </a:rPr>
              <a:t>Ukjente miljøfaktorer spiller en rolle. Det forskes blant annet på virusinfeksjoner og ernæringsforhold tidlig i livet</a:t>
            </a:r>
          </a:p>
          <a:p>
            <a:pPr eaLnBrk="1" hangingPunct="1">
              <a:defRPr/>
            </a:pPr>
            <a:r>
              <a:rPr lang="nb-NO" sz="2000" smtClean="0">
                <a:solidFill>
                  <a:schemeClr val="accent2">
                    <a:lumMod val="75000"/>
                  </a:schemeClr>
                </a:solidFill>
                <a:latin typeface="Calibri" pitchFamily="34" charset="0"/>
              </a:rPr>
              <a:t>Foreløpig er det ikke mulig å forebygge type 1 diabetes</a:t>
            </a:r>
          </a:p>
        </p:txBody>
      </p:sp>
      <p:pic>
        <p:nvPicPr>
          <p:cNvPr id="6146" name="Picture 2" descr="Bilderesultat for puslespillbrikker">
            <a:hlinkClick r:id="rId2" tgtFrame="_blank"/>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69224" y="4112898"/>
            <a:ext cx="2520280" cy="194271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3" name="Rektangel 2"/>
          <p:cNvSpPr/>
          <p:nvPr/>
        </p:nvSpPr>
        <p:spPr>
          <a:xfrm>
            <a:off x="2239180" y="5013176"/>
            <a:ext cx="3960440" cy="646331"/>
          </a:xfrm>
          <a:prstGeom prst="rect">
            <a:avLst/>
          </a:prstGeom>
          <a:noFill/>
          <a:ln>
            <a:solidFill>
              <a:srgbClr val="00B050"/>
            </a:solidFill>
          </a:ln>
        </p:spPr>
        <p:txBody>
          <a:bodyPr wrap="square">
            <a:spAutoFit/>
          </a:bodyPr>
          <a:lstStyle>
            <a:defPPr/>
          </a:lstStyle>
          <a:p>
            <a:pPr eaLnBrk="1" hangingPunct="1">
              <a:defRPr/>
            </a:pPr>
            <a:r>
              <a:rPr lang="nb-NO" smtClean="0">
                <a:solidFill>
                  <a:srgbClr val="00B050"/>
                </a:solidFill>
                <a:latin typeface="Calibri" pitchFamily="34" charset="0"/>
              </a:rPr>
              <a:t>Du </a:t>
            </a:r>
            <a:r>
              <a:rPr lang="nb-NO">
                <a:solidFill>
                  <a:srgbClr val="00B050"/>
                </a:solidFill>
                <a:latin typeface="Calibri" pitchFamily="34" charset="0"/>
              </a:rPr>
              <a:t>har </a:t>
            </a:r>
            <a:r>
              <a:rPr lang="nb-NO" smtClean="0">
                <a:solidFill>
                  <a:srgbClr val="00B050"/>
                </a:solidFill>
                <a:latin typeface="Calibri" pitchFamily="34" charset="0"/>
              </a:rPr>
              <a:t>IKKE </a:t>
            </a:r>
            <a:r>
              <a:rPr lang="nb-NO">
                <a:solidFill>
                  <a:srgbClr val="00B050"/>
                </a:solidFill>
                <a:latin typeface="Calibri" pitchFamily="34" charset="0"/>
              </a:rPr>
              <a:t>fått diabetes fordi du har spist for mye sukker</a:t>
            </a:r>
          </a:p>
        </p:txBody>
      </p:sp>
    </p:spTree>
    <p:extLst>
      <p:ext uri="{BB962C8B-B14F-4D97-AF65-F5344CB8AC3E}">
        <p14:creationId xmlns:p14="http://schemas.microsoft.com/office/powerpoint/2010/main" val="3217636692"/>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704528" y="655336"/>
            <a:ext cx="8064896" cy="649287"/>
          </a:xfrm>
        </p:spPr>
        <p:txBody>
          <a:bodyPr/>
          <a:lstStyle>
            <a:defPPr/>
          </a:lstStyle>
          <a:p>
            <a:pPr algn="ctr"/>
            <a:r>
              <a:rPr lang="nb-NO" sz="3200" smtClean="0">
                <a:solidFill>
                  <a:schemeClr val="accent2">
                    <a:lumMod val="75000"/>
                  </a:schemeClr>
                </a:solidFill>
                <a:latin typeface="Calibri" pitchFamily="34" charset="0"/>
              </a:rPr>
              <a:t>Nyttige hjelpemidler</a:t>
            </a:r>
            <a:endParaRPr lang="nb-NO" sz="3200">
              <a:solidFill>
                <a:schemeClr val="accent2">
                  <a:lumMod val="75000"/>
                </a:schemeClr>
              </a:solidFill>
              <a:latin typeface="Calibri" pitchFamily="34" charset="0"/>
            </a:endParaRPr>
          </a:p>
        </p:txBody>
      </p:sp>
      <p:sp>
        <p:nvSpPr>
          <p:cNvPr id="3" name="Plassholder for innhold 2"/>
          <p:cNvSpPr>
            <a:spLocks noGrp="1"/>
          </p:cNvSpPr>
          <p:nvPr>
            <p:ph sz="half" idx="1"/>
          </p:nvPr>
        </p:nvSpPr>
        <p:spPr>
          <a:xfrm>
            <a:off x="488504" y="1196752"/>
            <a:ext cx="4752528" cy="3888432"/>
          </a:xfrm>
        </p:spPr>
        <p:txBody>
          <a:bodyPr/>
          <a:lstStyle>
            <a:defPPr/>
          </a:lstStyle>
          <a:p>
            <a:pPr marL="0" indent="0">
              <a:buNone/>
            </a:pPr>
            <a:r>
              <a:rPr lang="nb-NO" sz="2000" err="1" smtClean="0">
                <a:solidFill>
                  <a:schemeClr val="accent2">
                    <a:lumMod val="75000"/>
                  </a:schemeClr>
                </a:solidFill>
                <a:latin typeface="Calibri" pitchFamily="34" charset="0"/>
              </a:rPr>
              <a:t>Apper:</a:t>
            </a:r>
          </a:p>
          <a:p>
            <a:pPr lvl="1"/>
            <a:r>
              <a:rPr lang="nb-NO" sz="2000" u="sng" err="1" smtClean="0">
                <a:solidFill>
                  <a:schemeClr val="accent2">
                    <a:lumMod val="75000"/>
                  </a:schemeClr>
                </a:solidFill>
                <a:latin typeface="Calibri" pitchFamily="34" charset="0"/>
              </a:rPr>
              <a:t>Karbo &amp; insulin</a:t>
            </a:r>
            <a:r>
              <a:rPr lang="nb-NO" sz="2000" smtClean="0">
                <a:solidFill>
                  <a:schemeClr val="accent2">
                    <a:lumMod val="75000"/>
                  </a:schemeClr>
                </a:solidFill>
                <a:latin typeface="Calibri" pitchFamily="34" charset="0"/>
              </a:rPr>
              <a:t>. Barnevennlig. Koster kr 39,-</a:t>
            </a:r>
          </a:p>
          <a:p>
            <a:pPr lvl="1"/>
            <a:r>
              <a:rPr lang="nb-NO" sz="2000" u="sng" smtClean="0">
                <a:solidFill>
                  <a:schemeClr val="accent2">
                    <a:lumMod val="75000"/>
                  </a:schemeClr>
                </a:solidFill>
                <a:latin typeface="Calibri" pitchFamily="34" charset="0"/>
              </a:rPr>
              <a:t>Matvaretabellen</a:t>
            </a:r>
            <a:r>
              <a:rPr lang="nb-NO" sz="2000" smtClean="0">
                <a:solidFill>
                  <a:schemeClr val="accent2">
                    <a:lumMod val="75000"/>
                  </a:schemeClr>
                </a:solidFill>
                <a:latin typeface="Calibri" pitchFamily="34" charset="0"/>
              </a:rPr>
              <a:t>. Gratis. Mer utfyllende, men regnes i gram.    </a:t>
            </a:r>
          </a:p>
          <a:p>
            <a:pPr lvl="1"/>
            <a:r>
              <a:rPr lang="nb-NO" sz="2000" u="sng" err="1" smtClean="0">
                <a:solidFill>
                  <a:schemeClr val="accent2">
                    <a:lumMod val="75000"/>
                  </a:schemeClr>
                </a:solidFill>
                <a:latin typeface="Calibri" pitchFamily="34" charset="0"/>
              </a:rPr>
              <a:t>Carbs and cals </a:t>
            </a:r>
          </a:p>
          <a:p>
            <a:pPr marL="457200" lvl="1" indent="0">
              <a:buNone/>
            </a:pPr>
            <a:r>
              <a:rPr lang="nb-NO" sz="2000" smtClean="0">
                <a:solidFill>
                  <a:schemeClr val="accent2">
                    <a:lumMod val="75000"/>
                  </a:schemeClr>
                </a:solidFill>
                <a:latin typeface="Calibri" pitchFamily="34" charset="0"/>
              </a:rPr>
              <a:t>     Koster kr 35,- </a:t>
            </a:r>
          </a:p>
          <a:p>
            <a:pPr lvl="1"/>
            <a:r>
              <a:rPr lang="nb-NO" sz="2000" u="sng" err="1" smtClean="0">
                <a:solidFill>
                  <a:schemeClr val="accent2">
                    <a:lumMod val="75000"/>
                  </a:schemeClr>
                </a:solidFill>
                <a:latin typeface="Calibri" pitchFamily="34" charset="0"/>
              </a:rPr>
              <a:t>Figwee portion explorer</a:t>
            </a:r>
            <a:r>
              <a:rPr lang="nb-NO" sz="2000" smtClean="0">
                <a:solidFill>
                  <a:schemeClr val="accent2">
                    <a:lumMod val="75000"/>
                  </a:schemeClr>
                </a:solidFill>
                <a:latin typeface="Calibri" pitchFamily="34" charset="0"/>
              </a:rPr>
              <a:t>. </a:t>
            </a:r>
          </a:p>
          <a:p>
            <a:pPr marL="0" indent="0">
              <a:buNone/>
            </a:pPr>
            <a:r>
              <a:rPr lang="nb-NO" sz="2000" smtClean="0">
                <a:solidFill>
                  <a:schemeClr val="accent2">
                    <a:lumMod val="75000"/>
                  </a:schemeClr>
                </a:solidFill>
                <a:latin typeface="Calibri" pitchFamily="34" charset="0"/>
              </a:rPr>
              <a:t>Hefte:</a:t>
            </a:r>
          </a:p>
          <a:p>
            <a:pPr lvl="1"/>
            <a:r>
              <a:rPr lang="nb-NO" sz="2000" smtClean="0">
                <a:solidFill>
                  <a:schemeClr val="accent2">
                    <a:lumMod val="75000"/>
                  </a:schemeClr>
                </a:solidFill>
                <a:latin typeface="Calibri" pitchFamily="34" charset="0"/>
              </a:rPr>
              <a:t>Karbohydrater og insulin</a:t>
            </a:r>
          </a:p>
          <a:p>
            <a:pPr lvl="1"/>
            <a:endParaRPr lang="nb-NO" sz="2000">
              <a:solidFill>
                <a:schemeClr val="accent2">
                  <a:lumMod val="75000"/>
                </a:schemeClr>
              </a:solidFill>
              <a:latin typeface="Calibri" pitchFamily="34" charset="0"/>
            </a:endParaRPr>
          </a:p>
        </p:txBody>
      </p:sp>
      <p:sp>
        <p:nvSpPr>
          <p:cNvPr id="5" name="TekstSylinder 4"/>
          <p:cNvSpPr txBox="1"/>
          <p:nvPr/>
        </p:nvSpPr>
        <p:spPr>
          <a:xfrm>
            <a:off x="776536" y="5157192"/>
            <a:ext cx="3335163" cy="584775"/>
          </a:xfrm>
          <a:prstGeom prst="rect">
            <a:avLst/>
          </a:prstGeom>
          <a:noFill/>
          <a:ln>
            <a:solidFill>
              <a:srgbClr val="FF0000"/>
            </a:solidFill>
          </a:ln>
        </p:spPr>
        <p:txBody>
          <a:bodyPr wrap="square" rtlCol="0">
            <a:spAutoFit/>
          </a:bodyPr>
          <a:lstStyle>
            <a:defPPr/>
          </a:lstStyle>
          <a:p>
            <a:r>
              <a:rPr lang="nb-NO" sz="1600" smtClean="0">
                <a:solidFill>
                  <a:srgbClr val="FF0000"/>
                </a:solidFill>
                <a:latin typeface="Calibri" pitchFamily="34" charset="0"/>
              </a:rPr>
              <a:t>Husk </a:t>
            </a:r>
            <a:r>
              <a:rPr lang="nb-NO" sz="1600">
                <a:solidFill>
                  <a:srgbClr val="FF0000"/>
                </a:solidFill>
                <a:latin typeface="Calibri" pitchFamily="34" charset="0"/>
              </a:rPr>
              <a:t>at alle </a:t>
            </a:r>
            <a:r>
              <a:rPr lang="nb-NO" sz="1600" smtClean="0">
                <a:solidFill>
                  <a:srgbClr val="FF0000"/>
                </a:solidFill>
                <a:latin typeface="Calibri" pitchFamily="34" charset="0"/>
              </a:rPr>
              <a:t>hjelpemidler KUN gir et estimat </a:t>
            </a:r>
            <a:r>
              <a:rPr lang="nb-NO" sz="1600">
                <a:solidFill>
                  <a:srgbClr val="FF0000"/>
                </a:solidFill>
                <a:latin typeface="Calibri" pitchFamily="34" charset="0"/>
              </a:rPr>
              <a:t>og </a:t>
            </a:r>
            <a:r>
              <a:rPr lang="nb-NO" sz="1600" smtClean="0">
                <a:solidFill>
                  <a:srgbClr val="FF0000"/>
                </a:solidFill>
                <a:latin typeface="Calibri" pitchFamily="34" charset="0"/>
              </a:rPr>
              <a:t>ikke et helt nøyaktig svar     </a:t>
            </a:r>
            <a:endParaRPr lang="nb-NO" sz="1600">
              <a:solidFill>
                <a:srgbClr val="FF0000"/>
              </a:solidFill>
              <a:latin typeface="Calibri" pitchFamily="34" charset="0"/>
            </a:endParaRPr>
          </a:p>
        </p:txBody>
      </p:sp>
      <p:pic>
        <p:nvPicPr>
          <p:cNvPr id="8" name="Picture 2" descr="P:\VestAgder\wpdok\Bilder\Diabetes PP-presentasjon\Karboboka 1.JPG"/>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rot="20173918">
            <a:off x="5504244" y="4062317"/>
            <a:ext cx="1290796" cy="1831443"/>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39876" y="2144637"/>
            <a:ext cx="1508944" cy="1394522"/>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kstSylinder 5"/>
          <p:cNvSpPr txBox="1"/>
          <p:nvPr/>
        </p:nvSpPr>
        <p:spPr>
          <a:xfrm>
            <a:off x="5256266" y="3385271"/>
            <a:ext cx="1476164" cy="307777"/>
          </a:xfrm>
          <a:prstGeom prst="rect">
            <a:avLst/>
          </a:prstGeom>
          <a:noFill/>
        </p:spPr>
        <p:txBody>
          <a:bodyPr wrap="square" rtlCol="0">
            <a:spAutoFit/>
          </a:bodyPr>
          <a:lstStyle>
            <a:defPPr/>
          </a:lstStyle>
          <a:p>
            <a:r>
              <a:rPr lang="nb-NO" sz="1400" smtClean="0">
                <a:solidFill>
                  <a:srgbClr val="0C2E82"/>
                </a:solidFill>
                <a:latin typeface="Calibri" pitchFamily="34" charset="0"/>
              </a:rPr>
              <a:t>«Karbo &amp; insulin»</a:t>
            </a:r>
            <a:endParaRPr lang="nb-NO" sz="1400">
              <a:solidFill>
                <a:srgbClr val="0C2E82"/>
              </a:solidFill>
              <a:latin typeface="Calibri" pitchFamily="34" charset="0"/>
            </a:endParaRPr>
          </a:p>
        </p:txBody>
      </p:sp>
      <p:sp>
        <p:nvSpPr>
          <p:cNvPr id="10" name="TekstSylinder 9"/>
          <p:cNvSpPr txBox="1"/>
          <p:nvPr/>
        </p:nvSpPr>
        <p:spPr>
          <a:xfrm>
            <a:off x="6963664" y="2451676"/>
            <a:ext cx="1630071" cy="307777"/>
          </a:xfrm>
          <a:prstGeom prst="rect">
            <a:avLst/>
          </a:prstGeom>
          <a:noFill/>
        </p:spPr>
        <p:txBody>
          <a:bodyPr wrap="square" rtlCol="0">
            <a:spAutoFit/>
          </a:bodyPr>
          <a:lstStyle>
            <a:defPPr/>
          </a:lstStyle>
          <a:p>
            <a:r>
              <a:rPr lang="nb-NO" sz="1400" smtClean="0">
                <a:solidFill>
                  <a:srgbClr val="0C2E82"/>
                </a:solidFill>
                <a:latin typeface="Calibri" pitchFamily="34" charset="0"/>
              </a:rPr>
              <a:t>«Matvaretabellen»</a:t>
            </a:r>
            <a:endParaRPr lang="nb-NO" sz="1400">
              <a:solidFill>
                <a:srgbClr val="0C2E82"/>
              </a:solidFill>
              <a:latin typeface="Calibri" pitchFamily="34" charset="0"/>
            </a:endParaRPr>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33970" y="1002333"/>
            <a:ext cx="1630071" cy="1553542"/>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144496" y="4259373"/>
            <a:ext cx="2619374" cy="734404"/>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797616" y="3184797"/>
            <a:ext cx="2181225" cy="657225"/>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1209386"/>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32520" y="476672"/>
            <a:ext cx="8424936" cy="720080"/>
          </a:xfrm>
        </p:spPr>
        <p:txBody>
          <a:bodyPr/>
          <a:lstStyle>
            <a:defPPr/>
          </a:lstStyle>
          <a:p>
            <a:pPr algn="ctr" eaLnBrk="1" hangingPunct="1"/>
            <a:r>
              <a:rPr lang="nb-NO" sz="3200" smtClean="0">
                <a:solidFill>
                  <a:schemeClr val="accent2">
                    <a:lumMod val="75000"/>
                  </a:schemeClr>
                </a:solidFill>
                <a:latin typeface="Calibri" pitchFamily="34" charset="0"/>
              </a:rPr>
              <a:t>Karbohydrat i ulike måltider</a:t>
            </a:r>
            <a:r>
              <a:rPr lang="nb-NO" sz="4800" b="0" smtClean="0">
                <a:solidFill>
                  <a:schemeClr val="accent2">
                    <a:lumMod val="75000"/>
                  </a:schemeClr>
                </a:solidFill>
                <a:latin typeface="Calibri" pitchFamily="34" charset="0"/>
              </a:rPr>
              <a:t>	</a:t>
            </a:r>
          </a:p>
        </p:txBody>
      </p:sp>
      <p:sp>
        <p:nvSpPr>
          <p:cNvPr id="9219" name="Rectangle 3"/>
          <p:cNvSpPr>
            <a:spLocks noGrp="1" noChangeArrowheads="1"/>
          </p:cNvSpPr>
          <p:nvPr>
            <p:ph idx="1"/>
          </p:nvPr>
        </p:nvSpPr>
        <p:spPr>
          <a:xfrm>
            <a:off x="488504" y="1700808"/>
            <a:ext cx="4313684" cy="3582066"/>
          </a:xfrm>
        </p:spPr>
        <p:txBody>
          <a:bodyPr/>
          <a:lstStyle>
            <a:defPPr/>
          </a:lstStyle>
          <a:p>
            <a:pPr eaLnBrk="1" hangingPunct="1">
              <a:lnSpc>
                <a:spcPct val="90000"/>
              </a:lnSpc>
              <a:defRPr/>
            </a:pPr>
            <a:r>
              <a:rPr lang="nb-NO" sz="2000" smtClean="0">
                <a:solidFill>
                  <a:schemeClr val="accent2">
                    <a:lumMod val="75000"/>
                  </a:schemeClr>
                </a:solidFill>
                <a:latin typeface="Calibri" pitchFamily="34" charset="0"/>
              </a:rPr>
              <a:t>Brødmåltider		</a:t>
            </a:r>
          </a:p>
          <a:p>
            <a:pPr lvl="1">
              <a:lnSpc>
                <a:spcPct val="90000"/>
              </a:lnSpc>
              <a:defRPr/>
            </a:pPr>
            <a:r>
              <a:rPr lang="nb-NO" sz="2000" smtClean="0">
                <a:solidFill>
                  <a:schemeClr val="accent2">
                    <a:lumMod val="75000"/>
                  </a:schemeClr>
                </a:solidFill>
                <a:latin typeface="Calibri" pitchFamily="34" charset="0"/>
              </a:rPr>
              <a:t>brød, frokostblandinger, søtt pålegg, melk, yoghurt, juice, frukt</a:t>
            </a:r>
          </a:p>
          <a:p>
            <a:pPr eaLnBrk="1" hangingPunct="1">
              <a:lnSpc>
                <a:spcPct val="90000"/>
              </a:lnSpc>
              <a:defRPr/>
            </a:pPr>
            <a:r>
              <a:rPr lang="nb-NO" sz="2000" smtClean="0">
                <a:solidFill>
                  <a:schemeClr val="accent2">
                    <a:lumMod val="75000"/>
                  </a:schemeClr>
                </a:solidFill>
                <a:latin typeface="Calibri" pitchFamily="34" charset="0"/>
              </a:rPr>
              <a:t>Middagsmåltider		</a:t>
            </a:r>
          </a:p>
          <a:p>
            <a:pPr lvl="1">
              <a:lnSpc>
                <a:spcPct val="90000"/>
              </a:lnSpc>
              <a:defRPr/>
            </a:pPr>
            <a:r>
              <a:rPr lang="nb-NO" sz="2000" smtClean="0">
                <a:solidFill>
                  <a:schemeClr val="accent2">
                    <a:lumMod val="75000"/>
                  </a:schemeClr>
                </a:solidFill>
                <a:latin typeface="Calibri" pitchFamily="34" charset="0"/>
              </a:rPr>
              <a:t>potet, ris, pasta, brød, belgfrukter, dessert, frukt</a:t>
            </a:r>
          </a:p>
          <a:p>
            <a:pPr eaLnBrk="1" hangingPunct="1">
              <a:lnSpc>
                <a:spcPct val="90000"/>
              </a:lnSpc>
              <a:defRPr/>
            </a:pPr>
            <a:r>
              <a:rPr lang="nb-NO" sz="2000" smtClean="0">
                <a:solidFill>
                  <a:schemeClr val="accent2">
                    <a:lumMod val="75000"/>
                  </a:schemeClr>
                </a:solidFill>
                <a:latin typeface="Calibri" pitchFamily="34" charset="0"/>
              </a:rPr>
              <a:t>Kosemat:			</a:t>
            </a:r>
          </a:p>
          <a:p>
            <a:pPr lvl="1">
              <a:lnSpc>
                <a:spcPct val="90000"/>
              </a:lnSpc>
              <a:defRPr/>
            </a:pPr>
            <a:r>
              <a:rPr lang="nb-NO" sz="2000" smtClean="0">
                <a:solidFill>
                  <a:schemeClr val="accent2">
                    <a:lumMod val="75000"/>
                  </a:schemeClr>
                </a:solidFill>
                <a:latin typeface="Calibri" pitchFamily="34" charset="0"/>
              </a:rPr>
              <a:t>kjeks, kaker, is, godteri, snacks</a:t>
            </a:r>
          </a:p>
          <a:p>
            <a:pPr eaLnBrk="1" hangingPunct="1">
              <a:lnSpc>
                <a:spcPct val="90000"/>
              </a:lnSpc>
              <a:defRPr/>
            </a:pPr>
            <a:r>
              <a:rPr lang="nb-NO" sz="2000" smtClean="0">
                <a:solidFill>
                  <a:schemeClr val="accent2">
                    <a:lumMod val="75000"/>
                  </a:schemeClr>
                </a:solidFill>
                <a:latin typeface="Calibri" pitchFamily="34" charset="0"/>
              </a:rPr>
              <a:t>Drikke:			</a:t>
            </a:r>
          </a:p>
          <a:p>
            <a:pPr lvl="1">
              <a:lnSpc>
                <a:spcPct val="90000"/>
              </a:lnSpc>
              <a:defRPr/>
            </a:pPr>
            <a:r>
              <a:rPr lang="nb-NO" sz="2000" smtClean="0">
                <a:solidFill>
                  <a:schemeClr val="accent2">
                    <a:lumMod val="75000"/>
                  </a:schemeClr>
                </a:solidFill>
                <a:latin typeface="Calibri" pitchFamily="34" charset="0"/>
              </a:rPr>
              <a:t>brus, juice, nektar, iste, kaffe latte 			</a:t>
            </a:r>
          </a:p>
        </p:txBody>
      </p:sp>
      <p:sp>
        <p:nvSpPr>
          <p:cNvPr id="2" name="TekstSylinder 1"/>
          <p:cNvSpPr txBox="1"/>
          <p:nvPr/>
        </p:nvSpPr>
        <p:spPr>
          <a:xfrm>
            <a:off x="6413876" y="5494210"/>
            <a:ext cx="1426349" cy="369332"/>
          </a:xfrm>
          <a:prstGeom prst="rect">
            <a:avLst/>
          </a:prstGeom>
          <a:noFill/>
        </p:spPr>
        <p:txBody>
          <a:bodyPr wrap="square" rtlCol="0">
            <a:spAutoFit/>
          </a:bodyPr>
          <a:lstStyle>
            <a:defPPr/>
          </a:lstStyle>
          <a:p>
            <a:r>
              <a:rPr lang="nb-NO" smtClean="0">
                <a:solidFill>
                  <a:schemeClr val="accent2">
                    <a:lumMod val="75000"/>
                  </a:schemeClr>
                </a:solidFill>
                <a:latin typeface="Calibri" pitchFamily="34" charset="0"/>
              </a:rPr>
              <a:t>Kostsirkelen</a:t>
            </a:r>
            <a:endParaRPr lang="nb-NO">
              <a:solidFill>
                <a:schemeClr val="accent2">
                  <a:lumMod val="75000"/>
                </a:schemeClr>
              </a:solidFill>
              <a:latin typeface="Calibri" pitchFamily="34"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50118" y="1484784"/>
            <a:ext cx="4353867" cy="4194092"/>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545655"/>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560512" y="476672"/>
            <a:ext cx="8856984" cy="648072"/>
          </a:xfrm>
          <a:ln>
            <a:noFill/>
          </a:ln>
        </p:spPr>
        <p:txBody>
          <a:bodyPr/>
          <a:lstStyle>
            <a:defPPr/>
          </a:lstStyle>
          <a:p>
            <a:pPr algn="ctr" eaLnBrk="1" hangingPunct="1"/>
            <a:r>
              <a:rPr lang="nb-NO" sz="3200" smtClean="0">
                <a:solidFill>
                  <a:schemeClr val="accent2">
                    <a:lumMod val="75000"/>
                  </a:schemeClr>
                </a:solidFill>
                <a:latin typeface="Calibri" pitchFamily="34" charset="0"/>
              </a:rPr>
              <a:t>Mat som ikke trenger insulin</a:t>
            </a:r>
          </a:p>
        </p:txBody>
      </p:sp>
      <p:sp>
        <p:nvSpPr>
          <p:cNvPr id="10243" name="Rectangle 3"/>
          <p:cNvSpPr>
            <a:spLocks noGrp="1" noChangeArrowheads="1"/>
          </p:cNvSpPr>
          <p:nvPr>
            <p:ph idx="1"/>
          </p:nvPr>
        </p:nvSpPr>
        <p:spPr>
          <a:xfrm>
            <a:off x="575712" y="1772816"/>
            <a:ext cx="4968552" cy="3554952"/>
          </a:xfrm>
        </p:spPr>
        <p:txBody>
          <a:bodyPr/>
          <a:lstStyle>
            <a:defPPr/>
          </a:lstStyle>
          <a:p>
            <a:pPr eaLnBrk="1" hangingPunct="1">
              <a:lnSpc>
                <a:spcPct val="90000"/>
              </a:lnSpc>
              <a:defRPr/>
            </a:pPr>
            <a:r>
              <a:rPr lang="nb-NO" sz="2000" smtClean="0">
                <a:solidFill>
                  <a:schemeClr val="accent2">
                    <a:lumMod val="75000"/>
                  </a:schemeClr>
                </a:solidFill>
                <a:latin typeface="Calibri" pitchFamily="34" charset="0"/>
              </a:rPr>
              <a:t>Rent kjøtt, kylling, fisk, krabbe, reker, egg, hvite oster, cottage cheese, fiskepålegg og kjøttpålegg</a:t>
            </a:r>
          </a:p>
          <a:p>
            <a:pPr eaLnBrk="1" hangingPunct="1">
              <a:lnSpc>
                <a:spcPct val="90000"/>
              </a:lnSpc>
              <a:defRPr/>
            </a:pPr>
            <a:r>
              <a:rPr lang="nb-NO" sz="2000">
                <a:solidFill>
                  <a:schemeClr val="accent2">
                    <a:lumMod val="75000"/>
                  </a:schemeClr>
                </a:solidFill>
                <a:latin typeface="Calibri" pitchFamily="34" charset="0"/>
              </a:rPr>
              <a:t>M</a:t>
            </a:r>
            <a:r>
              <a:rPr lang="nb-NO" sz="2000" smtClean="0">
                <a:solidFill>
                  <a:schemeClr val="accent2">
                    <a:lumMod val="75000"/>
                  </a:schemeClr>
                </a:solidFill>
                <a:latin typeface="Calibri" pitchFamily="34" charset="0"/>
              </a:rPr>
              <a:t>argarin, smør</a:t>
            </a:r>
          </a:p>
          <a:p>
            <a:pPr eaLnBrk="1" hangingPunct="1">
              <a:lnSpc>
                <a:spcPct val="90000"/>
              </a:lnSpc>
              <a:defRPr/>
            </a:pPr>
            <a:r>
              <a:rPr lang="nb-NO" sz="2000">
                <a:solidFill>
                  <a:schemeClr val="accent2">
                    <a:lumMod val="75000"/>
                  </a:schemeClr>
                </a:solidFill>
                <a:latin typeface="Calibri" pitchFamily="34" charset="0"/>
              </a:rPr>
              <a:t>O</a:t>
            </a:r>
            <a:r>
              <a:rPr lang="nb-NO" sz="2000" smtClean="0">
                <a:solidFill>
                  <a:schemeClr val="accent2">
                    <a:lumMod val="75000"/>
                  </a:schemeClr>
                </a:solidFill>
                <a:latin typeface="Calibri" pitchFamily="34" charset="0"/>
              </a:rPr>
              <a:t>ljer, majones, rømme</a:t>
            </a:r>
          </a:p>
          <a:p>
            <a:pPr eaLnBrk="1" hangingPunct="1">
              <a:lnSpc>
                <a:spcPct val="90000"/>
              </a:lnSpc>
              <a:defRPr/>
            </a:pPr>
            <a:r>
              <a:rPr lang="nb-NO" sz="2000">
                <a:solidFill>
                  <a:schemeClr val="accent2">
                    <a:lumMod val="75000"/>
                  </a:schemeClr>
                </a:solidFill>
                <a:latin typeface="Calibri" pitchFamily="34" charset="0"/>
              </a:rPr>
              <a:t>A</a:t>
            </a:r>
            <a:r>
              <a:rPr lang="nb-NO" sz="2000" smtClean="0">
                <a:solidFill>
                  <a:schemeClr val="accent2">
                    <a:lumMod val="75000"/>
                  </a:schemeClr>
                </a:solidFill>
                <a:latin typeface="Calibri" pitchFamily="34" charset="0"/>
              </a:rPr>
              <a:t>vokado</a:t>
            </a:r>
          </a:p>
          <a:p>
            <a:pPr eaLnBrk="1" hangingPunct="1">
              <a:lnSpc>
                <a:spcPct val="90000"/>
              </a:lnSpc>
              <a:defRPr/>
            </a:pPr>
            <a:r>
              <a:rPr lang="nb-NO" sz="2000" smtClean="0">
                <a:solidFill>
                  <a:schemeClr val="accent2">
                    <a:lumMod val="75000"/>
                  </a:schemeClr>
                </a:solidFill>
                <a:latin typeface="Calibri" pitchFamily="34" charset="0"/>
              </a:rPr>
              <a:t>Rene nøtter</a:t>
            </a:r>
          </a:p>
          <a:p>
            <a:pPr eaLnBrk="1" hangingPunct="1">
              <a:lnSpc>
                <a:spcPct val="90000"/>
              </a:lnSpc>
              <a:defRPr/>
            </a:pPr>
            <a:endParaRPr lang="nb-NO" sz="2000">
              <a:solidFill>
                <a:schemeClr val="accent2">
                  <a:lumMod val="75000"/>
                </a:schemeClr>
              </a:solidFill>
              <a:latin typeface="Calibri" pitchFamily="34" charset="0"/>
            </a:endParaRPr>
          </a:p>
          <a:p>
            <a:pPr eaLnBrk="1" hangingPunct="1">
              <a:lnSpc>
                <a:spcPct val="90000"/>
              </a:lnSpc>
              <a:defRPr/>
            </a:pPr>
            <a:r>
              <a:rPr lang="nb-NO" sz="2000" smtClean="0">
                <a:solidFill>
                  <a:schemeClr val="accent2">
                    <a:lumMod val="75000"/>
                  </a:schemeClr>
                </a:solidFill>
                <a:latin typeface="Calibri" pitchFamily="34" charset="0"/>
              </a:rPr>
              <a:t>Rå grønnsaker</a:t>
            </a:r>
          </a:p>
          <a:p>
            <a:pPr lvl="1">
              <a:lnSpc>
                <a:spcPct val="90000"/>
              </a:lnSpc>
              <a:defRPr/>
            </a:pPr>
            <a:r>
              <a:rPr lang="nb-NO" sz="2000" smtClean="0">
                <a:solidFill>
                  <a:schemeClr val="accent2">
                    <a:lumMod val="75000"/>
                  </a:schemeClr>
                </a:solidFill>
                <a:latin typeface="Calibri" pitchFamily="34" charset="0"/>
              </a:rPr>
              <a:t>Unntaket er mais og poteter</a:t>
            </a:r>
          </a:p>
          <a:p>
            <a:pPr eaLnBrk="1" hangingPunct="1">
              <a:lnSpc>
                <a:spcPct val="90000"/>
              </a:lnSpc>
              <a:defRPr/>
            </a:pPr>
            <a:endParaRPr lang="nb-NO" sz="2200" smtClean="0">
              <a:solidFill>
                <a:schemeClr val="accent2">
                  <a:lumMod val="75000"/>
                </a:schemeClr>
              </a:solidFill>
              <a:latin typeface="Calibri" pitchFamily="34" charset="0"/>
            </a:endParaRPr>
          </a:p>
        </p:txBody>
      </p:sp>
      <p:pic>
        <p:nvPicPr>
          <p:cNvPr id="83972" name="Picture 4" descr="kyllingsalat"/>
          <p:cNvPicPr>
            <a:picLocks noChangeAspect="1" noChangeArrowheads="1"/>
          </p:cNvPicPr>
          <p:nvPr/>
        </p:nvPicPr>
        <p:blipFill>
          <a:blip r:embed="rId3"/>
          <a:stretch>
            <a:fillRect/>
          </a:stretch>
        </p:blipFill>
        <p:spPr bwMode="auto">
          <a:xfrm>
            <a:off x="7034035" y="1871260"/>
            <a:ext cx="2514549" cy="2395399"/>
          </a:xfrm>
          <a:prstGeom prst="rect">
            <a:avLst/>
          </a:prstGeom>
          <a:noFill/>
          <a:ln w="9525">
            <a:noFill/>
            <a:miter lim="800000"/>
          </a:ln>
          <a:effectLst>
            <a:softEdge rad="63500"/>
          </a:effectLst>
        </p:spPr>
      </p:pic>
      <p:pic>
        <p:nvPicPr>
          <p:cNvPr id="5" name="Picture 3" descr="gronsaker"/>
          <p:cNvPicPr>
            <a:picLocks noChangeAspect="1" noChangeArrowheads="1"/>
          </p:cNvPicPr>
          <p:nvPr/>
        </p:nvPicPr>
        <p:blipFill>
          <a:blip r:embed="rId4"/>
          <a:stretch>
            <a:fillRect/>
          </a:stretch>
        </p:blipFill>
        <p:spPr bwMode="auto">
          <a:xfrm>
            <a:off x="4548003" y="3068960"/>
            <a:ext cx="2493229" cy="2112139"/>
          </a:xfrm>
          <a:prstGeom prst="rect">
            <a:avLst/>
          </a:prstGeom>
          <a:noFill/>
          <a:ln w="9525">
            <a:noFill/>
            <a:miter lim="800000"/>
          </a:ln>
          <a:effectLst>
            <a:softEdge rad="63500"/>
          </a:effectLst>
        </p:spPr>
      </p:pic>
    </p:spTree>
    <p:extLst>
      <p:ext uri="{BB962C8B-B14F-4D97-AF65-F5344CB8AC3E}">
        <p14:creationId xmlns:p14="http://schemas.microsoft.com/office/powerpoint/2010/main" val="745992143"/>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704528" y="465241"/>
            <a:ext cx="7632700" cy="649287"/>
          </a:xfrm>
        </p:spPr>
        <p:txBody>
          <a:bodyPr/>
          <a:lstStyle>
            <a:defPPr/>
          </a:lstStyle>
          <a:p>
            <a:pPr algn="ctr"/>
            <a:r>
              <a:rPr lang="nb-NO" sz="3200" smtClean="0">
                <a:solidFill>
                  <a:schemeClr val="accent2">
                    <a:lumMod val="75000"/>
                  </a:schemeClr>
                </a:solidFill>
                <a:latin typeface="Calibri" pitchFamily="34" charset="0"/>
              </a:rPr>
              <a:t>Søtstoffer </a:t>
            </a:r>
            <a:endParaRPr lang="nb-NO" sz="3200">
              <a:solidFill>
                <a:schemeClr val="accent2">
                  <a:lumMod val="75000"/>
                </a:schemeClr>
              </a:solidFill>
              <a:latin typeface="Calibri" pitchFamily="34" charset="0"/>
            </a:endParaRPr>
          </a:p>
        </p:txBody>
      </p:sp>
      <p:pic>
        <p:nvPicPr>
          <p:cNvPr id="12291" name="Picture 3" descr="\\sikt.sykehuspartner.no\data\SSHF\Brukere\K\KT3\VestAgder\wpdok\Bilder\Diabetes PP-presentasjon\søtstoffer.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56656" y="1124744"/>
            <a:ext cx="5976664" cy="497494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067702"/>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p:nvPr>
        </p:nvSpPr>
        <p:spPr>
          <a:xfrm>
            <a:off x="677694" y="476672"/>
            <a:ext cx="8640960" cy="1080120"/>
          </a:xfrm>
        </p:spPr>
        <p:txBody>
          <a:bodyPr/>
          <a:lstStyle>
            <a:defPPr/>
          </a:lstStyle>
          <a:p>
            <a:pPr algn="ctr">
              <a:buFont typeface="Wingdings 2" pitchFamily="18" charset="2"/>
              <a:buNone/>
              <a:defRPr/>
            </a:pPr>
            <a:r>
              <a:rPr lang="nb-NO" sz="6000" smtClean="0">
                <a:solidFill>
                  <a:schemeClr val="accent2">
                    <a:lumMod val="75000"/>
                  </a:schemeClr>
                </a:solidFill>
                <a:latin typeface="Calibri" pitchFamily="34" charset="0"/>
              </a:rPr>
              <a:t>Insulindoser</a:t>
            </a:r>
            <a:endParaRPr lang="nb-NO" sz="6000">
              <a:solidFill>
                <a:schemeClr val="accent2">
                  <a:lumMod val="75000"/>
                </a:schemeClr>
              </a:solidFill>
              <a:latin typeface="Calibri" pitchFamily="34" charset="0"/>
            </a:endParaRPr>
          </a:p>
        </p:txBody>
      </p:sp>
      <p:pic>
        <p:nvPicPr>
          <p:cNvPr id="11266" name="Picture 2" descr="P:\VestAgder\wpdok\Bilder\Diabetes PP-presentasjon\Spiserommet 1.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72680" y="1700808"/>
            <a:ext cx="5850989" cy="408171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31816"/>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idx="4294967295"/>
          </p:nvPr>
        </p:nvSpPr>
        <p:spPr>
          <a:xfrm>
            <a:off x="1320800" y="762000"/>
            <a:ext cx="8585200" cy="1143000"/>
          </a:xfrm>
        </p:spPr>
        <p:txBody>
          <a:bodyPr/>
          <a:lstStyle>
            <a:defPPr/>
          </a:lstStyle>
          <a:p>
            <a:pPr eaLnBrk="1" hangingPunct="1"/>
            <a:r>
              <a:rPr lang="nb-NO" smtClean="0"/>
              <a:t/>
            </a:r>
            <a:br>
              <a:rPr lang="nb-NO" smtClean="0"/>
            </a:br>
            <a:r>
              <a:rPr lang="nb-NO" smtClean="0"/>
              <a:t/>
            </a:r>
            <a:br>
              <a:rPr lang="nb-NO" smtClean="0"/>
            </a:br>
            <a:r>
              <a:rPr lang="nb-NO" smtClean="0"/>
              <a:t/>
            </a:r>
            <a:br>
              <a:rPr lang="nb-NO" smtClean="0"/>
            </a:br>
            <a:r>
              <a:rPr lang="nb-NO" smtClean="0"/>
              <a:t/>
            </a:r>
            <a:br>
              <a:rPr lang="nb-NO" smtClean="0"/>
            </a:br>
            <a:r>
              <a:rPr lang="nb-NO" smtClean="0"/>
              <a:t/>
            </a:r>
            <a:br>
              <a:rPr lang="nb-NO" smtClean="0"/>
            </a:br>
            <a:r>
              <a:rPr lang="nb-NO" smtClean="0"/>
              <a:t/>
            </a:r>
            <a:br>
              <a:rPr lang="nb-NO" smtClean="0"/>
            </a:br>
            <a:endParaRPr lang="nb-NO" smtClean="0"/>
          </a:p>
        </p:txBody>
      </p:sp>
      <p:sp>
        <p:nvSpPr>
          <p:cNvPr id="12291" name="Rectangle 3"/>
          <p:cNvSpPr>
            <a:spLocks noChangeArrowheads="1"/>
          </p:cNvSpPr>
          <p:nvPr/>
        </p:nvSpPr>
        <p:spPr bwMode="auto">
          <a:xfrm>
            <a:off x="800219" y="980728"/>
            <a:ext cx="8496944" cy="1200329"/>
          </a:xfrm>
          <a:prstGeom prst="rect">
            <a:avLst/>
          </a:prstGeom>
          <a:noFill/>
          <a:ln w="9525">
            <a:noFill/>
            <a:miter lim="800000"/>
          </a:ln>
        </p:spPr>
        <p:txBody>
          <a:bodyPr wrap="square">
            <a:spAutoFit/>
          </a:bodyPr>
          <a:lstStyle>
            <a:defPPr/>
          </a:lstStyle>
          <a:p>
            <a:pPr>
              <a:defRPr/>
            </a:pPr>
            <a:r>
              <a:rPr lang="nb-NO" sz="3600">
                <a:solidFill>
                  <a:schemeClr val="accent2">
                    <a:lumMod val="75000"/>
                  </a:schemeClr>
                </a:solidFill>
                <a:latin typeface="Calibri" pitchFamily="34" charset="0"/>
              </a:rPr>
              <a:t>Jo mer </a:t>
            </a:r>
            <a:r>
              <a:rPr lang="nb-NO" sz="3600" u="sng">
                <a:solidFill>
                  <a:schemeClr val="accent2">
                    <a:lumMod val="75000"/>
                  </a:schemeClr>
                </a:solidFill>
                <a:latin typeface="Calibri" pitchFamily="34" charset="0"/>
              </a:rPr>
              <a:t>karbohydrater</a:t>
            </a:r>
            <a:r>
              <a:rPr lang="nb-NO" sz="3600">
                <a:solidFill>
                  <a:schemeClr val="accent2">
                    <a:lumMod val="75000"/>
                  </a:schemeClr>
                </a:solidFill>
                <a:latin typeface="Calibri" pitchFamily="34" charset="0"/>
              </a:rPr>
              <a:t> </a:t>
            </a:r>
            <a:r>
              <a:rPr lang="nb-NO" sz="3600" smtClean="0">
                <a:solidFill>
                  <a:schemeClr val="accent2">
                    <a:lumMod val="75000"/>
                  </a:schemeClr>
                </a:solidFill>
                <a:latin typeface="Calibri" pitchFamily="34" charset="0"/>
              </a:rPr>
              <a:t>måltidet inneholder</a:t>
            </a:r>
            <a:r>
              <a:rPr lang="nb-NO" sz="3600">
                <a:solidFill>
                  <a:schemeClr val="accent2">
                    <a:lumMod val="75000"/>
                  </a:schemeClr>
                </a:solidFill>
                <a:latin typeface="Calibri" pitchFamily="34" charset="0"/>
              </a:rPr>
              <a:t>, </a:t>
            </a:r>
          </a:p>
          <a:p>
            <a:pPr>
              <a:defRPr/>
            </a:pPr>
            <a:r>
              <a:rPr lang="nb-NO" sz="3600">
                <a:solidFill>
                  <a:schemeClr val="accent2">
                    <a:lumMod val="75000"/>
                  </a:schemeClr>
                </a:solidFill>
                <a:latin typeface="Calibri" pitchFamily="34" charset="0"/>
              </a:rPr>
              <a:t>desto mer </a:t>
            </a:r>
            <a:r>
              <a:rPr lang="nb-NO" sz="3600" u="sng">
                <a:solidFill>
                  <a:schemeClr val="accent2">
                    <a:lumMod val="75000"/>
                  </a:schemeClr>
                </a:solidFill>
                <a:latin typeface="Calibri" pitchFamily="34" charset="0"/>
              </a:rPr>
              <a:t>insulin</a:t>
            </a:r>
            <a:r>
              <a:rPr lang="nb-NO" sz="3600">
                <a:solidFill>
                  <a:schemeClr val="accent2">
                    <a:lumMod val="75000"/>
                  </a:schemeClr>
                </a:solidFill>
                <a:latin typeface="Calibri" pitchFamily="34" charset="0"/>
              </a:rPr>
              <a:t> trenger kroppen</a:t>
            </a:r>
            <a:r>
              <a:rPr lang="nb-NO" sz="3600" b="1">
                <a:solidFill>
                  <a:schemeClr val="accent2">
                    <a:lumMod val="75000"/>
                  </a:schemeClr>
                </a:solidFill>
                <a:latin typeface="Calibri" pitchFamily="34" charset="0"/>
              </a:rPr>
              <a:t>.</a:t>
            </a:r>
          </a:p>
        </p:txBody>
      </p:sp>
      <p:pic>
        <p:nvPicPr>
          <p:cNvPr id="5122" name="Picture 2" descr="P:\VestAgder\wpdok\Bilder\Diabetes PP-presentasjon\Vektskål 1.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52572" y="2348880"/>
            <a:ext cx="3168352" cy="3168352"/>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479317"/>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tel 1"/>
          <p:cNvSpPr>
            <a:spLocks noGrp="1"/>
          </p:cNvSpPr>
          <p:nvPr>
            <p:ph type="title"/>
          </p:nvPr>
        </p:nvSpPr>
        <p:spPr>
          <a:xfrm>
            <a:off x="632520" y="620688"/>
            <a:ext cx="8424936" cy="648068"/>
          </a:xfrm>
        </p:spPr>
        <p:txBody>
          <a:bodyPr/>
          <a:lstStyle>
            <a:defPPr/>
          </a:lstStyle>
          <a:p>
            <a:pPr algn="ctr"/>
            <a:r>
              <a:rPr lang="nb-NO" sz="3200" smtClean="0">
                <a:solidFill>
                  <a:schemeClr val="accent2">
                    <a:lumMod val="75000"/>
                  </a:schemeClr>
                </a:solidFill>
                <a:latin typeface="Calibri" pitchFamily="34" charset="0"/>
              </a:rPr>
              <a:t>IK = Insulin/karbohydrat forhold</a:t>
            </a:r>
          </a:p>
        </p:txBody>
      </p:sp>
      <p:sp>
        <p:nvSpPr>
          <p:cNvPr id="108547" name="Plassholder for innhold 2"/>
          <p:cNvSpPr>
            <a:spLocks noGrp="1"/>
          </p:cNvSpPr>
          <p:nvPr>
            <p:ph idx="1"/>
          </p:nvPr>
        </p:nvSpPr>
        <p:spPr>
          <a:xfrm>
            <a:off x="848544" y="1520723"/>
            <a:ext cx="5256584" cy="4248471"/>
          </a:xfrm>
        </p:spPr>
        <p:txBody>
          <a:bodyPr/>
          <a:lstStyle>
            <a:defPPr/>
          </a:lstStyle>
          <a:p>
            <a:r>
              <a:rPr lang="nb-NO" sz="2000" b="1" smtClean="0">
                <a:solidFill>
                  <a:schemeClr val="accent2">
                    <a:lumMod val="75000"/>
                  </a:schemeClr>
                </a:solidFill>
                <a:latin typeface="Calibri" pitchFamily="34" charset="0"/>
              </a:rPr>
              <a:t>Insulin/karbohydrat </a:t>
            </a:r>
            <a:r>
              <a:rPr lang="nb-NO" sz="2000" b="1">
                <a:solidFill>
                  <a:schemeClr val="accent2">
                    <a:lumMod val="75000"/>
                  </a:schemeClr>
                </a:solidFill>
                <a:latin typeface="Calibri" pitchFamily="34" charset="0"/>
              </a:rPr>
              <a:t>forhold </a:t>
            </a:r>
            <a:r>
              <a:rPr lang="nb-NO" sz="2000">
                <a:solidFill>
                  <a:schemeClr val="accent2">
                    <a:lumMod val="75000"/>
                  </a:schemeClr>
                </a:solidFill>
                <a:latin typeface="Calibri" pitchFamily="34" charset="0"/>
              </a:rPr>
              <a:t>(IK) </a:t>
            </a:r>
            <a:r>
              <a:rPr lang="nb-NO" sz="2000" smtClean="0">
                <a:solidFill>
                  <a:schemeClr val="accent2">
                    <a:lumMod val="75000"/>
                  </a:schemeClr>
                </a:solidFill>
                <a:latin typeface="Calibri" pitchFamily="34" charset="0"/>
              </a:rPr>
              <a:t>er hvor </a:t>
            </a:r>
            <a:r>
              <a:rPr lang="nb-NO" sz="2000">
                <a:solidFill>
                  <a:schemeClr val="accent2">
                    <a:lumMod val="75000"/>
                  </a:schemeClr>
                </a:solidFill>
                <a:latin typeface="Calibri" pitchFamily="34" charset="0"/>
              </a:rPr>
              <a:t>mange gram karbohydrater som dekkes av </a:t>
            </a:r>
            <a:r>
              <a:rPr lang="nb-NO" sz="2000" smtClean="0">
                <a:solidFill>
                  <a:schemeClr val="accent2">
                    <a:lumMod val="75000"/>
                  </a:schemeClr>
                </a:solidFill>
                <a:latin typeface="Calibri" pitchFamily="34" charset="0"/>
              </a:rPr>
              <a:t>1 </a:t>
            </a:r>
            <a:r>
              <a:rPr lang="nb-NO" sz="2000">
                <a:solidFill>
                  <a:schemeClr val="accent2">
                    <a:lumMod val="75000"/>
                  </a:schemeClr>
                </a:solidFill>
                <a:latin typeface="Calibri" pitchFamily="34" charset="0"/>
              </a:rPr>
              <a:t>enhet </a:t>
            </a:r>
            <a:r>
              <a:rPr lang="nb-NO" sz="2000" smtClean="0">
                <a:solidFill>
                  <a:schemeClr val="accent2">
                    <a:lumMod val="75000"/>
                  </a:schemeClr>
                </a:solidFill>
                <a:latin typeface="Calibri" pitchFamily="34" charset="0"/>
              </a:rPr>
              <a:t>insulin</a:t>
            </a:r>
            <a:endParaRPr lang="nb-NO" sz="2000">
              <a:solidFill>
                <a:schemeClr val="accent2">
                  <a:lumMod val="75000"/>
                </a:schemeClr>
              </a:solidFill>
              <a:latin typeface="Calibri" pitchFamily="34" charset="0"/>
            </a:endParaRPr>
          </a:p>
          <a:p>
            <a:pPr>
              <a:defRPr/>
            </a:pPr>
            <a:r>
              <a:rPr lang="nb-NO" sz="2000" smtClean="0">
                <a:solidFill>
                  <a:schemeClr val="accent2">
                    <a:lumMod val="75000"/>
                  </a:schemeClr>
                </a:solidFill>
                <a:latin typeface="Calibri" pitchFamily="34" charset="0"/>
              </a:rPr>
              <a:t>Kalles også 500-regelen fordi IK regnes ut ved å ta tallet 500 og dele dette på det totale døgnbehovet for insulin</a:t>
            </a:r>
            <a:endParaRPr lang="nb-NO" sz="2000">
              <a:solidFill>
                <a:schemeClr val="accent2">
                  <a:lumMod val="75000"/>
                </a:schemeClr>
              </a:solidFill>
              <a:latin typeface="Calibri" pitchFamily="34" charset="0"/>
            </a:endParaRPr>
          </a:p>
          <a:p>
            <a:pPr lvl="1">
              <a:defRPr/>
            </a:pPr>
            <a:r>
              <a:rPr lang="nb-NO" sz="2000" smtClean="0">
                <a:solidFill>
                  <a:schemeClr val="accent2">
                    <a:lumMod val="75000"/>
                  </a:schemeClr>
                </a:solidFill>
                <a:latin typeface="Calibri" pitchFamily="34" charset="0"/>
              </a:rPr>
              <a:t>500: totalt døgnbehov for insulin = IK</a:t>
            </a:r>
          </a:p>
          <a:p>
            <a:pPr>
              <a:defRPr/>
            </a:pPr>
            <a:r>
              <a:rPr lang="nb-NO" sz="2000" smtClean="0">
                <a:solidFill>
                  <a:schemeClr val="accent2">
                    <a:lumMod val="75000"/>
                  </a:schemeClr>
                </a:solidFill>
                <a:latin typeface="Calibri" pitchFamily="34" charset="0"/>
              </a:rPr>
              <a:t>Et regneeksempel 500:50 (enheter insulin) = IK 10</a:t>
            </a:r>
          </a:p>
          <a:p>
            <a:pPr lvl="1">
              <a:defRPr/>
            </a:pPr>
            <a:r>
              <a:rPr lang="nb-NO" sz="2000" smtClean="0">
                <a:solidFill>
                  <a:schemeClr val="accent2">
                    <a:lumMod val="75000"/>
                  </a:schemeClr>
                </a:solidFill>
                <a:latin typeface="Calibri" pitchFamily="34" charset="0"/>
              </a:rPr>
              <a:t>Det vil si at man må gi 1 enhet insulin per 10  gram karbohydrater</a:t>
            </a:r>
          </a:p>
          <a:p>
            <a:pPr>
              <a:buFont typeface="Wingdings 2" pitchFamily="18" charset="2"/>
              <a:buNone/>
              <a:defRPr/>
            </a:pPr>
            <a:r>
              <a:rPr lang="nb-NO" sz="2000" smtClean="0">
                <a:solidFill>
                  <a:srgbClr val="0C2E82"/>
                </a:solidFill>
                <a:latin typeface="+mj-lt"/>
              </a:rPr>
              <a:t>                       </a:t>
            </a:r>
          </a:p>
        </p:txBody>
      </p:sp>
      <p:pic>
        <p:nvPicPr>
          <p:cNvPr id="6146" name="Picture 2" descr="P:\VestAgder\wpdok\Bilder\Diabetes PP-presentasjon\vektskål (1).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65166" y="1844824"/>
            <a:ext cx="2763043" cy="230412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 name="Rektangel 1"/>
          <p:cNvSpPr/>
          <p:nvPr/>
        </p:nvSpPr>
        <p:spPr>
          <a:xfrm>
            <a:off x="7227767" y="4333678"/>
            <a:ext cx="1237839"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defPPr/>
          </a:lstStyle>
          <a:p>
            <a:pPr algn="ctr"/>
            <a:r>
              <a:rPr lang="nb-NO" sz="5400" b="1" cap="all"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rPr>
              <a:t>500</a:t>
            </a:r>
            <a:endParaRPr lang="nb-NO" sz="5400" b="1" cap="all" spc="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endParaRPr>
          </a:p>
        </p:txBody>
      </p:sp>
    </p:spTree>
    <p:extLst>
      <p:ext uri="{BB962C8B-B14F-4D97-AF65-F5344CB8AC3E}">
        <p14:creationId xmlns:p14="http://schemas.microsoft.com/office/powerpoint/2010/main" val="3036420708"/>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32520" y="476672"/>
            <a:ext cx="8496944" cy="649287"/>
          </a:xfrm>
        </p:spPr>
        <p:txBody>
          <a:bodyPr/>
          <a:lstStyle>
            <a:defPPr/>
          </a:lstStyle>
          <a:p>
            <a:pPr algn="ctr"/>
            <a:r>
              <a:rPr lang="nb-NO" sz="3200" smtClean="0">
                <a:solidFill>
                  <a:schemeClr val="accent2">
                    <a:lumMod val="75000"/>
                  </a:schemeClr>
                </a:solidFill>
                <a:latin typeface="Calibri" pitchFamily="34" charset="0"/>
              </a:rPr>
              <a:t>Måltidsdose insulin </a:t>
            </a:r>
            <a:endParaRPr lang="nb-NO" sz="3200">
              <a:solidFill>
                <a:schemeClr val="accent2">
                  <a:lumMod val="75000"/>
                </a:schemeClr>
              </a:solidFill>
              <a:latin typeface="Calibri" pitchFamily="34" charset="0"/>
            </a:endParaRPr>
          </a:p>
        </p:txBody>
      </p:sp>
      <p:sp>
        <p:nvSpPr>
          <p:cNvPr id="3" name="Plassholder for innhold 2"/>
          <p:cNvSpPr>
            <a:spLocks noGrp="1"/>
          </p:cNvSpPr>
          <p:nvPr>
            <p:ph idx="1"/>
          </p:nvPr>
        </p:nvSpPr>
        <p:spPr>
          <a:xfrm>
            <a:off x="920552" y="1196752"/>
            <a:ext cx="7848871" cy="1978851"/>
          </a:xfrm>
        </p:spPr>
        <p:txBody>
          <a:bodyPr/>
          <a:lstStyle>
            <a:defPPr/>
          </a:lstStyle>
          <a:p>
            <a:pPr marL="0" indent="0">
              <a:buNone/>
            </a:pPr>
            <a:r>
              <a:rPr lang="nb-NO" sz="2000" smtClean="0">
                <a:solidFill>
                  <a:schemeClr val="accent2">
                    <a:lumMod val="75000"/>
                  </a:schemeClr>
                </a:solidFill>
                <a:latin typeface="Calibri" pitchFamily="34" charset="0"/>
              </a:rPr>
              <a:t>Insulindosen til et måltid beregnes ut fra mengden karbohydrater som skal inntas. Dette gjøres ved å dele måltidets karbohydratmengde (gram) med IK.</a:t>
            </a:r>
          </a:p>
          <a:p>
            <a:pPr marL="0" indent="0">
              <a:buNone/>
            </a:pPr>
            <a:endParaRPr lang="nb-NO" sz="2000">
              <a:solidFill>
                <a:schemeClr val="accent2">
                  <a:lumMod val="75000"/>
                </a:schemeClr>
              </a:solidFill>
              <a:latin typeface="Calibri" pitchFamily="34" charset="0"/>
            </a:endParaRPr>
          </a:p>
          <a:p>
            <a:pPr marL="0" indent="0">
              <a:buNone/>
            </a:pPr>
            <a:r>
              <a:rPr lang="nb-NO" sz="2000" smtClean="0">
                <a:solidFill>
                  <a:schemeClr val="accent2">
                    <a:lumMod val="75000"/>
                  </a:schemeClr>
                </a:solidFill>
                <a:latin typeface="Calibri" pitchFamily="34" charset="0"/>
              </a:rPr>
              <a:t>Måltidsdose = mengde karbohydrat (gram) : IK</a:t>
            </a:r>
          </a:p>
          <a:p>
            <a:pPr marL="0" indent="0">
              <a:buNone/>
            </a:pPr>
            <a:endParaRPr lang="nb-NO" sz="2200" smtClean="0">
              <a:solidFill>
                <a:schemeClr val="accent2">
                  <a:lumMod val="75000"/>
                </a:schemeClr>
              </a:solidFill>
              <a:latin typeface="Calibri" pitchFamily="34" charset="0"/>
            </a:endParaRPr>
          </a:p>
        </p:txBody>
      </p:sp>
      <p:sp>
        <p:nvSpPr>
          <p:cNvPr id="4" name="Rektangel 3"/>
          <p:cNvSpPr/>
          <p:nvPr/>
        </p:nvSpPr>
        <p:spPr>
          <a:xfrm>
            <a:off x="2576736" y="3596002"/>
            <a:ext cx="2520280" cy="1323439"/>
          </a:xfrm>
          <a:prstGeom prst="rect">
            <a:avLst/>
          </a:prstGeom>
          <a:noFill/>
          <a:ln>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p:spPr>
        <p:txBody>
          <a:bodyPr wrap="square" lIns="91440" tIns="45720" rIns="91440" bIns="45720">
            <a:spAutoFit/>
          </a:bodyPr>
          <a:lstStyle>
            <a:defPPr/>
          </a:lstStyle>
          <a:p>
            <a:pPr algn="ctr"/>
            <a:r>
              <a:rPr lang="nb-NO" sz="4000" b="1" cap="none" spc="0" smtClean="0">
                <a:ln w="17780" cmpd="sng">
                  <a:solidFill>
                    <a:schemeClr val="accent1">
                      <a:tint val="3000"/>
                    </a:schemeClr>
                  </a:solidFill>
                  <a:prstDash val="solid"/>
                  <a:miter lim="800000"/>
                </a:ln>
                <a:gradFill>
                  <a:gsLst>
                    <a:gs pos="15000">
                      <a:schemeClr val="accent1">
                        <a:tint val="63000"/>
                        <a:sat val="100000"/>
                      </a:schemeClr>
                    </a:gs>
                    <a:gs pos="90000">
                      <a:schemeClr val="accent1">
                        <a:shade val="50000"/>
                        <a:satMod val="100000"/>
                      </a:schemeClr>
                    </a:gs>
                  </a:gsLst>
                  <a:lin ang="5400000"/>
                </a:gradFill>
                <a:effectLst>
                  <a:outerShdw blurRad="38100" dist="38100" dir="2700000" algn="tl">
                    <a:srgbClr val="000000">
                      <a:alpha val="43137"/>
                    </a:srgbClr>
                  </a:outerShdw>
                </a:effectLst>
                <a:latin typeface="Calibri" pitchFamily="34" charset="0"/>
              </a:rPr>
              <a:t>Hva er din IK ?</a:t>
            </a:r>
            <a:endParaRPr lang="nb-NO" sz="4000" b="1" cap="none" spc="0">
              <a:ln w="17780" cmpd="sng">
                <a:solidFill>
                  <a:schemeClr val="accent1">
                    <a:tint val="3000"/>
                  </a:schemeClr>
                </a:solidFill>
                <a:prstDash val="solid"/>
                <a:miter lim="800000"/>
              </a:ln>
              <a:gradFill>
                <a:gsLst>
                  <a:gs pos="15000">
                    <a:schemeClr val="accent1">
                      <a:tint val="63000"/>
                      <a:sat val="100000"/>
                    </a:schemeClr>
                  </a:gs>
                  <a:gs pos="90000">
                    <a:schemeClr val="accent1">
                      <a:shade val="50000"/>
                      <a:satMod val="100000"/>
                    </a:schemeClr>
                  </a:gs>
                </a:gsLst>
                <a:lin ang="5400000"/>
              </a:gradFill>
              <a:effectLst>
                <a:outerShdw blurRad="38100" dist="38100" dir="2700000" algn="tl">
                  <a:srgbClr val="000000">
                    <a:alpha val="43137"/>
                  </a:srgbClr>
                </a:outerShdw>
              </a:effectLst>
              <a:latin typeface="Calibri" pitchFamily="34" charset="0"/>
            </a:endParaRPr>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77136" y="1970328"/>
            <a:ext cx="1918103" cy="1828051"/>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25208" y="3596002"/>
            <a:ext cx="1869992" cy="1728192"/>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3029464"/>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tel 1"/>
          <p:cNvSpPr>
            <a:spLocks noGrp="1"/>
          </p:cNvSpPr>
          <p:nvPr>
            <p:ph type="title"/>
          </p:nvPr>
        </p:nvSpPr>
        <p:spPr>
          <a:xfrm>
            <a:off x="560512" y="620688"/>
            <a:ext cx="8424936" cy="648072"/>
          </a:xfrm>
        </p:spPr>
        <p:txBody>
          <a:bodyPr/>
          <a:lstStyle>
            <a:defPPr/>
          </a:lstStyle>
          <a:p>
            <a:pPr algn="ctr"/>
            <a:r>
              <a:rPr lang="nb-NO" sz="3200" smtClean="0">
                <a:solidFill>
                  <a:schemeClr val="accent2">
                    <a:lumMod val="75000"/>
                  </a:schemeClr>
                </a:solidFill>
                <a:latin typeface="Calibri" pitchFamily="34" charset="0"/>
              </a:rPr>
              <a:t>IF = insulinfølsomhetsfaktor</a:t>
            </a:r>
          </a:p>
        </p:txBody>
      </p:sp>
      <p:sp>
        <p:nvSpPr>
          <p:cNvPr id="110595" name="Plassholder for innhold 2"/>
          <p:cNvSpPr>
            <a:spLocks noGrp="1"/>
          </p:cNvSpPr>
          <p:nvPr>
            <p:ph idx="1"/>
          </p:nvPr>
        </p:nvSpPr>
        <p:spPr>
          <a:xfrm>
            <a:off x="848544" y="1628800"/>
            <a:ext cx="5040561" cy="4464496"/>
          </a:xfrm>
        </p:spPr>
        <p:txBody>
          <a:bodyPr/>
          <a:lstStyle>
            <a:defPPr/>
          </a:lstStyle>
          <a:p>
            <a:r>
              <a:rPr lang="nb-NO" sz="2000" b="1" smtClean="0">
                <a:solidFill>
                  <a:schemeClr val="accent2">
                    <a:lumMod val="75000"/>
                  </a:schemeClr>
                </a:solidFill>
                <a:latin typeface="Calibri" pitchFamily="34" charset="0"/>
              </a:rPr>
              <a:t>Insulinfølsomhetsfaktor </a:t>
            </a:r>
            <a:r>
              <a:rPr lang="nb-NO" sz="2000">
                <a:solidFill>
                  <a:schemeClr val="accent2">
                    <a:lumMod val="75000"/>
                  </a:schemeClr>
                </a:solidFill>
                <a:latin typeface="Calibri" pitchFamily="34" charset="0"/>
              </a:rPr>
              <a:t>(</a:t>
            </a:r>
            <a:r>
              <a:rPr lang="nb-NO" sz="2000" smtClean="0">
                <a:solidFill>
                  <a:schemeClr val="accent2">
                    <a:lumMod val="75000"/>
                  </a:schemeClr>
                </a:solidFill>
                <a:latin typeface="Calibri" pitchFamily="34" charset="0"/>
              </a:rPr>
              <a:t>IF) er hvor </a:t>
            </a:r>
            <a:r>
              <a:rPr lang="nb-NO" sz="2000">
                <a:solidFill>
                  <a:schemeClr val="accent2">
                    <a:lumMod val="75000"/>
                  </a:schemeClr>
                </a:solidFill>
                <a:latin typeface="Calibri" pitchFamily="34" charset="0"/>
              </a:rPr>
              <a:t>mange mmol/l </a:t>
            </a:r>
            <a:r>
              <a:rPr lang="nb-NO" sz="2000" smtClean="0">
                <a:solidFill>
                  <a:schemeClr val="accent2">
                    <a:lumMod val="75000"/>
                  </a:schemeClr>
                </a:solidFill>
                <a:latin typeface="Calibri" pitchFamily="34" charset="0"/>
              </a:rPr>
              <a:t>1 enhet insulin senker blodsukkeret</a:t>
            </a:r>
          </a:p>
          <a:p>
            <a:r>
              <a:rPr lang="nb-NO" sz="2000" smtClean="0">
                <a:solidFill>
                  <a:schemeClr val="accent2">
                    <a:lumMod val="75000"/>
                  </a:schemeClr>
                </a:solidFill>
                <a:latin typeface="Calibri" pitchFamily="34" charset="0"/>
              </a:rPr>
              <a:t>Kalles også 100-regelen fordi IF regnes ut ved å ta tallet 100  </a:t>
            </a:r>
            <a:r>
              <a:rPr lang="nb-NO" sz="2000">
                <a:solidFill>
                  <a:schemeClr val="accent2">
                    <a:lumMod val="75000"/>
                  </a:schemeClr>
                </a:solidFill>
                <a:latin typeface="Calibri" pitchFamily="34" charset="0"/>
              </a:rPr>
              <a:t>og dele dette på det totale døgnbehovet for </a:t>
            </a:r>
            <a:r>
              <a:rPr lang="nb-NO" sz="2000" smtClean="0">
                <a:solidFill>
                  <a:schemeClr val="accent2">
                    <a:lumMod val="75000"/>
                  </a:schemeClr>
                </a:solidFill>
                <a:latin typeface="Calibri" pitchFamily="34" charset="0"/>
              </a:rPr>
              <a:t>insulin</a:t>
            </a:r>
          </a:p>
          <a:p>
            <a:pPr lvl="1"/>
            <a:r>
              <a:rPr lang="nb-NO" sz="2000" smtClean="0">
                <a:solidFill>
                  <a:schemeClr val="accent2">
                    <a:lumMod val="75000"/>
                  </a:schemeClr>
                </a:solidFill>
                <a:latin typeface="Calibri" pitchFamily="34" charset="0"/>
              </a:rPr>
              <a:t>100 : totalt </a:t>
            </a:r>
            <a:r>
              <a:rPr lang="nb-NO" sz="2000">
                <a:solidFill>
                  <a:schemeClr val="accent2">
                    <a:lumMod val="75000"/>
                  </a:schemeClr>
                </a:solidFill>
                <a:latin typeface="Calibri" pitchFamily="34" charset="0"/>
              </a:rPr>
              <a:t>døgnbehov for insulin = </a:t>
            </a:r>
            <a:r>
              <a:rPr lang="nb-NO" sz="2000" smtClean="0">
                <a:solidFill>
                  <a:schemeClr val="accent2">
                    <a:lumMod val="75000"/>
                  </a:schemeClr>
                </a:solidFill>
                <a:latin typeface="Calibri" pitchFamily="34" charset="0"/>
              </a:rPr>
              <a:t>IF</a:t>
            </a:r>
          </a:p>
          <a:p>
            <a:pPr>
              <a:defRPr/>
            </a:pPr>
            <a:r>
              <a:rPr lang="nb-NO" sz="2000" smtClean="0">
                <a:solidFill>
                  <a:schemeClr val="accent2">
                    <a:lumMod val="75000"/>
                  </a:schemeClr>
                </a:solidFill>
                <a:latin typeface="Calibri" pitchFamily="34" charset="0"/>
              </a:rPr>
              <a:t>Et </a:t>
            </a:r>
            <a:r>
              <a:rPr lang="nb-NO" sz="2000">
                <a:solidFill>
                  <a:schemeClr val="accent2">
                    <a:lumMod val="75000"/>
                  </a:schemeClr>
                </a:solidFill>
                <a:latin typeface="Calibri" pitchFamily="34" charset="0"/>
              </a:rPr>
              <a:t>regneeksempel </a:t>
            </a:r>
            <a:r>
              <a:rPr lang="nb-NO" sz="2000" smtClean="0">
                <a:solidFill>
                  <a:schemeClr val="accent2">
                    <a:lumMod val="75000"/>
                  </a:schemeClr>
                </a:solidFill>
                <a:latin typeface="Calibri" pitchFamily="34" charset="0"/>
              </a:rPr>
              <a:t>100:50 (enheter insulin</a:t>
            </a:r>
            <a:r>
              <a:rPr lang="nb-NO" sz="2000">
                <a:solidFill>
                  <a:schemeClr val="accent2">
                    <a:lumMod val="75000"/>
                  </a:schemeClr>
                </a:solidFill>
                <a:latin typeface="Calibri" pitchFamily="34" charset="0"/>
              </a:rPr>
              <a:t>) = </a:t>
            </a:r>
            <a:r>
              <a:rPr lang="nb-NO" sz="2000" smtClean="0">
                <a:solidFill>
                  <a:schemeClr val="accent2">
                    <a:lumMod val="75000"/>
                  </a:schemeClr>
                </a:solidFill>
                <a:latin typeface="Calibri" pitchFamily="34" charset="0"/>
              </a:rPr>
              <a:t>IF 2</a:t>
            </a:r>
            <a:endParaRPr lang="nb-NO" sz="2000">
              <a:solidFill>
                <a:schemeClr val="accent2">
                  <a:lumMod val="75000"/>
                </a:schemeClr>
              </a:solidFill>
              <a:latin typeface="Calibri" pitchFamily="34" charset="0"/>
            </a:endParaRPr>
          </a:p>
          <a:p>
            <a:pPr lvl="1">
              <a:defRPr/>
            </a:pPr>
            <a:r>
              <a:rPr lang="nb-NO" sz="2000" smtClean="0">
                <a:solidFill>
                  <a:schemeClr val="accent2">
                    <a:lumMod val="75000"/>
                  </a:schemeClr>
                </a:solidFill>
                <a:latin typeface="Calibri" pitchFamily="34" charset="0"/>
              </a:rPr>
              <a:t>Det vil si </a:t>
            </a:r>
            <a:r>
              <a:rPr lang="nb-NO" sz="2000">
                <a:solidFill>
                  <a:schemeClr val="accent2">
                    <a:lumMod val="75000"/>
                  </a:schemeClr>
                </a:solidFill>
                <a:latin typeface="Calibri" pitchFamily="34" charset="0"/>
              </a:rPr>
              <a:t>at </a:t>
            </a:r>
            <a:r>
              <a:rPr lang="nb-NO" sz="2000" smtClean="0">
                <a:solidFill>
                  <a:schemeClr val="accent2">
                    <a:lumMod val="75000"/>
                  </a:schemeClr>
                </a:solidFill>
                <a:latin typeface="Calibri" pitchFamily="34" charset="0"/>
              </a:rPr>
              <a:t>1 enhet insulin får blodsukkeret til å falle med 2 mmol/l</a:t>
            </a:r>
            <a:endParaRPr lang="nb-NO" sz="2000">
              <a:solidFill>
                <a:schemeClr val="accent2">
                  <a:lumMod val="75000"/>
                </a:schemeClr>
              </a:solidFill>
              <a:latin typeface="Calibri" pitchFamily="34" charset="0"/>
            </a:endParaRPr>
          </a:p>
          <a:p>
            <a:pPr>
              <a:buNone/>
              <a:defRPr/>
            </a:pPr>
            <a:r>
              <a:rPr lang="nb-NO" sz="2400" smtClean="0">
                <a:solidFill>
                  <a:schemeClr val="accent2">
                    <a:lumMod val="75000"/>
                  </a:schemeClr>
                </a:solidFill>
                <a:latin typeface="Calibri" pitchFamily="34" charset="0"/>
              </a:rPr>
              <a:t> </a:t>
            </a:r>
          </a:p>
        </p:txBody>
      </p:sp>
      <p:pic>
        <p:nvPicPr>
          <p:cNvPr id="5" name="Picture 5" descr="P:\VestAgder\wpdok\Bilder\Diabetes PP-presentasjon\Insulinpumpe.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675370">
            <a:off x="6571618" y="1863268"/>
            <a:ext cx="2664296" cy="2657689"/>
          </a:xfrm>
          <a:prstGeom prst="rect">
            <a:avLst/>
          </a:prstGeom>
          <a:noFill/>
          <a:extLst>
            <a:ext uri="{909E8E84-426E-40DD-AFC4-6F175D3DCCD1}">
              <a14:hiddenFill xmlns:a14="http://schemas.microsoft.com/office/drawing/2010/main">
                <a:solidFill>
                  <a:srgbClr val="FFFFFF"/>
                </a:solidFill>
              </a14:hiddenFill>
            </a:ext>
          </a:extLst>
        </p:spPr>
      </p:pic>
      <p:sp>
        <p:nvSpPr>
          <p:cNvPr id="6" name="Rektangel 5"/>
          <p:cNvSpPr/>
          <p:nvPr/>
        </p:nvSpPr>
        <p:spPr>
          <a:xfrm>
            <a:off x="6033120" y="4293761"/>
            <a:ext cx="1237839"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defPPr/>
          </a:lstStyle>
          <a:p>
            <a:pPr algn="ctr"/>
            <a:r>
              <a:rPr lang="nb-NO" sz="5400" b="1" cap="all">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rPr>
              <a:t>1</a:t>
            </a:r>
            <a:r>
              <a:rPr lang="nb-NO" sz="5400" b="1" cap="all"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rPr>
              <a:t>00</a:t>
            </a:r>
            <a:endParaRPr lang="nb-NO" sz="5400" b="1" cap="all" spc="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endParaRPr>
          </a:p>
        </p:txBody>
      </p:sp>
    </p:spTree>
    <p:extLst>
      <p:ext uri="{BB962C8B-B14F-4D97-AF65-F5344CB8AC3E}">
        <p14:creationId xmlns:p14="http://schemas.microsoft.com/office/powerpoint/2010/main" val="2542089521"/>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738719" y="620688"/>
            <a:ext cx="7992888" cy="649287"/>
          </a:xfrm>
        </p:spPr>
        <p:txBody>
          <a:bodyPr/>
          <a:lstStyle>
            <a:defPPr/>
          </a:lstStyle>
          <a:p>
            <a:pPr algn="ctr"/>
            <a:r>
              <a:rPr lang="nb-NO" sz="3200" smtClean="0">
                <a:solidFill>
                  <a:schemeClr val="accent2">
                    <a:lumMod val="75000"/>
                  </a:schemeClr>
                </a:solidFill>
                <a:latin typeface="Calibri" pitchFamily="34" charset="0"/>
              </a:rPr>
              <a:t>Korreksjon av blodsukker</a:t>
            </a:r>
            <a:endParaRPr lang="nb-NO" sz="3200">
              <a:solidFill>
                <a:schemeClr val="accent2">
                  <a:lumMod val="75000"/>
                </a:schemeClr>
              </a:solidFill>
            </a:endParaRPr>
          </a:p>
        </p:txBody>
      </p:sp>
      <p:sp>
        <p:nvSpPr>
          <p:cNvPr id="3" name="Plassholder for innhold 2"/>
          <p:cNvSpPr>
            <a:spLocks noGrp="1"/>
          </p:cNvSpPr>
          <p:nvPr>
            <p:ph idx="1"/>
          </p:nvPr>
        </p:nvSpPr>
        <p:spPr>
          <a:xfrm>
            <a:off x="486691" y="1500808"/>
            <a:ext cx="8496943" cy="2088232"/>
          </a:xfrm>
        </p:spPr>
        <p:txBody>
          <a:bodyPr/>
          <a:lstStyle>
            <a:defPPr/>
          </a:lstStyle>
          <a:p>
            <a:r>
              <a:rPr lang="nb-NO" sz="2000" smtClean="0">
                <a:solidFill>
                  <a:schemeClr val="accent2">
                    <a:lumMod val="75000"/>
                  </a:schemeClr>
                </a:solidFill>
                <a:latin typeface="Calibri" pitchFamily="34" charset="0"/>
              </a:rPr>
              <a:t>Ideelt sett bør blodsukkeret før måltid være 4 – 6 mmol/l. Denne verdien kalles målblodsukker.</a:t>
            </a:r>
            <a:endParaRPr lang="nb-NO" sz="2000">
              <a:solidFill>
                <a:schemeClr val="accent2">
                  <a:lumMod val="75000"/>
                </a:schemeClr>
              </a:solidFill>
              <a:latin typeface="Calibri" pitchFamily="34" charset="0"/>
            </a:endParaRPr>
          </a:p>
          <a:p>
            <a:r>
              <a:rPr lang="nb-NO" sz="2000" smtClean="0">
                <a:solidFill>
                  <a:schemeClr val="accent2">
                    <a:lumMod val="75000"/>
                  </a:schemeClr>
                </a:solidFill>
                <a:latin typeface="Calibri" pitchFamily="34" charset="0"/>
              </a:rPr>
              <a:t>Korreksjonsdosen beregnes ved å finne differansen mellom det aktuelle blodsukkeret og målblodsukkeret og dele  på IF</a:t>
            </a:r>
          </a:p>
          <a:p>
            <a:r>
              <a:rPr lang="nb-NO" sz="2000" smtClean="0">
                <a:solidFill>
                  <a:schemeClr val="accent2">
                    <a:lumMod val="75000"/>
                  </a:schemeClr>
                </a:solidFill>
                <a:latin typeface="Calibri" pitchFamily="34" charset="0"/>
              </a:rPr>
              <a:t>Korreksjonsdose = (blodsukker – målblodsukker) : IF</a:t>
            </a:r>
          </a:p>
          <a:p>
            <a:endParaRPr lang="nb-NO">
              <a:solidFill>
                <a:srgbClr val="0C2E82"/>
              </a:solidFill>
              <a:latin typeface="Calibri" pitchFamily="34" charset="0"/>
            </a:endParaRPr>
          </a:p>
        </p:txBody>
      </p:sp>
      <p:sp>
        <p:nvSpPr>
          <p:cNvPr id="4" name="Rektangel 3"/>
          <p:cNvSpPr/>
          <p:nvPr/>
        </p:nvSpPr>
        <p:spPr>
          <a:xfrm>
            <a:off x="1424608" y="4024116"/>
            <a:ext cx="2520280" cy="1323439"/>
          </a:xfrm>
          <a:prstGeom prst="rect">
            <a:avLst/>
          </a:prstGeom>
          <a:noFill/>
          <a:ln>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p:spPr>
        <p:txBody>
          <a:bodyPr wrap="square" lIns="91440" tIns="45720" rIns="91440" bIns="45720">
            <a:spAutoFit/>
          </a:bodyPr>
          <a:lstStyle>
            <a:defPPr/>
          </a:lstStyle>
          <a:p>
            <a:pPr algn="ctr"/>
            <a:r>
              <a:rPr lang="nb-NO" sz="4000" b="1" cap="none" spc="0" smtClean="0">
                <a:ln w="17780" cmpd="sng">
                  <a:solidFill>
                    <a:schemeClr val="accent1">
                      <a:tint val="3000"/>
                    </a:schemeClr>
                  </a:solidFill>
                  <a:prstDash val="solid"/>
                  <a:miter lim="800000"/>
                </a:ln>
                <a:gradFill>
                  <a:gsLst>
                    <a:gs pos="15000">
                      <a:schemeClr val="accent1">
                        <a:tint val="63000"/>
                        <a:sat val="100000"/>
                      </a:schemeClr>
                    </a:gs>
                    <a:gs pos="90000">
                      <a:schemeClr val="accent1">
                        <a:shade val="50000"/>
                        <a:satMod val="100000"/>
                      </a:schemeClr>
                    </a:gs>
                  </a:gsLst>
                  <a:lin ang="5400000"/>
                </a:gradFill>
                <a:effectLst>
                  <a:outerShdw blurRad="38100" dist="38100" dir="2700000" algn="tl">
                    <a:srgbClr val="000000">
                      <a:alpha val="43137"/>
                    </a:srgbClr>
                  </a:outerShdw>
                </a:effectLst>
                <a:latin typeface="Calibri" pitchFamily="34" charset="0"/>
              </a:rPr>
              <a:t>Hva er din IF ?</a:t>
            </a:r>
            <a:endParaRPr lang="nb-NO" sz="4000" b="1" cap="none" spc="0">
              <a:ln w="17780" cmpd="sng">
                <a:solidFill>
                  <a:schemeClr val="accent1">
                    <a:tint val="3000"/>
                  </a:schemeClr>
                </a:solidFill>
                <a:prstDash val="solid"/>
                <a:miter lim="800000"/>
              </a:ln>
              <a:gradFill>
                <a:gsLst>
                  <a:gs pos="15000">
                    <a:schemeClr val="accent1">
                      <a:tint val="63000"/>
                      <a:sat val="100000"/>
                    </a:schemeClr>
                  </a:gs>
                  <a:gs pos="90000">
                    <a:schemeClr val="accent1">
                      <a:shade val="50000"/>
                      <a:satMod val="100000"/>
                    </a:schemeClr>
                  </a:gs>
                </a:gsLst>
                <a:lin ang="5400000"/>
              </a:gradFill>
              <a:effectLst>
                <a:outerShdw blurRad="38100" dist="38100" dir="2700000" algn="tl">
                  <a:srgbClr val="000000">
                    <a:alpha val="43137"/>
                  </a:srgbClr>
                </a:outerShdw>
              </a:effectLst>
              <a:latin typeface="Calibri" pitchFamily="34" charset="0"/>
            </a:endParaRPr>
          </a:p>
        </p:txBody>
      </p:sp>
      <p:pic>
        <p:nvPicPr>
          <p:cNvPr id="5" name="Picture 5" descr="P:\VestAgder\wpdok\Bilder\Diabetes PP-presentasjon\Insulinpumpe.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35163" y="3356992"/>
            <a:ext cx="2664296" cy="2657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8477101"/>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tel 1"/>
          <p:cNvSpPr>
            <a:spLocks noGrp="1"/>
          </p:cNvSpPr>
          <p:nvPr>
            <p:ph type="title"/>
          </p:nvPr>
        </p:nvSpPr>
        <p:spPr>
          <a:xfrm>
            <a:off x="363947" y="2492896"/>
            <a:ext cx="1918447" cy="1512168"/>
          </a:xfrm>
        </p:spPr>
        <p:txBody>
          <a:bodyPr/>
          <a:lstStyle>
            <a:defPPr/>
          </a:lstStyle>
          <a:p>
            <a:pPr algn="ctr" eaLnBrk="1" hangingPunct="1"/>
            <a:r>
              <a:rPr lang="nb-NO" sz="3200" smtClean="0">
                <a:solidFill>
                  <a:schemeClr val="accent2">
                    <a:lumMod val="75000"/>
                  </a:schemeClr>
                </a:solidFill>
                <a:latin typeface="Calibri" pitchFamily="34" charset="0"/>
              </a:rPr>
              <a:t>Hvor vanlig er diabetes</a:t>
            </a:r>
            <a:r>
              <a:rPr lang="nb-NO" sz="3200" b="0" smtClean="0">
                <a:solidFill>
                  <a:schemeClr val="accent2">
                    <a:lumMod val="75000"/>
                  </a:schemeClr>
                </a:solidFill>
                <a:latin typeface="Calibri" pitchFamily="34" charset="0"/>
              </a:rPr>
              <a:t>?</a:t>
            </a:r>
          </a:p>
        </p:txBody>
      </p:sp>
      <p:sp>
        <p:nvSpPr>
          <p:cNvPr id="3" name="Plassholder for innhold 2"/>
          <p:cNvSpPr>
            <a:spLocks noGrp="1"/>
          </p:cNvSpPr>
          <p:nvPr>
            <p:ph idx="1"/>
          </p:nvPr>
        </p:nvSpPr>
        <p:spPr>
          <a:xfrm>
            <a:off x="2295014" y="764704"/>
            <a:ext cx="3888432" cy="4968552"/>
          </a:xfrm>
        </p:spPr>
        <p:txBody>
          <a:bodyPr>
            <a:noAutofit/>
          </a:bodyPr>
          <a:lstStyle>
            <a:defPPr/>
          </a:lstStyle>
          <a:p>
            <a:pPr marL="274320" indent="-274320" fontAlgn="auto">
              <a:spcAft>
                <a:spcPct val="0"/>
              </a:spcAft>
              <a:defRPr/>
            </a:pPr>
            <a:r>
              <a:rPr lang="nb-NO" sz="2000" smtClean="0">
                <a:solidFill>
                  <a:schemeClr val="accent2">
                    <a:lumMod val="75000"/>
                  </a:schemeClr>
                </a:solidFill>
                <a:latin typeface="Calibri" pitchFamily="34" charset="0"/>
              </a:rPr>
              <a:t>Forekomsten varierer mye fra land til land og i ulike regioner innad i Norge</a:t>
            </a:r>
          </a:p>
          <a:p>
            <a:pPr marL="274320" indent="-274320" eaLnBrk="1" fontAlgn="auto" hangingPunct="1">
              <a:spcAft>
                <a:spcPct val="0"/>
              </a:spcAft>
              <a:buFont typeface="Wingdings 2"/>
              <a:buChar char=""/>
              <a:defRPr/>
            </a:pPr>
            <a:r>
              <a:rPr lang="nb-NO" sz="2000" smtClean="0">
                <a:solidFill>
                  <a:schemeClr val="accent2">
                    <a:lumMod val="75000"/>
                  </a:schemeClr>
                </a:solidFill>
                <a:latin typeface="Calibri" pitchFamily="34" charset="0"/>
              </a:rPr>
              <a:t>I Norge får ca 4 av 1000 barn diabetes før de er 15 år</a:t>
            </a:r>
          </a:p>
          <a:p>
            <a:pPr marL="274320" indent="-274320" eaLnBrk="1" fontAlgn="auto" hangingPunct="1">
              <a:spcAft>
                <a:spcPct val="0"/>
              </a:spcAft>
              <a:buFont typeface="Wingdings 2"/>
              <a:buChar char=""/>
              <a:defRPr/>
            </a:pPr>
            <a:r>
              <a:rPr lang="nb-NO" sz="2000" smtClean="0">
                <a:solidFill>
                  <a:schemeClr val="accent2">
                    <a:lumMod val="75000"/>
                  </a:schemeClr>
                </a:solidFill>
                <a:latin typeface="Calibri" pitchFamily="34" charset="0"/>
              </a:rPr>
              <a:t>Over 400 barn og unge under 18 år får type 1 diabetes hvert år i Norge</a:t>
            </a:r>
          </a:p>
          <a:p>
            <a:pPr marL="274320" indent="-274320" eaLnBrk="1" fontAlgn="auto" hangingPunct="1">
              <a:spcAft>
                <a:spcPct val="0"/>
              </a:spcAft>
              <a:buFont typeface="Wingdings 2"/>
              <a:buChar char=""/>
              <a:defRPr/>
            </a:pPr>
            <a:r>
              <a:rPr lang="nb-NO" sz="2000" smtClean="0">
                <a:solidFill>
                  <a:schemeClr val="accent2">
                    <a:lumMod val="75000"/>
                  </a:schemeClr>
                </a:solidFill>
                <a:latin typeface="Calibri" pitchFamily="34" charset="0"/>
              </a:rPr>
              <a:t>Diabetes type 1 er den vanligste kroniske sykdommen etter astma</a:t>
            </a:r>
          </a:p>
          <a:p>
            <a:pPr marL="274320" indent="-274320" fontAlgn="auto">
              <a:spcAft>
                <a:spcPct val="0"/>
              </a:spcAft>
              <a:buFont typeface="Wingdings 2"/>
              <a:buChar char=""/>
              <a:defRPr/>
            </a:pPr>
            <a:r>
              <a:rPr lang="nb-NO" sz="2000">
                <a:solidFill>
                  <a:schemeClr val="accent2">
                    <a:lumMod val="75000"/>
                  </a:schemeClr>
                </a:solidFill>
                <a:latin typeface="Calibri" pitchFamily="34" charset="0"/>
              </a:rPr>
              <a:t>Omtrent 28.000 nordmenn har diabetes type </a:t>
            </a:r>
            <a:r>
              <a:rPr lang="nb-NO" sz="2000" smtClean="0">
                <a:solidFill>
                  <a:schemeClr val="accent2">
                    <a:lumMod val="75000"/>
                  </a:schemeClr>
                </a:solidFill>
                <a:latin typeface="Calibri" pitchFamily="34" charset="0"/>
              </a:rPr>
              <a:t>1</a:t>
            </a:r>
          </a:p>
          <a:p>
            <a:pPr marL="274320" indent="-274320" fontAlgn="auto">
              <a:spcAft>
                <a:spcPct val="0"/>
              </a:spcAft>
              <a:buFont typeface="Wingdings 2"/>
              <a:buChar char=""/>
              <a:defRPr/>
            </a:pPr>
            <a:r>
              <a:rPr lang="nb-NO" sz="2000" smtClean="0">
                <a:solidFill>
                  <a:schemeClr val="accent2">
                    <a:lumMod val="75000"/>
                  </a:schemeClr>
                </a:solidFill>
                <a:latin typeface="Calibri" pitchFamily="34" charset="0"/>
              </a:rPr>
              <a:t>Oppdatert informasjon finner du på Barnediabetesregisteret (oslo-universitetssykehus.no)</a:t>
            </a:r>
          </a:p>
          <a:p>
            <a:pPr marL="274320" indent="-274320" eaLnBrk="1" fontAlgn="auto" hangingPunct="1">
              <a:spcAft>
                <a:spcPct val="0"/>
              </a:spcAft>
              <a:buFont typeface="Wingdings 2"/>
              <a:buChar char=""/>
              <a:defRPr/>
            </a:pPr>
            <a:endParaRPr lang="nb-NO" sz="2000" smtClean="0">
              <a:solidFill>
                <a:schemeClr val="accent2">
                  <a:lumMod val="75000"/>
                </a:schemeClr>
              </a:solidFill>
              <a:latin typeface="Calibri" pitchFamily="34" charset="0"/>
            </a:endParaRPr>
          </a:p>
          <a:p>
            <a:pPr marL="274320" indent="-274320" eaLnBrk="1" fontAlgn="auto" hangingPunct="1">
              <a:spcAft>
                <a:spcPct val="0"/>
              </a:spcAft>
              <a:buClr>
                <a:schemeClr val="accent3"/>
              </a:buClr>
              <a:buFont typeface="Wingdings 2"/>
              <a:buChar char=""/>
              <a:defRPr/>
            </a:pPr>
            <a:endParaRPr lang="nb-NO" sz="2400" smtClean="0">
              <a:solidFill>
                <a:schemeClr val="accent2">
                  <a:lumMod val="75000"/>
                </a:schemeClr>
              </a:solidFill>
              <a:latin typeface="Calibri" pitchFamily="34" charset="0"/>
            </a:endParaRPr>
          </a:p>
          <a:p>
            <a:pPr marL="274320" indent="-274320" eaLnBrk="1" fontAlgn="auto" hangingPunct="1">
              <a:spcAft>
                <a:spcPct val="0"/>
              </a:spcAft>
              <a:buClr>
                <a:schemeClr val="accent3"/>
              </a:buClr>
              <a:buFont typeface="Wingdings 2"/>
              <a:buChar char=""/>
              <a:defRPr/>
            </a:pPr>
            <a:endParaRPr lang="nb-NO" sz="2400" smtClean="0"/>
          </a:p>
        </p:txBody>
      </p:sp>
      <p:pic>
        <p:nvPicPr>
          <p:cNvPr id="7170" name="Picture 2" descr="P:\VestAgder\wpdok\Bilder\Diabetes PP-presentasjon\kart - diabetes incidens.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81192" y="116632"/>
            <a:ext cx="2592288" cy="343303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2" name="Bilde 1"/>
          <p:cNvPicPr>
            <a:picLocks noChangeAspect="1"/>
          </p:cNvPicPr>
          <p:nvPr/>
        </p:nvPicPr>
        <p:blipFill>
          <a:blip r:embed="rId3"/>
          <a:stretch>
            <a:fillRect/>
          </a:stretch>
        </p:blipFill>
        <p:spPr>
          <a:xfrm>
            <a:off x="6681192" y="3549669"/>
            <a:ext cx="2604908" cy="2676136"/>
          </a:xfrm>
          <a:prstGeom prst="rect">
            <a:avLst/>
          </a:prstGeom>
        </p:spPr>
      </p:pic>
    </p:spTree>
    <p:extLst>
      <p:ext uri="{BB962C8B-B14F-4D97-AF65-F5344CB8AC3E}">
        <p14:creationId xmlns:p14="http://schemas.microsoft.com/office/powerpoint/2010/main" val="3837441762"/>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p:nvPr>
        </p:nvSpPr>
        <p:spPr>
          <a:xfrm>
            <a:off x="1568624" y="2087457"/>
            <a:ext cx="5112568" cy="2880320"/>
          </a:xfrm>
        </p:spPr>
        <p:txBody>
          <a:bodyPr/>
          <a:lstStyle>
            <a:defPPr/>
          </a:lstStyle>
          <a:p>
            <a:r>
              <a:rPr lang="nb-NO" sz="2000" smtClean="0">
                <a:solidFill>
                  <a:schemeClr val="accent2">
                    <a:lumMod val="75000"/>
                  </a:schemeClr>
                </a:solidFill>
                <a:latin typeface="Calibri" pitchFamily="34" charset="0"/>
              </a:rPr>
              <a:t>Når blodsukkeret før måltid er lavere enn målblodsukkeret blir korreksjonsdosen et negativt tall som trekkes fra måltidsdosen. </a:t>
            </a:r>
          </a:p>
          <a:p>
            <a:r>
              <a:rPr lang="nb-NO" sz="2000" smtClean="0">
                <a:solidFill>
                  <a:schemeClr val="accent2">
                    <a:lumMod val="75000"/>
                  </a:schemeClr>
                </a:solidFill>
                <a:latin typeface="Calibri" pitchFamily="34" charset="0"/>
              </a:rPr>
              <a:t>Hvis f.eks</a:t>
            </a:r>
            <a:r>
              <a:rPr lang="nb-NO" sz="2000">
                <a:solidFill>
                  <a:schemeClr val="accent2">
                    <a:lumMod val="75000"/>
                  </a:schemeClr>
                </a:solidFill>
                <a:latin typeface="Calibri" pitchFamily="34" charset="0"/>
              </a:rPr>
              <a:t> </a:t>
            </a:r>
            <a:r>
              <a:rPr lang="nb-NO" sz="2000" smtClean="0">
                <a:solidFill>
                  <a:schemeClr val="accent2">
                    <a:lumMod val="75000"/>
                  </a:schemeClr>
                </a:solidFill>
                <a:latin typeface="Calibri" pitchFamily="34" charset="0"/>
              </a:rPr>
              <a:t>1 enhet insulin senker blodsukkeret med 2 mmol/l , vil en reduksjon av insulindosen med 1 enhet få blodsukkeret til å stige med 2 mmol/l	</a:t>
            </a:r>
          </a:p>
          <a:p>
            <a:r>
              <a:rPr lang="nb-NO" sz="2000" smtClean="0">
                <a:solidFill>
                  <a:schemeClr val="accent2">
                    <a:lumMod val="75000"/>
                  </a:schemeClr>
                </a:solidFill>
                <a:latin typeface="Calibri" pitchFamily="34" charset="0"/>
              </a:rPr>
              <a:t>Dette kalles negativ korreksjon</a:t>
            </a:r>
            <a:r>
              <a:rPr lang="nb-NO" sz="2400" smtClean="0">
                <a:solidFill>
                  <a:schemeClr val="accent2">
                    <a:lumMod val="75000"/>
                  </a:schemeClr>
                </a:solidFill>
                <a:latin typeface="Calibri" pitchFamily="34" charset="0"/>
              </a:rPr>
              <a:t> </a:t>
            </a:r>
          </a:p>
        </p:txBody>
      </p:sp>
      <p:sp>
        <p:nvSpPr>
          <p:cNvPr id="3" name="TekstSylinder 2"/>
          <p:cNvSpPr txBox="1"/>
          <p:nvPr/>
        </p:nvSpPr>
        <p:spPr>
          <a:xfrm>
            <a:off x="632520" y="725544"/>
            <a:ext cx="8136904" cy="1077218"/>
          </a:xfrm>
          <a:prstGeom prst="rect">
            <a:avLst/>
          </a:prstGeom>
          <a:noFill/>
        </p:spPr>
        <p:txBody>
          <a:bodyPr wrap="square" rtlCol="0">
            <a:spAutoFit/>
          </a:bodyPr>
          <a:lstStyle>
            <a:defPPr/>
          </a:lstStyle>
          <a:p>
            <a:pPr algn="ctr"/>
            <a:r>
              <a:rPr lang="nb-NO" sz="3200" b="1" smtClean="0">
                <a:solidFill>
                  <a:schemeClr val="accent2">
                    <a:lumMod val="75000"/>
                  </a:schemeClr>
                </a:solidFill>
                <a:latin typeface="Calibri" pitchFamily="34" charset="0"/>
              </a:rPr>
              <a:t>Insulindose når blodsukkeret er lavere enn målblodsukkeret</a:t>
            </a:r>
            <a:endParaRPr lang="nb-NO">
              <a:solidFill>
                <a:schemeClr val="accent2">
                  <a:lumMod val="75000"/>
                </a:schemeClr>
              </a:solidFill>
              <a:latin typeface="Calibri" pitchFamily="34" charset="0"/>
            </a:endParaRPr>
          </a:p>
        </p:txBody>
      </p:sp>
      <p:sp>
        <p:nvSpPr>
          <p:cNvPr id="4" name="Rektangel 3"/>
          <p:cNvSpPr/>
          <p:nvPr/>
        </p:nvSpPr>
        <p:spPr>
          <a:xfrm>
            <a:off x="7238198" y="2060848"/>
            <a:ext cx="825349" cy="3170099"/>
          </a:xfrm>
          <a:prstGeom prst="rect">
            <a:avLst/>
          </a:prstGeom>
          <a:noFill/>
          <a:ln w="38100">
            <a:solidFill>
              <a:srgbClr val="FF9933"/>
            </a:solidFill>
            <a:prstDash val="sysDash"/>
          </a:ln>
        </p:spPr>
        <p:txBody>
          <a:bodyPr wrap="square" lIns="91440" tIns="45720" rIns="91440" bIns="45720">
            <a:spAutoFit/>
          </a:bodyPr>
          <a:lstStyle>
            <a:defPPr/>
          </a:lstStyle>
          <a:p>
            <a:pPr algn="ctr"/>
            <a:r>
              <a:rPr lang="nb-NO" sz="4000" b="1" cap="none" spc="0" smtClean="0">
                <a:ln w="24500" cmpd="dbl">
                  <a:solidFill>
                    <a:schemeClr val="accent2">
                      <a:shade val="85000"/>
                      <a:satMod val="155000"/>
                    </a:schemeClr>
                  </a:solidFill>
                  <a:prstDash val="solid"/>
                  <a:miter lim="800000"/>
                </a:ln>
                <a:solidFill>
                  <a:srgbClr val="FF00FF"/>
                </a:solidFill>
                <a:effectLst>
                  <a:outerShdw blurRad="38100" dist="38100" dir="7020000" algn="tl">
                    <a:srgbClr val="000000">
                      <a:alpha val="35000"/>
                    </a:srgbClr>
                  </a:outerShdw>
                </a:effectLst>
                <a:latin typeface="Calibri" pitchFamily="34" charset="0"/>
              </a:rPr>
              <a:t>M</a:t>
            </a:r>
          </a:p>
          <a:p>
            <a:pPr algn="ctr"/>
            <a:r>
              <a:rPr lang="nb-NO" sz="4000" b="1" cap="none" spc="0" smtClean="0">
                <a:ln w="24500" cmpd="dbl">
                  <a:solidFill>
                    <a:schemeClr val="accent2">
                      <a:shade val="85000"/>
                      <a:satMod val="155000"/>
                    </a:schemeClr>
                  </a:solidFill>
                  <a:prstDash val="solid"/>
                  <a:miter lim="800000"/>
                </a:ln>
                <a:solidFill>
                  <a:srgbClr val="00B050"/>
                </a:solidFill>
                <a:effectLst>
                  <a:outerShdw blurRad="38100" dist="38100" dir="7020000" algn="tl">
                    <a:srgbClr val="000000">
                      <a:alpha val="35000"/>
                    </a:srgbClr>
                  </a:outerShdw>
                </a:effectLst>
                <a:latin typeface="Calibri" pitchFamily="34" charset="0"/>
              </a:rPr>
              <a:t>I</a:t>
            </a:r>
          </a:p>
          <a:p>
            <a:pPr algn="ctr"/>
            <a:r>
              <a:rPr lang="nb-NO" sz="4000" b="1" cap="none" spc="0" smtClean="0">
                <a:ln w="24500" cmpd="dbl">
                  <a:solidFill>
                    <a:schemeClr val="accent2">
                      <a:shade val="85000"/>
                      <a:satMod val="155000"/>
                    </a:schemeClr>
                  </a:solidFill>
                  <a:prstDash val="solid"/>
                  <a:miter lim="800000"/>
                </a:ln>
                <a:solidFill>
                  <a:srgbClr val="FF9933"/>
                </a:solidFill>
                <a:effectLst>
                  <a:outerShdw blurRad="38100" dist="38100" dir="7020000" algn="tl">
                    <a:srgbClr val="000000">
                      <a:alpha val="35000"/>
                    </a:srgbClr>
                  </a:outerShdw>
                </a:effectLst>
                <a:latin typeface="Calibri" pitchFamily="34" charset="0"/>
              </a:rPr>
              <a:t>N</a:t>
            </a:r>
          </a:p>
          <a:p>
            <a:pPr algn="ctr"/>
            <a:r>
              <a:rPr lang="nb-NO" sz="4000" b="1" cap="none" spc="0" smtClean="0">
                <a:ln w="24500" cmpd="dbl">
                  <a:solidFill>
                    <a:schemeClr val="accent2">
                      <a:shade val="85000"/>
                      <a:satMod val="155000"/>
                    </a:schemeClr>
                  </a:solidFill>
                  <a:prstDash val="solid"/>
                  <a:miter lim="800000"/>
                </a:ln>
                <a:solidFill>
                  <a:srgbClr val="00CCFF"/>
                </a:solidFill>
                <a:effectLst>
                  <a:outerShdw blurRad="38100" dist="38100" dir="7020000" algn="tl">
                    <a:srgbClr val="000000">
                      <a:alpha val="35000"/>
                    </a:srgbClr>
                  </a:outerShdw>
                </a:effectLst>
                <a:latin typeface="Calibri" pitchFamily="34" charset="0"/>
              </a:rPr>
              <a:t>U</a:t>
            </a:r>
          </a:p>
          <a:p>
            <a:pPr algn="ctr"/>
            <a:r>
              <a:rPr lang="nb-NO" sz="4000" b="1" cap="none" spc="0"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latin typeface="Calibri" pitchFamily="34" charset="0"/>
              </a:rPr>
              <a:t>S</a:t>
            </a:r>
            <a:endParaRPr lang="nb-NO" sz="4000" b="1" cap="none" spc="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endParaRPr>
          </a:p>
        </p:txBody>
      </p:sp>
    </p:spTree>
    <p:extLst>
      <p:ext uri="{BB962C8B-B14F-4D97-AF65-F5344CB8AC3E}">
        <p14:creationId xmlns:p14="http://schemas.microsoft.com/office/powerpoint/2010/main" val="3363971320"/>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2100671" y="1196752"/>
            <a:ext cx="5371859" cy="3816429"/>
          </a:xfrm>
          <a:prstGeom prst="rect">
            <a:avLst/>
          </a:prstGeom>
          <a:noFill/>
        </p:spPr>
        <p:txBody>
          <a:bodyPr wrap="square">
            <a:spAutoFit/>
          </a:bodyPr>
          <a:lstStyle>
            <a:defPPr/>
          </a:lstStyle>
          <a:p>
            <a:pPr marL="342900" indent="-342900">
              <a:buFont typeface="Arial" panose="020B0604020202020204" pitchFamily="34" charset="0"/>
              <a:buChar char="•"/>
              <a:defRPr/>
            </a:pPr>
            <a:r>
              <a:rPr lang="nb-NO" sz="2200" smtClean="0">
                <a:solidFill>
                  <a:schemeClr val="accent2">
                    <a:lumMod val="75000"/>
                  </a:schemeClr>
                </a:solidFill>
                <a:latin typeface="Calibri" pitchFamily="34" charset="0"/>
              </a:rPr>
              <a:t>Det er ikke alle som akkurat disse tallene passer for, for eksempel svært små barn, ungdom i pubertet osv., men det er ofte et godt utgangspunkt</a:t>
            </a:r>
            <a:endParaRPr lang="nb-NO" sz="2200">
              <a:solidFill>
                <a:schemeClr val="accent2">
                  <a:lumMod val="75000"/>
                </a:schemeClr>
              </a:solidFill>
              <a:latin typeface="Calibri" pitchFamily="34" charset="0"/>
            </a:endParaRPr>
          </a:p>
          <a:p>
            <a:pPr>
              <a:defRPr/>
            </a:pPr>
            <a:endParaRPr lang="nb-NO" sz="2200">
              <a:solidFill>
                <a:schemeClr val="accent2">
                  <a:lumMod val="75000"/>
                </a:schemeClr>
              </a:solidFill>
              <a:latin typeface="Calibri" pitchFamily="34" charset="0"/>
            </a:endParaRPr>
          </a:p>
          <a:p>
            <a:pPr marL="342900" indent="-342900">
              <a:buFont typeface="Arial" panose="020B0604020202020204" pitchFamily="34" charset="0"/>
              <a:buChar char="•"/>
              <a:defRPr/>
            </a:pPr>
            <a:r>
              <a:rPr lang="nb-NO" sz="2200" smtClean="0">
                <a:solidFill>
                  <a:schemeClr val="accent2">
                    <a:lumMod val="75000"/>
                  </a:schemeClr>
                </a:solidFill>
                <a:latin typeface="Calibri" pitchFamily="34" charset="0"/>
              </a:rPr>
              <a:t>I perioder vil man trenge mer eller mindre insulin og </a:t>
            </a:r>
            <a:r>
              <a:rPr lang="nb-NO" sz="2200">
                <a:solidFill>
                  <a:schemeClr val="accent2">
                    <a:lumMod val="75000"/>
                  </a:schemeClr>
                </a:solidFill>
                <a:latin typeface="Calibri" pitchFamily="34" charset="0"/>
              </a:rPr>
              <a:t>da </a:t>
            </a:r>
            <a:r>
              <a:rPr lang="nb-NO" sz="2200" smtClean="0">
                <a:solidFill>
                  <a:schemeClr val="accent2">
                    <a:lumMod val="75000"/>
                  </a:schemeClr>
                </a:solidFill>
                <a:latin typeface="Calibri" pitchFamily="34" charset="0"/>
              </a:rPr>
              <a:t>må man </a:t>
            </a:r>
            <a:r>
              <a:rPr lang="nb-NO" sz="2200">
                <a:solidFill>
                  <a:schemeClr val="accent2">
                    <a:lumMod val="75000"/>
                  </a:schemeClr>
                </a:solidFill>
                <a:latin typeface="Calibri" pitchFamily="34" charset="0"/>
              </a:rPr>
              <a:t>beregne </a:t>
            </a:r>
            <a:r>
              <a:rPr lang="nb-NO" sz="2200" smtClean="0">
                <a:solidFill>
                  <a:schemeClr val="accent2">
                    <a:lumMod val="75000"/>
                  </a:schemeClr>
                </a:solidFill>
                <a:latin typeface="Calibri" pitchFamily="34" charset="0"/>
              </a:rPr>
              <a:t>IK </a:t>
            </a:r>
            <a:r>
              <a:rPr lang="nb-NO" sz="2200">
                <a:solidFill>
                  <a:schemeClr val="accent2">
                    <a:lumMod val="75000"/>
                  </a:schemeClr>
                </a:solidFill>
                <a:latin typeface="Calibri" pitchFamily="34" charset="0"/>
              </a:rPr>
              <a:t>og </a:t>
            </a:r>
            <a:r>
              <a:rPr lang="nb-NO" sz="2200" smtClean="0">
                <a:solidFill>
                  <a:schemeClr val="accent2">
                    <a:lumMod val="75000"/>
                  </a:schemeClr>
                </a:solidFill>
                <a:latin typeface="Calibri" pitchFamily="34" charset="0"/>
              </a:rPr>
              <a:t>IF på nytt</a:t>
            </a:r>
            <a:endParaRPr lang="nb-NO" sz="2200">
              <a:solidFill>
                <a:schemeClr val="accent2">
                  <a:lumMod val="75000"/>
                </a:schemeClr>
              </a:solidFill>
              <a:latin typeface="Calibri" pitchFamily="34" charset="0"/>
            </a:endParaRPr>
          </a:p>
          <a:p>
            <a:pPr>
              <a:defRPr/>
            </a:pPr>
            <a:endParaRPr lang="nb-NO" sz="2200">
              <a:solidFill>
                <a:schemeClr val="accent2">
                  <a:lumMod val="75000"/>
                </a:schemeClr>
              </a:solidFill>
              <a:latin typeface="Calibri" pitchFamily="34" charset="0"/>
            </a:endParaRPr>
          </a:p>
          <a:p>
            <a:pPr marL="342900" indent="-342900">
              <a:buFont typeface="Arial" panose="020B0604020202020204" pitchFamily="34" charset="0"/>
              <a:buChar char="•"/>
              <a:defRPr/>
            </a:pPr>
            <a:r>
              <a:rPr lang="nb-NO" sz="2200">
                <a:solidFill>
                  <a:schemeClr val="accent2">
                    <a:lumMod val="75000"/>
                  </a:schemeClr>
                </a:solidFill>
                <a:latin typeface="Calibri" pitchFamily="34" charset="0"/>
              </a:rPr>
              <a:t>I en stabil </a:t>
            </a:r>
            <a:r>
              <a:rPr lang="nb-NO" sz="2200" smtClean="0">
                <a:solidFill>
                  <a:schemeClr val="accent2">
                    <a:lumMod val="75000"/>
                  </a:schemeClr>
                </a:solidFill>
                <a:latin typeface="Calibri" pitchFamily="34" charset="0"/>
              </a:rPr>
              <a:t>fase vil </a:t>
            </a:r>
            <a:r>
              <a:rPr lang="nb-NO" sz="2200">
                <a:solidFill>
                  <a:schemeClr val="accent2">
                    <a:lumMod val="75000"/>
                  </a:schemeClr>
                </a:solidFill>
                <a:latin typeface="Calibri" pitchFamily="34" charset="0"/>
              </a:rPr>
              <a:t>du ha god hjelp av </a:t>
            </a:r>
            <a:r>
              <a:rPr lang="nb-NO" sz="2200" smtClean="0">
                <a:solidFill>
                  <a:schemeClr val="accent2">
                    <a:lumMod val="75000"/>
                  </a:schemeClr>
                </a:solidFill>
                <a:latin typeface="Calibri" pitchFamily="34" charset="0"/>
              </a:rPr>
              <a:t>beregningene</a:t>
            </a:r>
            <a:endParaRPr lang="nb-NO" sz="2200">
              <a:solidFill>
                <a:schemeClr val="accent2">
                  <a:lumMod val="75000"/>
                </a:schemeClr>
              </a:solidFill>
              <a:latin typeface="Calibri" pitchFamily="34" charset="0"/>
            </a:endParaRPr>
          </a:p>
        </p:txBody>
      </p:sp>
      <p:sp>
        <p:nvSpPr>
          <p:cNvPr id="3" name="TekstSylinder 2"/>
          <p:cNvSpPr txBox="1"/>
          <p:nvPr/>
        </p:nvSpPr>
        <p:spPr>
          <a:xfrm>
            <a:off x="661039" y="404664"/>
            <a:ext cx="8136904" cy="584775"/>
          </a:xfrm>
          <a:prstGeom prst="rect">
            <a:avLst/>
          </a:prstGeom>
          <a:noFill/>
        </p:spPr>
        <p:txBody>
          <a:bodyPr wrap="square" rtlCol="0">
            <a:spAutoFit/>
          </a:bodyPr>
          <a:lstStyle>
            <a:defPPr/>
          </a:lstStyle>
          <a:p>
            <a:pPr algn="ctr"/>
            <a:r>
              <a:rPr lang="nb-NO" sz="3200" b="1" smtClean="0">
                <a:solidFill>
                  <a:schemeClr val="accent2">
                    <a:lumMod val="75000"/>
                  </a:schemeClr>
                </a:solidFill>
                <a:latin typeface="Calibri" pitchFamily="34" charset="0"/>
              </a:rPr>
              <a:t>IK og IF</a:t>
            </a:r>
            <a:endParaRPr lang="nb-NO">
              <a:solidFill>
                <a:schemeClr val="accent2">
                  <a:lumMod val="75000"/>
                </a:schemeClr>
              </a:solidFill>
              <a:latin typeface="Calibri" pitchFamily="34" charset="0"/>
            </a:endParaRPr>
          </a:p>
        </p:txBody>
      </p:sp>
      <p:sp>
        <p:nvSpPr>
          <p:cNvPr id="5" name="Rektangel 4"/>
          <p:cNvSpPr/>
          <p:nvPr/>
        </p:nvSpPr>
        <p:spPr>
          <a:xfrm>
            <a:off x="5601072" y="5322008"/>
            <a:ext cx="1237839"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defPPr/>
          </a:lstStyle>
          <a:p>
            <a:pPr algn="ctr"/>
            <a:r>
              <a:rPr lang="nb-NO" sz="5400" b="1" cap="all"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rPr>
              <a:t>500</a:t>
            </a:r>
            <a:endParaRPr lang="nb-NO" sz="5400" b="1" cap="all" spc="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endParaRPr>
          </a:p>
        </p:txBody>
      </p:sp>
      <p:sp>
        <p:nvSpPr>
          <p:cNvPr id="6" name="Rektangel 5"/>
          <p:cNvSpPr/>
          <p:nvPr/>
        </p:nvSpPr>
        <p:spPr>
          <a:xfrm>
            <a:off x="85607" y="5322008"/>
            <a:ext cx="1237839"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defPPr/>
          </a:lstStyle>
          <a:p>
            <a:pPr algn="ctr"/>
            <a:r>
              <a:rPr lang="nb-NO" sz="5400" b="1" cap="all"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rPr>
              <a:t>500</a:t>
            </a:r>
            <a:endParaRPr lang="nb-NO" sz="5400" b="1" cap="all" spc="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endParaRPr>
          </a:p>
        </p:txBody>
      </p:sp>
      <p:sp>
        <p:nvSpPr>
          <p:cNvPr id="7" name="Rektangel 6"/>
          <p:cNvSpPr/>
          <p:nvPr/>
        </p:nvSpPr>
        <p:spPr>
          <a:xfrm>
            <a:off x="2690965" y="5322008"/>
            <a:ext cx="1237839"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defPPr/>
          </a:lstStyle>
          <a:p>
            <a:pPr algn="ctr"/>
            <a:r>
              <a:rPr lang="nb-NO" sz="5400" b="1" cap="all"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rPr>
              <a:t>500</a:t>
            </a:r>
            <a:endParaRPr lang="nb-NO" sz="5400" b="1" cap="all" spc="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endParaRPr>
          </a:p>
        </p:txBody>
      </p:sp>
      <p:sp>
        <p:nvSpPr>
          <p:cNvPr id="8" name="Rektangel 7"/>
          <p:cNvSpPr/>
          <p:nvPr/>
        </p:nvSpPr>
        <p:spPr>
          <a:xfrm>
            <a:off x="8207063" y="5322008"/>
            <a:ext cx="1237839"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defPPr/>
          </a:lstStyle>
          <a:p>
            <a:pPr algn="ctr"/>
            <a:r>
              <a:rPr lang="nb-NO" sz="5400" b="1" cap="all"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rPr>
              <a:t>500</a:t>
            </a:r>
            <a:endParaRPr lang="nb-NO" sz="5400" b="1" cap="all" spc="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endParaRPr>
          </a:p>
        </p:txBody>
      </p:sp>
      <p:sp>
        <p:nvSpPr>
          <p:cNvPr id="9" name="Rektangel 8"/>
          <p:cNvSpPr/>
          <p:nvPr/>
        </p:nvSpPr>
        <p:spPr>
          <a:xfrm>
            <a:off x="4113644" y="5322008"/>
            <a:ext cx="1237839"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defPPr/>
          </a:lstStyle>
          <a:p>
            <a:pPr algn="ctr"/>
            <a:r>
              <a:rPr lang="nb-NO" sz="5400" b="1" cap="all">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rPr>
              <a:t>1</a:t>
            </a:r>
            <a:r>
              <a:rPr lang="nb-NO" sz="5400" b="1" cap="all"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rPr>
              <a:t>00</a:t>
            </a:r>
            <a:endParaRPr lang="nb-NO" sz="5400" b="1" cap="all" spc="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endParaRPr>
          </a:p>
        </p:txBody>
      </p:sp>
      <p:sp>
        <p:nvSpPr>
          <p:cNvPr id="10" name="Rektangel 9"/>
          <p:cNvSpPr/>
          <p:nvPr/>
        </p:nvSpPr>
        <p:spPr>
          <a:xfrm>
            <a:off x="6969223" y="5322008"/>
            <a:ext cx="1237839"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defPPr/>
          </a:lstStyle>
          <a:p>
            <a:pPr algn="ctr"/>
            <a:r>
              <a:rPr lang="nb-NO" sz="5400" b="1" cap="all">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rPr>
              <a:t>1</a:t>
            </a:r>
            <a:r>
              <a:rPr lang="nb-NO" sz="5400" b="1" cap="all"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rPr>
              <a:t>00</a:t>
            </a:r>
            <a:endParaRPr lang="nb-NO" sz="5400" b="1" cap="all" spc="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endParaRPr>
          </a:p>
        </p:txBody>
      </p:sp>
      <p:sp>
        <p:nvSpPr>
          <p:cNvPr id="11" name="Rektangel 10"/>
          <p:cNvSpPr/>
          <p:nvPr/>
        </p:nvSpPr>
        <p:spPr>
          <a:xfrm>
            <a:off x="1339427" y="5322398"/>
            <a:ext cx="1237839"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defPPr/>
          </a:lstStyle>
          <a:p>
            <a:pPr algn="ctr"/>
            <a:r>
              <a:rPr lang="nb-NO" sz="5400" b="1" cap="all">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rPr>
              <a:t>1</a:t>
            </a:r>
            <a:r>
              <a:rPr lang="nb-NO" sz="5400" b="1" cap="all"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rPr>
              <a:t>00</a:t>
            </a:r>
            <a:endParaRPr lang="nb-NO" sz="5400" b="1" cap="all" spc="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endParaRPr>
          </a:p>
        </p:txBody>
      </p:sp>
    </p:spTree>
    <p:extLst>
      <p:ext uri="{BB962C8B-B14F-4D97-AF65-F5344CB8AC3E}">
        <p14:creationId xmlns:p14="http://schemas.microsoft.com/office/powerpoint/2010/main" val="1096029482"/>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776536" y="908720"/>
            <a:ext cx="7920880" cy="648072"/>
          </a:xfrm>
        </p:spPr>
        <p:txBody>
          <a:bodyPr/>
          <a:lstStyle>
            <a:defPPr/>
          </a:lstStyle>
          <a:p>
            <a:pPr algn="ctr" eaLnBrk="1" hangingPunct="1"/>
            <a:r>
              <a:rPr lang="nb-NO" sz="3200" smtClean="0">
                <a:solidFill>
                  <a:schemeClr val="accent2">
                    <a:lumMod val="75000"/>
                  </a:schemeClr>
                </a:solidFill>
                <a:latin typeface="Calibri" pitchFamily="34" charset="0"/>
              </a:rPr>
              <a:t>Insulindose</a:t>
            </a:r>
          </a:p>
        </p:txBody>
      </p:sp>
      <p:sp>
        <p:nvSpPr>
          <p:cNvPr id="13315" name="Rectangle 3"/>
          <p:cNvSpPr>
            <a:spLocks noGrp="1" noChangeArrowheads="1"/>
          </p:cNvSpPr>
          <p:nvPr>
            <p:ph idx="1"/>
          </p:nvPr>
        </p:nvSpPr>
        <p:spPr>
          <a:xfrm>
            <a:off x="1784648" y="1700808"/>
            <a:ext cx="6552728" cy="1728192"/>
          </a:xfrm>
          <a:ln>
            <a:solidFill>
              <a:srgbClr val="FF9933"/>
            </a:solidFill>
          </a:ln>
        </p:spPr>
        <p:txBody>
          <a:bodyPr/>
          <a:lstStyle>
            <a:defPPr/>
          </a:lstStyle>
          <a:p>
            <a:pPr marL="457200" indent="-457200" eaLnBrk="1" hangingPunct="1">
              <a:buFont typeface="+mj-lt"/>
              <a:buAutoNum type="arabicPeriod"/>
              <a:defRPr/>
            </a:pPr>
            <a:r>
              <a:rPr lang="nb-NO" sz="2000" smtClean="0">
                <a:solidFill>
                  <a:schemeClr val="accent2">
                    <a:lumMod val="75000"/>
                  </a:schemeClr>
                </a:solidFill>
                <a:latin typeface="Calibri" pitchFamily="34" charset="0"/>
              </a:rPr>
              <a:t>Mengde karbohydrat i måltidet </a:t>
            </a:r>
          </a:p>
          <a:p>
            <a:pPr marL="457200" indent="-457200" eaLnBrk="1" hangingPunct="1">
              <a:buFont typeface="+mj-lt"/>
              <a:buAutoNum type="arabicPeriod"/>
              <a:defRPr/>
            </a:pPr>
            <a:r>
              <a:rPr lang="nb-NO" sz="2000" smtClean="0">
                <a:solidFill>
                  <a:schemeClr val="accent2">
                    <a:lumMod val="75000"/>
                  </a:schemeClr>
                </a:solidFill>
                <a:latin typeface="Calibri" pitchFamily="34" charset="0"/>
              </a:rPr>
              <a:t>Aktivitet før og etter maten</a:t>
            </a:r>
          </a:p>
          <a:p>
            <a:pPr marL="457200" indent="-457200" eaLnBrk="1" hangingPunct="1">
              <a:buFontTx/>
              <a:buAutoNum type="arabicPeriod" startAt="3"/>
              <a:defRPr/>
            </a:pPr>
            <a:r>
              <a:rPr lang="nb-NO" sz="2000" smtClean="0">
                <a:solidFill>
                  <a:schemeClr val="accent2">
                    <a:lumMod val="75000"/>
                  </a:schemeClr>
                </a:solidFill>
                <a:latin typeface="Calibri" pitchFamily="34" charset="0"/>
              </a:rPr>
              <a:t>Blodsukkernivå (korreksjon) </a:t>
            </a:r>
          </a:p>
          <a:p>
            <a:pPr marL="0" indent="0" eaLnBrk="1" hangingPunct="1">
              <a:buNone/>
              <a:defRPr/>
            </a:pPr>
            <a:r>
              <a:rPr lang="nb-NO" sz="2000" smtClean="0">
                <a:solidFill>
                  <a:schemeClr val="accent2">
                    <a:lumMod val="75000"/>
                  </a:schemeClr>
                </a:solidFill>
                <a:latin typeface="Calibri" pitchFamily="34" charset="0"/>
              </a:rPr>
              <a:t>Legg dette sammen og du får insulindosen som skal gis</a:t>
            </a:r>
            <a:endParaRPr lang="nb-NO" sz="2000" smtClean="0">
              <a:solidFill>
                <a:schemeClr val="accent2">
                  <a:lumMod val="75000"/>
                </a:schemeClr>
              </a:solidFill>
              <a:latin typeface="+mj-lt"/>
            </a:endParaRPr>
          </a:p>
        </p:txBody>
      </p:sp>
      <p:pic>
        <p:nvPicPr>
          <p:cNvPr id="2" name="Picture 2" descr="Bilderesultat for 1-2-3">
            <a:hlinkClick r:id="rId3" tgtFrame="_blank"/>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224808" y="3645024"/>
            <a:ext cx="3295650" cy="1695451"/>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905829"/>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tel 1"/>
          <p:cNvSpPr>
            <a:spLocks noGrp="1"/>
          </p:cNvSpPr>
          <p:nvPr>
            <p:ph type="title"/>
          </p:nvPr>
        </p:nvSpPr>
        <p:spPr>
          <a:xfrm>
            <a:off x="560512" y="332656"/>
            <a:ext cx="8208912" cy="504056"/>
          </a:xfrm>
        </p:spPr>
        <p:txBody>
          <a:bodyPr/>
          <a:lstStyle>
            <a:defPPr/>
          </a:lstStyle>
          <a:p>
            <a:pPr algn="ctr"/>
            <a:r>
              <a:rPr lang="nb-NO" sz="3200" smtClean="0">
                <a:solidFill>
                  <a:schemeClr val="accent2">
                    <a:lumMod val="75000"/>
                  </a:schemeClr>
                </a:solidFill>
                <a:latin typeface="Calibri" pitchFamily="34" charset="0"/>
              </a:rPr>
              <a:t>Bursdagsselskap</a:t>
            </a:r>
          </a:p>
        </p:txBody>
      </p:sp>
      <p:sp>
        <p:nvSpPr>
          <p:cNvPr id="4" name="TekstSylinder 3"/>
          <p:cNvSpPr txBox="1"/>
          <p:nvPr/>
        </p:nvSpPr>
        <p:spPr>
          <a:xfrm>
            <a:off x="5241031" y="1052736"/>
            <a:ext cx="3869531" cy="2400657"/>
          </a:xfrm>
          <a:prstGeom prst="rect">
            <a:avLst/>
          </a:prstGeom>
          <a:noFill/>
        </p:spPr>
        <p:txBody>
          <a:bodyPr wrap="square">
            <a:spAutoFit/>
          </a:bodyPr>
          <a:lstStyle>
            <a:defPPr/>
          </a:lstStyle>
          <a:p>
            <a:pPr>
              <a:defRPr/>
            </a:pPr>
            <a:r>
              <a:rPr lang="nb-NO" smtClean="0">
                <a:solidFill>
                  <a:schemeClr val="accent2">
                    <a:lumMod val="75000"/>
                  </a:schemeClr>
                </a:solidFill>
                <a:latin typeface="Calibri" pitchFamily="34" charset="0"/>
              </a:rPr>
              <a:t>Du skal selvfølgelig gå på fest som alle andre!</a:t>
            </a:r>
            <a:endParaRPr lang="nb-NO">
              <a:solidFill>
                <a:schemeClr val="accent2">
                  <a:lumMod val="75000"/>
                </a:schemeClr>
              </a:solidFill>
              <a:latin typeface="Calibri" pitchFamily="34" charset="0"/>
            </a:endParaRPr>
          </a:p>
          <a:p>
            <a:pPr>
              <a:defRPr/>
            </a:pPr>
            <a:endParaRPr lang="nb-NO">
              <a:solidFill>
                <a:schemeClr val="accent2">
                  <a:lumMod val="75000"/>
                </a:schemeClr>
              </a:solidFill>
              <a:latin typeface="Calibri" pitchFamily="34" charset="0"/>
            </a:endParaRPr>
          </a:p>
          <a:p>
            <a:pPr>
              <a:defRPr/>
            </a:pPr>
            <a:r>
              <a:rPr lang="nb-NO">
                <a:solidFill>
                  <a:schemeClr val="accent2">
                    <a:lumMod val="75000"/>
                  </a:schemeClr>
                </a:solidFill>
                <a:latin typeface="Calibri" pitchFamily="34" charset="0"/>
              </a:rPr>
              <a:t>Du kan spise kake, is og godteri akkurat som vennene dine, når det er fest.</a:t>
            </a:r>
          </a:p>
          <a:p>
            <a:pPr>
              <a:defRPr/>
            </a:pPr>
            <a:endParaRPr lang="nb-NO">
              <a:solidFill>
                <a:schemeClr val="accent2">
                  <a:lumMod val="75000"/>
                </a:schemeClr>
              </a:solidFill>
              <a:latin typeface="Calibri" pitchFamily="34" charset="0"/>
            </a:endParaRPr>
          </a:p>
          <a:p>
            <a:pPr>
              <a:defRPr/>
            </a:pPr>
            <a:r>
              <a:rPr lang="nb-NO">
                <a:solidFill>
                  <a:schemeClr val="accent2">
                    <a:lumMod val="75000"/>
                  </a:schemeClr>
                </a:solidFill>
                <a:latin typeface="Calibri" pitchFamily="34" charset="0"/>
              </a:rPr>
              <a:t>Men hva må </a:t>
            </a:r>
            <a:r>
              <a:rPr lang="nb-NO" sz="2400" i="1" u="sng">
                <a:solidFill>
                  <a:schemeClr val="accent2">
                    <a:lumMod val="75000"/>
                  </a:schemeClr>
                </a:solidFill>
                <a:latin typeface="Calibri" pitchFamily="34" charset="0"/>
              </a:rPr>
              <a:t>du</a:t>
            </a:r>
            <a:r>
              <a:rPr lang="nb-NO">
                <a:solidFill>
                  <a:schemeClr val="accent2">
                    <a:lumMod val="75000"/>
                  </a:schemeClr>
                </a:solidFill>
                <a:latin typeface="Calibri" pitchFamily="34" charset="0"/>
              </a:rPr>
              <a:t> huske på, som </a:t>
            </a:r>
            <a:r>
              <a:rPr lang="nb-NO" smtClean="0">
                <a:solidFill>
                  <a:schemeClr val="accent2">
                    <a:lumMod val="75000"/>
                  </a:schemeClr>
                </a:solidFill>
                <a:latin typeface="Calibri" pitchFamily="34" charset="0"/>
              </a:rPr>
              <a:t>ikke de andre behøver?</a:t>
            </a:r>
            <a:endParaRPr lang="nb-NO">
              <a:latin typeface="+mj-lt"/>
            </a:endParaRPr>
          </a:p>
        </p:txBody>
      </p:sp>
      <p:sp>
        <p:nvSpPr>
          <p:cNvPr id="137221" name="TekstSylinder 4"/>
          <p:cNvSpPr txBox="1">
            <a:spLocks noChangeArrowheads="1"/>
          </p:cNvSpPr>
          <p:nvPr/>
        </p:nvSpPr>
        <p:spPr bwMode="auto">
          <a:xfrm>
            <a:off x="632520" y="3284984"/>
            <a:ext cx="5328592" cy="2862322"/>
          </a:xfrm>
          <a:prstGeom prst="rect">
            <a:avLst/>
          </a:prstGeom>
          <a:noFill/>
          <a:ln w="9525">
            <a:noFill/>
            <a:miter lim="800000"/>
          </a:ln>
        </p:spPr>
        <p:txBody>
          <a:bodyPr wrap="square">
            <a:spAutoFit/>
          </a:bodyPr>
          <a:lstStyle>
            <a:defPPr/>
          </a:lstStyle>
          <a:p>
            <a:pPr>
              <a:defRPr/>
            </a:pPr>
            <a:r>
              <a:rPr lang="nb-NO" b="1" smtClean="0">
                <a:solidFill>
                  <a:schemeClr val="accent2">
                    <a:lumMod val="75000"/>
                  </a:schemeClr>
                </a:solidFill>
                <a:latin typeface="Calibri" pitchFamily="34" charset="0"/>
              </a:rPr>
              <a:t>Noen </a:t>
            </a:r>
            <a:r>
              <a:rPr lang="nb-NO" b="1">
                <a:solidFill>
                  <a:schemeClr val="accent2">
                    <a:lumMod val="75000"/>
                  </a:schemeClr>
                </a:solidFill>
                <a:latin typeface="Calibri" pitchFamily="34" charset="0"/>
              </a:rPr>
              <a:t>lure tips:</a:t>
            </a:r>
          </a:p>
          <a:p>
            <a:pPr>
              <a:defRPr/>
            </a:pPr>
            <a:r>
              <a:rPr lang="nb-NO" smtClean="0">
                <a:solidFill>
                  <a:schemeClr val="accent2">
                    <a:lumMod val="75000"/>
                  </a:schemeClr>
                </a:solidFill>
                <a:latin typeface="Calibri" pitchFamily="34" charset="0"/>
              </a:rPr>
              <a:t>Drikk </a:t>
            </a:r>
            <a:r>
              <a:rPr lang="nb-NO">
                <a:solidFill>
                  <a:schemeClr val="accent2">
                    <a:lumMod val="75000"/>
                  </a:schemeClr>
                </a:solidFill>
                <a:latin typeface="Calibri" pitchFamily="34" charset="0"/>
              </a:rPr>
              <a:t>light </a:t>
            </a:r>
            <a:r>
              <a:rPr lang="nb-NO" smtClean="0">
                <a:solidFill>
                  <a:schemeClr val="accent2">
                    <a:lumMod val="75000"/>
                  </a:schemeClr>
                </a:solidFill>
                <a:latin typeface="Calibri" pitchFamily="34" charset="0"/>
              </a:rPr>
              <a:t>brus.</a:t>
            </a:r>
            <a:endParaRPr lang="nb-NO">
              <a:solidFill>
                <a:schemeClr val="accent2">
                  <a:lumMod val="75000"/>
                </a:schemeClr>
              </a:solidFill>
              <a:latin typeface="Calibri" pitchFamily="34" charset="0"/>
            </a:endParaRPr>
          </a:p>
          <a:p>
            <a:pPr>
              <a:defRPr/>
            </a:pPr>
            <a:r>
              <a:rPr lang="nb-NO" smtClean="0">
                <a:solidFill>
                  <a:schemeClr val="accent2">
                    <a:lumMod val="75000"/>
                  </a:schemeClr>
                </a:solidFill>
                <a:latin typeface="Calibri" pitchFamily="34" charset="0"/>
              </a:rPr>
              <a:t>Spis </a:t>
            </a:r>
            <a:r>
              <a:rPr lang="nb-NO">
                <a:solidFill>
                  <a:schemeClr val="accent2">
                    <a:lumMod val="75000"/>
                  </a:schemeClr>
                </a:solidFill>
                <a:latin typeface="Calibri" pitchFamily="34" charset="0"/>
              </a:rPr>
              <a:t>et lite måltid før </a:t>
            </a:r>
            <a:r>
              <a:rPr lang="nb-NO" smtClean="0">
                <a:solidFill>
                  <a:schemeClr val="accent2">
                    <a:lumMod val="75000"/>
                  </a:schemeClr>
                </a:solidFill>
                <a:latin typeface="Calibri" pitchFamily="34" charset="0"/>
              </a:rPr>
              <a:t>festen eller på festen og mål blodsukkeret </a:t>
            </a:r>
            <a:r>
              <a:rPr lang="nb-NO">
                <a:solidFill>
                  <a:schemeClr val="accent2">
                    <a:lumMod val="75000"/>
                  </a:schemeClr>
                </a:solidFill>
                <a:latin typeface="Calibri" pitchFamily="34" charset="0"/>
              </a:rPr>
              <a:t>ditt.</a:t>
            </a:r>
          </a:p>
          <a:p>
            <a:pPr>
              <a:defRPr/>
            </a:pPr>
            <a:r>
              <a:rPr lang="nb-NO" smtClean="0">
                <a:solidFill>
                  <a:schemeClr val="accent2">
                    <a:lumMod val="75000"/>
                  </a:schemeClr>
                </a:solidFill>
                <a:latin typeface="Calibri" pitchFamily="34" charset="0"/>
              </a:rPr>
              <a:t>Ta </a:t>
            </a:r>
            <a:r>
              <a:rPr lang="nb-NO">
                <a:solidFill>
                  <a:schemeClr val="accent2">
                    <a:lumMod val="75000"/>
                  </a:schemeClr>
                </a:solidFill>
                <a:latin typeface="Calibri" pitchFamily="34" charset="0"/>
              </a:rPr>
              <a:t>en passe dose insulin når du spiser.</a:t>
            </a:r>
          </a:p>
          <a:p>
            <a:pPr algn="ctr">
              <a:defRPr/>
            </a:pPr>
            <a:endParaRPr lang="nb-NO">
              <a:solidFill>
                <a:schemeClr val="accent2">
                  <a:lumMod val="75000"/>
                </a:schemeClr>
              </a:solidFill>
              <a:latin typeface="Calibri" pitchFamily="34" charset="0"/>
            </a:endParaRPr>
          </a:p>
          <a:p>
            <a:pPr>
              <a:defRPr/>
            </a:pPr>
            <a:r>
              <a:rPr lang="nb-NO" smtClean="0">
                <a:solidFill>
                  <a:schemeClr val="accent2">
                    <a:lumMod val="75000"/>
                  </a:schemeClr>
                </a:solidFill>
                <a:latin typeface="Calibri" pitchFamily="34" charset="0"/>
              </a:rPr>
              <a:t>Husk </a:t>
            </a:r>
            <a:r>
              <a:rPr lang="nb-NO">
                <a:solidFill>
                  <a:schemeClr val="accent2">
                    <a:lumMod val="75000"/>
                  </a:schemeClr>
                </a:solidFill>
                <a:latin typeface="Calibri" pitchFamily="34" charset="0"/>
              </a:rPr>
              <a:t>å måle igjen når du kommer hjem og</a:t>
            </a:r>
          </a:p>
          <a:p>
            <a:pPr>
              <a:defRPr/>
            </a:pPr>
            <a:r>
              <a:rPr lang="nb-NO" smtClean="0">
                <a:solidFill>
                  <a:schemeClr val="accent2">
                    <a:lumMod val="75000"/>
                  </a:schemeClr>
                </a:solidFill>
                <a:latin typeface="Calibri" pitchFamily="34" charset="0"/>
              </a:rPr>
              <a:t>ta eventuelt </a:t>
            </a:r>
            <a:r>
              <a:rPr lang="nb-NO">
                <a:solidFill>
                  <a:schemeClr val="accent2">
                    <a:lumMod val="75000"/>
                  </a:schemeClr>
                </a:solidFill>
                <a:latin typeface="Calibri" pitchFamily="34" charset="0"/>
              </a:rPr>
              <a:t>en korreksjonsdose.	</a:t>
            </a:r>
          </a:p>
          <a:p>
            <a:pPr>
              <a:defRPr/>
            </a:pPr>
            <a:r>
              <a:rPr lang="nb-NO">
                <a:solidFill>
                  <a:schemeClr val="accent2">
                    <a:lumMod val="75000"/>
                  </a:schemeClr>
                </a:solidFill>
                <a:latin typeface="Calibri" pitchFamily="34" charset="0"/>
              </a:rPr>
              <a:t>              </a:t>
            </a:r>
            <a:endParaRPr lang="nb-NO" smtClean="0">
              <a:solidFill>
                <a:schemeClr val="accent2">
                  <a:lumMod val="75000"/>
                </a:schemeClr>
              </a:solidFill>
              <a:latin typeface="Calibri" pitchFamily="34" charset="0"/>
            </a:endParaRPr>
          </a:p>
          <a:p>
            <a:pPr>
              <a:defRPr/>
            </a:pPr>
            <a:r>
              <a:rPr lang="nb-NO" smtClean="0">
                <a:solidFill>
                  <a:schemeClr val="accent2">
                    <a:lumMod val="75000"/>
                  </a:schemeClr>
                </a:solidFill>
                <a:latin typeface="Calibri" pitchFamily="34" charset="0"/>
              </a:rPr>
              <a:t>Husk </a:t>
            </a:r>
            <a:r>
              <a:rPr lang="nb-NO">
                <a:solidFill>
                  <a:schemeClr val="accent2">
                    <a:lumMod val="75000"/>
                  </a:schemeClr>
                </a:solidFill>
                <a:latin typeface="Calibri" pitchFamily="34" charset="0"/>
              </a:rPr>
              <a:t>at du kanskje er veldig aktiv på </a:t>
            </a:r>
            <a:r>
              <a:rPr lang="nb-NO" smtClean="0">
                <a:solidFill>
                  <a:schemeClr val="accent2">
                    <a:lumMod val="75000"/>
                  </a:schemeClr>
                </a:solidFill>
                <a:latin typeface="Calibri" pitchFamily="34" charset="0"/>
              </a:rPr>
              <a:t>festen.</a:t>
            </a:r>
            <a:endParaRPr lang="nb-NO">
              <a:solidFill>
                <a:schemeClr val="accent2">
                  <a:lumMod val="75000"/>
                </a:schemeClr>
              </a:solidFill>
              <a:latin typeface="Calibri" pitchFamily="34" charset="0"/>
            </a:endParaRPr>
          </a:p>
        </p:txBody>
      </p:sp>
      <p:pic>
        <p:nvPicPr>
          <p:cNvPr id="8" name="Picture 20" descr="Relatert bilde">
            <a:hlinkClick r:id="rId2" tgtFrame="_blank"/>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29187" y="3618147"/>
            <a:ext cx="2520280" cy="2520280"/>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Bilderesultat for bursdag">
            <a:hlinkClick r:id="rId4" tgtFrame="_blank"/>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350344" y="1052736"/>
            <a:ext cx="3096344" cy="2034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176346"/>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776536" y="836712"/>
            <a:ext cx="8136904" cy="576064"/>
          </a:xfrm>
        </p:spPr>
        <p:txBody>
          <a:bodyPr>
            <a:noAutofit/>
          </a:bodyPr>
          <a:lstStyle>
            <a:defPPr/>
          </a:lstStyle>
          <a:p>
            <a:pPr algn="ctr">
              <a:defRPr/>
            </a:pPr>
            <a:r>
              <a:rPr lang="nb-NO" sz="3200" smtClean="0">
                <a:solidFill>
                  <a:schemeClr val="accent2">
                    <a:lumMod val="75000"/>
                  </a:schemeClr>
                </a:solidFill>
                <a:latin typeface="Calibri" pitchFamily="34" charset="0"/>
              </a:rPr>
              <a:t>Lørdagsgodt og snacks</a:t>
            </a:r>
            <a:endParaRPr lang="nb-NO" sz="3200">
              <a:solidFill>
                <a:schemeClr val="accent2">
                  <a:lumMod val="75000"/>
                </a:schemeClr>
              </a:solidFill>
              <a:latin typeface="Calibri" pitchFamily="34" charset="0"/>
            </a:endParaRPr>
          </a:p>
        </p:txBody>
      </p:sp>
      <p:sp>
        <p:nvSpPr>
          <p:cNvPr id="117766" name="TekstSylinder 9"/>
          <p:cNvSpPr txBox="1">
            <a:spLocks noChangeArrowheads="1"/>
          </p:cNvSpPr>
          <p:nvPr/>
        </p:nvSpPr>
        <p:spPr bwMode="auto">
          <a:xfrm>
            <a:off x="1914220" y="1916832"/>
            <a:ext cx="5881688" cy="2554545"/>
          </a:xfrm>
          <a:prstGeom prst="rect">
            <a:avLst/>
          </a:prstGeom>
          <a:noFill/>
          <a:ln w="9525">
            <a:noFill/>
            <a:miter lim="800000"/>
          </a:ln>
        </p:spPr>
        <p:txBody>
          <a:bodyPr>
            <a:spAutoFit/>
          </a:bodyPr>
          <a:lstStyle>
            <a:defPPr/>
          </a:lstStyle>
          <a:p>
            <a:pPr>
              <a:defRPr/>
            </a:pPr>
            <a:r>
              <a:rPr lang="nb-NO" sz="2000">
                <a:solidFill>
                  <a:schemeClr val="accent2">
                    <a:lumMod val="75000"/>
                  </a:schemeClr>
                </a:solidFill>
                <a:latin typeface="Calibri" pitchFamily="34" charset="0"/>
              </a:rPr>
              <a:t>Det er ikke forbudt med godteri og snacks, men </a:t>
            </a:r>
            <a:r>
              <a:rPr lang="nb-NO" sz="2000" smtClean="0">
                <a:solidFill>
                  <a:schemeClr val="accent2">
                    <a:lumMod val="75000"/>
                  </a:schemeClr>
                </a:solidFill>
                <a:latin typeface="Calibri" pitchFamily="34" charset="0"/>
              </a:rPr>
              <a:t>det </a:t>
            </a:r>
            <a:r>
              <a:rPr lang="nb-NO" sz="2000">
                <a:solidFill>
                  <a:schemeClr val="accent2">
                    <a:lumMod val="75000"/>
                  </a:schemeClr>
                </a:solidFill>
                <a:latin typeface="Calibri" pitchFamily="34" charset="0"/>
              </a:rPr>
              <a:t>bør ikke </a:t>
            </a:r>
            <a:r>
              <a:rPr lang="nb-NO" sz="2000" smtClean="0">
                <a:solidFill>
                  <a:schemeClr val="accent2">
                    <a:lumMod val="75000"/>
                  </a:schemeClr>
                </a:solidFill>
                <a:latin typeface="Calibri" pitchFamily="34" charset="0"/>
              </a:rPr>
              <a:t>spises for ofte.</a:t>
            </a:r>
            <a:r>
              <a:rPr lang="nb-NO" sz="2000">
                <a:solidFill>
                  <a:schemeClr val="accent2">
                    <a:lumMod val="75000"/>
                  </a:schemeClr>
                </a:solidFill>
                <a:latin typeface="Calibri" pitchFamily="34" charset="0"/>
              </a:rPr>
              <a:t> </a:t>
            </a:r>
            <a:r>
              <a:rPr lang="nb-NO" sz="2000" smtClean="0">
                <a:solidFill>
                  <a:schemeClr val="accent2">
                    <a:lumMod val="75000"/>
                  </a:schemeClr>
                </a:solidFill>
                <a:latin typeface="Calibri" pitchFamily="34" charset="0"/>
              </a:rPr>
              <a:t>Lørdagsgodt er </a:t>
            </a:r>
            <a:r>
              <a:rPr lang="nb-NO" sz="2000">
                <a:solidFill>
                  <a:schemeClr val="accent2">
                    <a:lumMod val="75000"/>
                  </a:schemeClr>
                </a:solidFill>
                <a:latin typeface="Calibri" pitchFamily="34" charset="0"/>
              </a:rPr>
              <a:t>en bra regel.</a:t>
            </a:r>
          </a:p>
          <a:p>
            <a:pPr>
              <a:defRPr/>
            </a:pPr>
            <a:endParaRPr lang="nb-NO" sz="2000">
              <a:solidFill>
                <a:schemeClr val="accent2">
                  <a:lumMod val="75000"/>
                </a:schemeClr>
              </a:solidFill>
              <a:latin typeface="Calibri" pitchFamily="34" charset="0"/>
            </a:endParaRPr>
          </a:p>
          <a:p>
            <a:pPr>
              <a:defRPr/>
            </a:pPr>
            <a:r>
              <a:rPr lang="nb-NO" sz="2000">
                <a:solidFill>
                  <a:schemeClr val="accent2">
                    <a:lumMod val="75000"/>
                  </a:schemeClr>
                </a:solidFill>
                <a:latin typeface="Calibri" pitchFamily="34" charset="0"/>
              </a:rPr>
              <a:t>Det er lurt å spise det i forbindelse med et </a:t>
            </a:r>
            <a:r>
              <a:rPr lang="nb-NO" sz="2000" smtClean="0">
                <a:solidFill>
                  <a:schemeClr val="accent2">
                    <a:lumMod val="75000"/>
                  </a:schemeClr>
                </a:solidFill>
                <a:latin typeface="Calibri" pitchFamily="34" charset="0"/>
              </a:rPr>
              <a:t>måltid for da </a:t>
            </a:r>
            <a:r>
              <a:rPr lang="nb-NO" sz="2000">
                <a:solidFill>
                  <a:schemeClr val="accent2">
                    <a:lumMod val="75000"/>
                  </a:schemeClr>
                </a:solidFill>
                <a:latin typeface="Calibri" pitchFamily="34" charset="0"/>
              </a:rPr>
              <a:t>har det ikke samme effekt på blodsukkeret.</a:t>
            </a:r>
          </a:p>
          <a:p>
            <a:pPr>
              <a:defRPr/>
            </a:pPr>
            <a:endParaRPr lang="nb-NO" sz="2000">
              <a:solidFill>
                <a:schemeClr val="accent2">
                  <a:lumMod val="75000"/>
                </a:schemeClr>
              </a:solidFill>
              <a:latin typeface="Calibri" pitchFamily="34" charset="0"/>
            </a:endParaRPr>
          </a:p>
          <a:p>
            <a:pPr>
              <a:defRPr/>
            </a:pPr>
            <a:r>
              <a:rPr lang="nb-NO" sz="2000" smtClean="0">
                <a:solidFill>
                  <a:schemeClr val="accent2">
                    <a:lumMod val="75000"/>
                  </a:schemeClr>
                </a:solidFill>
                <a:latin typeface="Calibri" pitchFamily="34" charset="0"/>
              </a:rPr>
              <a:t>Det </a:t>
            </a:r>
            <a:r>
              <a:rPr lang="nb-NO" sz="2000">
                <a:solidFill>
                  <a:schemeClr val="accent2">
                    <a:lumMod val="75000"/>
                  </a:schemeClr>
                </a:solidFill>
                <a:latin typeface="Calibri" pitchFamily="34" charset="0"/>
              </a:rPr>
              <a:t>er lettere å ha god blodsukkerkontroll om du ikke spiser så mye på en gang.</a:t>
            </a:r>
          </a:p>
        </p:txBody>
      </p:sp>
      <p:pic>
        <p:nvPicPr>
          <p:cNvPr id="14338" name="Picture 2" descr="Bilderesultat for smågodt">
            <a:hlinkClick r:id="rId2" tgtFrame="_blank"/>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rot="21021396">
            <a:off x="5707789" y="4775582"/>
            <a:ext cx="3312368" cy="1553529"/>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Bilderesultat for kvikk lunsj">
            <a:hlinkClick r:id="rId4" tgtFrame="_blank"/>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689304" y="3181892"/>
            <a:ext cx="2125531" cy="1183212"/>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Relatert bilde">
            <a:hlinkClick r:id="rId6" tgtFrame="_blank"/>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68246" y="3289711"/>
            <a:ext cx="17526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Bilderesultat for melkesjokolade freia">
            <a:hlinkClick r:id="rId8" tgtFrame="_blank"/>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272480" y="5229200"/>
            <a:ext cx="2857500" cy="1152526"/>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10" descr="Bilderesultat for peanøtter"/>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lstStyle>
          <a:p>
            <a:endParaRPr lang="nb-NO"/>
          </a:p>
        </p:txBody>
      </p:sp>
      <p:sp>
        <p:nvSpPr>
          <p:cNvPr id="4" name="AutoShape 12" descr="Bilderesultat for peanøtter"/>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lstStyle>
          <a:p>
            <a:endParaRPr lang="nb-NO"/>
          </a:p>
        </p:txBody>
      </p:sp>
      <p:pic>
        <p:nvPicPr>
          <p:cNvPr id="14350" name="Picture 14" descr="Bilderesultat for hennig olsen softis">
            <a:hlinkClick r:id="rId10" tgtFrame="_blank"/>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3368824" y="5014725"/>
            <a:ext cx="1872208" cy="1766234"/>
          </a:xfrm>
          <a:prstGeom prst="rect">
            <a:avLst/>
          </a:prstGeom>
          <a:noFill/>
          <a:extLst>
            <a:ext uri="{909E8E84-426E-40DD-AFC4-6F175D3DCCD1}">
              <a14:hiddenFill xmlns:a14="http://schemas.microsoft.com/office/drawing/2010/main">
                <a:solidFill>
                  <a:srgbClr val="FFFFFF"/>
                </a:solidFill>
              </a14:hiddenFill>
            </a:ext>
          </a:extLst>
        </p:spPr>
      </p:pic>
      <p:pic>
        <p:nvPicPr>
          <p:cNvPr id="14356" name="Picture 20" descr="Relatert bilde">
            <a:hlinkClick r:id="rId12" tgtFrame="_blank"/>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254781" y="1664531"/>
            <a:ext cx="1579529" cy="1579529"/>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Relatert bilde">
            <a:hlinkClick r:id="rId14" tgtFrame="_blank"/>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7689304" y="980728"/>
            <a:ext cx="2097782" cy="2097782"/>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0605171"/>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p:nvPr>
        </p:nvSpPr>
        <p:spPr>
          <a:xfrm>
            <a:off x="632520" y="764704"/>
            <a:ext cx="8424936" cy="1152127"/>
          </a:xfrm>
        </p:spPr>
        <p:txBody>
          <a:bodyPr/>
          <a:lstStyle>
            <a:defPPr/>
          </a:lstStyle>
          <a:p>
            <a:pPr algn="ctr">
              <a:buFont typeface="Wingdings 2" pitchFamily="18" charset="2"/>
              <a:buNone/>
              <a:defRPr/>
            </a:pPr>
            <a:r>
              <a:rPr lang="nb-NO" sz="6000" smtClean="0">
                <a:solidFill>
                  <a:schemeClr val="accent2">
                    <a:lumMod val="75000"/>
                  </a:schemeClr>
                </a:solidFill>
                <a:latin typeface="Calibri" pitchFamily="34" charset="0"/>
              </a:rPr>
              <a:t>HbA1C</a:t>
            </a:r>
            <a:endParaRPr lang="nb-NO" sz="6000">
              <a:solidFill>
                <a:schemeClr val="accent2">
                  <a:lumMod val="75000"/>
                </a:schemeClr>
              </a:solidFill>
              <a:latin typeface="Calibri" pitchFamily="34" charset="0"/>
            </a:endParaRPr>
          </a:p>
        </p:txBody>
      </p:sp>
      <p:pic>
        <p:nvPicPr>
          <p:cNvPr id="3" name="Bil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6725" y="2132856"/>
            <a:ext cx="2676525" cy="2686050"/>
          </a:xfrm>
          <a:prstGeom prst="rect">
            <a:avLst/>
          </a:prstGeom>
        </p:spPr>
      </p:pic>
    </p:spTree>
    <p:extLst>
      <p:ext uri="{BB962C8B-B14F-4D97-AF65-F5344CB8AC3E}">
        <p14:creationId xmlns:p14="http://schemas.microsoft.com/office/powerpoint/2010/main" val="2238203097"/>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Plassholder for innhold 2"/>
          <p:cNvSpPr>
            <a:spLocks noGrp="1"/>
          </p:cNvSpPr>
          <p:nvPr>
            <p:ph idx="1"/>
          </p:nvPr>
        </p:nvSpPr>
        <p:spPr>
          <a:xfrm>
            <a:off x="483799" y="1268760"/>
            <a:ext cx="8640960" cy="3807713"/>
          </a:xfrm>
        </p:spPr>
        <p:txBody>
          <a:bodyPr/>
          <a:lstStyle>
            <a:defPPr/>
          </a:lstStyle>
          <a:p>
            <a:pPr eaLnBrk="1" hangingPunct="1">
              <a:defRPr/>
            </a:pPr>
            <a:r>
              <a:rPr lang="nb-NO" sz="2000" smtClean="0">
                <a:solidFill>
                  <a:schemeClr val="accent2">
                    <a:lumMod val="75000"/>
                  </a:schemeClr>
                </a:solidFill>
                <a:latin typeface="Calibri" pitchFamily="34" charset="0"/>
              </a:rPr>
              <a:t>HbA1C står for glukosylert hemoglobin</a:t>
            </a:r>
          </a:p>
          <a:p>
            <a:pPr>
              <a:defRPr/>
            </a:pPr>
            <a:r>
              <a:rPr lang="nb-NO" sz="2000" smtClean="0">
                <a:solidFill>
                  <a:schemeClr val="accent2">
                    <a:lumMod val="75000"/>
                  </a:schemeClr>
                </a:solidFill>
                <a:latin typeface="Calibri" pitchFamily="34" charset="0"/>
              </a:rPr>
              <a:t>Hemoglobin binder og transporterer oksygen i de røde </a:t>
            </a:r>
            <a:r>
              <a:rPr lang="nb-NO" sz="2000">
                <a:solidFill>
                  <a:schemeClr val="accent2">
                    <a:lumMod val="75000"/>
                  </a:schemeClr>
                </a:solidFill>
                <a:latin typeface="Calibri" pitchFamily="34" charset="0"/>
              </a:rPr>
              <a:t>blodceller. Røde blodceller </a:t>
            </a:r>
            <a:r>
              <a:rPr lang="nb-NO" sz="2000" smtClean="0">
                <a:solidFill>
                  <a:schemeClr val="accent2">
                    <a:lumMod val="75000"/>
                  </a:schemeClr>
                </a:solidFill>
                <a:latin typeface="Calibri" pitchFamily="34" charset="0"/>
              </a:rPr>
              <a:t>har en levetid på 120 dager. </a:t>
            </a:r>
          </a:p>
          <a:p>
            <a:pPr>
              <a:defRPr/>
            </a:pPr>
            <a:r>
              <a:rPr lang="nb-NO" sz="2000" smtClean="0">
                <a:solidFill>
                  <a:schemeClr val="accent2">
                    <a:lumMod val="75000"/>
                  </a:schemeClr>
                </a:solidFill>
                <a:latin typeface="Calibri" pitchFamily="34" charset="0"/>
              </a:rPr>
              <a:t>I løpet av levetiden til de røde blodlegemene vil mer eller mindre glukose bindes til hemoglobinet avhengig av hvor høyt blodsukker har vært</a:t>
            </a:r>
          </a:p>
          <a:p>
            <a:pPr eaLnBrk="1" hangingPunct="1">
              <a:defRPr/>
            </a:pPr>
            <a:r>
              <a:rPr lang="nb-NO" sz="2000" smtClean="0">
                <a:solidFill>
                  <a:schemeClr val="accent2">
                    <a:lumMod val="75000"/>
                  </a:schemeClr>
                </a:solidFill>
                <a:latin typeface="Calibri" pitchFamily="34" charset="0"/>
              </a:rPr>
              <a:t>HbA1C  måler mengden røde blodceller som er bundet til glukose og ikke mengden fritt sukker i blodet som måles ved blodsukkermåling</a:t>
            </a:r>
          </a:p>
          <a:p>
            <a:pPr eaLnBrk="1" hangingPunct="1">
              <a:defRPr/>
            </a:pPr>
            <a:r>
              <a:rPr lang="nb-NO" sz="2000" smtClean="0">
                <a:solidFill>
                  <a:schemeClr val="accent2">
                    <a:lumMod val="75000"/>
                  </a:schemeClr>
                </a:solidFill>
                <a:latin typeface="Calibri" pitchFamily="34" charset="0"/>
              </a:rPr>
              <a:t>HbA1C kontrolleres minimum 4 ganger pr år</a:t>
            </a:r>
          </a:p>
          <a:p>
            <a:pPr marL="0" indent="0" eaLnBrk="1" hangingPunct="1">
              <a:buNone/>
              <a:defRPr/>
            </a:pPr>
            <a:endParaRPr lang="nb-NO" sz="2200" smtClean="0">
              <a:solidFill>
                <a:schemeClr val="accent2">
                  <a:lumMod val="75000"/>
                </a:schemeClr>
              </a:solidFill>
              <a:latin typeface="Calibri" pitchFamily="34" charset="0"/>
            </a:endParaRPr>
          </a:p>
        </p:txBody>
      </p:sp>
      <p:sp>
        <p:nvSpPr>
          <p:cNvPr id="4" name="TekstSylinder 3"/>
          <p:cNvSpPr txBox="1"/>
          <p:nvPr/>
        </p:nvSpPr>
        <p:spPr>
          <a:xfrm>
            <a:off x="745237" y="476671"/>
            <a:ext cx="8118084" cy="584775"/>
          </a:xfrm>
          <a:prstGeom prst="rect">
            <a:avLst/>
          </a:prstGeom>
          <a:noFill/>
        </p:spPr>
        <p:txBody>
          <a:bodyPr wrap="square" rtlCol="0">
            <a:spAutoFit/>
          </a:bodyPr>
          <a:lstStyle>
            <a:defPPr/>
          </a:lstStyle>
          <a:p>
            <a:pPr algn="ctr"/>
            <a:r>
              <a:rPr lang="nb-NO" sz="3200" b="1" smtClean="0">
                <a:solidFill>
                  <a:schemeClr val="accent2">
                    <a:lumMod val="75000"/>
                  </a:schemeClr>
                </a:solidFill>
                <a:latin typeface="Calibri" pitchFamily="34" charset="0"/>
              </a:rPr>
              <a:t>Hva er HbA1C?</a:t>
            </a:r>
            <a:endParaRPr lang="nb-NO" sz="3200" b="1">
              <a:solidFill>
                <a:schemeClr val="accent2">
                  <a:lumMod val="75000"/>
                </a:schemeClr>
              </a:solidFill>
              <a:latin typeface="Calibri" pitchFamily="34" charset="0"/>
            </a:endParaRPr>
          </a:p>
        </p:txBody>
      </p:sp>
      <p:sp>
        <p:nvSpPr>
          <p:cNvPr id="5" name="AutoShape 2" descr="Bilderesultat for Hba1c"/>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lstStyle>
          <a:p>
            <a:endParaRPr lang="nb-NO"/>
          </a:p>
        </p:txBody>
      </p:sp>
      <p:pic>
        <p:nvPicPr>
          <p:cNvPr id="8196" name="Picture 4" descr="Bilderesultat for Hba1c">
            <a:hlinkClick r:id="rId2" tgtFrame="_blank"/>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800872" y="4293096"/>
            <a:ext cx="2448272" cy="1836204"/>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273207"/>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p:nvPr>
        </p:nvSpPr>
        <p:spPr>
          <a:xfrm>
            <a:off x="560512" y="1772816"/>
            <a:ext cx="4824536" cy="4065319"/>
          </a:xfrm>
        </p:spPr>
        <p:txBody>
          <a:bodyPr/>
          <a:lstStyle>
            <a:defPPr/>
          </a:lstStyle>
          <a:p>
            <a:r>
              <a:rPr lang="nb-NO" sz="2000" smtClean="0">
                <a:solidFill>
                  <a:schemeClr val="accent2">
                    <a:lumMod val="75000"/>
                  </a:schemeClr>
                </a:solidFill>
                <a:latin typeface="Calibri" pitchFamily="34" charset="0"/>
              </a:rPr>
              <a:t>HbA1c skal være under 53 fordi risikoen for senkomplikasjoner er svært liten i dette området</a:t>
            </a:r>
          </a:p>
          <a:p>
            <a:r>
              <a:rPr lang="nb-NO" sz="2000" smtClean="0">
                <a:solidFill>
                  <a:schemeClr val="accent2">
                    <a:lumMod val="75000"/>
                  </a:schemeClr>
                </a:solidFill>
                <a:latin typeface="Calibri" pitchFamily="34" charset="0"/>
              </a:rPr>
              <a:t>Et svingende blodsukker med mange høye og mange lave verdier kan også gi en normal HbA1c. En lav HbA1c- verdi er derfor ikke eneste svaret på om man har en bra regulert diabetes eller ikke</a:t>
            </a:r>
          </a:p>
          <a:p>
            <a:r>
              <a:rPr lang="nb-NO" sz="2000" smtClean="0">
                <a:solidFill>
                  <a:schemeClr val="accent2">
                    <a:lumMod val="75000"/>
                  </a:schemeClr>
                </a:solidFill>
                <a:latin typeface="Calibri" pitchFamily="34" charset="0"/>
              </a:rPr>
              <a:t>Den siste ukens blodsukkerverdier inngår ikke, ettersom blodsukkeret ikke har bundet seg stabilt til hemoglobinet</a:t>
            </a:r>
          </a:p>
          <a:p>
            <a:r>
              <a:rPr lang="nb-NO" sz="2000" smtClean="0">
                <a:solidFill>
                  <a:schemeClr val="accent2">
                    <a:lumMod val="75000"/>
                  </a:schemeClr>
                </a:solidFill>
                <a:latin typeface="Calibri" pitchFamily="34" charset="0"/>
              </a:rPr>
              <a:t>HbA1c sier noe om blodsukkerverdiene de siste to til tre månedene</a:t>
            </a:r>
          </a:p>
        </p:txBody>
      </p:sp>
      <p:sp>
        <p:nvSpPr>
          <p:cNvPr id="3" name="TekstSylinder 2"/>
          <p:cNvSpPr txBox="1"/>
          <p:nvPr/>
        </p:nvSpPr>
        <p:spPr>
          <a:xfrm>
            <a:off x="745237" y="950209"/>
            <a:ext cx="8118084" cy="584775"/>
          </a:xfrm>
          <a:prstGeom prst="rect">
            <a:avLst/>
          </a:prstGeom>
          <a:noFill/>
        </p:spPr>
        <p:txBody>
          <a:bodyPr wrap="square" rtlCol="0">
            <a:spAutoFit/>
          </a:bodyPr>
          <a:lstStyle>
            <a:defPPr/>
          </a:lstStyle>
          <a:p>
            <a:pPr algn="ctr"/>
            <a:r>
              <a:rPr lang="nb-NO" sz="3200" b="1" smtClean="0">
                <a:solidFill>
                  <a:schemeClr val="accent2">
                    <a:lumMod val="75000"/>
                  </a:schemeClr>
                </a:solidFill>
                <a:latin typeface="Calibri" pitchFamily="34" charset="0"/>
              </a:rPr>
              <a:t>Hva viser HbA1C-verdien?</a:t>
            </a:r>
            <a:endParaRPr lang="nb-NO" sz="3200" b="1">
              <a:solidFill>
                <a:schemeClr val="accent2">
                  <a:lumMod val="75000"/>
                </a:schemeClr>
              </a:solidFill>
              <a:latin typeface="Calibri" pitchFamily="34" charset="0"/>
            </a:endParaRPr>
          </a:p>
        </p:txBody>
      </p:sp>
      <p:pic>
        <p:nvPicPr>
          <p:cNvPr id="4" name="Bilde 3"/>
          <p:cNvPicPr>
            <a:picLocks noChangeAspect="1"/>
          </p:cNvPicPr>
          <p:nvPr/>
        </p:nvPicPr>
        <p:blipFill>
          <a:blip r:embed="rId2"/>
          <a:stretch>
            <a:fillRect/>
          </a:stretch>
        </p:blipFill>
        <p:spPr>
          <a:xfrm>
            <a:off x="5889104" y="1772816"/>
            <a:ext cx="2227394" cy="4438451"/>
          </a:xfrm>
          <a:prstGeom prst="rect">
            <a:avLst/>
          </a:prstGeom>
        </p:spPr>
      </p:pic>
    </p:spTree>
    <p:extLst>
      <p:ext uri="{BB962C8B-B14F-4D97-AF65-F5344CB8AC3E}">
        <p14:creationId xmlns:p14="http://schemas.microsoft.com/office/powerpoint/2010/main" val="1232658951"/>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2729" y="2348880"/>
            <a:ext cx="2676525" cy="2686050"/>
          </a:xfrm>
          <a:prstGeom prst="rect">
            <a:avLst/>
          </a:prstGeom>
        </p:spPr>
      </p:pic>
      <p:sp>
        <p:nvSpPr>
          <p:cNvPr id="5" name="Plassholder for innhold 1"/>
          <p:cNvSpPr txBox="1"/>
          <p:nvPr/>
        </p:nvSpPr>
        <p:spPr bwMode="auto">
          <a:xfrm>
            <a:off x="632520" y="908720"/>
            <a:ext cx="8496944" cy="1008112"/>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defPPr/>
            <a:lvl1pPr marL="342900" indent="-342900" algn="l" rtl="0" eaLnBrk="1" fontAlgn="base" hangingPunct="1">
              <a:spcBef>
                <a:spcPct val="20000"/>
              </a:spcBef>
              <a:spcAft>
                <a:spcPct val="0"/>
              </a:spcAft>
              <a:buChar char="•"/>
              <a:defRPr sz="2800">
                <a:solidFill>
                  <a:srgbClr val="00338D"/>
                </a:solidFill>
                <a:latin typeface="+mn-lt"/>
                <a:ea typeface="+mn-ea"/>
                <a:cs typeface="+mn-cs"/>
              </a:defRPr>
            </a:lvl1pPr>
            <a:lvl2pPr marL="742950" indent="-285750" algn="l" rtl="0" eaLnBrk="1" fontAlgn="base" hangingPunct="1">
              <a:spcBef>
                <a:spcPct val="20000"/>
              </a:spcBef>
              <a:spcAft>
                <a:spcPct val="0"/>
              </a:spcAft>
              <a:buChar char="–"/>
              <a:defRPr sz="2400">
                <a:solidFill>
                  <a:srgbClr val="00338D"/>
                </a:solidFill>
                <a:latin typeface="+mn-lt"/>
              </a:defRPr>
            </a:lvl2pPr>
            <a:lvl3pPr marL="1143000" indent="-228600" algn="l" rtl="0" eaLnBrk="1" fontAlgn="base" hangingPunct="1">
              <a:spcBef>
                <a:spcPct val="20000"/>
              </a:spcBef>
              <a:spcAft>
                <a:spcPct val="0"/>
              </a:spcAft>
              <a:buChar char="•"/>
              <a:defRPr sz="2000">
                <a:solidFill>
                  <a:srgbClr val="00338D"/>
                </a:solidFill>
                <a:latin typeface="+mn-lt"/>
              </a:defRPr>
            </a:lvl3pPr>
            <a:lvl4pPr marL="1600200" indent="-228600" algn="l" rtl="0" eaLnBrk="1" fontAlgn="base" hangingPunct="1">
              <a:spcBef>
                <a:spcPct val="20000"/>
              </a:spcBef>
              <a:spcAft>
                <a:spcPct val="0"/>
              </a:spcAft>
              <a:buChar char="–"/>
              <a:defRPr>
                <a:solidFill>
                  <a:srgbClr val="00338D"/>
                </a:solidFill>
                <a:latin typeface="+mn-lt"/>
              </a:defRPr>
            </a:lvl4pPr>
            <a:lvl5pPr marL="2057400" indent="-228600" algn="l" rtl="0" eaLnBrk="1" fontAlgn="base" hangingPunct="1">
              <a:spcBef>
                <a:spcPct val="20000"/>
              </a:spcBef>
              <a:spcAft>
                <a:spcPct val="0"/>
              </a:spcAft>
              <a:buChar char="»"/>
              <a:defRPr>
                <a:solidFill>
                  <a:srgbClr val="00338D"/>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algn="ctr">
              <a:buFont typeface="Wingdings 2" pitchFamily="18" charset="2"/>
              <a:buNone/>
              <a:defRPr/>
            </a:pPr>
            <a:r>
              <a:rPr lang="nb-NO" sz="6000" kern="0" smtClean="0">
                <a:solidFill>
                  <a:schemeClr val="accent2">
                    <a:lumMod val="75000"/>
                  </a:schemeClr>
                </a:solidFill>
                <a:latin typeface="Calibri" pitchFamily="34" charset="0"/>
              </a:rPr>
              <a:t>Aktivitet</a:t>
            </a:r>
            <a:endParaRPr lang="nb-NO" sz="6000" kern="0">
              <a:solidFill>
                <a:schemeClr val="accent2">
                  <a:lumMod val="75000"/>
                </a:schemeClr>
              </a:solidFill>
              <a:latin typeface="Calibri" pitchFamily="34" charset="0"/>
            </a:endParaRPr>
          </a:p>
        </p:txBody>
      </p:sp>
    </p:spTree>
    <p:extLst>
      <p:ext uri="{BB962C8B-B14F-4D97-AF65-F5344CB8AC3E}">
        <p14:creationId xmlns:p14="http://schemas.microsoft.com/office/powerpoint/2010/main" val="3692567048"/>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6033120" y="5472990"/>
            <a:ext cx="2454399" cy="830997"/>
          </a:xfrm>
          <a:prstGeom prst="rect">
            <a:avLst/>
          </a:prstGeom>
        </p:spPr>
        <p:txBody>
          <a:bodyPr wrap="square">
            <a:spAutoFit/>
          </a:bodyPr>
          <a:lstStyle>
            <a:defPPr/>
          </a:lstStyle>
          <a:p>
            <a:pPr>
              <a:defRPr/>
            </a:pPr>
            <a:r>
              <a:rPr lang="nb-NO" sz="1600">
                <a:solidFill>
                  <a:schemeClr val="accent2">
                    <a:lumMod val="75000"/>
                  </a:schemeClr>
                </a:solidFill>
                <a:latin typeface="Calibri" pitchFamily="34" charset="0"/>
              </a:rPr>
              <a:t>Det finnes </a:t>
            </a:r>
            <a:r>
              <a:rPr lang="nb-NO" sz="1600" smtClean="0">
                <a:solidFill>
                  <a:schemeClr val="accent2">
                    <a:lumMod val="75000"/>
                  </a:schemeClr>
                </a:solidFill>
                <a:latin typeface="Calibri" pitchFamily="34" charset="0"/>
              </a:rPr>
              <a:t>mange idrettsutøvere på høyt nivå som har diabetes</a:t>
            </a:r>
          </a:p>
        </p:txBody>
      </p:sp>
      <p:sp>
        <p:nvSpPr>
          <p:cNvPr id="8" name="TekstSylinder 7"/>
          <p:cNvSpPr txBox="1"/>
          <p:nvPr/>
        </p:nvSpPr>
        <p:spPr>
          <a:xfrm>
            <a:off x="725420" y="285317"/>
            <a:ext cx="8118084" cy="584775"/>
          </a:xfrm>
          <a:prstGeom prst="rect">
            <a:avLst/>
          </a:prstGeom>
          <a:noFill/>
        </p:spPr>
        <p:txBody>
          <a:bodyPr wrap="square" rtlCol="0">
            <a:spAutoFit/>
          </a:bodyPr>
          <a:lstStyle>
            <a:defPPr/>
          </a:lstStyle>
          <a:p>
            <a:pPr algn="ctr"/>
            <a:r>
              <a:rPr lang="nb-NO" sz="3200" b="1" smtClean="0">
                <a:solidFill>
                  <a:schemeClr val="accent2">
                    <a:lumMod val="75000"/>
                  </a:schemeClr>
                </a:solidFill>
                <a:latin typeface="Calibri" pitchFamily="34" charset="0"/>
              </a:rPr>
              <a:t>Hva liker du å gjøre på fritiden?</a:t>
            </a:r>
          </a:p>
        </p:txBody>
      </p:sp>
      <p:pic>
        <p:nvPicPr>
          <p:cNvPr id="10243" name="Picture 3" descr="P:\VestAgder\wpdok\Bilder\Diabetes PP-presentasjon\fotball.jpg"/>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rot="20989636">
            <a:off x="560512" y="4365104"/>
            <a:ext cx="1686322" cy="199189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0244" name="Picture 4" descr="P:\VestAgder\wpdok\Bilder\Diabetes PP-presentasjon\Ishockey.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44688" y="4652024"/>
            <a:ext cx="1627435" cy="2042398"/>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10246" name="Picture 6" descr="Bilderesultat for klatring barn">
            <a:hlinkClick r:id="rId4" tgtFrame="_blank"/>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rot="1612874">
            <a:off x="7075602" y="2027409"/>
            <a:ext cx="1760557" cy="198442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0248" name="Picture 8" descr="Bilderesultat for barn friidr">
            <a:hlinkClick r:id="rId6" tgtFrame="_blank"/>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rot="920668">
            <a:off x="393604" y="1108672"/>
            <a:ext cx="2020139" cy="161056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0249" name="Picture 9" descr="P:\VestAgder\wpdok\Bilder\Diabetes PP-presentasjon\langrenn_barn[1].jpg"/>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rot="21292646">
            <a:off x="2736654" y="1190187"/>
            <a:ext cx="1983203" cy="196006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0251" name="Picture 11" descr="Bilderesultat for rytmisk sportsgymnastikk ungdom">
            <a:hlinkClick r:id="rId9" tgtFrame="_blank"/>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8061595" y="116038"/>
            <a:ext cx="1563819" cy="221019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0253" name="Picture 13" descr="Bilderesultat for dans ungdom">
            <a:hlinkClick r:id="rId11" tgtFrame="_blank"/>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rot="752067">
            <a:off x="2332363" y="2624088"/>
            <a:ext cx="1938710" cy="1942424"/>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0254" name="Picture 14" descr="P:\VestAgder\wpdok\Bilder\Diabetes PP-presentasjon\surfing 1.jpg"/>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4304928" y="2381753"/>
            <a:ext cx="2097087" cy="192087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0257" name="Picture 17" descr="P:\VestAgder\wpdok\Bilder\Diabetes PP-presentasjon\sykkel.png"/>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5353471" y="1221137"/>
            <a:ext cx="2317800" cy="154239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0259" name="Picture 19" descr="Bilderesultat for konkurranse håndball barn">
            <a:hlinkClick r:id="rId15" tgtFrame="_blank"/>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58176" y="2897858"/>
            <a:ext cx="2090993" cy="1394884"/>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0263" name="Picture 23" descr="Bilderesultat for svømming konkurranse ungdom">
            <a:hlinkClick r:id="rId17" tgtFrame="_blank"/>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rot="20373846">
            <a:off x="3944888" y="4371054"/>
            <a:ext cx="1947421" cy="194742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0264" name="Picture 24" descr="C:\Users\kt3\AppData\Local\Microsoft\Windows\Temporary Internet Files\Content.Outlook\ACSJZFLP\FB_IMG_1515102467747.jpg"/>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5577908" y="3776615"/>
            <a:ext cx="2544563" cy="169637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3" name="Picture 2" descr="Bilderesultat for styrketrening ungdom">
            <a:hlinkClick r:id="rId20" tgtFrame="_blank"/>
          </p:cNvPr>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rot="20066808">
            <a:off x="8043523" y="4016999"/>
            <a:ext cx="1303549" cy="1957984"/>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7854414"/>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tel 1"/>
          <p:cNvSpPr>
            <a:spLocks noGrp="1"/>
          </p:cNvSpPr>
          <p:nvPr>
            <p:ph type="title"/>
          </p:nvPr>
        </p:nvSpPr>
        <p:spPr>
          <a:xfrm>
            <a:off x="344488" y="548680"/>
            <a:ext cx="9073008" cy="857250"/>
          </a:xfrm>
        </p:spPr>
        <p:txBody>
          <a:bodyPr>
            <a:normAutofit/>
          </a:bodyPr>
          <a:lstStyle>
            <a:defPPr/>
          </a:lstStyle>
          <a:p>
            <a:pPr algn="ctr" eaLnBrk="1" hangingPunct="1"/>
            <a:r>
              <a:rPr lang="nb-NO" sz="3200" smtClean="0">
                <a:solidFill>
                  <a:schemeClr val="accent2">
                    <a:lumMod val="75000"/>
                  </a:schemeClr>
                </a:solidFill>
                <a:latin typeface="Calibri" pitchFamily="34" charset="0"/>
              </a:rPr>
              <a:t>Hvordan virker en frisk kropp?</a:t>
            </a:r>
          </a:p>
        </p:txBody>
      </p:sp>
      <p:sp>
        <p:nvSpPr>
          <p:cNvPr id="16387" name="Plassholder for innhold 2"/>
          <p:cNvSpPr>
            <a:spLocks noGrp="1"/>
          </p:cNvSpPr>
          <p:nvPr>
            <p:ph idx="1"/>
          </p:nvPr>
        </p:nvSpPr>
        <p:spPr>
          <a:xfrm>
            <a:off x="200472" y="1412776"/>
            <a:ext cx="4258890" cy="932055"/>
          </a:xfrm>
        </p:spPr>
        <p:txBody>
          <a:bodyPr/>
          <a:lstStyle>
            <a:defPPr/>
          </a:lstStyle>
          <a:p>
            <a:pPr eaLnBrk="1" hangingPunct="1">
              <a:buFont typeface="Wingdings 2" pitchFamily="18" charset="2"/>
              <a:buNone/>
            </a:pPr>
            <a:r>
              <a:rPr lang="nb-NO" sz="2000" smtClean="0">
                <a:solidFill>
                  <a:schemeClr val="accent2">
                    <a:lumMod val="75000"/>
                  </a:schemeClr>
                </a:solidFill>
                <a:latin typeface="Calibri" pitchFamily="34" charset="0"/>
              </a:rPr>
              <a:t>  Kroppen har mange organer.</a:t>
            </a:r>
          </a:p>
          <a:p>
            <a:pPr eaLnBrk="1" hangingPunct="1">
              <a:buFont typeface="Wingdings 2" pitchFamily="18" charset="2"/>
              <a:buNone/>
            </a:pPr>
            <a:r>
              <a:rPr lang="nb-NO" sz="2000" smtClean="0">
                <a:solidFill>
                  <a:schemeClr val="accent2">
                    <a:lumMod val="75000"/>
                  </a:schemeClr>
                </a:solidFill>
                <a:latin typeface="Calibri" pitchFamily="34" charset="0"/>
              </a:rPr>
              <a:t>  Kanskje du kan navnet på noen?</a:t>
            </a:r>
          </a:p>
        </p:txBody>
      </p:sp>
      <p:sp>
        <p:nvSpPr>
          <p:cNvPr id="16388" name="Text Box 4"/>
          <p:cNvSpPr txBox="1">
            <a:spLocks noChangeArrowheads="1"/>
          </p:cNvSpPr>
          <p:nvPr/>
        </p:nvSpPr>
        <p:spPr bwMode="auto">
          <a:xfrm>
            <a:off x="992559" y="2276872"/>
            <a:ext cx="1615985" cy="2246769"/>
          </a:xfrm>
          <a:prstGeom prst="rect">
            <a:avLst/>
          </a:prstGeom>
          <a:noFill/>
          <a:ln w="9525">
            <a:noFill/>
            <a:miter lim="800000"/>
          </a:ln>
        </p:spPr>
        <p:txBody>
          <a:bodyPr wrap="square">
            <a:spAutoFit/>
          </a:bodyPr>
          <a:lstStyle>
            <a:defPPr/>
          </a:lstStyle>
          <a:p>
            <a:pPr>
              <a:spcBef>
                <a:spcPct val="50000"/>
              </a:spcBef>
            </a:pPr>
            <a:r>
              <a:rPr lang="nb-NO" sz="2000" smtClean="0">
                <a:solidFill>
                  <a:schemeClr val="accent2">
                    <a:lumMod val="75000"/>
                  </a:schemeClr>
                </a:solidFill>
                <a:latin typeface="Calibri" pitchFamily="34" charset="0"/>
                <a:cs typeface="Aharoni" pitchFamily="2" charset="-79"/>
              </a:rPr>
              <a:t>Hjerte</a:t>
            </a:r>
            <a:endParaRPr lang="nb-NO" sz="2000">
              <a:solidFill>
                <a:schemeClr val="accent2">
                  <a:lumMod val="75000"/>
                </a:schemeClr>
              </a:solidFill>
              <a:latin typeface="Calibri" pitchFamily="34" charset="0"/>
              <a:cs typeface="Aharoni" pitchFamily="2" charset="-79"/>
            </a:endParaRPr>
          </a:p>
          <a:p>
            <a:pPr>
              <a:spcBef>
                <a:spcPct val="50000"/>
              </a:spcBef>
            </a:pPr>
            <a:r>
              <a:rPr lang="nb-NO" sz="2000" smtClean="0">
                <a:solidFill>
                  <a:schemeClr val="accent2">
                    <a:lumMod val="75000"/>
                  </a:schemeClr>
                </a:solidFill>
                <a:latin typeface="Calibri" pitchFamily="34" charset="0"/>
                <a:cs typeface="Aharoni" pitchFamily="2" charset="-79"/>
              </a:rPr>
              <a:t>Magesekk</a:t>
            </a:r>
            <a:endParaRPr lang="nb-NO" sz="2000">
              <a:solidFill>
                <a:schemeClr val="accent2">
                  <a:lumMod val="75000"/>
                </a:schemeClr>
              </a:solidFill>
              <a:latin typeface="Calibri" pitchFamily="34" charset="0"/>
              <a:cs typeface="Aharoni" pitchFamily="2" charset="-79"/>
            </a:endParaRPr>
          </a:p>
          <a:p>
            <a:pPr>
              <a:spcBef>
                <a:spcPct val="50000"/>
              </a:spcBef>
            </a:pPr>
            <a:r>
              <a:rPr lang="nb-NO" sz="2000" smtClean="0">
                <a:solidFill>
                  <a:schemeClr val="accent2">
                    <a:lumMod val="75000"/>
                  </a:schemeClr>
                </a:solidFill>
                <a:latin typeface="Calibri" pitchFamily="34" charset="0"/>
                <a:cs typeface="Aharoni" pitchFamily="2" charset="-79"/>
              </a:rPr>
              <a:t>Tarmer</a:t>
            </a:r>
            <a:endParaRPr lang="nb-NO" sz="2000">
              <a:solidFill>
                <a:schemeClr val="accent2">
                  <a:lumMod val="75000"/>
                </a:schemeClr>
              </a:solidFill>
              <a:latin typeface="Calibri" pitchFamily="34" charset="0"/>
              <a:cs typeface="Aharoni" pitchFamily="2" charset="-79"/>
            </a:endParaRPr>
          </a:p>
          <a:p>
            <a:pPr>
              <a:spcBef>
                <a:spcPct val="50000"/>
              </a:spcBef>
            </a:pPr>
            <a:r>
              <a:rPr lang="nb-NO" sz="2000" smtClean="0">
                <a:solidFill>
                  <a:schemeClr val="accent2">
                    <a:lumMod val="75000"/>
                  </a:schemeClr>
                </a:solidFill>
                <a:latin typeface="Calibri" pitchFamily="34" charset="0"/>
                <a:cs typeface="Aharoni" pitchFamily="2" charset="-79"/>
              </a:rPr>
              <a:t>Lever</a:t>
            </a:r>
            <a:endParaRPr lang="nb-NO" sz="2000">
              <a:solidFill>
                <a:schemeClr val="accent2">
                  <a:lumMod val="75000"/>
                </a:schemeClr>
              </a:solidFill>
              <a:latin typeface="Calibri" pitchFamily="34" charset="0"/>
              <a:cs typeface="Aharoni" pitchFamily="2" charset="-79"/>
            </a:endParaRPr>
          </a:p>
          <a:p>
            <a:pPr>
              <a:spcBef>
                <a:spcPct val="50000"/>
              </a:spcBef>
            </a:pPr>
            <a:r>
              <a:rPr lang="nb-NO" sz="2000" smtClean="0">
                <a:solidFill>
                  <a:schemeClr val="accent2">
                    <a:lumMod val="75000"/>
                  </a:schemeClr>
                </a:solidFill>
                <a:latin typeface="Calibri" pitchFamily="34" charset="0"/>
                <a:cs typeface="Aharoni" pitchFamily="2" charset="-79"/>
              </a:rPr>
              <a:t>Nyrer</a:t>
            </a:r>
            <a:endParaRPr lang="nb-NO" sz="2000">
              <a:solidFill>
                <a:schemeClr val="accent2">
                  <a:lumMod val="75000"/>
                </a:schemeClr>
              </a:solidFill>
              <a:latin typeface="Calibri" pitchFamily="34" charset="0"/>
              <a:cs typeface="Aharoni" pitchFamily="2" charset="-79"/>
            </a:endParaRPr>
          </a:p>
        </p:txBody>
      </p:sp>
      <p:sp>
        <p:nvSpPr>
          <p:cNvPr id="16389" name="Text Box 5"/>
          <p:cNvSpPr txBox="1">
            <a:spLocks noChangeArrowheads="1"/>
          </p:cNvSpPr>
          <p:nvPr/>
        </p:nvSpPr>
        <p:spPr bwMode="auto">
          <a:xfrm>
            <a:off x="488504" y="4523641"/>
            <a:ext cx="5040560" cy="1323439"/>
          </a:xfrm>
          <a:prstGeom prst="rect">
            <a:avLst/>
          </a:prstGeom>
          <a:noFill/>
          <a:ln w="9525">
            <a:noFill/>
            <a:miter lim="800000"/>
          </a:ln>
        </p:spPr>
        <p:txBody>
          <a:bodyPr wrap="square">
            <a:spAutoFit/>
          </a:bodyPr>
          <a:lstStyle>
            <a:defPPr/>
          </a:lstStyle>
          <a:p>
            <a:r>
              <a:rPr lang="nb-NO" sz="2000" smtClean="0">
                <a:solidFill>
                  <a:schemeClr val="accent2">
                    <a:lumMod val="75000"/>
                  </a:schemeClr>
                </a:solidFill>
                <a:latin typeface="Calibri" pitchFamily="34" charset="0"/>
              </a:rPr>
              <a:t>I tillegg har vi noe </a:t>
            </a:r>
            <a:r>
              <a:rPr lang="nb-NO" sz="2000">
                <a:solidFill>
                  <a:schemeClr val="accent2">
                    <a:lumMod val="75000"/>
                  </a:schemeClr>
                </a:solidFill>
                <a:latin typeface="Calibri" pitchFamily="34" charset="0"/>
              </a:rPr>
              <a:t>som heter </a:t>
            </a:r>
            <a:r>
              <a:rPr lang="nb-NO" sz="2000" smtClean="0">
                <a:solidFill>
                  <a:schemeClr val="accent2">
                    <a:lumMod val="75000"/>
                  </a:schemeClr>
                </a:solidFill>
                <a:latin typeface="Calibri" pitchFamily="34" charset="0"/>
              </a:rPr>
              <a:t>bukspyttkjertel</a:t>
            </a:r>
            <a:r>
              <a:rPr lang="nb-NO" sz="2000">
                <a:solidFill>
                  <a:schemeClr val="accent2">
                    <a:lumMod val="75000"/>
                  </a:schemeClr>
                </a:solidFill>
                <a:latin typeface="Calibri" pitchFamily="34" charset="0"/>
              </a:rPr>
              <a:t>.</a:t>
            </a:r>
          </a:p>
          <a:p>
            <a:r>
              <a:rPr lang="nb-NO" sz="2000">
                <a:solidFill>
                  <a:schemeClr val="accent2">
                    <a:lumMod val="75000"/>
                  </a:schemeClr>
                </a:solidFill>
                <a:latin typeface="Calibri" pitchFamily="34" charset="0"/>
              </a:rPr>
              <a:t>Det </a:t>
            </a:r>
            <a:r>
              <a:rPr lang="nb-NO" sz="2000" smtClean="0">
                <a:solidFill>
                  <a:schemeClr val="accent2">
                    <a:lumMod val="75000"/>
                  </a:schemeClr>
                </a:solidFill>
                <a:latin typeface="Calibri" pitchFamily="34" charset="0"/>
              </a:rPr>
              <a:t>er en liten del av bukspyttkjertelen som blir syk når man har diabetes. Ellers </a:t>
            </a:r>
            <a:r>
              <a:rPr lang="nb-NO" sz="2000">
                <a:solidFill>
                  <a:schemeClr val="accent2">
                    <a:lumMod val="75000"/>
                  </a:schemeClr>
                </a:solidFill>
                <a:latin typeface="Calibri" pitchFamily="34" charset="0"/>
              </a:rPr>
              <a:t>er </a:t>
            </a:r>
            <a:r>
              <a:rPr lang="nb-NO" sz="2000" smtClean="0">
                <a:solidFill>
                  <a:schemeClr val="accent2">
                    <a:lumMod val="75000"/>
                  </a:schemeClr>
                </a:solidFill>
                <a:latin typeface="Calibri" pitchFamily="34" charset="0"/>
              </a:rPr>
              <a:t>man helt </a:t>
            </a:r>
            <a:r>
              <a:rPr lang="nb-NO" sz="2000">
                <a:solidFill>
                  <a:schemeClr val="accent2">
                    <a:lumMod val="75000"/>
                  </a:schemeClr>
                </a:solidFill>
                <a:latin typeface="Calibri" pitchFamily="34" charset="0"/>
              </a:rPr>
              <a:t>frisk </a:t>
            </a:r>
            <a:r>
              <a:rPr lang="nb-NO" sz="2000" smtClean="0">
                <a:solidFill>
                  <a:schemeClr val="accent2">
                    <a:lumMod val="75000"/>
                  </a:schemeClr>
                </a:solidFill>
                <a:latin typeface="Calibri" pitchFamily="34" charset="0"/>
              </a:rPr>
              <a:t>!</a:t>
            </a:r>
            <a:endParaRPr lang="nb-NO" sz="2000">
              <a:solidFill>
                <a:schemeClr val="accent2">
                  <a:lumMod val="75000"/>
                </a:schemeClr>
              </a:solidFill>
              <a:latin typeface="Calibri" pitchFamily="34" charset="0"/>
            </a:endParaRPr>
          </a:p>
        </p:txBody>
      </p:sp>
      <p:pic>
        <p:nvPicPr>
          <p:cNvPr id="8194" name="Picture 2" descr="Bilderesultat for hvordan virker kroppen bukspyttkjertel"/>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787217" y="1270349"/>
            <a:ext cx="2605586" cy="4259813"/>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971130"/>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p:nvPr>
        </p:nvSpPr>
        <p:spPr>
          <a:xfrm>
            <a:off x="560512" y="3140968"/>
            <a:ext cx="5702255" cy="2952328"/>
          </a:xfrm>
        </p:spPr>
        <p:txBody>
          <a:bodyPr/>
          <a:lstStyle>
            <a:defPPr/>
          </a:lstStyle>
          <a:p>
            <a:r>
              <a:rPr lang="nb-NO" sz="2000" smtClean="0">
                <a:solidFill>
                  <a:schemeClr val="accent2">
                    <a:lumMod val="75000"/>
                  </a:schemeClr>
                </a:solidFill>
                <a:latin typeface="Calibri" pitchFamily="34" charset="0"/>
              </a:rPr>
              <a:t>Regelmessig </a:t>
            </a:r>
            <a:r>
              <a:rPr lang="nb-NO" sz="2000">
                <a:solidFill>
                  <a:schemeClr val="accent2">
                    <a:lumMod val="75000"/>
                  </a:schemeClr>
                </a:solidFill>
                <a:latin typeface="Calibri" pitchFamily="34" charset="0"/>
              </a:rPr>
              <a:t>og forutsigbar trening er lettest å håndtere </a:t>
            </a:r>
            <a:r>
              <a:rPr lang="nb-NO" sz="2000" smtClean="0">
                <a:solidFill>
                  <a:schemeClr val="accent2">
                    <a:lumMod val="75000"/>
                  </a:schemeClr>
                </a:solidFill>
                <a:latin typeface="Calibri" pitchFamily="34" charset="0"/>
              </a:rPr>
              <a:t>i forhold til </a:t>
            </a:r>
            <a:r>
              <a:rPr lang="nb-NO" sz="2000">
                <a:solidFill>
                  <a:schemeClr val="accent2">
                    <a:lumMod val="75000"/>
                  </a:schemeClr>
                </a:solidFill>
                <a:latin typeface="Calibri" pitchFamily="34" charset="0"/>
              </a:rPr>
              <a:t>blodsukkerregulering</a:t>
            </a:r>
          </a:p>
          <a:p>
            <a:r>
              <a:rPr lang="nb-NO" sz="2000" smtClean="0">
                <a:solidFill>
                  <a:schemeClr val="accent2">
                    <a:lumMod val="75000"/>
                  </a:schemeClr>
                </a:solidFill>
                <a:latin typeface="Calibri" pitchFamily="34" charset="0"/>
              </a:rPr>
              <a:t>Svært lite aktivitet kan gi økt insulinresistens, tendens til overvekt og dårlig regulert blodsukker</a:t>
            </a:r>
          </a:p>
          <a:p>
            <a:r>
              <a:rPr lang="nb-NO" sz="2000" smtClean="0">
                <a:solidFill>
                  <a:schemeClr val="accent2">
                    <a:lumMod val="75000"/>
                  </a:schemeClr>
                </a:solidFill>
                <a:latin typeface="Calibri" pitchFamily="34" charset="0"/>
              </a:rPr>
              <a:t>Under trening og i timene etterpå trenger du mindre insulin enn i hvile</a:t>
            </a:r>
          </a:p>
        </p:txBody>
      </p:sp>
      <p:sp>
        <p:nvSpPr>
          <p:cNvPr id="3" name="TekstSylinder 2"/>
          <p:cNvSpPr txBox="1"/>
          <p:nvPr/>
        </p:nvSpPr>
        <p:spPr>
          <a:xfrm>
            <a:off x="732618" y="476999"/>
            <a:ext cx="8118084" cy="584775"/>
          </a:xfrm>
          <a:prstGeom prst="rect">
            <a:avLst/>
          </a:prstGeom>
          <a:noFill/>
        </p:spPr>
        <p:txBody>
          <a:bodyPr wrap="square" rtlCol="0">
            <a:spAutoFit/>
          </a:bodyPr>
          <a:lstStyle>
            <a:defPPr/>
          </a:lstStyle>
          <a:p>
            <a:pPr algn="ctr"/>
            <a:r>
              <a:rPr lang="nb-NO" sz="3200" b="1" smtClean="0">
                <a:solidFill>
                  <a:schemeClr val="accent2">
                    <a:lumMod val="75000"/>
                  </a:schemeClr>
                </a:solidFill>
                <a:latin typeface="Calibri" pitchFamily="34" charset="0"/>
              </a:rPr>
              <a:t>Hvorfor er aktivitet bra?</a:t>
            </a:r>
          </a:p>
        </p:txBody>
      </p:sp>
      <p:pic>
        <p:nvPicPr>
          <p:cNvPr id="9218" name="Picture 2" descr="P:\VestAgder\wpdok\Bilder\Diabetes PP-presentasjon\Aaseboka - mosjon.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70012" y="2636912"/>
            <a:ext cx="3201366" cy="277697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4" name="TekstSylinder 3"/>
          <p:cNvSpPr txBox="1"/>
          <p:nvPr/>
        </p:nvSpPr>
        <p:spPr>
          <a:xfrm>
            <a:off x="560512" y="1349479"/>
            <a:ext cx="8640960" cy="1938992"/>
          </a:xfrm>
          <a:prstGeom prst="rect">
            <a:avLst/>
          </a:prstGeom>
          <a:noFill/>
        </p:spPr>
        <p:txBody>
          <a:bodyPr wrap="square" rtlCol="0">
            <a:spAutoFit/>
          </a:bodyPr>
          <a:lstStyle>
            <a:defPPr/>
          </a:lstStyle>
          <a:p>
            <a:pPr marL="342900" indent="-342900">
              <a:buFont typeface="Arial" panose="020B0604020202020204" pitchFamily="34" charset="0"/>
              <a:buChar char="•"/>
            </a:pPr>
            <a:r>
              <a:rPr lang="nb-NO" sz="2000">
                <a:solidFill>
                  <a:schemeClr val="accent2">
                    <a:lumMod val="75000"/>
                  </a:schemeClr>
                </a:solidFill>
                <a:latin typeface="Calibri" pitchFamily="34" charset="0"/>
              </a:rPr>
              <a:t>Regelmessig aktivitet reduserer risikoen for hjerte- og karsykdom</a:t>
            </a:r>
          </a:p>
          <a:p>
            <a:pPr marL="342900" indent="-342900">
              <a:buFont typeface="Arial" panose="020B0604020202020204" pitchFamily="34" charset="0"/>
              <a:buChar char="•"/>
            </a:pPr>
            <a:r>
              <a:rPr lang="nb-NO" sz="2000">
                <a:solidFill>
                  <a:schemeClr val="accent2">
                    <a:lumMod val="75000"/>
                  </a:schemeClr>
                </a:solidFill>
                <a:latin typeface="Calibri" pitchFamily="34" charset="0"/>
              </a:rPr>
              <a:t>Ved muskelarbeid blir først musklenes lager av sukker brukt opp. Deretter blir sukkeret fra blodet brukt som drivstoff, og dette gjør at blodsukkeret </a:t>
            </a:r>
            <a:r>
              <a:rPr lang="nb-NO" sz="2000" smtClean="0">
                <a:solidFill>
                  <a:schemeClr val="accent2">
                    <a:lumMod val="75000"/>
                  </a:schemeClr>
                </a:solidFill>
                <a:latin typeface="Calibri" pitchFamily="34" charset="0"/>
              </a:rPr>
              <a:t>synker</a:t>
            </a:r>
            <a:endParaRPr lang="nb-NO" sz="2000">
              <a:solidFill>
                <a:schemeClr val="accent2">
                  <a:lumMod val="75000"/>
                </a:schemeClr>
              </a:solidFill>
              <a:latin typeface="Calibri" pitchFamily="34" charset="0"/>
            </a:endParaRPr>
          </a:p>
          <a:p>
            <a:pPr marL="342900" indent="-342900">
              <a:buFont typeface="Arial" panose="020B0604020202020204" pitchFamily="34" charset="0"/>
              <a:buChar char="•"/>
            </a:pPr>
            <a:r>
              <a:rPr lang="nb-NO" sz="2000">
                <a:solidFill>
                  <a:schemeClr val="accent2">
                    <a:lumMod val="75000"/>
                  </a:schemeClr>
                </a:solidFill>
                <a:latin typeface="Calibri" pitchFamily="34" charset="0"/>
              </a:rPr>
              <a:t>Treningens virkning på blodsukkeret:</a:t>
            </a:r>
          </a:p>
          <a:p>
            <a:pPr marL="742950" lvl="1" indent="-285750">
              <a:buFont typeface="Arial" panose="020B0604020202020204" pitchFamily="34" charset="0"/>
              <a:buChar char="•"/>
            </a:pPr>
            <a:r>
              <a:rPr lang="nb-NO">
                <a:solidFill>
                  <a:schemeClr val="accent2">
                    <a:lumMod val="75000"/>
                  </a:schemeClr>
                </a:solidFill>
                <a:latin typeface="Calibri" pitchFamily="34" charset="0"/>
              </a:rPr>
              <a:t>Økt oppsuging av insulin fra injeksjonsstedet</a:t>
            </a:r>
          </a:p>
          <a:p>
            <a:pPr marL="742950" lvl="1" indent="-285750">
              <a:buFont typeface="Arial" panose="020B0604020202020204" pitchFamily="34" charset="0"/>
              <a:buChar char="•"/>
            </a:pPr>
            <a:r>
              <a:rPr lang="nb-NO">
                <a:solidFill>
                  <a:schemeClr val="accent2">
                    <a:lumMod val="75000"/>
                  </a:schemeClr>
                </a:solidFill>
                <a:latin typeface="Calibri" pitchFamily="34" charset="0"/>
              </a:rPr>
              <a:t>Økt </a:t>
            </a:r>
            <a:r>
              <a:rPr lang="nb-NO" smtClean="0">
                <a:solidFill>
                  <a:schemeClr val="accent2">
                    <a:lumMod val="75000"/>
                  </a:schemeClr>
                </a:solidFill>
                <a:latin typeface="Calibri" pitchFamily="34" charset="0"/>
              </a:rPr>
              <a:t>insulinfølsomhet</a:t>
            </a:r>
            <a:endParaRPr lang="nb-NO">
              <a:solidFill>
                <a:schemeClr val="accent2">
                  <a:lumMod val="75000"/>
                </a:schemeClr>
              </a:solidFill>
              <a:latin typeface="Calibri" pitchFamily="34" charset="0"/>
            </a:endParaRPr>
          </a:p>
        </p:txBody>
      </p:sp>
    </p:spTree>
    <p:extLst>
      <p:ext uri="{BB962C8B-B14F-4D97-AF65-F5344CB8AC3E}">
        <p14:creationId xmlns:p14="http://schemas.microsoft.com/office/powerpoint/2010/main" val="3911490164"/>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tel 1"/>
          <p:cNvSpPr>
            <a:spLocks noGrp="1"/>
          </p:cNvSpPr>
          <p:nvPr>
            <p:ph type="title"/>
          </p:nvPr>
        </p:nvSpPr>
        <p:spPr>
          <a:xfrm>
            <a:off x="704528" y="908720"/>
            <a:ext cx="8352928" cy="792088"/>
          </a:xfrm>
        </p:spPr>
        <p:txBody>
          <a:bodyPr/>
          <a:lstStyle>
            <a:defPPr/>
          </a:lstStyle>
          <a:p>
            <a:pPr algn="ctr"/>
            <a:r>
              <a:rPr lang="nb-NO" sz="3200" smtClean="0">
                <a:solidFill>
                  <a:schemeClr val="accent2">
                    <a:lumMod val="75000"/>
                  </a:schemeClr>
                </a:solidFill>
                <a:latin typeface="Calibri" pitchFamily="34" charset="0"/>
              </a:rPr>
              <a:t>    Hva bør du passe på ved trening?</a:t>
            </a:r>
          </a:p>
        </p:txBody>
      </p:sp>
      <p:sp>
        <p:nvSpPr>
          <p:cNvPr id="143363" name="Plassholder for innhold 2"/>
          <p:cNvSpPr>
            <a:spLocks noGrp="1"/>
          </p:cNvSpPr>
          <p:nvPr>
            <p:ph idx="1"/>
          </p:nvPr>
        </p:nvSpPr>
        <p:spPr>
          <a:xfrm>
            <a:off x="4376936" y="2132856"/>
            <a:ext cx="4745732" cy="2592288"/>
          </a:xfrm>
        </p:spPr>
        <p:txBody>
          <a:bodyPr/>
          <a:lstStyle>
            <a:defPPr/>
          </a:lstStyle>
          <a:p>
            <a:pPr>
              <a:defRPr/>
            </a:pPr>
            <a:r>
              <a:rPr lang="nb-NO" sz="2000" smtClean="0">
                <a:solidFill>
                  <a:schemeClr val="accent2">
                    <a:lumMod val="75000"/>
                  </a:schemeClr>
                </a:solidFill>
                <a:latin typeface="Calibri" pitchFamily="34" charset="0"/>
              </a:rPr>
              <a:t>Mål alltid blodsukker før du skal trene, eventuelt underveis og etterpå</a:t>
            </a:r>
          </a:p>
          <a:p>
            <a:pPr>
              <a:defRPr/>
            </a:pPr>
            <a:r>
              <a:rPr lang="nb-NO" sz="2000" smtClean="0">
                <a:solidFill>
                  <a:schemeClr val="accent2">
                    <a:lumMod val="75000"/>
                  </a:schemeClr>
                </a:solidFill>
                <a:latin typeface="Calibri" pitchFamily="34" charset="0"/>
              </a:rPr>
              <a:t>Ha med deg sukkerholdig drikke eller mat (druesukker, juice, banan osv.)</a:t>
            </a:r>
          </a:p>
          <a:p>
            <a:pPr>
              <a:defRPr/>
            </a:pPr>
            <a:r>
              <a:rPr lang="nb-NO" sz="2000" smtClean="0">
                <a:solidFill>
                  <a:schemeClr val="accent2">
                    <a:lumMod val="75000"/>
                  </a:schemeClr>
                </a:solidFill>
                <a:latin typeface="Calibri" pitchFamily="34" charset="0"/>
              </a:rPr>
              <a:t>Drikk tilstrekkelig</a:t>
            </a:r>
          </a:p>
          <a:p>
            <a:pPr>
              <a:defRPr/>
            </a:pPr>
            <a:r>
              <a:rPr lang="nb-NO" sz="2000" smtClean="0">
                <a:solidFill>
                  <a:schemeClr val="accent2">
                    <a:lumMod val="75000"/>
                  </a:schemeClr>
                </a:solidFill>
                <a:latin typeface="Calibri" pitchFamily="34" charset="0"/>
              </a:rPr>
              <a:t>Bad ALDRI alene</a:t>
            </a:r>
          </a:p>
          <a:p>
            <a:pPr>
              <a:defRPr/>
            </a:pPr>
            <a:r>
              <a:rPr lang="nb-NO" sz="2000" smtClean="0">
                <a:solidFill>
                  <a:schemeClr val="accent2">
                    <a:lumMod val="75000"/>
                  </a:schemeClr>
                </a:solidFill>
                <a:latin typeface="Calibri" pitchFamily="34" charset="0"/>
              </a:rPr>
              <a:t>Si ifra hvor du går hvis du trener alene</a:t>
            </a:r>
          </a:p>
        </p:txBody>
      </p:sp>
      <p:sp>
        <p:nvSpPr>
          <p:cNvPr id="138244" name="TekstSylinder 4"/>
          <p:cNvSpPr txBox="1">
            <a:spLocks noChangeArrowheads="1"/>
          </p:cNvSpPr>
          <p:nvPr/>
        </p:nvSpPr>
        <p:spPr bwMode="auto">
          <a:xfrm>
            <a:off x="1568626" y="2312009"/>
            <a:ext cx="7749828" cy="646331"/>
          </a:xfrm>
          <a:prstGeom prst="rect">
            <a:avLst/>
          </a:prstGeom>
          <a:noFill/>
          <a:ln w="9525">
            <a:noFill/>
            <a:miter lim="800000"/>
          </a:ln>
        </p:spPr>
        <p:txBody>
          <a:bodyPr wrap="square">
            <a:spAutoFit/>
          </a:bodyPr>
          <a:lstStyle>
            <a:defPPr/>
          </a:lstStyle>
          <a:p>
            <a:endParaRPr lang="nb-NO"/>
          </a:p>
          <a:p>
            <a:endParaRPr lang="nb-NO"/>
          </a:p>
        </p:txBody>
      </p:sp>
      <p:pic>
        <p:nvPicPr>
          <p:cNvPr id="6146" name="Picture 2" descr="\\sikt.sykehuspartner.no\data\SSHF\Brukere\K\KT3\VestAgder\wpdok\Bilder\Diabetes PP-presentasjon\aktivitet.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2520" y="2132856"/>
            <a:ext cx="3505386" cy="2472718"/>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2" name="TekstSylinder 1"/>
          <p:cNvSpPr txBox="1"/>
          <p:nvPr/>
        </p:nvSpPr>
        <p:spPr>
          <a:xfrm>
            <a:off x="1352600" y="5157192"/>
            <a:ext cx="7799352" cy="369332"/>
          </a:xfrm>
          <a:prstGeom prst="rect">
            <a:avLst/>
          </a:prstGeom>
          <a:noFill/>
        </p:spPr>
        <p:txBody>
          <a:bodyPr wrap="square" rtlCol="0">
            <a:spAutoFit/>
          </a:bodyPr>
          <a:lstStyle>
            <a:defPPr/>
          </a:lstStyle>
          <a:p>
            <a:pPr>
              <a:defRPr/>
            </a:pPr>
            <a:r>
              <a:rPr lang="nb-NO" b="1">
                <a:solidFill>
                  <a:schemeClr val="accent2">
                    <a:lumMod val="75000"/>
                  </a:schemeClr>
                </a:solidFill>
                <a:latin typeface="Calibri" pitchFamily="34" charset="0"/>
              </a:rPr>
              <a:t>Det er lurt å føre </a:t>
            </a:r>
            <a:r>
              <a:rPr lang="nb-NO" b="1" smtClean="0">
                <a:solidFill>
                  <a:schemeClr val="accent2">
                    <a:lumMod val="75000"/>
                  </a:schemeClr>
                </a:solidFill>
                <a:latin typeface="Calibri" pitchFamily="34" charset="0"/>
              </a:rPr>
              <a:t>dagbok for å </a:t>
            </a:r>
            <a:r>
              <a:rPr lang="nb-NO" b="1">
                <a:solidFill>
                  <a:schemeClr val="accent2">
                    <a:lumMod val="75000"/>
                  </a:schemeClr>
                </a:solidFill>
                <a:latin typeface="Calibri" pitchFamily="34" charset="0"/>
              </a:rPr>
              <a:t>finne ut hva som er riktig for </a:t>
            </a:r>
            <a:r>
              <a:rPr lang="nb-NO" b="1" smtClean="0">
                <a:solidFill>
                  <a:schemeClr val="accent2">
                    <a:lumMod val="75000"/>
                  </a:schemeClr>
                </a:solidFill>
                <a:latin typeface="Calibri" pitchFamily="34" charset="0"/>
              </a:rPr>
              <a:t>deg og din trening!</a:t>
            </a:r>
            <a:endParaRPr lang="nb-NO" b="1">
              <a:solidFill>
                <a:schemeClr val="accent2">
                  <a:lumMod val="75000"/>
                </a:schemeClr>
              </a:solidFill>
              <a:latin typeface="Calibri" pitchFamily="34" charset="0"/>
            </a:endParaRPr>
          </a:p>
        </p:txBody>
      </p:sp>
    </p:spTree>
    <p:extLst>
      <p:ext uri="{BB962C8B-B14F-4D97-AF65-F5344CB8AC3E}">
        <p14:creationId xmlns:p14="http://schemas.microsoft.com/office/powerpoint/2010/main" val="2493434366"/>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4088904" y="1707225"/>
            <a:ext cx="5184576" cy="4032448"/>
          </a:xfrm>
        </p:spPr>
        <p:txBody>
          <a:bodyPr/>
          <a:lstStyle>
            <a:defPPr/>
          </a:lstStyle>
          <a:p>
            <a:r>
              <a:rPr lang="nb-NO" sz="2000" smtClean="0">
                <a:solidFill>
                  <a:schemeClr val="accent2">
                    <a:lumMod val="75000"/>
                  </a:schemeClr>
                </a:solidFill>
                <a:latin typeface="Calibri" pitchFamily="34" charset="0"/>
              </a:rPr>
              <a:t>Det er et naturlig behov for reduksjon av insulin under trening med ca 20 til 50 %, avhengig av intensitet og varighet</a:t>
            </a:r>
          </a:p>
          <a:p>
            <a:r>
              <a:rPr lang="nb-NO" sz="2000" smtClean="0">
                <a:solidFill>
                  <a:schemeClr val="accent2">
                    <a:lumMod val="75000"/>
                  </a:schemeClr>
                </a:solidFill>
                <a:latin typeface="Calibri" pitchFamily="34" charset="0"/>
              </a:rPr>
              <a:t>Ved bruk av insulinpumpe kan du bruke «midlertidig basal»</a:t>
            </a:r>
          </a:p>
          <a:p>
            <a:r>
              <a:rPr lang="nb-NO" sz="2000" smtClean="0">
                <a:solidFill>
                  <a:schemeClr val="accent2">
                    <a:lumMod val="75000"/>
                  </a:schemeClr>
                </a:solidFill>
                <a:latin typeface="Calibri" pitchFamily="34" charset="0"/>
              </a:rPr>
              <a:t>Viktig å spise ca to timer før trening for å ha velfylte sukkerlagre</a:t>
            </a:r>
          </a:p>
          <a:p>
            <a:r>
              <a:rPr lang="nb-NO" sz="2000" smtClean="0">
                <a:solidFill>
                  <a:schemeClr val="accent2">
                    <a:lumMod val="75000"/>
                  </a:schemeClr>
                </a:solidFill>
                <a:latin typeface="Calibri" pitchFamily="34" charset="0"/>
              </a:rPr>
              <a:t>Ved trening under maksimal insulinvirkning anbefales 0,5 til 1,5 gram KH/ kg/ time</a:t>
            </a:r>
          </a:p>
          <a:p>
            <a:r>
              <a:rPr lang="nb-NO" sz="2000" smtClean="0">
                <a:solidFill>
                  <a:schemeClr val="accent2">
                    <a:lumMod val="75000"/>
                  </a:schemeClr>
                </a:solidFill>
                <a:latin typeface="Calibri" pitchFamily="34" charset="0"/>
              </a:rPr>
              <a:t>Bruk sukkerholdig væske i tillegg til vann</a:t>
            </a:r>
          </a:p>
          <a:p>
            <a:r>
              <a:rPr lang="nb-NO" sz="2000" smtClean="0">
                <a:solidFill>
                  <a:schemeClr val="accent2">
                    <a:lumMod val="75000"/>
                  </a:schemeClr>
                </a:solidFill>
                <a:latin typeface="Calibri" pitchFamily="34" charset="0"/>
              </a:rPr>
              <a:t>Ha med ”følingsmat”</a:t>
            </a:r>
            <a:endParaRPr lang="nb-NO" sz="2000">
              <a:solidFill>
                <a:schemeClr val="accent2">
                  <a:lumMod val="75000"/>
                </a:schemeClr>
              </a:solidFill>
              <a:latin typeface="Calibri" pitchFamily="34" charset="0"/>
            </a:endParaRPr>
          </a:p>
        </p:txBody>
      </p:sp>
      <p:sp>
        <p:nvSpPr>
          <p:cNvPr id="4" name="Tittel 1"/>
          <p:cNvSpPr txBox="1"/>
          <p:nvPr/>
        </p:nvSpPr>
        <p:spPr bwMode="auto">
          <a:xfrm>
            <a:off x="704528" y="764704"/>
            <a:ext cx="8352928" cy="7920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defPPr/>
            <a:lvl1pPr algn="l" rtl="0" eaLnBrk="1" fontAlgn="base" hangingPunct="1">
              <a:spcBef>
                <a:spcPct val="0"/>
              </a:spcBef>
              <a:spcAft>
                <a:spcPct val="0"/>
              </a:spcAft>
              <a:defRPr sz="2800" b="1">
                <a:solidFill>
                  <a:schemeClr val="tx2"/>
                </a:solidFill>
                <a:latin typeface="+mj-lt"/>
                <a:ea typeface="+mj-ea"/>
                <a:cs typeface="+mj-cs"/>
              </a:defRPr>
            </a:lvl1pPr>
            <a:lvl2pPr algn="l" rtl="0" eaLnBrk="1" fontAlgn="base" hangingPunct="1">
              <a:spcBef>
                <a:spcPct val="0"/>
              </a:spcBef>
              <a:spcAft>
                <a:spcPct val="0"/>
              </a:spcAft>
              <a:defRPr sz="2800" b="1">
                <a:solidFill>
                  <a:schemeClr val="tx2"/>
                </a:solidFill>
                <a:latin typeface="Arial"/>
              </a:defRPr>
            </a:lvl2pPr>
            <a:lvl3pPr algn="l" rtl="0" eaLnBrk="1" fontAlgn="base" hangingPunct="1">
              <a:spcBef>
                <a:spcPct val="0"/>
              </a:spcBef>
              <a:spcAft>
                <a:spcPct val="0"/>
              </a:spcAft>
              <a:defRPr sz="2800" b="1">
                <a:solidFill>
                  <a:schemeClr val="tx2"/>
                </a:solidFill>
                <a:latin typeface="Arial"/>
              </a:defRPr>
            </a:lvl3pPr>
            <a:lvl4pPr algn="l" rtl="0" eaLnBrk="1" fontAlgn="base" hangingPunct="1">
              <a:spcBef>
                <a:spcPct val="0"/>
              </a:spcBef>
              <a:spcAft>
                <a:spcPct val="0"/>
              </a:spcAft>
              <a:defRPr sz="2800" b="1">
                <a:solidFill>
                  <a:schemeClr val="tx2"/>
                </a:solidFill>
                <a:latin typeface="Arial"/>
              </a:defRPr>
            </a:lvl4pPr>
            <a:lvl5pPr algn="l" rtl="0" eaLnBrk="1" fontAlgn="base" hangingPunct="1">
              <a:spcBef>
                <a:spcPct val="0"/>
              </a:spcBef>
              <a:spcAft>
                <a:spcPct val="0"/>
              </a:spcAft>
              <a:defRPr sz="2800" b="1">
                <a:solidFill>
                  <a:schemeClr val="tx2"/>
                </a:solidFill>
                <a:latin typeface="Arial"/>
              </a:defRPr>
            </a:lvl5pPr>
            <a:lvl6pPr marL="457200" algn="l" rtl="0" eaLnBrk="1" fontAlgn="base" hangingPunct="1">
              <a:spcBef>
                <a:spcPct val="0"/>
              </a:spcBef>
              <a:spcAft>
                <a:spcPct val="0"/>
              </a:spcAft>
              <a:defRPr sz="2800" b="1">
                <a:solidFill>
                  <a:schemeClr val="tx2"/>
                </a:solidFill>
                <a:latin typeface="Arial"/>
              </a:defRPr>
            </a:lvl6pPr>
            <a:lvl7pPr marL="914400" algn="l" rtl="0" eaLnBrk="1" fontAlgn="base" hangingPunct="1">
              <a:spcBef>
                <a:spcPct val="0"/>
              </a:spcBef>
              <a:spcAft>
                <a:spcPct val="0"/>
              </a:spcAft>
              <a:defRPr sz="2800" b="1">
                <a:solidFill>
                  <a:schemeClr val="tx2"/>
                </a:solidFill>
                <a:latin typeface="Arial"/>
              </a:defRPr>
            </a:lvl7pPr>
            <a:lvl8pPr marL="1371600" algn="l" rtl="0" eaLnBrk="1" fontAlgn="base" hangingPunct="1">
              <a:spcBef>
                <a:spcPct val="0"/>
              </a:spcBef>
              <a:spcAft>
                <a:spcPct val="0"/>
              </a:spcAft>
              <a:defRPr sz="2800" b="1">
                <a:solidFill>
                  <a:schemeClr val="tx2"/>
                </a:solidFill>
                <a:latin typeface="Arial"/>
              </a:defRPr>
            </a:lvl8pPr>
            <a:lvl9pPr marL="1828800" algn="l" rtl="0" eaLnBrk="1" fontAlgn="base" hangingPunct="1">
              <a:spcBef>
                <a:spcPct val="0"/>
              </a:spcBef>
              <a:spcAft>
                <a:spcPct val="0"/>
              </a:spcAft>
              <a:defRPr sz="2800" b="1">
                <a:solidFill>
                  <a:schemeClr val="tx2"/>
                </a:solidFill>
                <a:latin typeface="Arial"/>
              </a:defRPr>
            </a:lvl9pPr>
          </a:lstStyle>
          <a:p>
            <a:pPr algn="ctr"/>
            <a:r>
              <a:rPr lang="nb-NO" sz="3200" b="0">
                <a:solidFill>
                  <a:schemeClr val="accent2">
                    <a:lumMod val="75000"/>
                  </a:schemeClr>
                </a:solidFill>
                <a:latin typeface="Calibri" pitchFamily="34" charset="0"/>
              </a:rPr>
              <a:t> </a:t>
            </a:r>
            <a:r>
              <a:rPr lang="nb-NO" sz="3200">
                <a:solidFill>
                  <a:schemeClr val="accent2">
                    <a:lumMod val="75000"/>
                  </a:schemeClr>
                </a:solidFill>
                <a:latin typeface="Calibri" pitchFamily="34" charset="0"/>
              </a:rPr>
              <a:t>Hvordan unngå hypoglykemi </a:t>
            </a:r>
            <a:r>
              <a:rPr lang="nb-NO" sz="3200" smtClean="0">
                <a:solidFill>
                  <a:schemeClr val="accent2">
                    <a:lumMod val="75000"/>
                  </a:schemeClr>
                </a:solidFill>
                <a:latin typeface="Calibri" pitchFamily="34" charset="0"/>
              </a:rPr>
              <a:t>under </a:t>
            </a:r>
            <a:r>
              <a:rPr lang="nb-NO" sz="3200">
                <a:solidFill>
                  <a:schemeClr val="accent2">
                    <a:lumMod val="75000"/>
                  </a:schemeClr>
                </a:solidFill>
                <a:latin typeface="Calibri" pitchFamily="34" charset="0"/>
              </a:rPr>
              <a:t>aktivitet?</a:t>
            </a:r>
            <a:endParaRPr lang="nb-NO" sz="3200" kern="0" smtClean="0">
              <a:solidFill>
                <a:schemeClr val="accent2">
                  <a:lumMod val="75000"/>
                </a:schemeClr>
              </a:solidFill>
              <a:latin typeface="Calibri" pitchFamily="34" charset="0"/>
            </a:endParaRPr>
          </a:p>
        </p:txBody>
      </p:sp>
      <p:pic>
        <p:nvPicPr>
          <p:cNvPr id="7170" name="Picture 2" descr="\\sikt.sykehuspartner.no\data\SSHF\Brukere\K\KT3\VestAgder\wpdok\Bilder\Diabetes PP-presentasjon\image1[1].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08584" y="2564904"/>
            <a:ext cx="2520280" cy="2688299"/>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566860"/>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tel 1"/>
          <p:cNvSpPr>
            <a:spLocks noGrp="1"/>
          </p:cNvSpPr>
          <p:nvPr>
            <p:ph type="title"/>
          </p:nvPr>
        </p:nvSpPr>
        <p:spPr>
          <a:xfrm>
            <a:off x="704528" y="332656"/>
            <a:ext cx="8136904" cy="648072"/>
          </a:xfrm>
        </p:spPr>
        <p:txBody>
          <a:bodyPr/>
          <a:lstStyle>
            <a:defPPr/>
          </a:lstStyle>
          <a:p>
            <a:pPr algn="ctr"/>
            <a:r>
              <a:rPr lang="nb-NO" sz="3200">
                <a:solidFill>
                  <a:schemeClr val="accent2">
                    <a:lumMod val="75000"/>
                  </a:schemeClr>
                </a:solidFill>
                <a:latin typeface="Calibri" pitchFamily="34" charset="0"/>
              </a:rPr>
              <a:t>Hvordan unngå hypoglykemi under aktivitet?</a:t>
            </a:r>
          </a:p>
        </p:txBody>
      </p:sp>
      <p:sp>
        <p:nvSpPr>
          <p:cNvPr id="146435" name="Plassholder for innhold 2"/>
          <p:cNvSpPr>
            <a:spLocks noGrp="1"/>
          </p:cNvSpPr>
          <p:nvPr>
            <p:ph idx="1"/>
          </p:nvPr>
        </p:nvSpPr>
        <p:spPr>
          <a:xfrm>
            <a:off x="677059" y="1124744"/>
            <a:ext cx="8424936" cy="3816424"/>
          </a:xfrm>
        </p:spPr>
        <p:txBody>
          <a:bodyPr/>
          <a:lstStyle>
            <a:defPPr/>
          </a:lstStyle>
          <a:p>
            <a:pPr>
              <a:defRPr/>
            </a:pPr>
            <a:r>
              <a:rPr lang="nb-NO" sz="2000">
                <a:solidFill>
                  <a:schemeClr val="accent2">
                    <a:lumMod val="75000"/>
                  </a:schemeClr>
                </a:solidFill>
                <a:latin typeface="Calibri" pitchFamily="34" charset="0"/>
              </a:rPr>
              <a:t>Det anbefales å starte trening med et blodsukker </a:t>
            </a:r>
            <a:r>
              <a:rPr lang="nb-NO" sz="2000" smtClean="0">
                <a:solidFill>
                  <a:schemeClr val="accent2">
                    <a:lumMod val="75000"/>
                  </a:schemeClr>
                </a:solidFill>
                <a:latin typeface="Calibri" pitchFamily="34" charset="0"/>
              </a:rPr>
              <a:t>normalt blodsukker og </a:t>
            </a:r>
            <a:r>
              <a:rPr lang="nb-NO" sz="2000">
                <a:solidFill>
                  <a:schemeClr val="accent2">
                    <a:lumMod val="75000"/>
                  </a:schemeClr>
                </a:solidFill>
                <a:latin typeface="Calibri" pitchFamily="34" charset="0"/>
              </a:rPr>
              <a:t>holde det der under trening. </a:t>
            </a:r>
            <a:r>
              <a:rPr lang="nb-NO" sz="2000" smtClean="0">
                <a:solidFill>
                  <a:schemeClr val="accent2">
                    <a:lumMod val="75000"/>
                  </a:schemeClr>
                </a:solidFill>
                <a:latin typeface="Calibri" pitchFamily="34" charset="0"/>
              </a:rPr>
              <a:t>Målet </a:t>
            </a:r>
            <a:r>
              <a:rPr lang="nb-NO" sz="2000">
                <a:solidFill>
                  <a:schemeClr val="accent2">
                    <a:lumMod val="75000"/>
                  </a:schemeClr>
                </a:solidFill>
                <a:latin typeface="Calibri" pitchFamily="34" charset="0"/>
              </a:rPr>
              <a:t>er å tilføre tilsvarende mengde KH som det </a:t>
            </a:r>
            <a:r>
              <a:rPr lang="nb-NO" sz="2000" smtClean="0">
                <a:solidFill>
                  <a:schemeClr val="accent2">
                    <a:lumMod val="75000"/>
                  </a:schemeClr>
                </a:solidFill>
                <a:latin typeface="Calibri" pitchFamily="34" charset="0"/>
              </a:rPr>
              <a:t>forbrukes</a:t>
            </a:r>
            <a:endParaRPr lang="nb-NO" sz="2000">
              <a:solidFill>
                <a:schemeClr val="accent2">
                  <a:lumMod val="75000"/>
                </a:schemeClr>
              </a:solidFill>
              <a:latin typeface="Calibri" pitchFamily="34" charset="0"/>
            </a:endParaRPr>
          </a:p>
          <a:p>
            <a:pPr>
              <a:defRPr/>
            </a:pPr>
            <a:r>
              <a:rPr lang="nb-NO" sz="2000" smtClean="0">
                <a:solidFill>
                  <a:schemeClr val="accent2">
                    <a:lumMod val="75000"/>
                  </a:schemeClr>
                </a:solidFill>
                <a:latin typeface="Calibri" pitchFamily="34" charset="0"/>
              </a:rPr>
              <a:t>Er blodsukkeret ditt under lavt eller på vei ned, bør du spise noe før treningen. </a:t>
            </a:r>
          </a:p>
          <a:p>
            <a:pPr>
              <a:defRPr/>
            </a:pPr>
            <a:r>
              <a:rPr lang="nb-NO" sz="2000" smtClean="0">
                <a:solidFill>
                  <a:schemeClr val="accent2">
                    <a:lumMod val="75000"/>
                  </a:schemeClr>
                </a:solidFill>
                <a:latin typeface="Calibri" pitchFamily="34" charset="0"/>
              </a:rPr>
              <a:t>Du må vurdere å ta litt mindre insulin til måltidet i forkant (avhengig av treningens varighet og intensitet).</a:t>
            </a:r>
          </a:p>
          <a:p>
            <a:pPr>
              <a:defRPr/>
            </a:pPr>
            <a:r>
              <a:rPr lang="nb-NO" sz="2000" smtClean="0">
                <a:solidFill>
                  <a:schemeClr val="accent2">
                    <a:lumMod val="75000"/>
                  </a:schemeClr>
                </a:solidFill>
                <a:latin typeface="Calibri" pitchFamily="34" charset="0"/>
              </a:rPr>
              <a:t>Ta med deg ekstra energi i form av søt drikke, frukt eller en banan</a:t>
            </a:r>
          </a:p>
          <a:p>
            <a:pPr>
              <a:defRPr/>
            </a:pPr>
            <a:r>
              <a:rPr lang="nb-NO" sz="2000" smtClean="0">
                <a:solidFill>
                  <a:schemeClr val="accent2">
                    <a:lumMod val="75000"/>
                  </a:schemeClr>
                </a:solidFill>
                <a:latin typeface="Calibri" pitchFamily="34" charset="0"/>
              </a:rPr>
              <a:t>Ved lengre aktivitet bør du også ha med følingsmat</a:t>
            </a:r>
          </a:p>
          <a:p>
            <a:pPr lvl="1">
              <a:defRPr/>
            </a:pPr>
            <a:r>
              <a:rPr lang="nb-NO" sz="2000" smtClean="0">
                <a:solidFill>
                  <a:schemeClr val="accent2">
                    <a:lumMod val="75000"/>
                  </a:schemeClr>
                </a:solidFill>
                <a:latin typeface="Calibri" pitchFamily="34" charset="0"/>
              </a:rPr>
              <a:t>Det er aktivitetens intensivitet og varighet som har betydning for insulinfølsomheten og mulighet for å få føling</a:t>
            </a:r>
          </a:p>
          <a:p>
            <a:pPr>
              <a:defRPr/>
            </a:pPr>
            <a:r>
              <a:rPr lang="nb-NO" sz="2000" smtClean="0">
                <a:solidFill>
                  <a:schemeClr val="accent2">
                    <a:lumMod val="75000"/>
                  </a:schemeClr>
                </a:solidFill>
                <a:latin typeface="Calibri" pitchFamily="34" charset="0"/>
              </a:rPr>
              <a:t>Mange har også redusert insulinbehov i etterkant av aktivitet. Obs nattlig føling</a:t>
            </a:r>
          </a:p>
          <a:p>
            <a:pPr lvl="1">
              <a:buFont typeface="Wingdings 2" pitchFamily="18" charset="2"/>
              <a:buNone/>
              <a:defRPr/>
            </a:pPr>
            <a:endParaRPr lang="nb-NO" sz="1800" smtClean="0">
              <a:solidFill>
                <a:schemeClr val="accent2">
                  <a:lumMod val="75000"/>
                </a:schemeClr>
              </a:solidFill>
              <a:latin typeface="Calibri" pitchFamily="34" charset="0"/>
            </a:endParaRPr>
          </a:p>
          <a:p>
            <a:pPr lvl="1">
              <a:buFont typeface="Wingdings 2" pitchFamily="18" charset="2"/>
              <a:buNone/>
              <a:defRPr/>
            </a:pPr>
            <a:endParaRPr lang="nb-NO" sz="1800" smtClean="0">
              <a:solidFill>
                <a:schemeClr val="accent2">
                  <a:lumMod val="75000"/>
                </a:schemeClr>
              </a:solidFill>
              <a:latin typeface="Calibri" pitchFamily="34" charset="0"/>
            </a:endParaRPr>
          </a:p>
          <a:p>
            <a:pPr lvl="1">
              <a:defRPr/>
            </a:pPr>
            <a:endParaRPr lang="nb-NO" sz="1800" smtClean="0">
              <a:latin typeface="Calibri" pitchFamily="34" charset="0"/>
            </a:endParaRPr>
          </a:p>
          <a:p>
            <a:pPr marL="0" indent="0">
              <a:buNone/>
              <a:defRPr/>
            </a:pPr>
            <a:endParaRPr lang="nb-NO" sz="1800" smtClean="0">
              <a:latin typeface="Calibri" pitchFamily="34" charset="0"/>
            </a:endParaRPr>
          </a:p>
        </p:txBody>
      </p:sp>
      <p:pic>
        <p:nvPicPr>
          <p:cNvPr id="5" name="Picture 7" descr="Bilderesultat for barn aktivitet">
            <a:hlinkClick r:id="rId3" tgtFrame="_blank"/>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648744" y="5229200"/>
            <a:ext cx="2738339" cy="1386724"/>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7055582"/>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tel 1"/>
          <p:cNvSpPr>
            <a:spLocks noGrp="1"/>
          </p:cNvSpPr>
          <p:nvPr>
            <p:ph type="title"/>
          </p:nvPr>
        </p:nvSpPr>
        <p:spPr>
          <a:xfrm>
            <a:off x="704528" y="836712"/>
            <a:ext cx="8280920" cy="576064"/>
          </a:xfrm>
        </p:spPr>
        <p:txBody>
          <a:bodyPr/>
          <a:lstStyle>
            <a:defPPr/>
          </a:lstStyle>
          <a:p>
            <a:pPr algn="ctr"/>
            <a:r>
              <a:rPr lang="nb-NO" sz="3200" smtClean="0">
                <a:solidFill>
                  <a:schemeClr val="accent2">
                    <a:lumMod val="75000"/>
                  </a:schemeClr>
                </a:solidFill>
                <a:latin typeface="Calibri" pitchFamily="34" charset="0"/>
              </a:rPr>
              <a:t>Høyt blodsukker før trening</a:t>
            </a:r>
          </a:p>
        </p:txBody>
      </p:sp>
      <p:sp>
        <p:nvSpPr>
          <p:cNvPr id="145411" name="Plassholder for innhold 2"/>
          <p:cNvSpPr>
            <a:spLocks noGrp="1"/>
          </p:cNvSpPr>
          <p:nvPr>
            <p:ph idx="1"/>
          </p:nvPr>
        </p:nvSpPr>
        <p:spPr>
          <a:xfrm>
            <a:off x="410731" y="1628800"/>
            <a:ext cx="8856984" cy="3096344"/>
          </a:xfrm>
        </p:spPr>
        <p:txBody>
          <a:bodyPr/>
          <a:lstStyle>
            <a:defPPr/>
          </a:lstStyle>
          <a:p>
            <a:pPr>
              <a:defRPr/>
            </a:pPr>
            <a:r>
              <a:rPr lang="nb-NO" sz="2000" smtClean="0">
                <a:solidFill>
                  <a:schemeClr val="accent2">
                    <a:lumMod val="75000"/>
                  </a:schemeClr>
                </a:solidFill>
                <a:latin typeface="Calibri" pitchFamily="34" charset="0"/>
              </a:rPr>
              <a:t>Trening kan få blodsukkeret til å gå ned, men bare hvis det er nok insulin tilstede</a:t>
            </a:r>
          </a:p>
          <a:p>
            <a:pPr>
              <a:defRPr/>
            </a:pPr>
            <a:r>
              <a:rPr lang="nb-NO" sz="2000" smtClean="0">
                <a:solidFill>
                  <a:schemeClr val="accent2">
                    <a:lumMod val="75000"/>
                  </a:schemeClr>
                </a:solidFill>
                <a:latin typeface="Calibri" pitchFamily="34" charset="0"/>
              </a:rPr>
              <a:t>Ved blodsukker mellom 8 - 10 kan du starte trening, men mål blodsukker etter kort tid (evt sjekke sensor). Er blodsukkeret synkende kan du fortsette. Hvis det stiger er det mangel på insulin, og da bør du avbryte treningen umiddelbart og ta insulin</a:t>
            </a:r>
          </a:p>
          <a:p>
            <a:pPr>
              <a:defRPr/>
            </a:pPr>
            <a:r>
              <a:rPr lang="nb-NO" sz="2000" smtClean="0">
                <a:solidFill>
                  <a:schemeClr val="accent2">
                    <a:lumMod val="75000"/>
                  </a:schemeClr>
                </a:solidFill>
                <a:latin typeface="Calibri" pitchFamily="34" charset="0"/>
              </a:rPr>
              <a:t>Ved blodsukker over 12-15 kan det være farlig å trene. Kroppen kan ikke nyttiggjøre seg sukkeret i blodet og reagerer med å frigjøre sukker fra lageret i kroppen. Dette fører til enda høyrer blodsukker. Sett insulin og vent til blodsukkeret er normalisert før du trener.</a:t>
            </a:r>
          </a:p>
          <a:p>
            <a:pPr>
              <a:defRPr/>
            </a:pPr>
            <a:r>
              <a:rPr lang="nb-NO" sz="2000">
                <a:solidFill>
                  <a:schemeClr val="accent2">
                    <a:lumMod val="75000"/>
                  </a:schemeClr>
                </a:solidFill>
                <a:latin typeface="Calibri" pitchFamily="34" charset="0"/>
              </a:rPr>
              <a:t>Kontroller blodsukkeret under og etter </a:t>
            </a:r>
            <a:r>
              <a:rPr lang="nb-NO" sz="2000" smtClean="0">
                <a:solidFill>
                  <a:schemeClr val="accent2">
                    <a:lumMod val="75000"/>
                  </a:schemeClr>
                </a:solidFill>
                <a:latin typeface="Calibri" pitchFamily="34" charset="0"/>
              </a:rPr>
              <a:t>treningen</a:t>
            </a:r>
            <a:endParaRPr lang="nb-NO" sz="2000">
              <a:solidFill>
                <a:schemeClr val="accent2">
                  <a:lumMod val="75000"/>
                </a:schemeClr>
              </a:solidFill>
              <a:latin typeface="Calibri" pitchFamily="34" charset="0"/>
            </a:endParaRPr>
          </a:p>
          <a:p>
            <a:pPr>
              <a:buFont typeface="Wingdings 2" pitchFamily="18" charset="2"/>
              <a:buNone/>
              <a:defRPr/>
            </a:pPr>
            <a:endParaRPr lang="nb-NO" sz="2400" smtClean="0">
              <a:solidFill>
                <a:schemeClr val="accent2">
                  <a:lumMod val="75000"/>
                </a:schemeClr>
              </a:solidFill>
              <a:latin typeface="Calibri" pitchFamily="34" charset="0"/>
            </a:endParaRPr>
          </a:p>
          <a:p>
            <a:pPr marL="457200" lvl="1" indent="0">
              <a:buNone/>
              <a:defRPr/>
            </a:pPr>
            <a:endParaRPr lang="nb-NO" smtClean="0">
              <a:solidFill>
                <a:schemeClr val="accent2">
                  <a:lumMod val="75000"/>
                </a:schemeClr>
              </a:solidFill>
              <a:latin typeface="Calibri" pitchFamily="34" charset="0"/>
            </a:endParaRPr>
          </a:p>
          <a:p>
            <a:pPr marL="457200" lvl="1" indent="0">
              <a:buNone/>
              <a:defRPr/>
            </a:pPr>
            <a:endParaRPr lang="nb-NO" smtClean="0">
              <a:solidFill>
                <a:schemeClr val="accent2">
                  <a:lumMod val="75000"/>
                </a:schemeClr>
              </a:solidFill>
              <a:latin typeface="Calibri" pitchFamily="34" charset="0"/>
            </a:endParaRPr>
          </a:p>
          <a:p>
            <a:pPr marL="457200" lvl="1" indent="0">
              <a:buNone/>
              <a:defRPr/>
            </a:pPr>
            <a:endParaRPr lang="nb-NO" smtClean="0">
              <a:solidFill>
                <a:schemeClr val="accent2">
                  <a:lumMod val="75000"/>
                </a:schemeClr>
              </a:solidFill>
              <a:latin typeface="Calibri" pitchFamily="34" charset="0"/>
            </a:endParaRPr>
          </a:p>
          <a:p>
            <a:pPr marL="457200" lvl="1" indent="0">
              <a:buNone/>
              <a:defRPr/>
            </a:pPr>
            <a:endParaRPr lang="nb-NO" sz="2000" smtClean="0">
              <a:latin typeface="+mj-lt"/>
            </a:endParaRPr>
          </a:p>
        </p:txBody>
      </p:sp>
      <p:pic>
        <p:nvPicPr>
          <p:cNvPr id="5" name="Picture 7" descr="Bilderesultat for barn aktivitet">
            <a:hlinkClick r:id="rId2" tgtFrame="_blank"/>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152800" y="4941168"/>
            <a:ext cx="3168352" cy="160448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609146"/>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p:nvPr>
        </p:nvSpPr>
        <p:spPr>
          <a:xfrm>
            <a:off x="776536" y="1124744"/>
            <a:ext cx="8136904" cy="2736304"/>
          </a:xfrm>
        </p:spPr>
        <p:txBody>
          <a:bodyPr/>
          <a:lstStyle>
            <a:defPPr/>
          </a:lstStyle>
          <a:p>
            <a:r>
              <a:rPr lang="nb-NO" sz="2000" smtClean="0">
                <a:solidFill>
                  <a:schemeClr val="accent2">
                    <a:lumMod val="75000"/>
                  </a:schemeClr>
                </a:solidFill>
                <a:latin typeface="Calibri" pitchFamily="34" charset="0"/>
              </a:rPr>
              <a:t>Langvarige aktiviteter medfører større endringer i insulindosen </a:t>
            </a:r>
          </a:p>
          <a:p>
            <a:r>
              <a:rPr lang="nb-NO" sz="2000" smtClean="0">
                <a:solidFill>
                  <a:schemeClr val="accent2">
                    <a:lumMod val="75000"/>
                  </a:schemeClr>
                </a:solidFill>
                <a:latin typeface="Calibri" pitchFamily="34" charset="0"/>
              </a:rPr>
              <a:t>Ved aktiviteter som varer 2 til 8 timer må du få i deg mat og drikke underveis</a:t>
            </a:r>
          </a:p>
          <a:p>
            <a:pPr lvl="1"/>
            <a:r>
              <a:rPr lang="nb-NO" sz="2000" err="1" smtClean="0">
                <a:solidFill>
                  <a:schemeClr val="accent2">
                    <a:lumMod val="75000"/>
                  </a:schemeClr>
                </a:solidFill>
                <a:latin typeface="Calibri" pitchFamily="34" charset="0"/>
              </a:rPr>
              <a:t>Småspis eller drikk søt væske hver halv time</a:t>
            </a:r>
          </a:p>
          <a:p>
            <a:pPr lvl="1"/>
            <a:r>
              <a:rPr lang="nb-NO" sz="2000" smtClean="0">
                <a:solidFill>
                  <a:schemeClr val="accent2">
                    <a:lumMod val="75000"/>
                  </a:schemeClr>
                </a:solidFill>
                <a:latin typeface="Calibri" pitchFamily="34" charset="0"/>
              </a:rPr>
              <a:t>Spis gjerne et større måltid etter 3 til 4 timer</a:t>
            </a:r>
          </a:p>
          <a:p>
            <a:pPr lvl="1"/>
            <a:r>
              <a:rPr lang="nb-NO" sz="2000" smtClean="0">
                <a:solidFill>
                  <a:schemeClr val="accent2">
                    <a:lumMod val="75000"/>
                  </a:schemeClr>
                </a:solidFill>
                <a:latin typeface="Calibri" pitchFamily="34" charset="0"/>
              </a:rPr>
              <a:t>Vurdere reduksjon av insulin</a:t>
            </a:r>
            <a:endParaRPr lang="nb-NO" smtClean="0">
              <a:solidFill>
                <a:schemeClr val="accent2">
                  <a:lumMod val="75000"/>
                </a:schemeClr>
              </a:solidFill>
              <a:latin typeface="Calibri" pitchFamily="34" charset="0"/>
            </a:endParaRPr>
          </a:p>
          <a:p>
            <a:r>
              <a:rPr lang="nb-NO" sz="2000" smtClean="0">
                <a:solidFill>
                  <a:schemeClr val="accent2">
                    <a:lumMod val="75000"/>
                  </a:schemeClr>
                </a:solidFill>
                <a:latin typeface="Calibri" pitchFamily="34" charset="0"/>
              </a:rPr>
              <a:t>Lengre aktivitet kan påvirke blodsukkeret inntil et døgn etterpå. Vurder reduksjon av insulin påfølgende natt ved f.eks bading, trampoline, ski</a:t>
            </a:r>
          </a:p>
        </p:txBody>
      </p:sp>
      <p:sp>
        <p:nvSpPr>
          <p:cNvPr id="3" name="Tittel 1"/>
          <p:cNvSpPr txBox="1"/>
          <p:nvPr/>
        </p:nvSpPr>
        <p:spPr bwMode="auto">
          <a:xfrm>
            <a:off x="776536" y="469480"/>
            <a:ext cx="8280920" cy="576064"/>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defPPr/>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indent="0" algn="ctr">
              <a:buNone/>
            </a:pPr>
            <a:r>
              <a:rPr lang="nb-NO" sz="3200" b="1" kern="0" smtClean="0">
                <a:solidFill>
                  <a:schemeClr val="accent2">
                    <a:lumMod val="75000"/>
                  </a:schemeClr>
                </a:solidFill>
                <a:latin typeface="Calibri" pitchFamily="34" charset="0"/>
              </a:rPr>
              <a:t>Utholdenhetsaktiviteter</a:t>
            </a:r>
          </a:p>
        </p:txBody>
      </p:sp>
      <p:pic>
        <p:nvPicPr>
          <p:cNvPr id="9218" name="Picture 2" descr="Bilderesultat for fjell vidde barn ski">
            <a:hlinkClick r:id="rId2" tgtFrame="_blank"/>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08584" y="3947315"/>
            <a:ext cx="3240360" cy="2158803"/>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9220" name="Picture 4" descr="Bilderesultat for kristiansand ultra logo">
            <a:hlinkClick r:id="rId4" tgtFrame="_blank"/>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592960" y="3923193"/>
            <a:ext cx="3227862" cy="2278872"/>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4211592"/>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p:nvPr>
        </p:nvSpPr>
        <p:spPr>
          <a:xfrm>
            <a:off x="418307" y="1257253"/>
            <a:ext cx="8928992" cy="3456384"/>
          </a:xfrm>
        </p:spPr>
        <p:txBody>
          <a:bodyPr/>
          <a:lstStyle>
            <a:defPPr/>
          </a:lstStyle>
          <a:p>
            <a:r>
              <a:rPr lang="nb-NO" sz="2000" smtClean="0">
                <a:solidFill>
                  <a:schemeClr val="accent2">
                    <a:lumMod val="75000"/>
                  </a:schemeClr>
                </a:solidFill>
                <a:latin typeface="Calibri" pitchFamily="34" charset="0"/>
              </a:rPr>
              <a:t>Kortvarig aktivitet, mindre enn 30 minutter, vil kanskje ikke kreve endringer. Prøv deg frem og se hva som skjer med  deg</a:t>
            </a:r>
          </a:p>
          <a:p>
            <a:r>
              <a:rPr lang="nb-NO" sz="2000" smtClean="0">
                <a:solidFill>
                  <a:schemeClr val="accent2">
                    <a:lumMod val="75000"/>
                  </a:schemeClr>
                </a:solidFill>
                <a:latin typeface="Calibri" pitchFamily="34" charset="0"/>
              </a:rPr>
              <a:t>Aktiviteter som varer opptil 1,5 time krever ofte endringer i kost og insulindosering. Etter treningen vil blodsukkeret som regel falle. Hvor raskt dette vil skje vil variere. Hos mange kommer først virkningen flere timer etterpå</a:t>
            </a:r>
          </a:p>
          <a:p>
            <a:r>
              <a:rPr lang="nb-NO" sz="2000" smtClean="0">
                <a:solidFill>
                  <a:schemeClr val="accent2">
                    <a:lumMod val="75000"/>
                  </a:schemeClr>
                </a:solidFill>
                <a:latin typeface="Calibri" pitchFamily="34" charset="0"/>
              </a:rPr>
              <a:t>Det er viktig for alle å spise et godt måltid etter trening for å bygge opp igjen glykogenlagrene i leveren og muskler. Dermed reduseres sjansene for lavt blodsukker utover dagen eller natten</a:t>
            </a:r>
          </a:p>
          <a:p>
            <a:r>
              <a:rPr lang="nb-NO" sz="2000" smtClean="0">
                <a:solidFill>
                  <a:schemeClr val="accent2">
                    <a:lumMod val="75000"/>
                  </a:schemeClr>
                </a:solidFill>
                <a:latin typeface="Calibri" pitchFamily="34" charset="0"/>
              </a:rPr>
              <a:t>Maten bør være rik på karbohydrater og inneholde litt protein, f.eks brød med pålegg,  yoghurt med frukt eller havregryn</a:t>
            </a:r>
          </a:p>
        </p:txBody>
      </p:sp>
      <p:sp>
        <p:nvSpPr>
          <p:cNvPr id="3" name="Tittel 1"/>
          <p:cNvSpPr txBox="1"/>
          <p:nvPr/>
        </p:nvSpPr>
        <p:spPr bwMode="auto">
          <a:xfrm>
            <a:off x="742343" y="468003"/>
            <a:ext cx="8280920" cy="576064"/>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defPPr/>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indent="0" algn="ctr">
              <a:buNone/>
            </a:pPr>
            <a:r>
              <a:rPr lang="nb-NO" sz="3200" b="1" kern="0" smtClean="0">
                <a:solidFill>
                  <a:schemeClr val="accent2">
                    <a:lumMod val="75000"/>
                  </a:schemeClr>
                </a:solidFill>
                <a:latin typeface="Calibri" pitchFamily="34" charset="0"/>
              </a:rPr>
              <a:t>Insulin og kost ved aktivitet</a:t>
            </a:r>
          </a:p>
        </p:txBody>
      </p:sp>
      <p:pic>
        <p:nvPicPr>
          <p:cNvPr id="8194" name="Picture 2" descr="\\sikt.sykehuspartner.no\data\SSHF\Brukere\K\KT3\VestAgder\wpdok\Bilder\Diabetes PP-presentasjon\vektskål (1).gif"/>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406639" y="4725144"/>
            <a:ext cx="2952328" cy="1954072"/>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324535"/>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p:nvPr>
        </p:nvSpPr>
        <p:spPr>
          <a:xfrm>
            <a:off x="632520" y="908720"/>
            <a:ext cx="8496944" cy="1008112"/>
          </a:xfrm>
        </p:spPr>
        <p:txBody>
          <a:bodyPr/>
          <a:lstStyle>
            <a:defPPr/>
          </a:lstStyle>
          <a:p>
            <a:pPr algn="ctr">
              <a:buFont typeface="Wingdings 2" pitchFamily="18" charset="2"/>
              <a:buNone/>
              <a:defRPr/>
            </a:pPr>
            <a:r>
              <a:rPr lang="nb-NO" sz="6000" smtClean="0">
                <a:solidFill>
                  <a:schemeClr val="accent2">
                    <a:lumMod val="75000"/>
                  </a:schemeClr>
                </a:solidFill>
                <a:latin typeface="Calibri" pitchFamily="34" charset="0"/>
              </a:rPr>
              <a:t>Hormoner</a:t>
            </a:r>
            <a:endParaRPr lang="nb-NO" sz="6000">
              <a:solidFill>
                <a:schemeClr val="accent2">
                  <a:lumMod val="75000"/>
                </a:schemeClr>
              </a:solidFill>
              <a:latin typeface="Calibri" pitchFamily="34" charset="0"/>
            </a:endParaRPr>
          </a:p>
        </p:txBody>
      </p:sp>
      <p:pic>
        <p:nvPicPr>
          <p:cNvPr id="3" name="Bil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2729" y="2420888"/>
            <a:ext cx="2676525" cy="2686050"/>
          </a:xfrm>
          <a:prstGeom prst="rect">
            <a:avLst/>
          </a:prstGeom>
        </p:spPr>
      </p:pic>
    </p:spTree>
    <p:extLst>
      <p:ext uri="{BB962C8B-B14F-4D97-AF65-F5344CB8AC3E}">
        <p14:creationId xmlns:p14="http://schemas.microsoft.com/office/powerpoint/2010/main" val="2842861202"/>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5" name="Plassholder for innhold 2"/>
          <p:cNvSpPr>
            <a:spLocks noGrp="1"/>
          </p:cNvSpPr>
          <p:nvPr>
            <p:ph idx="1"/>
          </p:nvPr>
        </p:nvSpPr>
        <p:spPr>
          <a:xfrm>
            <a:off x="796297" y="1628800"/>
            <a:ext cx="5328592" cy="4032448"/>
          </a:xfrm>
        </p:spPr>
        <p:txBody>
          <a:bodyPr/>
          <a:lstStyle>
            <a:defPPr/>
          </a:lstStyle>
          <a:p>
            <a:pPr>
              <a:defRPr/>
            </a:pPr>
            <a:r>
              <a:rPr lang="nb-NO" sz="2000" smtClean="0">
                <a:solidFill>
                  <a:schemeClr val="accent2">
                    <a:lumMod val="75000"/>
                  </a:schemeClr>
                </a:solidFill>
                <a:latin typeface="Calibri" pitchFamily="34" charset="0"/>
              </a:rPr>
              <a:t>Hvis blodsukkeret har en uforklarlig stigning sent på natta eller tidlig om morgenen (</a:t>
            </a:r>
            <a:r>
              <a:rPr lang="nb-NO" sz="2000" err="1">
                <a:solidFill>
                  <a:schemeClr val="accent2">
                    <a:lumMod val="75000"/>
                  </a:schemeClr>
                </a:solidFill>
                <a:latin typeface="Calibri" pitchFamily="34" charset="0"/>
              </a:rPr>
              <a:t>d</a:t>
            </a:r>
            <a:r>
              <a:rPr lang="nb-NO" sz="2000" err="1" smtClean="0">
                <a:solidFill>
                  <a:schemeClr val="accent2">
                    <a:lumMod val="75000"/>
                  </a:schemeClr>
                </a:solidFill>
                <a:latin typeface="Calibri" pitchFamily="34" charset="0"/>
              </a:rPr>
              <a:t>awn/daggry) kan dette skyldes </a:t>
            </a:r>
            <a:r>
              <a:rPr lang="nb-NO" sz="2000">
                <a:solidFill>
                  <a:schemeClr val="accent2">
                    <a:lumMod val="75000"/>
                  </a:schemeClr>
                </a:solidFill>
                <a:latin typeface="Calibri" pitchFamily="34" charset="0"/>
              </a:rPr>
              <a:t>en økt utskillelse av </a:t>
            </a:r>
            <a:r>
              <a:rPr lang="nb-NO" sz="2000" smtClean="0">
                <a:solidFill>
                  <a:schemeClr val="accent2">
                    <a:lumMod val="75000"/>
                  </a:schemeClr>
                </a:solidFill>
                <a:latin typeface="Calibri" pitchFamily="34" charset="0"/>
              </a:rPr>
              <a:t>veksthormon i dette tidsrommet</a:t>
            </a:r>
          </a:p>
          <a:p>
            <a:pPr>
              <a:defRPr/>
            </a:pPr>
            <a:r>
              <a:rPr lang="nb-NO" sz="2000" smtClean="0">
                <a:solidFill>
                  <a:schemeClr val="accent2">
                    <a:lumMod val="75000"/>
                  </a:schemeClr>
                </a:solidFill>
                <a:latin typeface="Calibri" pitchFamily="34" charset="0"/>
              </a:rPr>
              <a:t>Det opptrer hos 80-100% av alle med diabetes</a:t>
            </a:r>
          </a:p>
          <a:p>
            <a:pPr>
              <a:defRPr/>
            </a:pPr>
            <a:r>
              <a:rPr lang="nb-NO" sz="2000" smtClean="0">
                <a:solidFill>
                  <a:schemeClr val="accent2">
                    <a:lumMod val="75000"/>
                  </a:schemeClr>
                </a:solidFill>
                <a:latin typeface="Calibri" pitchFamily="34" charset="0"/>
              </a:rPr>
              <a:t>Det kan øke blodsukkeret med 1.5-2 mmol/l, sammenliknet med blodsukkeret midt på natten</a:t>
            </a:r>
          </a:p>
          <a:p>
            <a:pPr>
              <a:defRPr/>
            </a:pPr>
            <a:r>
              <a:rPr lang="nb-NO" sz="2000" smtClean="0">
                <a:solidFill>
                  <a:schemeClr val="accent2">
                    <a:lumMod val="75000"/>
                  </a:schemeClr>
                </a:solidFill>
                <a:latin typeface="Calibri" pitchFamily="34" charset="0"/>
              </a:rPr>
              <a:t>Hos </a:t>
            </a:r>
            <a:r>
              <a:rPr lang="nb-NO" sz="2000">
                <a:solidFill>
                  <a:schemeClr val="accent2">
                    <a:lumMod val="75000"/>
                  </a:schemeClr>
                </a:solidFill>
                <a:latin typeface="Calibri" pitchFamily="34" charset="0"/>
              </a:rPr>
              <a:t>små barn </a:t>
            </a:r>
            <a:r>
              <a:rPr lang="nb-NO" sz="2000" smtClean="0">
                <a:solidFill>
                  <a:schemeClr val="accent2">
                    <a:lumMod val="75000"/>
                  </a:schemeClr>
                </a:solidFill>
                <a:latin typeface="Calibri" pitchFamily="34" charset="0"/>
              </a:rPr>
              <a:t>kan blodsukkeret stige uforklarlig om kvelden (dusk/skumring) og da kan det skyldes utskillelse av veksthormon, som da kommer på kvelden</a:t>
            </a:r>
            <a:endParaRPr lang="nb-NO" sz="2000">
              <a:solidFill>
                <a:schemeClr val="accent2">
                  <a:lumMod val="75000"/>
                </a:schemeClr>
              </a:solidFill>
              <a:latin typeface="Calibri" pitchFamily="34" charset="0"/>
            </a:endParaRPr>
          </a:p>
        </p:txBody>
      </p:sp>
      <p:sp>
        <p:nvSpPr>
          <p:cNvPr id="4" name="Tittel 1"/>
          <p:cNvSpPr txBox="1"/>
          <p:nvPr/>
        </p:nvSpPr>
        <p:spPr bwMode="auto">
          <a:xfrm>
            <a:off x="776536" y="757512"/>
            <a:ext cx="8280920" cy="576064"/>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defPPr/>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indent="0" algn="ctr">
              <a:buNone/>
            </a:pPr>
            <a:r>
              <a:rPr lang="nb-NO" sz="3200" b="1" kern="0" err="1" smtClean="0">
                <a:solidFill>
                  <a:schemeClr val="accent2">
                    <a:lumMod val="75000"/>
                  </a:schemeClr>
                </a:solidFill>
                <a:latin typeface="Calibri" pitchFamily="34" charset="0"/>
              </a:rPr>
              <a:t>Dawn- og duskfenomenet</a:t>
            </a:r>
          </a:p>
        </p:txBody>
      </p:sp>
      <p:pic>
        <p:nvPicPr>
          <p:cNvPr id="13314" name="Picture 2" descr="\\sikt.sykehuspartner.no\data\SSHF\Brukere\K\KT3\VestAgder\wpdok\Bilder\Diabetes PP-presentasjon\god morgen.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946516">
            <a:off x="6322148" y="1572060"/>
            <a:ext cx="2039636" cy="205860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3316" name="Picture 4" descr="Relatert bilde">
            <a:hlinkClick r:id="rId3" tgtFrame="_blank"/>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rot="961018">
            <a:off x="6294797" y="3816711"/>
            <a:ext cx="2508030" cy="187839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5353784"/>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60" name="TekstSylinder 3"/>
          <p:cNvSpPr txBox="1">
            <a:spLocks noChangeArrowheads="1"/>
          </p:cNvSpPr>
          <p:nvPr/>
        </p:nvSpPr>
        <p:spPr bwMode="auto">
          <a:xfrm>
            <a:off x="1136576" y="4005064"/>
            <a:ext cx="8208912" cy="1938992"/>
          </a:xfrm>
          <a:prstGeom prst="rect">
            <a:avLst/>
          </a:prstGeom>
          <a:noFill/>
          <a:ln w="9525">
            <a:noFill/>
            <a:miter lim="800000"/>
          </a:ln>
        </p:spPr>
        <p:txBody>
          <a:bodyPr wrap="square">
            <a:spAutoFit/>
          </a:bodyPr>
          <a:lstStyle>
            <a:defPPr/>
          </a:lstStyle>
          <a:p>
            <a:pPr>
              <a:defRPr/>
            </a:pPr>
            <a:r>
              <a:rPr lang="nb-NO" sz="2000" smtClean="0">
                <a:solidFill>
                  <a:schemeClr val="accent2">
                    <a:lumMod val="75000"/>
                  </a:schemeClr>
                </a:solidFill>
                <a:latin typeface="Calibri" pitchFamily="34" charset="0"/>
              </a:rPr>
              <a:t>Veksthormon </a:t>
            </a:r>
            <a:r>
              <a:rPr lang="nb-NO" sz="2000">
                <a:solidFill>
                  <a:schemeClr val="accent2">
                    <a:lumMod val="75000"/>
                  </a:schemeClr>
                </a:solidFill>
                <a:latin typeface="Calibri" pitchFamily="34" charset="0"/>
              </a:rPr>
              <a:t>skilles ut fra hypofysen på etternatten og/eller på kvelden, avhengig av barnets alder.</a:t>
            </a:r>
          </a:p>
          <a:p>
            <a:pPr>
              <a:defRPr/>
            </a:pPr>
            <a:r>
              <a:rPr lang="nb-NO" sz="2000" smtClean="0">
                <a:solidFill>
                  <a:schemeClr val="accent2">
                    <a:lumMod val="75000"/>
                  </a:schemeClr>
                </a:solidFill>
                <a:latin typeface="Calibri" pitchFamily="34" charset="0"/>
              </a:rPr>
              <a:t>Blodsukkeret vil derfor ofte være høyere på etternatten enn </a:t>
            </a:r>
            <a:r>
              <a:rPr lang="nb-NO" sz="2000">
                <a:solidFill>
                  <a:schemeClr val="accent2">
                    <a:lumMod val="75000"/>
                  </a:schemeClr>
                </a:solidFill>
                <a:latin typeface="Calibri" pitchFamily="34" charset="0"/>
              </a:rPr>
              <a:t>tidligere på natten</a:t>
            </a:r>
            <a:r>
              <a:rPr lang="nb-NO" sz="2000" smtClean="0">
                <a:solidFill>
                  <a:schemeClr val="accent2">
                    <a:lumMod val="75000"/>
                  </a:schemeClr>
                </a:solidFill>
                <a:latin typeface="Calibri" pitchFamily="34" charset="0"/>
              </a:rPr>
              <a:t>. Dette vil fortsette noen timer, og av den grunn trenger man ofte mer insulin til frokosten.</a:t>
            </a:r>
          </a:p>
          <a:p>
            <a:pPr>
              <a:defRPr/>
            </a:pPr>
            <a:r>
              <a:rPr lang="nb-NO" sz="2000" smtClean="0">
                <a:solidFill>
                  <a:schemeClr val="accent2">
                    <a:lumMod val="75000"/>
                  </a:schemeClr>
                </a:solidFill>
                <a:latin typeface="Calibri" pitchFamily="34" charset="0"/>
              </a:rPr>
              <a:t>IK og IF kan være lavere enn resten av dagen.</a:t>
            </a:r>
            <a:endParaRPr lang="nb-NO" sz="2000">
              <a:solidFill>
                <a:schemeClr val="accent2">
                  <a:lumMod val="75000"/>
                </a:schemeClr>
              </a:solidFill>
              <a:latin typeface="Calibri" pitchFamily="34" charset="0"/>
            </a:endParaRPr>
          </a:p>
        </p:txBody>
      </p:sp>
      <p:sp>
        <p:nvSpPr>
          <p:cNvPr id="5" name="Tittel 1"/>
          <p:cNvSpPr txBox="1"/>
          <p:nvPr/>
        </p:nvSpPr>
        <p:spPr bwMode="auto">
          <a:xfrm>
            <a:off x="740532" y="490722"/>
            <a:ext cx="8280920" cy="576064"/>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defPPr/>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indent="0" algn="ctr">
              <a:buNone/>
            </a:pPr>
            <a:r>
              <a:rPr lang="nb-NO" sz="3200" b="1" kern="0" smtClean="0">
                <a:solidFill>
                  <a:schemeClr val="accent2">
                    <a:lumMod val="75000"/>
                  </a:schemeClr>
                </a:solidFill>
                <a:latin typeface="Calibri" pitchFamily="34" charset="0"/>
              </a:rPr>
              <a:t>Veksthormon</a:t>
            </a:r>
          </a:p>
        </p:txBody>
      </p:sp>
      <p:pic>
        <p:nvPicPr>
          <p:cNvPr id="16386" name="Picture 2" descr="Bilderesultat for hjernen">
            <a:hlinkClick r:id="rId2" tgtFrame="_blank"/>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432720" y="1112388"/>
            <a:ext cx="4968552" cy="270670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3711982"/>
      </p:ext>
    </p:extLst>
  </p:cSld>
  <p:clrMapOvr>
    <a:masterClrMapping/>
  </p:clrMapOvr>
  <mc:AlternateContent xmlns:mc="http://schemas.openxmlformats.org/markup-compatibility/2006" xmlns:p14="http://schemas.microsoft.com/office/powerpoint/2010/main">
    <mc:Choice Requires="p14">
      <p:transition p14:dur="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10.0.17763.0"/>
  <p:tag name="AS_RELEASE_DATE" val="2021.08.14"/>
  <p:tag name="AS_TITLE" val="Aspose.Slides for .NET 4.0 Client Profile"/>
  <p:tag name="AS_VERSION" val="21.8"/>
</p:tagLst>
</file>

<file path=ppt/theme/theme1.xml><?xml version="1.0" encoding="utf-8"?>
<a:theme xmlns:a="http://schemas.openxmlformats.org/drawingml/2006/main" name="blank">
  <a:themeElements>
    <a:clrScheme name="Office-tem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tema">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err="1" smtClean="0">
            <a:latin typeface="+mn-lt"/>
          </a:defRPr>
        </a:defPPr>
      </a:lstStyle>
    </a:txDef>
  </a:objectDefaults>
  <a:extraClrSchemeLst>
    <a:extraClrScheme>
      <a:clrScheme name="Office-tem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tem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tem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tem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tem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tem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tem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tem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tem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tem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tem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tem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736</TotalTime>
  <Words>7058</Words>
  <Application>Microsoft Office PowerPoint</Application>
  <PresentationFormat>A4 (210 x 297 mm)</PresentationFormat>
  <Paragraphs>787</Paragraphs>
  <Slides>117</Slides>
  <Notes>25</Notes>
  <HiddenSlides>0</HiddenSlides>
  <MMClips>0</MMClips>
  <ScaleCrop>false</ScaleCrop>
  <HeadingPairs>
    <vt:vector size="6" baseType="variant">
      <vt:variant>
        <vt:lpstr>Brukte skrifter</vt:lpstr>
      </vt:variant>
      <vt:variant>
        <vt:i4>9</vt:i4>
      </vt:variant>
      <vt:variant>
        <vt:lpstr>Tema</vt:lpstr>
      </vt:variant>
      <vt:variant>
        <vt:i4>1</vt:i4>
      </vt:variant>
      <vt:variant>
        <vt:lpstr>Lysbildetitler</vt:lpstr>
      </vt:variant>
      <vt:variant>
        <vt:i4>117</vt:i4>
      </vt:variant>
    </vt:vector>
  </HeadingPairs>
  <TitlesOfParts>
    <vt:vector size="127" baseType="lpstr">
      <vt:lpstr>Aharoni</vt:lpstr>
      <vt:lpstr>Albertus Extra Bold</vt:lpstr>
      <vt:lpstr>Arial</vt:lpstr>
      <vt:lpstr>Calibri</vt:lpstr>
      <vt:lpstr>Comic Sans MS</vt:lpstr>
      <vt:lpstr>ScalaSans</vt:lpstr>
      <vt:lpstr>Times New Roman</vt:lpstr>
      <vt:lpstr>Wingdings</vt:lpstr>
      <vt:lpstr>Wingdings 2</vt:lpstr>
      <vt:lpstr>blank</vt:lpstr>
      <vt:lpstr>Diabetes type 1 hos barn og ungdom </vt:lpstr>
      <vt:lpstr>PowerPoint-presentasjon</vt:lpstr>
      <vt:lpstr>Hva er diabetes?</vt:lpstr>
      <vt:lpstr>Hva er diabetes?</vt:lpstr>
      <vt:lpstr>Hva er insulin?</vt:lpstr>
      <vt:lpstr>Hvorfor trenger du insulin?</vt:lpstr>
      <vt:lpstr>Mulige årsaker til diabetes</vt:lpstr>
      <vt:lpstr>Hvor vanlig er diabetes?</vt:lpstr>
      <vt:lpstr>Hvordan virker en frisk kropp?</vt:lpstr>
      <vt:lpstr>  Hva gjør bukspyttkjertelen? </vt:lpstr>
      <vt:lpstr>Hva gjør en frisk bukspyttkjertel?</vt:lpstr>
      <vt:lpstr>Hva skjer når kroppen har for lite insulin?</vt:lpstr>
      <vt:lpstr>Hva påvirker blodsukkeret?</vt:lpstr>
      <vt:lpstr>Hvordan bryter sykdommen ut? </vt:lpstr>
      <vt:lpstr>Remisjonsfasen </vt:lpstr>
      <vt:lpstr>PowerPoint-presentasjon</vt:lpstr>
      <vt:lpstr>Hva må du kunne gjøre praktisk? </vt:lpstr>
      <vt:lpstr>Hvilket utstyr trenger du?</vt:lpstr>
      <vt:lpstr>Utstyr til blodsukkermåling</vt:lpstr>
      <vt:lpstr>Hvordan er blodsukkeret hos personer som  ikke har diabetes?</vt:lpstr>
      <vt:lpstr>Behandlingsmål ved bruk av insulin</vt:lpstr>
      <vt:lpstr>Hvorfor måle blodsukker?</vt:lpstr>
      <vt:lpstr>Hvordan måle blodsukkeret?</vt:lpstr>
      <vt:lpstr>Når skal blodsukkeret måles?</vt:lpstr>
      <vt:lpstr>Bruk av kontinuerlig vevsglukosemåler (CGM)</vt:lpstr>
      <vt:lpstr>    Injeksjonssteder</vt:lpstr>
      <vt:lpstr>Hvordan sette insulin med insulinpenn?</vt:lpstr>
      <vt:lpstr>Hvorfor variere innstikkstedet?</vt:lpstr>
      <vt:lpstr>PowerPoint-presentasjon</vt:lpstr>
      <vt:lpstr>Ulike typer insulin</vt:lpstr>
      <vt:lpstr>Hurtigvirkende insulin: Novorapid, Fiasp Humalog eller Apidra</vt:lpstr>
      <vt:lpstr>Langtidsvirkende insulin: Lantus, Levemir, Toujeo  eller Tresiba</vt:lpstr>
      <vt:lpstr>Insulinpumpe</vt:lpstr>
      <vt:lpstr>Insulinpumpe</vt:lpstr>
      <vt:lpstr>Oppbevaring og holdbarhet</vt:lpstr>
      <vt:lpstr>PowerPoint-presentasjon</vt:lpstr>
      <vt:lpstr>Hva er en føling?</vt:lpstr>
      <vt:lpstr>Symptomer fra kroppen ved føling</vt:lpstr>
      <vt:lpstr>Symptomer fra hjernen ved føling</vt:lpstr>
      <vt:lpstr>Følingssymptomer som forekommer hyppigst</vt:lpstr>
      <vt:lpstr>Sukkerlager i leveren</vt:lpstr>
      <vt:lpstr>Hva kan du gjøre for å unngå føling?</vt:lpstr>
      <vt:lpstr>Hva må du gjøre ved føling?</vt:lpstr>
      <vt:lpstr>Raske karbohydrater ved føling  15– 15 regelen</vt:lpstr>
      <vt:lpstr>Druesukker ved føling</vt:lpstr>
      <vt:lpstr>Glukosegele</vt:lpstr>
      <vt:lpstr>Kan jeg få føling om natten?</vt:lpstr>
      <vt:lpstr>PowerPoint-presentasjon</vt:lpstr>
      <vt:lpstr>Jeg trenger en venn!</vt:lpstr>
      <vt:lpstr>PowerPoint-presentasjon</vt:lpstr>
      <vt:lpstr>Glukagonsett</vt:lpstr>
      <vt:lpstr>Trekk opp riktig dose:  Under 25 kg:   0,5 ml  Over 25 kg:     1,0 ml Sett foreskrevet dose i ytre lårmuskel i 90 graders vinkel.  Hvis barnet ikke kommer til bevissthet etter 10 minutter, trenger det glukose intravenøst. Det anbefales å ringe 113 når man har benyttet seg av Glucagon for å få fortløpende veiledning fra AMK.  Når barnet er kommet til bevissthet, bør det drikke noe søtt og spise mat som inneholder karbohydrater, for å unngå ny hypoglykemi.  Bivirkninger av glukagon er kvalme, oppkast og magesmerter.     </vt:lpstr>
      <vt:lpstr>Baqsimi</vt:lpstr>
      <vt:lpstr>PowerPoint-presentasjon</vt:lpstr>
      <vt:lpstr>Hva er høyt blodsukker?</vt:lpstr>
      <vt:lpstr>PowerPoint-presentasjon</vt:lpstr>
      <vt:lpstr>PowerPoint-presentasjon</vt:lpstr>
      <vt:lpstr>Tiltak ved høyt blodsukker</vt:lpstr>
      <vt:lpstr>Hva er ketoacidose / syreforgiftning?</vt:lpstr>
      <vt:lpstr>PowerPoint-presentasjon</vt:lpstr>
      <vt:lpstr>Hvorfor måle ketoner?</vt:lpstr>
      <vt:lpstr>PowerPoint-presentasjon</vt:lpstr>
      <vt:lpstr>Måling av ketoner i blod</vt:lpstr>
      <vt:lpstr>PowerPoint-presentasjon</vt:lpstr>
      <vt:lpstr>PowerPoint-presentasjon</vt:lpstr>
      <vt:lpstr>   Hva er karbohydrater?</vt:lpstr>
      <vt:lpstr>Hva skjer med maten i kroppen?</vt:lpstr>
      <vt:lpstr>Hva kan jeg spise?</vt:lpstr>
      <vt:lpstr>PowerPoint-presentasjon</vt:lpstr>
      <vt:lpstr>Nyttige hjelpemidler</vt:lpstr>
      <vt:lpstr>Karbohydrat i ulike måltider </vt:lpstr>
      <vt:lpstr>Mat som ikke trenger insulin</vt:lpstr>
      <vt:lpstr>Søtstoffer </vt:lpstr>
      <vt:lpstr>PowerPoint-presentasjon</vt:lpstr>
      <vt:lpstr>      </vt:lpstr>
      <vt:lpstr>IK = Insulin/karbohydrat forhold</vt:lpstr>
      <vt:lpstr>Måltidsdose insulin </vt:lpstr>
      <vt:lpstr>IF = insulinfølsomhetsfaktor</vt:lpstr>
      <vt:lpstr>Korreksjon av blodsukker</vt:lpstr>
      <vt:lpstr>PowerPoint-presentasjon</vt:lpstr>
      <vt:lpstr>PowerPoint-presentasjon</vt:lpstr>
      <vt:lpstr>Insulindose</vt:lpstr>
      <vt:lpstr>Bursdagsselskap</vt:lpstr>
      <vt:lpstr>Lørdagsgodt og snacks</vt:lpstr>
      <vt:lpstr>PowerPoint-presentasjon</vt:lpstr>
      <vt:lpstr>PowerPoint-presentasjon</vt:lpstr>
      <vt:lpstr>PowerPoint-presentasjon</vt:lpstr>
      <vt:lpstr>PowerPoint-presentasjon</vt:lpstr>
      <vt:lpstr>PowerPoint-presentasjon</vt:lpstr>
      <vt:lpstr>PowerPoint-presentasjon</vt:lpstr>
      <vt:lpstr>    Hva bør du passe på ved trening?</vt:lpstr>
      <vt:lpstr>PowerPoint-presentasjon</vt:lpstr>
      <vt:lpstr>Hvordan unngå hypoglykemi under aktivitet?</vt:lpstr>
      <vt:lpstr>Høyt blodsukker før trening</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Helse Sør-Øst RHF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kt3</dc:creator>
  <cp:keywords>&lt;dok45694.pptx&gt;&lt;n&gt;ek_type&lt;/n&gt;&lt;v&gt;DOK&lt;/v&gt;&lt;n&gt;khb&lt;/n&gt;&lt;v&gt;UB&lt;/v&gt;&lt;n&gt;beskyttet&lt;/n&gt;&lt;v&gt;nei&lt;/v&gt;&lt;/dok45694.pptx&gt;</cp:keywords>
  <dc:description>EK_Avdeling¤2#4¤2# ¤3#EK_Avsnitt¤2#4¤2# ¤3#EK_Bedriftsnavn¤2#1¤2#Sørlandet sykehus HF¤3#EK_GjelderFra¤2#0¤2#22.03.2023¤3#EK_KlGjelderFra¤2#0¤2#¤3#EK_Opprettet¤2#0¤2#01.02.2018¤3#EK_Utgitt¤2#0¤2#01.02.2018¤3#EK_IBrukDato¤2#0¤2#22.03.2023¤3#EK_DokumentID¤2#0¤2#D45694¤3#EK_DokTittel¤2#0¤2#Diabetes behandlingslinje - Undervisning Diabetes type 1 hos barn og ungdom, Barne- og ungdomsavdelingen¤3#EK_DokType¤2#0¤2#Prosedyre¤3#EK_DocLvlShort¤2#0¤2# ¤3#EK_DocLevel¤2#0¤2# ¤3#EK_EksRef¤2#2¤2# 0	¤3#EK_Erstatter¤2#0¤2#2.03¤3#EK_ErstatterD¤2#0¤2#20.05.2020¤3#EK_Signatur¤2#0¤2#For fagdirektør, overlege Per Kristian Hyldmo¤3#EK_Verifisert¤2#0¤2# ¤3#EK_Hørt¤2#0¤2# ¤3#EK_AuditReview¤2#2¤2# ¤3#EK_AuditApprove¤2#2¤2# ¤3#EK_Gradering¤2#0¤2#Åpen¤3#EK_Gradnr¤2#4¤2#0¤3#EK_Kapittel¤2#4¤2# ¤3#EK_Referanse¤2#2¤2# 0	¤3#EK_RefNr¤2#0¤2#I.4.3.4.1-48¤3#EK_Revisjon¤2#0¤2#2.04¤3#EK_Ansvarlig¤2#0¤2#Kjellfrid Tolfsen¤3#EK_SkrevetAv¤2#0¤2#Arbeidsgruppe Diabetes ved SSA og SSK¤3#EK_DokAnsvNavn¤2#0¤2#Jorunn Ulriksen¤3#EK_UText2¤2#0¤2# ¤3#EK_UText3¤2#0¤2# ¤3#EK_UText4¤2#0¤2# ¤3#EK_Status¤2#0¤2#I bruk¤3#EK_Stikkord¤2#0¤2#opplæring, undervisning, diabetes mellitus,¤3#EK_SuperStikkord¤2#0¤2#¤3#EK_Rapport¤2#3¤2#¤3#EK_EKPrintMerke¤2#0¤2#¤3#EK_Watermark¤2#0¤2#¤3#EK_Utgave¤2#0¤2#2.04¤3#EK_Merknad¤2#7¤2#Forlenget gyldighet til 22.03.2026 uten endringer i dokumentet.¤3#EK_VerLogg¤2#2¤2#Ver. 2.04 - 22.03.2023|Forlenget gyldighet til 22.03.2026 uten endringer i dokumentet.¤1#Ver. 2.03 - 14.03.2021|¤1#Ver. 2.02 - 09.03.2021|¤1#Ver. 2.01 - 23.11.2020|¤1#Ver. 2.00 - 20.05.2020|¤1#Ver. 1.02 - 04.04.2018|¤1#Ver. 1.01 - 03.04.2018|¤1#Ver. 1.00 - 01.02.2018|Undervisningsopplegget er revidert av diabetesteam ved SSK. UTH¤3#EK_RF1¤2#4¤2# ¤3#EK_RF2¤2#4¤2# ¤3#EK_RF3¤2#4¤2# ¤3#EK_RF4¤2#4¤2# ¤3#EK_RF5¤2#4¤2# ¤3#EK_RF6¤2#4¤2# ¤3#EK_RF7¤2#4¤2# ¤3#EK_RF8¤2#4¤2# ¤3#EK_RF9¤2#4¤2# ¤3#EK_Mappe1¤2#4¤2# ¤3#EK_Mappe2¤2#4¤2# ¤3#EK_Mappe3¤2#4¤2# ¤3#EK_Mappe4¤2#4¤2# ¤3#EK_Mappe5¤2#4¤2# ¤3#EK_Mappe6¤2#4¤2# ¤3#EK_Mappe7¤2#4¤2# ¤3#EK_Mappe8¤2#4¤2# ¤3#EK_Mappe9¤2#4¤2# ¤3#EK_DL¤2#0¤2#48¤3#EK_GjelderTil¤2#0¤2#22.03.2026¤3#EK_Vedlegg¤2#2¤2# 0	¤3#EK_AvdelingOver¤2#4¤2# ¤3#EK_HRefNr¤2#0¤2# ¤3#EK_HbNavn¤2#0¤2# ¤3#EK_DokRefnr¤2#4¤2#000104030401¤3#EK_Dokendrdato¤2#4¤2#06.05.2022 04:59:58¤3#EK_HbType¤2#4¤2# ¤3#EK_Offisiell¤2#4¤2# ¤3#EK_VedleggRef¤2#4¤2#I.4.3.4.1-48¤3#EK_Strukt00¤2#5¤2#¤5#I¤5#Foretaksnivå¤5#0¤5#0¤4#.¤5#4¤5#Fagspesifikke prosedyrer¤5#0¤5#0¤4#.¤5#3¤5#Barn og unge¤5#0¤5#0¤4#.¤5#4¤5#Endokrinologi med diabetes¤5#0¤5#0¤4#.¤5#1¤5#DIA - Behandlingslinje Nyoppdaget diabetes¤5#0¤5#0¤4#\¤3#EK_Strukt01¤2#5¤2#¤3#EK_Pub¤2#6¤2#;¤3#EKR_DokType¤2#0¤2# ¤3#EKR_Doktittel¤2#0¤2# ¤3#EKR_DokumentID¤2#0¤2# ¤3#EKR_RefNr¤2#0¤2# ¤3#EKR_Gradering¤2#0¤2# ¤3#EKR_Signatur¤2#0¤2# ¤3#EKR_Verifisert¤2#0¤2# ¤3#EKR_Hørt¤2#0¤2# ¤3#EKR_AuditReview¤2#2¤2# ¤3#EKR_AuditApprove¤2#2¤2# ¤3#EKR_AuditFinal¤2#2¤2# ¤3#EKR_Dokeier¤2#0¤2# ¤3#EKR_Status¤2#0¤2# ¤3#EKR_Opprettet¤2#0¤2# ¤3#EKR_Endret¤2#0¤2# ¤3#EKR_Ibruk¤2#0¤2# ¤3#EKR_Rapport¤2#3¤2# ¤3#EKR_Utgitt¤2#0¤2# ¤3#EKR_SkrevetAv¤2#0¤2# ¤3#EKR_UText1¤2#0¤2# ¤3#EKR_UText2¤2#0¤2# ¤3#EKR_UText3¤2#0¤2# ¤3#EKR_UText4¤2#0¤2# ¤3#EKR_DokRefnr¤2#4¤2# ¤3#EKR_Gradnr¤2#4¤2# ¤3#EKR_Strukt00¤2#5¤2#¤5#I¤5#Foretaksnivå¤5#0¤5#0¤4#.¤5#4¤5#Fagspesifikke prosedyrer¤5#0¤5#0¤4#.¤5#3¤5#Barn og unge¤5#0¤5#0¤4#.¤5#4¤5#Endokrinologi med diabetes¤5#0¤5#0¤4#.¤5#1¤5#DIA - Behandlingslinje Nyoppdaget diabetes¤5#0¤5#0¤4#\¤3#</dc:description>
  <cp:lastModifiedBy>Kjellfrid Tolfsen</cp:lastModifiedBy>
  <cp:revision>87</cp:revision>
  <dcterms:created xsi:type="dcterms:W3CDTF">2018-01-25T10:27:18Z</dcterms:created>
  <dcterms:modified xsi:type="dcterms:W3CDTF">2023-03-22T13:37:20Z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urrDocVer">
    <vt:lpwstr>2.20</vt:lpwstr>
  </property>
  <property fmtid="{D5CDD505-2E9C-101B-9397-08002B2CF9AE}" pid="3" name="EK_Format">
    <vt:lpwstr>-1</vt:lpwstr>
  </property>
</Properties>
</file>