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777413"/>
  <p:custDataLst>
    <p:tags r:id="rId20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3" autoAdjust="0"/>
    <p:restoredTop sz="90929"/>
  </p:normalViewPr>
  <p:slideViewPr>
    <p:cSldViewPr>
      <p:cViewPr varScale="1">
        <p:scale>
          <a:sx n="104" d="100"/>
          <a:sy n="104" d="100"/>
        </p:scale>
        <p:origin x="3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9525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091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091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B71A3878-C021-4381-A7A2-5191994995C3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3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9525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091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091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EC508B3D-E2BA-4AAA-B7AE-A801A2023B2C}" type="slidenum">
              <a:rPr lang="en-GB"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57725"/>
            <a:ext cx="5029200" cy="441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854075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201710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868B1-FF26-428D-9BA9-6E450D475600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A1AE3-D851-4602-A29E-BA3A802C85C1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53373-9510-4216-BEA8-112CEA93C4ED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33A36-96FC-4B4B-BDB8-FE4E326718C2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CF4EF-33CC-4B69-BBE6-CE29F6E08AE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5495F-D6CB-445F-92AD-18EE437D9A3C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F052D-2CDA-427D-AF83-E97566D4741E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DC3E7-4FCC-4606-B0D0-F38BBECEB0C3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E2923-63BE-4459-8A4D-E3888C59D8CE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68E88-2367-40D2-A759-43CCFBFBF0D6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5B7DB-6B48-4EED-84F0-D5300C2414D2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/>
            </a:lvl1pPr>
          </a:lstStyle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/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/>
            </a:lvl1pPr>
          </a:lstStyle>
          <a:p>
            <a:fld id="{70FDE844-B769-4321-BEA4-1024C0C7F1B2}" type="slidenum">
              <a:rPr lang="en-GB"/>
              <a:t>‹#›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tittelstil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311150" y="311150"/>
            <a:ext cx="8521700" cy="6235700"/>
          </a:xfrm>
          <a:prstGeom prst="roundRect">
            <a:avLst>
              <a:gd name="adj" fmla="val 3556"/>
            </a:avLst>
          </a:prstGeom>
          <a:noFill/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23528" y="548681"/>
            <a:ext cx="2952328" cy="1872208"/>
          </a:xfrm>
        </p:spPr>
        <p:txBody>
          <a:bodyPr>
            <a:noAutofit/>
          </a:bodyPr>
          <a:lstStyle/>
          <a:p>
            <a:r>
              <a:rPr lang="nb-NO" sz="4000" smtClean="0"/>
              <a:t>Intensivseng, Hill-Rom TotalCare</a:t>
            </a:r>
            <a:endParaRPr lang="nb-NO" sz="400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>
          <a:xfrm>
            <a:off x="609600" y="2492896"/>
            <a:ext cx="2738264" cy="2515209"/>
          </a:xfrm>
        </p:spPr>
        <p:txBody>
          <a:bodyPr>
            <a:normAutofit/>
          </a:bodyPr>
          <a:lstStyle/>
          <a:p>
            <a:r>
              <a:rPr lang="nb-NO" sz="1600" smtClean="0"/>
              <a:t>Start alltid med å Nullstille vekt før pasienten flyttes over i senga.</a:t>
            </a:r>
          </a:p>
          <a:p>
            <a:pPr>
              <a:buFont typeface="Arial"/>
              <a:buChar char="•"/>
            </a:pPr>
            <a:r>
              <a:rPr lang="nb-NO" sz="1600" smtClean="0"/>
              <a:t>Legg senga helt flat</a:t>
            </a:r>
          </a:p>
          <a:p>
            <a:pPr>
              <a:buFont typeface="Arial"/>
              <a:buChar char="•"/>
            </a:pPr>
            <a:r>
              <a:rPr lang="nb-NO" sz="1600" smtClean="0"/>
              <a:t>Kjør senga opp i høyeste posisjon</a:t>
            </a:r>
          </a:p>
          <a:p>
            <a:pPr>
              <a:buFont typeface="Arial"/>
              <a:buChar char="•"/>
            </a:pPr>
            <a:r>
              <a:rPr lang="nb-NO" sz="1600" smtClean="0"/>
              <a:t>Nullstill via meny på Display høyre side </a:t>
            </a:r>
            <a:endParaRPr lang="nb-NO" sz="1600"/>
          </a:p>
        </p:txBody>
      </p:sp>
      <p:pic>
        <p:nvPicPr>
          <p:cNvPr id="7" name="Picture 2" descr="\\sikt.sykehuspartner.no\Data\SSHF\KRS\Brukere\ap1\My Pictures\Total%20Care%20SpO2RT_bild%201%20350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598" b="3598"/>
          <a:stretch>
            <a:fillRect/>
          </a:stretch>
        </p:blipFill>
        <p:spPr bwMode="auto">
          <a:xfrm rot="420000">
            <a:off x="3289046" y="1129245"/>
            <a:ext cx="5049727" cy="407050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608" t="14022" r="7028" b="11012"/>
          <a:stretch>
            <a:fillRect/>
          </a:stretch>
        </p:blipFill>
        <p:spPr bwMode="auto">
          <a:xfrm>
            <a:off x="1187624" y="4725144"/>
            <a:ext cx="1368152" cy="841940"/>
          </a:xfrm>
          <a:prstGeom prst="rect">
            <a:avLst/>
          </a:prstGeom>
          <a:noFill/>
          <a:ln w="9525" cap="rnd">
            <a:noFill/>
            <a:miter lim="800000"/>
          </a:ln>
          <a:effectLst/>
        </p:spPr>
      </p:pic>
      <p:cxnSp>
        <p:nvCxnSpPr>
          <p:cNvPr id="10" name="Rett pil 9"/>
          <p:cNvCxnSpPr/>
          <p:nvPr/>
        </p:nvCxnSpPr>
        <p:spPr>
          <a:xfrm>
            <a:off x="1619672" y="4581128"/>
            <a:ext cx="144016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0410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Vektfunksjonen</a:t>
            </a:r>
            <a:endParaRPr lang="nb-NO"/>
          </a:p>
        </p:txBody>
      </p:sp>
      <p:sp>
        <p:nvSpPr>
          <p:cNvPr id="9" name="Plassholder for innhold 8"/>
          <p:cNvSpPr>
            <a:spLocks noGrp="1"/>
          </p:cNvSpPr>
          <p:nvPr>
            <p:ph sz="half" idx="1"/>
          </p:nvPr>
        </p:nvSpPr>
        <p:spPr>
          <a:xfrm>
            <a:off x="457200" y="2060847"/>
            <a:ext cx="4038600" cy="4294077"/>
          </a:xfrm>
        </p:spPr>
        <p:txBody>
          <a:bodyPr/>
          <a:lstStyle/>
          <a:p>
            <a:r>
              <a:rPr lang="nb-NO" smtClean="0"/>
              <a:t>Trykk på vekt på hovedmenyen</a:t>
            </a:r>
          </a:p>
          <a:p>
            <a:r>
              <a:rPr lang="nb-NO" smtClean="0"/>
              <a:t>Nullstill vekten før pasienten legges i sengen</a:t>
            </a:r>
          </a:p>
          <a:p>
            <a:r>
              <a:rPr lang="nb-NO" smtClean="0"/>
              <a:t>For å veie pasient i seng, følg instruksene på skjermen</a:t>
            </a:r>
            <a:endParaRPr lang="nb-NO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0" y="2204864"/>
            <a:ext cx="4572000" cy="374441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9864753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080120"/>
          </a:xfrm>
        </p:spPr>
        <p:txBody>
          <a:bodyPr/>
          <a:lstStyle/>
          <a:p>
            <a:pPr algn="ctr"/>
            <a:r>
              <a:rPr lang="nb-NO" smtClean="0"/>
              <a:t>Betjeningspanel venstre side</a:t>
            </a:r>
            <a:endParaRPr lang="nb-N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0" y="1844824"/>
            <a:ext cx="6096000" cy="396044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ekstSylinder 6"/>
          <p:cNvSpPr txBox="1"/>
          <p:nvPr/>
        </p:nvSpPr>
        <p:spPr>
          <a:xfrm>
            <a:off x="1547664" y="580526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For å kunne aktivere de ulike funksjonene, trykk på nøkkelen først. Denne vil lyse i 20 sekunder, og i løpet av denne tiden kan man aktivere ønsket funksjon.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51256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Display hovedmeny</a:t>
            </a:r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810110"/>
            <a:ext cx="5122912" cy="384218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5580112" y="1920085"/>
            <a:ext cx="3106688" cy="4434840"/>
          </a:xfrm>
        </p:spPr>
        <p:txBody>
          <a:bodyPr/>
          <a:lstStyle/>
          <a:p>
            <a:endParaRPr lang="nb-NO" smtClean="0"/>
          </a:p>
          <a:p>
            <a:r>
              <a:rPr lang="nb-NO" smtClean="0"/>
              <a:t>Velg OPTI-REST, vendeassistanse og maks oppblåsning under </a:t>
            </a:r>
            <a:r>
              <a:rPr lang="nb-NO" smtClean="0">
                <a:solidFill>
                  <a:schemeClr val="accent1">
                    <a:lumMod val="75000"/>
                  </a:schemeClr>
                </a:solidFill>
              </a:rPr>
              <a:t>Overflate</a:t>
            </a:r>
          </a:p>
          <a:p>
            <a:r>
              <a:rPr lang="nb-NO" smtClean="0"/>
              <a:t>Velg Rotasjon og Prekusjon/Vibrasjon under </a:t>
            </a:r>
            <a:r>
              <a:rPr lang="nb-NO" smtClean="0">
                <a:solidFill>
                  <a:schemeClr val="accent1">
                    <a:lumMod val="75000"/>
                  </a:schemeClr>
                </a:solidFill>
              </a:rPr>
              <a:t>Terapi</a:t>
            </a:r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669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>
                <a:solidFill>
                  <a:schemeClr val="accent1">
                    <a:lumMod val="75000"/>
                  </a:schemeClr>
                </a:solidFill>
              </a:rPr>
              <a:t>Overflate</a:t>
            </a:r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23528" y="2186862"/>
            <a:ext cx="5328592" cy="399644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5580112" y="1920085"/>
            <a:ext cx="3106688" cy="4434840"/>
          </a:xfrm>
        </p:spPr>
        <p:txBody>
          <a:bodyPr>
            <a:normAutofit fontScale="92500" lnSpcReduction="20000"/>
          </a:bodyPr>
          <a:lstStyle/>
          <a:p>
            <a:endParaRPr lang="nb-NO" smtClean="0"/>
          </a:p>
          <a:p>
            <a:r>
              <a:rPr lang="nb-NO" err="1" smtClean="0"/>
              <a:t>Opti-rest gir øket komfort for pasienten samtidig som trykkavlastning opprettholdes</a:t>
            </a:r>
          </a:p>
          <a:p>
            <a:r>
              <a:rPr lang="nb-NO" err="1" smtClean="0"/>
              <a:t>Vendehjelp hjelper deg å snu pasienten. Sideskinnen må være oppe.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51336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err="1" smtClean="0"/>
              <a:t>Vendeassistanse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mtClean="0"/>
          </a:p>
          <a:p>
            <a:r>
              <a:rPr lang="nb-NO" smtClean="0"/>
              <a:t>Denne brukes for å snu pasienten til høyre eller venstre side.</a:t>
            </a:r>
          </a:p>
          <a:p>
            <a:r>
              <a:rPr lang="nb-NO" b="1" smtClean="0"/>
              <a:t>Tips ved stell: </a:t>
            </a:r>
            <a:r>
              <a:rPr lang="nb-NO" smtClean="0"/>
              <a:t>Bruk vendeassistanse for å snu. Når pasienten er kommet over, bruk max oppblåsning for å stelle på rygg og sete.</a:t>
            </a:r>
          </a:p>
          <a:p>
            <a:r>
              <a:rPr lang="nb-NO" smtClean="0"/>
              <a:t>Max oppblåst funksjonen avbrytes etter 30 minutter.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5754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Terapi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457200" y="1916833"/>
            <a:ext cx="3394720" cy="4608512"/>
          </a:xfrm>
        </p:spPr>
        <p:txBody>
          <a:bodyPr>
            <a:normAutofit fontScale="85000" lnSpcReduction="10000"/>
          </a:bodyPr>
          <a:lstStyle/>
          <a:p>
            <a:r>
              <a:rPr lang="nb-NO" b="1" smtClean="0"/>
              <a:t>Rotasjon:</a:t>
            </a:r>
            <a:r>
              <a:rPr lang="nb-NO" smtClean="0"/>
              <a:t> Programmet roterer pasienten mellom høyre sideleie, ryggleie og venstre sideleie. Velg grader.</a:t>
            </a:r>
          </a:p>
          <a:p>
            <a:r>
              <a:rPr lang="nb-NO" b="1" smtClean="0"/>
              <a:t>Perkusjon og vibrasjon: </a:t>
            </a:r>
            <a:r>
              <a:rPr lang="nb-NO" smtClean="0"/>
              <a:t>Program som banker eller vibrerer på øvre del av rygg. Lungesekret mobiliseres og løsner.</a:t>
            </a:r>
          </a:p>
          <a:p>
            <a:r>
              <a:rPr lang="nb-NO" smtClean="0"/>
              <a:t>Følg instruksjonene på skjermen.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3779912" y="1937140"/>
            <a:ext cx="4999856" cy="408414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513902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mtClean="0"/>
              <a:t>Rengjøring av sengen etter bruk</a:t>
            </a:r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Madrassen kan vaskes for hånd såpevann</a:t>
            </a:r>
          </a:p>
          <a:p>
            <a:r>
              <a:rPr lang="nb-NO" smtClean="0"/>
              <a:t>Ved smitte kan madrassen vaskes med Virkon. Perasafe max 1%</a:t>
            </a:r>
          </a:p>
          <a:p>
            <a:r>
              <a:rPr lang="nb-NO" smtClean="0"/>
              <a:t>Pass på at det ikke kommer vann inn i modullene i hodeenden. (behandlingsmoduller –rotasjon, perkusjon og vibrasjon)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04534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Transport av intensivsenga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smtClean="0"/>
              <a:t>Alle sidegrindene må være oppe</a:t>
            </a:r>
          </a:p>
          <a:p>
            <a:r>
              <a:rPr lang="nb-NO" smtClean="0"/>
              <a:t>Ta opp kjørehåndtakene</a:t>
            </a:r>
          </a:p>
          <a:p>
            <a:r>
              <a:rPr lang="nb-NO" smtClean="0"/>
              <a:t>Koble bort strømkabelen</a:t>
            </a:r>
          </a:p>
          <a:p>
            <a:r>
              <a:rPr lang="nb-NO" smtClean="0"/>
              <a:t>Dersom bremsepedalen står vannrett, er den i nøytral posisjon og sengen kan flyttes i alle retninger</a:t>
            </a:r>
          </a:p>
          <a:p>
            <a:r>
              <a:rPr lang="nb-NO" smtClean="0"/>
              <a:t>Dersom bremsepedalen står i styreposisjon, kan man flytte sengen i en rett linje gjennom korridorer.</a:t>
            </a:r>
          </a:p>
          <a:p>
            <a:r>
              <a:rPr lang="nb-NO" smtClean="0"/>
              <a:t>Trykk på kjørehåndtakenes innside (en eller begge) for å aktivere drivmekanismen. Bremsepedalen må da stå i styreposisjon.</a:t>
            </a:r>
          </a:p>
          <a:p>
            <a:r>
              <a:rPr lang="nb-NO" err="1" smtClean="0"/>
              <a:t>Sengeenden må ikke brukes til å styre sengen med under transport.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0214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Hvordan ta ned sidegrindene</a:t>
            </a:r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5537" y="1916831"/>
            <a:ext cx="6048671" cy="3960441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ekstSylinder 6"/>
          <p:cNvSpPr txBox="1"/>
          <p:nvPr/>
        </p:nvSpPr>
        <p:spPr>
          <a:xfrm>
            <a:off x="6516216" y="3140968"/>
            <a:ext cx="262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smtClean="0"/>
              <a:t>Grip utløserhåndtaket og dra ut. Sideskinnen senkes automatisk</a:t>
            </a:r>
            <a:endParaRPr lang="nb-NO" sz="2400"/>
          </a:p>
        </p:txBody>
      </p:sp>
      <p:cxnSp>
        <p:nvCxnSpPr>
          <p:cNvPr id="9" name="Rett pil 8"/>
          <p:cNvCxnSpPr/>
          <p:nvPr/>
        </p:nvCxnSpPr>
        <p:spPr>
          <a:xfrm rot="10800000" flipV="1">
            <a:off x="3419872" y="4437112"/>
            <a:ext cx="3024336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6708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err="1" smtClean="0"/>
              <a:t>Iv-stativ</a:t>
            </a:r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7544" y="2276872"/>
            <a:ext cx="4968552" cy="410445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ekstSylinder 6"/>
          <p:cNvSpPr txBox="1"/>
          <p:nvPr/>
        </p:nvSpPr>
        <p:spPr>
          <a:xfrm>
            <a:off x="5796136" y="2492896"/>
            <a:ext cx="30243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sz="2400" smtClean="0"/>
              <a:t> Iv-stativet tåler 18 kg.</a:t>
            </a:r>
          </a:p>
          <a:p>
            <a:pPr>
              <a:buFont typeface="Arial" pitchFamily="34" charset="0"/>
              <a:buChar char="•"/>
            </a:pPr>
            <a:endParaRPr lang="nb-NO" sz="2400" smtClean="0"/>
          </a:p>
          <a:p>
            <a:pPr>
              <a:buFont typeface="Arial" pitchFamily="34" charset="0"/>
              <a:buChar char="•"/>
            </a:pPr>
            <a:endParaRPr lang="nb-NO" sz="2400"/>
          </a:p>
          <a:p>
            <a:pPr>
              <a:buFont typeface="Arial" pitchFamily="34" charset="0"/>
              <a:buChar char="•"/>
            </a:pPr>
            <a:r>
              <a:rPr lang="nb-NO" sz="2400" smtClean="0"/>
              <a:t> Det kan legges ned ved først å løfte det opp av sporet, deretter legges ned langs hodeenden.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88917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152128"/>
          </a:xfrm>
        </p:spPr>
        <p:txBody>
          <a:bodyPr/>
          <a:lstStyle/>
          <a:p>
            <a:pPr algn="ctr"/>
            <a:r>
              <a:rPr lang="nb-NO" smtClean="0"/>
              <a:t>Betjeningspanel høyre side</a:t>
            </a:r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3462"/>
          <a:stretch>
            <a:fillRect/>
          </a:stretch>
        </p:blipFill>
        <p:spPr bwMode="auto">
          <a:xfrm>
            <a:off x="827584" y="1772816"/>
            <a:ext cx="7776864" cy="324036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TekstSylinder 8"/>
          <p:cNvSpPr txBox="1"/>
          <p:nvPr/>
        </p:nvSpPr>
        <p:spPr>
          <a:xfrm>
            <a:off x="3995936" y="198884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>
                <a:solidFill>
                  <a:srgbClr val="C00000"/>
                </a:solidFill>
              </a:rPr>
              <a:t>Seng opp/ned</a:t>
            </a:r>
            <a:endParaRPr lang="nb-NO" sz="1200">
              <a:solidFill>
                <a:srgbClr val="C00000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059832" y="198884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>
                <a:solidFill>
                  <a:srgbClr val="C00000"/>
                </a:solidFill>
              </a:rPr>
              <a:t>Hodet opp/ned</a:t>
            </a:r>
            <a:endParaRPr lang="nb-NO" sz="1200">
              <a:solidFill>
                <a:srgbClr val="C00000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2195736" y="19888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>
                <a:solidFill>
                  <a:srgbClr val="C00000"/>
                </a:solidFill>
              </a:rPr>
              <a:t>Kneledd opp/ned</a:t>
            </a:r>
            <a:endParaRPr lang="nb-NO" sz="1200">
              <a:solidFill>
                <a:srgbClr val="C00000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55576" y="530120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Når man regulerer på hodeenden, reguleres kneleddet samtidig</a:t>
            </a:r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1187624" y="198884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>
                <a:solidFill>
                  <a:srgbClr val="C00000"/>
                </a:solidFill>
              </a:rPr>
              <a:t>Fotende opp/ned</a:t>
            </a:r>
            <a:endParaRPr lang="nb-NO" sz="1200">
              <a:solidFill>
                <a:srgbClr val="C00000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107504" y="3068960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>
                <a:solidFill>
                  <a:srgbClr val="C00000"/>
                </a:solidFill>
              </a:rPr>
              <a:t>Forlenge og forkorte fotenden</a:t>
            </a:r>
            <a:endParaRPr lang="nb-NO" sz="1200">
              <a:solidFill>
                <a:srgbClr val="C00000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4788024" y="206084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>
                <a:solidFill>
                  <a:srgbClr val="C00000"/>
                </a:solidFill>
              </a:rPr>
              <a:t>Plan eller skrå seng</a:t>
            </a:r>
            <a:endParaRPr lang="nb-NO" sz="1200">
              <a:solidFill>
                <a:srgbClr val="C00000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5580112" y="20608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>
                <a:solidFill>
                  <a:srgbClr val="C00000"/>
                </a:solidFill>
              </a:rPr>
              <a:t>Stol-posisjon</a:t>
            </a:r>
            <a:endParaRPr lang="nb-NO" sz="1200">
              <a:solidFill>
                <a:srgbClr val="C00000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5436096" y="443711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smtClean="0">
                <a:solidFill>
                  <a:srgbClr val="C00000"/>
                </a:solidFill>
              </a:rPr>
              <a:t>Boost-funksjon</a:t>
            </a:r>
            <a:endParaRPr lang="nb-NO" sz="1200">
              <a:solidFill>
                <a:srgbClr val="C00000"/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755576" y="558924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err="1" smtClean="0"/>
              <a:t>Boost-funksjonen kan brukes når pasienten skal lenger opp i sengen</a:t>
            </a:r>
            <a:endParaRPr lang="nb-NO"/>
          </a:p>
        </p:txBody>
      </p:sp>
      <p:cxnSp>
        <p:nvCxnSpPr>
          <p:cNvPr id="21" name="Rett pil 20"/>
          <p:cNvCxnSpPr>
            <a:stCxn id="17" idx="0"/>
          </p:cNvCxnSpPr>
          <p:nvPr/>
        </p:nvCxnSpPr>
        <p:spPr>
          <a:xfrm rot="16200000" flipV="1">
            <a:off x="5724128" y="4293096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 22"/>
          <p:cNvCxnSpPr>
            <a:stCxn id="16" idx="2"/>
          </p:cNvCxnSpPr>
          <p:nvPr/>
        </p:nvCxnSpPr>
        <p:spPr>
          <a:xfrm flipH="1">
            <a:off x="6012160" y="2522513"/>
            <a:ext cx="0" cy="330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pil 26"/>
          <p:cNvCxnSpPr/>
          <p:nvPr/>
        </p:nvCxnSpPr>
        <p:spPr>
          <a:xfrm>
            <a:off x="5292080" y="2492896"/>
            <a:ext cx="71214" cy="28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flipV="1">
            <a:off x="827584" y="3573016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pil 32"/>
          <p:cNvCxnSpPr>
            <a:stCxn id="13" idx="2"/>
          </p:cNvCxnSpPr>
          <p:nvPr/>
        </p:nvCxnSpPr>
        <p:spPr>
          <a:xfrm>
            <a:off x="1583668" y="2450505"/>
            <a:ext cx="36004" cy="402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pil 34"/>
          <p:cNvCxnSpPr/>
          <p:nvPr/>
        </p:nvCxnSpPr>
        <p:spPr>
          <a:xfrm>
            <a:off x="2555776" y="2492896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/>
          <p:nvPr/>
        </p:nvCxnSpPr>
        <p:spPr>
          <a:xfrm rot="5400000">
            <a:off x="3167844" y="2672916"/>
            <a:ext cx="503262" cy="143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/>
          <p:nvPr/>
        </p:nvCxnSpPr>
        <p:spPr>
          <a:xfrm>
            <a:off x="4211960" y="2420888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6064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smtClean="0"/>
              <a:t>To små tips</a:t>
            </a:r>
            <a:endParaRPr lang="nb-NO" b="1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smtClean="0"/>
          </a:p>
          <a:p>
            <a:endParaRPr lang="nb-NO"/>
          </a:p>
          <a:p>
            <a:r>
              <a:rPr lang="nb-NO" sz="3200" smtClean="0"/>
              <a:t>Hodeenden kan tas av og benyttes som ryggunderlag ved HLR</a:t>
            </a:r>
            <a:r>
              <a:rPr lang="nb-NO" smtClean="0"/>
              <a:t>.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smtClean="0"/>
          </a:p>
          <a:p>
            <a:endParaRPr lang="nb-NO"/>
          </a:p>
          <a:p>
            <a:r>
              <a:rPr lang="nb-NO" sz="3200" smtClean="0"/>
              <a:t>Sengen kan bli 20 cm kortere ved å snu fotenden på sengen</a:t>
            </a:r>
            <a:r>
              <a:rPr lang="nb-NO" smtClean="0"/>
              <a:t>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983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152128"/>
          </a:xfrm>
        </p:spPr>
        <p:txBody>
          <a:bodyPr/>
          <a:lstStyle/>
          <a:p>
            <a:pPr algn="ctr"/>
            <a:r>
              <a:rPr lang="nb-NO" err="1" smtClean="0"/>
              <a:t>Rtg. thorax</a:t>
            </a:r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7544" y="1988840"/>
            <a:ext cx="4536504" cy="372616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TekstSylinder 3"/>
          <p:cNvSpPr txBox="1"/>
          <p:nvPr/>
        </p:nvSpPr>
        <p:spPr>
          <a:xfrm>
            <a:off x="5940152" y="2420888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smtClean="0"/>
              <a:t>Dra ned glidelåsen på madrassen og legg inn røntgenplata</a:t>
            </a:r>
            <a:endParaRPr lang="nb-NO" sz="3200"/>
          </a:p>
        </p:txBody>
      </p:sp>
    </p:spTree>
    <p:extLst>
      <p:ext uri="{BB962C8B-B14F-4D97-AF65-F5344CB8AC3E}">
        <p14:creationId xmlns:p14="http://schemas.microsoft.com/office/powerpoint/2010/main" val="26098260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224136"/>
          </a:xfrm>
        </p:spPr>
        <p:txBody>
          <a:bodyPr/>
          <a:lstStyle/>
          <a:p>
            <a:pPr algn="ctr"/>
            <a:r>
              <a:rPr lang="nb-NO" smtClean="0"/>
              <a:t>Hodevinkel </a:t>
            </a:r>
            <a:endParaRPr lang="nb-NO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2339752" y="1988840"/>
            <a:ext cx="4572000" cy="27368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ekstSylinder 6"/>
          <p:cNvSpPr txBox="1"/>
          <p:nvPr/>
        </p:nvSpPr>
        <p:spPr>
          <a:xfrm>
            <a:off x="2411760" y="5013176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Kula viser hvor mange grader hodeenden er hevet</a:t>
            </a:r>
            <a:endParaRPr lang="nb-NO" sz="2800"/>
          </a:p>
        </p:txBody>
      </p:sp>
    </p:spTree>
    <p:extLst>
      <p:ext uri="{BB962C8B-B14F-4D97-AF65-F5344CB8AC3E}">
        <p14:creationId xmlns:p14="http://schemas.microsoft.com/office/powerpoint/2010/main" val="16118892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147248" cy="864096"/>
          </a:xfrm>
        </p:spPr>
        <p:txBody>
          <a:bodyPr>
            <a:normAutofit/>
          </a:bodyPr>
          <a:lstStyle/>
          <a:p>
            <a:pPr algn="ctr"/>
            <a:r>
              <a:rPr lang="nb-NO" sz="3200" err="1" smtClean="0"/>
              <a:t>Trendelenburg og HLR-situasjoner</a:t>
            </a:r>
            <a:endParaRPr lang="nb-NO" sz="320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2"/>
          </p:nvPr>
        </p:nvSpPr>
        <p:spPr>
          <a:xfrm>
            <a:off x="457200" y="1988840"/>
            <a:ext cx="3008313" cy="413732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nb-NO" sz="1800" smtClean="0"/>
              <a:t> For å oppnå Trendelenburgleie</a:t>
            </a:r>
            <a:r>
              <a:rPr lang="nb-NO" sz="1800"/>
              <a:t> </a:t>
            </a:r>
            <a:r>
              <a:rPr lang="nb-NO" sz="1800" smtClean="0"/>
              <a:t>løft og hold oppe TREN-pedalen med foten. Når man har oppnådd ønsket posisjon, slipper man pedalen</a:t>
            </a:r>
          </a:p>
          <a:p>
            <a:pPr>
              <a:buFont typeface="Arial" pitchFamily="34" charset="0"/>
              <a:buChar char="•"/>
            </a:pPr>
            <a:r>
              <a:rPr lang="nb-NO" sz="1800" smtClean="0"/>
              <a:t> Ved en akutt HLR-situasjon, må man trø på pedalen. Da vil hodeenden gå helt ned og sengen flates ut. Det blåses luft inn i madrassen til max oppblåst. Hodeenden kan evt brukes som hjertebrett. Etter 30 min går madrassen tilbake til normal.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2045493"/>
            <a:ext cx="5111750" cy="383381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7247267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21.08.14"/>
  <p:tag name="AS_TITLE" val="Aspose.Slides for .NET 4.0 Client Profile"/>
  <p:tag name="AS_VERSION" val="21.8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553</Words>
  <Application>Microsoft Office PowerPoint</Application>
  <PresentationFormat>Skjermfremvisning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Default Design</vt:lpstr>
      <vt:lpstr>Intensivseng, Hill-Rom TotalCare</vt:lpstr>
      <vt:lpstr>Transport av intensivsenga</vt:lpstr>
      <vt:lpstr>Hvordan ta ned sidegrindene</vt:lpstr>
      <vt:lpstr>Iv-stativ</vt:lpstr>
      <vt:lpstr>Betjeningspanel høyre side</vt:lpstr>
      <vt:lpstr>To små tips</vt:lpstr>
      <vt:lpstr>Rtg. thorax</vt:lpstr>
      <vt:lpstr>Hodevinkel </vt:lpstr>
      <vt:lpstr>Trendelenburg og HLR-situasjoner</vt:lpstr>
      <vt:lpstr>Vektfunksjonen</vt:lpstr>
      <vt:lpstr>Betjeningspanel venstre side</vt:lpstr>
      <vt:lpstr>Display hovedmeny</vt:lpstr>
      <vt:lpstr>Overflate</vt:lpstr>
      <vt:lpstr>Vendeassistanse</vt:lpstr>
      <vt:lpstr>Terapi</vt:lpstr>
      <vt:lpstr>Rengjøring av sengen etter bruk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Powerpoint</dc:title>
  <dc:subject>00|[RefNr]|[Gradnr]</dc:subject>
  <dc:creator>LeifK</dc:creator>
  <cp:keywords>&lt;dok47259.pptx&gt;&lt;n&gt;ek_type&lt;/n&gt;&lt;v&gt;DOK&lt;/v&gt;&lt;n&gt;khb&lt;/n&gt;&lt;v&gt;UB&lt;/v&gt;&lt;n&gt;beskyttet&lt;/n&gt;&lt;v&gt;nei&lt;/v&gt;&lt;/dok47259.pptx&gt;</cp:keywords>
  <dc:description>EK_Avdeling¤2#4¤2# ¤3#EK_Avsnitt¤2#4¤2# ¤3#EK_Bedriftsnavn¤2#1¤2#Sørlandet sykehus HF¤3#EK_GjelderFra¤2#0¤2#23.09.2022¤3#EK_KlGjelderFra¤2#0¤2#¤3#EK_Opprettet¤2#0¤2#19.10.2018¤3#EK_Utgitt¤2#0¤2#19.10.2018¤3#EK_IBrukDato¤2#0¤2#23.09.2022¤3#EK_DokumentID¤2#0¤2#D47259¤3#EK_DokTittel¤2#0¤2#Brukerveiledning til intensivsenga: "Hill Rom"¤3#EK_DokType¤2#0¤2#Generelt dokument¤3#EK_DocLvlShort¤2#0¤2#Nivå 2¤3#EK_DocLevel¤2#0¤2#Avdelingsdokumenter¤3#EK_EksRef¤2#2¤2# 0	¤3#EK_Erstatter¤2#0¤2#0.01¤3#EK_ErstatterD¤2#0¤2#04.09.2020¤3#EK_Signatur¤2#0¤2#&lt;ikke styrt&gt;¤3#EK_Verifisert¤2#0¤2# ¤3#EK_Hørt¤2#0¤2# ¤3#EK_AuditReview¤2#2¤2# ¤3#EK_AuditApprove¤2#2¤2# ¤3#EK_Gradering¤2#0¤2#Åpen¤3#EK_Gradnr¤2#4¤2#0¤3#EK_Kapittel¤2#4¤2# ¤3#EK_Referanse¤2#2¤2# 0	¤3#EK_RefNr¤2#0¤2#II.SOK.AIO.SSK.2.e-27¤3#EK_Revisjon¤2#0¤2#-¤3#EK_Ansvarlig¤2#0¤2#Frode Kleveland¤3#EK_SkrevetAv¤2#0¤2#Anne Pettersen¤3#EK_DokAnsvNavn¤2#0¤2#Frode Kleveland¤3#EK_UText2¤2#0¤2# ¤3#EK_UText3¤2#0¤2# ¤3#EK_UText4¤2#0¤2# ¤3#EK_Status¤2#0¤2#I bruk¤3#EK_Stikkord¤2#0¤2#intensivseng, Hill-Rom¤3#EK_SuperStikkord¤2#0¤2#¤3#EK_Rapport¤2#3¤2#¤3#EK_EKPrintMerke¤2#0¤2#¤3#EK_Watermark¤2#0¤2#¤3#EK_Utgave¤2#0¤2#0.02¤3#EK_Merknad¤2#7¤2#¤3#EK_VerLogg¤2#2¤2#Ver. 0.02 - 23.09.2022|¤1#Ver. 0.01 - 04.09.2020|Forlenget gyldighet til 04.09.2022 uten endringer i dokumentet.¤1#Ver. 0.00 - 19.10.2018|¤3#EK_RF1¤2#4¤2#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¤3#EK_DL¤2#0¤2#27¤3#EK_GjelderTil¤2#0¤2#23.09.2024¤3#EK_Vedlegg¤2#2¤2# 0	¤3#EK_AvdelingOver¤2#4¤2# ¤3#EK_HRefNr¤2#0¤2# ¤3#EK_HbNavn¤2#0¤2# ¤3#EK_DokRefnr¤2#4¤2#00020307030205¤3#EK_Dokendrdato¤2#4¤2#05.05.2022 16:27:58¤3#EK_HbType¤2#4¤2# ¤3#EK_Offisiell¤2#4¤2# ¤3#EK_VedleggRef¤2#4¤2#II.SOK.AIO.SSK.2.e-27¤3#EK_Strukt00¤2#5¤2#¤5#II¤5#Klinikknivå¤5#0¤5#0¤4#.¤5#SOK¤5#Somatikk Kristiansand¤5#0¤5#0¤4#.¤5#AIO¤5#Anestesi, Intensiv, Operasjon¤5#0¤5#0¤4#.¤5#SSK¤5#Intensiv - SSK¤5#2¤5#0¤4#.¤5#2¤5#Pasienter og brukere¤5#0¤5#0¤4#.¤5#e¤5#Undervisning/Sertifisering¤5#0¤5#0¤4#\¤3#EK_Strukt01¤2#5¤2#¤3#EK_Pub¤2#6¤2#;15;¤3#EKR_DokType¤2#0¤2#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¤3#EKR_Strukt00¤2#5¤2#¤5#II¤5#Klinikknivå¤5#0¤5#0¤4#.¤5#SOK¤5#Somatikk Kristiansand¤5#0¤5#0¤4#.¤5#AIO¤5#Anestesi, Intensiv, Operasjon¤5#0¤5#0¤4#.¤5#SSK¤5#Intensiv - SSK¤5#2¤5#0¤4#.¤5#2¤5#Pasienter og brukere¤5#0¤5#0¤4#.¤5#e¤5#Undervisning/Sertifisering¤5#0¤5#0¤4#\¤3#</dc:description>
  <cp:lastModifiedBy>Frode Kleveland</cp:lastModifiedBy>
  <cp:revision>86</cp:revision>
  <cp:lastPrinted>1999-11-02T12:57:05Z</cp:lastPrinted>
  <dcterms:created xsi:type="dcterms:W3CDTF">1996-08-05T15:40:36Z</dcterms:created>
  <dcterms:modified xsi:type="dcterms:W3CDTF">2022-09-23T10:57:14Z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rrDocVer">
    <vt:lpwstr>2.20</vt:lpwstr>
  </property>
  <property fmtid="{D5CDD505-2E9C-101B-9397-08002B2CF9AE}" pid="3" name="EK_Format">
    <vt:lpwstr>10</vt:lpwstr>
  </property>
  <property fmtid="{D5CDD505-2E9C-101B-9397-08002B2CF9AE}" pid="4" name="shape_Counter">
    <vt:i4>29</vt:i4>
  </property>
</Properties>
</file>