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handoutMasterIdLst>
    <p:handoutMasterId r:id="rId2"/>
  </p:handoutMasterIdLst>
  <p:sldIdLst>
    <p:sldId id="256" r:id="rId3"/>
    <p:sldId id="288" r:id="rId4"/>
    <p:sldId id="258" r:id="rId5"/>
    <p:sldId id="291" r:id="rId6"/>
    <p:sldId id="280" r:id="rId7"/>
    <p:sldId id="281" r:id="rId8"/>
    <p:sldId id="282" r:id="rId9"/>
    <p:sldId id="283" r:id="rId10"/>
    <p:sldId id="284" r:id="rId11"/>
    <p:sldId id="274" r:id="rId12"/>
    <p:sldId id="275" r:id="rId13"/>
    <p:sldId id="286" r:id="rId14"/>
    <p:sldId id="293" r:id="rId15"/>
    <p:sldId id="264" r:id="rId16"/>
    <p:sldId id="292" r:id="rId17"/>
    <p:sldId id="294" r:id="rId18"/>
  </p:sldIdLst>
  <p:sldSz cx="9144000" cy="6858000" type="screen4x3"/>
  <p:notesSz cx="6797675" cy="9928225"/>
  <p:custDataLst>
    <p:tags r:id="rId19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49" autoAdjust="0"/>
  </p:normalViewPr>
  <p:slideViewPr>
    <p:cSldViewPr>
      <p:cViewPr varScale="1">
        <p:scale>
          <a:sx n="121" d="100"/>
          <a:sy n="121" d="100"/>
        </p:scale>
        <p:origin x="131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tags" Target="tags/tag1.xml" /><Relationship Id="rId2" Type="http://schemas.openxmlformats.org/officeDocument/2006/relationships/handoutMaster" Target="handoutMasters/handoutMaster1.xml" /><Relationship Id="rId20" Type="http://schemas.openxmlformats.org/officeDocument/2006/relationships/presProps" Target="presProps.xml" /><Relationship Id="rId21" Type="http://schemas.openxmlformats.org/officeDocument/2006/relationships/viewProps" Target="viewProps.xml" /><Relationship Id="rId22" Type="http://schemas.openxmlformats.org/officeDocument/2006/relationships/theme" Target="theme/theme1.xml" /><Relationship Id="rId23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1" y="9430090"/>
            <a:ext cx="2945659" cy="496411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4" y="9430090"/>
            <a:ext cx="2945659" cy="496411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5883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slide" Target="slide9.xml" TargetMode="Internal" /><Relationship Id="rId11" Type="http://schemas.openxmlformats.org/officeDocument/2006/relationships/slide" Target="slide12.xml" TargetMode="Internal" /><Relationship Id="rId12" Type="http://schemas.openxmlformats.org/officeDocument/2006/relationships/slide" Target="slide16.xml" TargetMode="Internal" /><Relationship Id="rId13" Type="http://schemas.openxmlformats.org/officeDocument/2006/relationships/image" Target="../media/image1.jpeg" /><Relationship Id="rId14" Type="http://schemas.openxmlformats.org/officeDocument/2006/relationships/slide" Target="slide8.xml" TargetMode="Internal" /><Relationship Id="rId15" Type="http://schemas.openxmlformats.org/officeDocument/2006/relationships/slide" Target="slide14.xml" TargetMode="Internal" /><Relationship Id="rId16" Type="http://schemas.openxmlformats.org/officeDocument/2006/relationships/slide" Target="slide4.xml" TargetMode="Internal" /><Relationship Id="rId17" Type="http://schemas.openxmlformats.org/officeDocument/2006/relationships/hyperlink" Target="https://metodebok.no/cp" TargetMode="External" /><Relationship Id="rId2" Type="http://schemas.openxmlformats.org/officeDocument/2006/relationships/slide" Target="slide2.xml" TargetMode="Internal" /><Relationship Id="rId3" Type="http://schemas.openxmlformats.org/officeDocument/2006/relationships/slide" Target="slide3.xml" TargetMode="Internal" /><Relationship Id="rId4" Type="http://schemas.openxmlformats.org/officeDocument/2006/relationships/slide" Target="slide5.xml" TargetMode="Internal" /><Relationship Id="rId5" Type="http://schemas.openxmlformats.org/officeDocument/2006/relationships/slide" Target="slide6.xml" TargetMode="Internal" /><Relationship Id="rId6" Type="http://schemas.openxmlformats.org/officeDocument/2006/relationships/slide" Target="slide15.xml" TargetMode="Internal" /><Relationship Id="rId7" Type="http://schemas.openxmlformats.org/officeDocument/2006/relationships/slide" Target="slide11.xml" TargetMode="Internal" /><Relationship Id="rId8" Type="http://schemas.openxmlformats.org/officeDocument/2006/relationships/slide" Target="slide10.xml" TargetMode="Internal" /><Relationship Id="rId9" Type="http://schemas.openxmlformats.org/officeDocument/2006/relationships/slide" Target="slide7.xml" TargetMode="Interna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s://www.siv.no/helsefaglig/cp-registeret" TargetMode="External" /><Relationship Id="rId3" Type="http://schemas.openxmlformats.org/officeDocument/2006/relationships/hyperlink" Target="http://www.isaac.no/" TargetMode="External" /><Relationship Id="rId4" Type="http://schemas.openxmlformats.org/officeDocument/2006/relationships/hyperlink" Target="https://ek-sshf.sikt.sykehuspartner.no/docs/dok/dok48770.pdf" TargetMode="External" /><Relationship Id="rId5" Type="http://schemas.openxmlformats.org/officeDocument/2006/relationships/slide" Target="slide1.xml" TargetMode="Interna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hyperlink" Target="https://www.siv.no/seksjon/CP-registeret_/Documents/Klassifikasjonsverktoy/ModifiedAshwort_skala_fysioterapi.pdf" TargetMode="External" /><Relationship Id="rId11" Type="http://schemas.openxmlformats.org/officeDocument/2006/relationships/slide" Target="slide1.xml" TargetMode="Internal" /><Relationship Id="rId12" Type="http://schemas.openxmlformats.org/officeDocument/2006/relationships/hyperlink" Target="http://www.macs.nu/files/Mini-MACS_Norweigan_2018.pdf" TargetMode="External" /><Relationship Id="rId13" Type="http://schemas.openxmlformats.org/officeDocument/2006/relationships/hyperlink" Target="http://www.macs.nu/files/MACS_Norweigen_2010.pdf" TargetMode="External" /><Relationship Id="rId14" Type="http://schemas.openxmlformats.org/officeDocument/2006/relationships/hyperlink" Target="dok50571.pdf%09" TargetMode="External" /><Relationship Id="rId15" Type="http://schemas.openxmlformats.org/officeDocument/2006/relationships/hyperlink" Target="https://oslo-universitetssykehus.no/seksjon-avdeling/Documents/CPOP%20PPAS%20manual.pdf" TargetMode="External" /><Relationship Id="rId2" Type="http://schemas.openxmlformats.org/officeDocument/2006/relationships/hyperlink" Target="https://www.siv.no/seksjon/CP-registeret_/Documents/Klassifikasjonsverktoy/GMFCS_2007.pdf" TargetMode="External" /><Relationship Id="rId3" Type="http://schemas.openxmlformats.org/officeDocument/2006/relationships/hyperlink" Target="https://www.siv.no/seksjon/CP-registeret_/Documents/Klassifikasjonsverktoy/GMFCS6-12.pdf" TargetMode="External" /><Relationship Id="rId4" Type="http://schemas.openxmlformats.org/officeDocument/2006/relationships/hyperlink" Target="https://www.siv.no/seksjon/CP-registeret_/Documents/Klassifikasjonsverktoy/GMFCS12-18.pdf" TargetMode="External" /><Relationship Id="rId5" Type="http://schemas.openxmlformats.org/officeDocument/2006/relationships/hyperlink" Target="https://www.siv.no/seksjon/CP-registeret_/Documents/Klassifikasjonsverktoy/Viking_Scale_norsk_2012.pdf" TargetMode="External" /><Relationship Id="rId6" Type="http://schemas.openxmlformats.org/officeDocument/2006/relationships/hyperlink" Target="https://www.siv.no/seksjon/CP-registeret_/Documents/Klassifikasjonsverktoy/CFCS_2012.pdf" TargetMode="External" /><Relationship Id="rId7" Type="http://schemas.openxmlformats.org/officeDocument/2006/relationships/hyperlink" Target="https://www.siv.no/seksjon/CP-registeret_/Documents/Klassifikasjonsverktoy/Assisting_Hand_Assessment.pdf" TargetMode="External" /><Relationship Id="rId8" Type="http://schemas.openxmlformats.org/officeDocument/2006/relationships/hyperlink" Target="https://www.siv.no/seksjon/CP-registeret_/Documents/Klassifikasjonsverktoy/Pediatric_Evaluation_of_disability_Inventory.pdf" TargetMode="External" /><Relationship Id="rId9" Type="http://schemas.openxmlformats.org/officeDocument/2006/relationships/hyperlink" Target="https://www.siv.no/seksjon/CP-registeret_/Documents/Klassifikasjonsverktoy/ModifiedAshwort_skala_ergoterapi.pdf" TargetMode="Externa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www.siv.no/seksjon/CP-registeret_/Documents/Samtykker-og-skjemaer/Samtykke%20NorCP%202021.pdf" TargetMode="External" /><Relationship Id="rId3" Type="http://schemas.openxmlformats.org/officeDocument/2006/relationships/hyperlink" Target="https://www.siv.no/seksjon/CP-registeret_/Documents/Samtykker/NorCP%20samtykkeerkl%C3%A6ring.pdf" TargetMode="External" /><Relationship Id="rId4" Type="http://schemas.openxmlformats.org/officeDocument/2006/relationships/slide" Target="slide1.xml" TargetMode="Interna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.xml" TargetMode="Interna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hyperlink" Target="https://www.helsedirektoratet.no/veiledere/rehabilitering-habilitering-individuell-plan-og-koordinator" TargetMode="External" /><Relationship Id="rId11" Type="http://schemas.openxmlformats.org/officeDocument/2006/relationships/hyperlink" Target="https://www.bhss.no/" TargetMode="External" /><Relationship Id="rId12" Type="http://schemas.openxmlformats.org/officeDocument/2006/relationships/hyperlink" Target="dok49064.docx%09" TargetMode="External" /><Relationship Id="rId2" Type="http://schemas.openxmlformats.org/officeDocument/2006/relationships/image" Target="../media/image1.jpeg" /><Relationship Id="rId3" Type="http://schemas.openxmlformats.org/officeDocument/2006/relationships/hyperlink" Target="https://ek-sshf.sikt.sykehuspartner.no/getdoc.aspx?id=48694" TargetMode="External" /><Relationship Id="rId4" Type="http://schemas.openxmlformats.org/officeDocument/2006/relationships/hyperlink" Target="http://www.isaac.no/fagstoff/om-ask/brosjyrer-ask/" TargetMode="External" /><Relationship Id="rId5" Type="http://schemas.openxmlformats.org/officeDocument/2006/relationships/hyperlink" Target="https://www.statped.no/laringsressurser/ask/e-laring-grunnkompetanse-i-alternativ-og-supplerende-kommunikasjon-ask/" TargetMode="External" /><Relationship Id="rId6" Type="http://schemas.openxmlformats.org/officeDocument/2006/relationships/hyperlink" Target="https://www.statped.no/laringsressurser/ask/god-ask/" TargetMode="External" /><Relationship Id="rId7" Type="http://schemas.openxmlformats.org/officeDocument/2006/relationships/hyperlink" Target="https://www.udir.no/laring-og-trivsel/spesialpedagogikk/alternativ-og-supplerende-kommunikasjon-ask/#:~:text=Noen%20tilstander%20der%20det%20kan%20v%C3%A6re%20behov%20for,sansetap%206%20autismespekterforstyrrelser%207%20spr%C3%A5kforstyrrelser%208%20ervervet%20hjerneskade#:~:text=Noen%20tilstander%20der%20det%20kan%20v%C3%A6re%20behov%20for,sansetap%206%20autismespekterforstyrrelser%207%20spr%C3%A5kforstyrrelser%208%20ervervet%20hjerneskade#:~:text=Noen%20tilstander%20der%20det%20kan%20v%C3%A6re%20behov%20for,sansetap%206%20autismespekterforstyrrelser%207%20spr%C3%A5kforstyrrelser%208%20ervervet%20hjerneskade#:~:text=Noen%20tilstander%20der%20det%20kan%20v%C3%A6re%20behov%20for,sansetap%206%20autismespekterforstyrrelser%207%20spr%C3%A5kforstyrrelser%208%20ervervet%20hjerneskade#:~:text=Noen%20tilstander%20der%20det%20kan%20v%C3%A6re%20behov%20for,sansetap%206%20autismespekterforstyrrelser%207%20spr%C3%A5kforstyrrelser%208%20ervervet%20hjerneskade" TargetMode="External" /><Relationship Id="rId8" Type="http://schemas.openxmlformats.org/officeDocument/2006/relationships/slide" Target="slide1.xml" TargetMode="Internal" /><Relationship Id="rId9" Type="http://schemas.openxmlformats.org/officeDocument/2006/relationships/hyperlink" Target="https://ffm.no/wp-content/uploads/2013/04/barn-og-unge-med-nedsatt-funksjonsevne-hvilke-rettigheter-har-familien-2.pdf" TargetMode="Externa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s://www.cp.no/" TargetMode="External" /><Relationship Id="rId3" Type="http://schemas.openxmlformats.org/officeDocument/2006/relationships/hyperlink" Target="http://www.hbf.no/" TargetMode="External" /><Relationship Id="rId4" Type="http://schemas.openxmlformats.org/officeDocument/2006/relationships/hyperlink" Target="https://www.cpdanmark.dk/" TargetMode="External" /><Relationship Id="rId5" Type="http://schemas.openxmlformats.org/officeDocument/2006/relationships/slide" Target="slide1.xml" TargetMode="Interna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slide" Target="slide1.xml" TargetMode="Internal" /><Relationship Id="rId3" Type="http://schemas.openxmlformats.org/officeDocument/2006/relationships/hyperlink" Target="https://sshf.no/avdelinger/somatikk-kristiansand/barne-og-ungdomsavdelingen-bua/rib" TargetMode="External" /><Relationship Id="rId4" Type="http://schemas.openxmlformats.org/officeDocument/2006/relationships/hyperlink" Target="dok48873.docx%09" TargetMode="External" /><Relationship Id="rId5" Type="http://schemas.openxmlformats.org/officeDocument/2006/relationships/hyperlink" Target="https://www.sunnaas.no/regional-koordinerende-enhet/habiliteringstilbud#intensiv-habilitering#intensiv-habilitering#intensiv-habilitering#intensiv-habilitering#intensiv-habilitering#intensiv-habilitering#intensiv-habilitering" TargetMode="External" /><Relationship Id="rId6" Type="http://schemas.openxmlformats.org/officeDocument/2006/relationships/slide" Target="slide3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slide" Target="slide1.xml" TargetMode="Internal" /><Relationship Id="rId2" Type="http://schemas.openxmlformats.org/officeDocument/2006/relationships/hyperlink" Target="https://ek-sshf.sikt.sykehuspartner.no/docs/pub/dok48730.pdf" TargetMode="External" /><Relationship Id="rId3" Type="http://schemas.openxmlformats.org/officeDocument/2006/relationships/slide" Target="slide12.xml" TargetMode="Internal" /><Relationship Id="rId4" Type="http://schemas.openxmlformats.org/officeDocument/2006/relationships/slide" Target="slide10.xml" TargetMode="Internal" /><Relationship Id="rId5" Type="http://schemas.openxmlformats.org/officeDocument/2006/relationships/slide" Target="slide16.xml" TargetMode="Internal" /><Relationship Id="rId6" Type="http://schemas.openxmlformats.org/officeDocument/2006/relationships/hyperlink" Target="dok48725.docx" TargetMode="External" /><Relationship Id="rId7" Type="http://schemas.openxmlformats.org/officeDocument/2006/relationships/hyperlink" Target="https://ek-sshf.sikt.sykehuspartner.no/docs/pub/dok47834.pdf" TargetMode="External" /><Relationship Id="rId8" Type="http://schemas.openxmlformats.org/officeDocument/2006/relationships/hyperlink" Target="https://ek-sshf.sikt.sykehuspartner.no/docs/pub/dok48581.pdf" TargetMode="External" /><Relationship Id="rId9" Type="http://schemas.openxmlformats.org/officeDocument/2006/relationships/slide" Target="slide13.xml" TargetMode="Interna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.jpeg" /><Relationship Id="rId3" Type="http://schemas.openxmlformats.org/officeDocument/2006/relationships/hyperlink" Target="https://ek-sshf.sikt.sykehuspartner.no/docs/pub/dok47941.pdf" TargetMode="External" /><Relationship Id="rId4" Type="http://schemas.openxmlformats.org/officeDocument/2006/relationships/hyperlink" Target="https://ek-sshf.sikt.sykehuspartner.no/docs/pub/dok48262.pdf" TargetMode="External" /><Relationship Id="rId5" Type="http://schemas.openxmlformats.org/officeDocument/2006/relationships/slide" Target="slide1.xml" TargetMode="Interna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s://oslo-universitetssykehus.no/avdelinger/barne-og-ungdomsklinikken/barneavdeling-for-nevrofag/cpop-cerebral-parese-oppfolgingsprogram" TargetMode="External" /><Relationship Id="rId3" Type="http://schemas.openxmlformats.org/officeDocument/2006/relationships/hyperlink" Target="https://ek-sshf.sikt.sykehuspartner.no/docs/pub/dok48360.pdf" TargetMode="External" /><Relationship Id="rId4" Type="http://schemas.openxmlformats.org/officeDocument/2006/relationships/slide" Target="slide16.xml" TargetMode="Internal" /><Relationship Id="rId5" Type="http://schemas.openxmlformats.org/officeDocument/2006/relationships/hyperlink" Target="dok48725.docx" TargetMode="External" /><Relationship Id="rId6" Type="http://schemas.openxmlformats.org/officeDocument/2006/relationships/hyperlink" Target="https://ek-sshf.sikt.sykehuspartner.no/docs/pub/dok49738.pdf" TargetMode="External" /><Relationship Id="rId7" Type="http://schemas.openxmlformats.org/officeDocument/2006/relationships/hyperlink" Target="https://ek-sshf.sikt.sykehuspartner.no/docs/pub/dok48582.pdf" TargetMode="External" /><Relationship Id="rId8" Type="http://schemas.openxmlformats.org/officeDocument/2006/relationships/slide" Target="slide13.xml" TargetMode="Internal" /><Relationship Id="rId9" Type="http://schemas.openxmlformats.org/officeDocument/2006/relationships/slide" Target="slide1.xml" TargetMode="Interna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slide" Target="slide13.xml" TargetMode="Internal" /><Relationship Id="rId11" Type="http://schemas.openxmlformats.org/officeDocument/2006/relationships/slide" Target="slide1.xml" TargetMode="Internal" /><Relationship Id="rId2" Type="http://schemas.openxmlformats.org/officeDocument/2006/relationships/slide" Target="slide10.xml" TargetMode="Internal" /><Relationship Id="rId3" Type="http://schemas.openxmlformats.org/officeDocument/2006/relationships/hyperlink" Target="https://ek-sshf.sikt.sykehuspartner.no/docs/pub/dok48360.pdf" TargetMode="External" /><Relationship Id="rId4" Type="http://schemas.openxmlformats.org/officeDocument/2006/relationships/slide" Target="slide16.xml" TargetMode="Internal" /><Relationship Id="rId5" Type="http://schemas.openxmlformats.org/officeDocument/2006/relationships/hyperlink" Target="https://www.bhss.no/" TargetMode="External" /><Relationship Id="rId6" Type="http://schemas.openxmlformats.org/officeDocument/2006/relationships/hyperlink" Target="dok48725.docx" TargetMode="External" /><Relationship Id="rId7" Type="http://schemas.openxmlformats.org/officeDocument/2006/relationships/hyperlink" Target="https://ek-sshf.sikt.sykehuspartner.no/docs/pub/dok47836.pdf" TargetMode="External" /><Relationship Id="rId8" Type="http://schemas.openxmlformats.org/officeDocument/2006/relationships/hyperlink" Target="https://ek-sshf.sikt.sykehuspartner.no/docs/pub/dok48255.pdf" TargetMode="External" /><Relationship Id="rId9" Type="http://schemas.openxmlformats.org/officeDocument/2006/relationships/hyperlink" Target="https://ek-sshf.sikt.sykehuspartner.no/docs/pub/dok48265.pdf" TargetMode="Externa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slide" Target="slide1.xml" TargetMode="Internal" /><Relationship Id="rId2" Type="http://schemas.openxmlformats.org/officeDocument/2006/relationships/slide" Target="slide10.xml" TargetMode="Internal" /><Relationship Id="rId3" Type="http://schemas.openxmlformats.org/officeDocument/2006/relationships/hyperlink" Target="https://ek-sshf.sikt.sykehuspartner.no/docs/pub/dok48360.pdf" TargetMode="External" /><Relationship Id="rId4" Type="http://schemas.openxmlformats.org/officeDocument/2006/relationships/slide" Target="slide16.xml" TargetMode="Internal" /><Relationship Id="rId5" Type="http://schemas.openxmlformats.org/officeDocument/2006/relationships/hyperlink" Target="https://www.bhss.no/" TargetMode="External" /><Relationship Id="rId6" Type="http://schemas.openxmlformats.org/officeDocument/2006/relationships/hyperlink" Target="dok48725.docx" TargetMode="External" /><Relationship Id="rId7" Type="http://schemas.openxmlformats.org/officeDocument/2006/relationships/hyperlink" Target="https://ek-sshf.sikt.sykehuspartner.no/docs/pub/dok47837.pdf" TargetMode="External" /><Relationship Id="rId8" Type="http://schemas.openxmlformats.org/officeDocument/2006/relationships/hyperlink" Target="https://ek-sshf.sikt.sykehuspartner.no/docs/pub/dok48257.pdf" TargetMode="External" /><Relationship Id="rId9" Type="http://schemas.openxmlformats.org/officeDocument/2006/relationships/slide" Target="slide13.xml" TargetMode="Interna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slide" Target="slide13.xml" TargetMode="Internal" /><Relationship Id="rId11" Type="http://schemas.openxmlformats.org/officeDocument/2006/relationships/slide" Target="slide1.xml" TargetMode="Internal" /><Relationship Id="rId2" Type="http://schemas.openxmlformats.org/officeDocument/2006/relationships/slide" Target="slide10.xml" TargetMode="Internal" /><Relationship Id="rId3" Type="http://schemas.openxmlformats.org/officeDocument/2006/relationships/hyperlink" Target="https://ek-sshf.sikt.sykehuspartner.no/docs/pub/dok48360.pdf" TargetMode="External" /><Relationship Id="rId4" Type="http://schemas.openxmlformats.org/officeDocument/2006/relationships/slide" Target="slide16.xml" TargetMode="Internal" /><Relationship Id="rId5" Type="http://schemas.openxmlformats.org/officeDocument/2006/relationships/hyperlink" Target="https://www.bhss.no/" TargetMode="External" /><Relationship Id="rId6" Type="http://schemas.openxmlformats.org/officeDocument/2006/relationships/hyperlink" Target="dok48725.docx" TargetMode="External" /><Relationship Id="rId7" Type="http://schemas.openxmlformats.org/officeDocument/2006/relationships/hyperlink" Target="https://ek-sshf.sikt.sykehuspartner.no/docs/pub/dok47838.pdf" TargetMode="External" /><Relationship Id="rId8" Type="http://schemas.openxmlformats.org/officeDocument/2006/relationships/hyperlink" Target="https://ek-sshf.sikt.sykehuspartner.no/docs/pub/dok48258.pdf" TargetMode="External" /><Relationship Id="rId9" Type="http://schemas.openxmlformats.org/officeDocument/2006/relationships/hyperlink" Target="https://ek-sshf.sikt.sykehuspartner.no/docs/pub/dok48769.pdf" TargetMode="Externa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hyperlink" Target="https://ek-sshf.sikt.sykehuspartner.no/docs/pub/dok48769.pdf" TargetMode="External" /><Relationship Id="rId11" Type="http://schemas.openxmlformats.org/officeDocument/2006/relationships/slide" Target="slide13.xml" TargetMode="Internal" /><Relationship Id="rId12" Type="http://schemas.openxmlformats.org/officeDocument/2006/relationships/hyperlink" Target="https://ek-sshf.sikt.sykehuspartner.no/GetDoc.aspx?id=55411" TargetMode="External" /><Relationship Id="rId13" Type="http://schemas.openxmlformats.org/officeDocument/2006/relationships/slide" Target="slide1.xml" TargetMode="Internal" /><Relationship Id="rId2" Type="http://schemas.openxmlformats.org/officeDocument/2006/relationships/slide" Target="slide10.xml" TargetMode="Internal" /><Relationship Id="rId3" Type="http://schemas.openxmlformats.org/officeDocument/2006/relationships/hyperlink" Target="https://ek-sshf.sikt.sykehuspartner.no/docs/pub/dok48360.pdf" TargetMode="External" /><Relationship Id="rId4" Type="http://schemas.openxmlformats.org/officeDocument/2006/relationships/slide" Target="slide16.xml" TargetMode="Internal" /><Relationship Id="rId5" Type="http://schemas.openxmlformats.org/officeDocument/2006/relationships/hyperlink" Target="https://www.bhss.no/" TargetMode="External" /><Relationship Id="rId6" Type="http://schemas.openxmlformats.org/officeDocument/2006/relationships/hyperlink" Target="https://ek-sshf.sikt.sykehuspartner.no/docs/pub/dok57053.pdf" TargetMode="External" /><Relationship Id="rId7" Type="http://schemas.openxmlformats.org/officeDocument/2006/relationships/hyperlink" Target="dok48725.docx" TargetMode="External" /><Relationship Id="rId8" Type="http://schemas.openxmlformats.org/officeDocument/2006/relationships/hyperlink" Target="https://ek-sshf.sikt.sykehuspartner.no/docs/pub/dok47840.pdf" TargetMode="External" /><Relationship Id="rId9" Type="http://schemas.openxmlformats.org/officeDocument/2006/relationships/hyperlink" Target="https://ek-sshf.sikt.sykehuspartner.no/docs/pub/dok48259.pdf" TargetMode="Externa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hyperlink" Target="https://ek-sshf.sikt.sykehuspartner.no/docs/pub/dok21840.pdf" TargetMode="External" /><Relationship Id="rId11" Type="http://schemas.openxmlformats.org/officeDocument/2006/relationships/slide" Target="slide1.xml" TargetMode="Internal" /><Relationship Id="rId2" Type="http://schemas.openxmlformats.org/officeDocument/2006/relationships/slide" Target="slide10.xml" TargetMode="Internal" /><Relationship Id="rId3" Type="http://schemas.openxmlformats.org/officeDocument/2006/relationships/hyperlink" Target="https://ek-sshf.sikt.sykehuspartner.no/docs/pub/dok48360.pdf" TargetMode="External" /><Relationship Id="rId4" Type="http://schemas.openxmlformats.org/officeDocument/2006/relationships/slide" Target="slide16.xml" TargetMode="Internal" /><Relationship Id="rId5" Type="http://schemas.openxmlformats.org/officeDocument/2006/relationships/hyperlink" Target="https://www.bhss.no/" TargetMode="External" /><Relationship Id="rId6" Type="http://schemas.openxmlformats.org/officeDocument/2006/relationships/hyperlink" Target="dok48725.docx" TargetMode="External" /><Relationship Id="rId7" Type="http://schemas.openxmlformats.org/officeDocument/2006/relationships/hyperlink" Target="https://ek-sshf.sikt.sykehuspartner.no/docs/pub/dok47840.pdf" TargetMode="External" /><Relationship Id="rId8" Type="http://schemas.openxmlformats.org/officeDocument/2006/relationships/hyperlink" Target="https://ek-sshf.sikt.sykehuspartner.no/docs/pub/dok48261.pdf" TargetMode="External" /><Relationship Id="rId9" Type="http://schemas.openxmlformats.org/officeDocument/2006/relationships/hyperlink" Target="https://ek-sshf.sikt.sykehuspartner.no/docs/pub/dok57054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Femkant 3">
            <a:hlinkClick r:id="rId2" action="ppaction://hlinksldjump"/>
          </p:cNvPr>
          <p:cNvSpPr/>
          <p:nvPr/>
        </p:nvSpPr>
        <p:spPr>
          <a:xfrm>
            <a:off x="251520" y="1837564"/>
            <a:ext cx="1008112" cy="55371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5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Diagnose-</a:t>
            </a:r>
          </a:p>
          <a:p>
            <a:pPr algn="ctr"/>
            <a:r>
              <a:rPr lang="nb-NO" sz="1050" smtClean="0">
                <a:latin typeface="Verdana" pitchFamily="34" charset="0"/>
                <a:ea typeface="Verdana" pitchFamily="34" charset="0"/>
                <a:cs typeface="Verdana" pitchFamily="34" charset="0"/>
              </a:rPr>
              <a:t>fase </a:t>
            </a:r>
          </a:p>
        </p:txBody>
      </p:sp>
      <p:sp>
        <p:nvSpPr>
          <p:cNvPr id="5" name="Femkant 4">
            <a:hlinkClick r:id="rId3" action="ppaction://hlinksldjump"/>
          </p:cNvPr>
          <p:cNvSpPr/>
          <p:nvPr/>
        </p:nvSpPr>
        <p:spPr>
          <a:xfrm>
            <a:off x="1325548" y="1839479"/>
            <a:ext cx="1022919" cy="547916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nb-NO" sz="9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Babyhab.</a:t>
            </a:r>
          </a:p>
          <a:p>
            <a:pPr algn="ctr"/>
            <a:r>
              <a:rPr lang="nb-NO" sz="900">
                <a:latin typeface="Verdana" pitchFamily="34" charset="0"/>
                <a:ea typeface="Verdana" pitchFamily="34" charset="0"/>
                <a:cs typeface="Verdana" pitchFamily="34" charset="0"/>
              </a:rPr>
              <a:t>0-1 år</a:t>
            </a:r>
          </a:p>
          <a:p>
            <a:pPr algn="ctr"/>
            <a:endParaRPr lang="nb-NO" sz="9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emkant 5">
            <a:hlinkClick r:id="rId4" action="ppaction://hlinksldjump"/>
          </p:cNvPr>
          <p:cNvSpPr/>
          <p:nvPr/>
        </p:nvSpPr>
        <p:spPr>
          <a:xfrm>
            <a:off x="3500607" y="1842882"/>
            <a:ext cx="1022919" cy="55371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50" smtClean="0">
                <a:latin typeface="Verdana" pitchFamily="34" charset="0"/>
                <a:ea typeface="Verdana" pitchFamily="34" charset="0"/>
                <a:cs typeface="Verdana" pitchFamily="34" charset="0"/>
              </a:rPr>
              <a:t>4-6 år</a:t>
            </a:r>
          </a:p>
        </p:txBody>
      </p:sp>
      <p:sp>
        <p:nvSpPr>
          <p:cNvPr id="8" name="Femkant 7">
            <a:hlinkClick r:id="rId5" action="ppaction://hlinksldjump"/>
          </p:cNvPr>
          <p:cNvSpPr/>
          <p:nvPr/>
        </p:nvSpPr>
        <p:spPr>
          <a:xfrm>
            <a:off x="4587839" y="1849032"/>
            <a:ext cx="1022919" cy="541417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50" smtClean="0">
                <a:latin typeface="Verdana" pitchFamily="34" charset="0"/>
                <a:ea typeface="Verdana" pitchFamily="34" charset="0"/>
                <a:cs typeface="Verdana" pitchFamily="34" charset="0"/>
              </a:rPr>
              <a:t>6-9 år</a:t>
            </a:r>
            <a:endParaRPr lang="nb-NO" sz="105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ktangel 8">
            <a:hlinkClick r:id="rId6" action="ppaction://hlinksldjump"/>
          </p:cNvPr>
          <p:cNvSpPr/>
          <p:nvPr/>
        </p:nvSpPr>
        <p:spPr>
          <a:xfrm>
            <a:off x="2658716" y="4938101"/>
            <a:ext cx="2044247" cy="61728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Hjemmesider/foreninger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ktangel 9">
            <a:hlinkClick r:id="rId7" action="ppaction://hlinksldjump"/>
          </p:cNvPr>
          <p:cNvSpPr/>
          <p:nvPr/>
        </p:nvSpPr>
        <p:spPr>
          <a:xfrm>
            <a:off x="317262" y="3503681"/>
            <a:ext cx="1872208" cy="7794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Kartleggingsverktøy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kstSylinder 12"/>
          <p:cNvSpPr txBox="1"/>
          <p:nvPr/>
        </p:nvSpPr>
        <p:spPr>
          <a:xfrm>
            <a:off x="107504" y="4741597"/>
            <a:ext cx="273630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nb-NO" sz="1400" b="1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1631504" y="467485"/>
            <a:ext cx="607284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nb-NO" sz="2000" b="1" smtClean="0"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nb-NO" sz="2000" b="1" smtClean="0">
                <a:latin typeface="+mj-lt"/>
                <a:ea typeface="Verdana" pitchFamily="34" charset="0"/>
                <a:cs typeface="Verdana" pitchFamily="34" charset="0"/>
              </a:rPr>
              <a:t>Behandlingslinje for barn med cerebral parese (CP)</a:t>
            </a:r>
            <a:r>
              <a:rPr lang="nb-NO" sz="200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b-NO" sz="200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ktangel 16">
            <a:hlinkClick r:id="rId8" action="ppaction://hlinksldjump"/>
          </p:cNvPr>
          <p:cNvSpPr/>
          <p:nvPr/>
        </p:nvSpPr>
        <p:spPr>
          <a:xfrm>
            <a:off x="2488812" y="3505774"/>
            <a:ext cx="1800200" cy="7794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Kvalitets- </a:t>
            </a:r>
            <a:r>
              <a:rPr lang="nb-NO" sz="1100">
                <a:latin typeface="Verdana" pitchFamily="34" charset="0"/>
                <a:ea typeface="Verdana" pitchFamily="34" charset="0"/>
                <a:cs typeface="Verdana" pitchFamily="34" charset="0"/>
              </a:rPr>
              <a:t>og oppfølgingsregister - NorCP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kstSylinder 17"/>
          <p:cNvSpPr txBox="1"/>
          <p:nvPr/>
        </p:nvSpPr>
        <p:spPr>
          <a:xfrm>
            <a:off x="317262" y="5786680"/>
            <a:ext cx="3877985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smtClean="0">
                <a:latin typeface="+mj-lt"/>
                <a:ea typeface="Verdana" pitchFamily="34" charset="0"/>
                <a:cs typeface="Verdana" pitchFamily="34" charset="0"/>
              </a:rPr>
              <a:t>Kontaktperson: </a:t>
            </a:r>
            <a:r>
              <a:rPr lang="nb-NO" sz="1400">
                <a:latin typeface="+mj-lt"/>
                <a:ea typeface="Verdana" pitchFamily="34" charset="0"/>
                <a:cs typeface="Verdana" pitchFamily="34" charset="0"/>
              </a:rPr>
              <a:t>K</a:t>
            </a:r>
            <a:r>
              <a:rPr lang="nb-NO" sz="1400" smtClean="0">
                <a:latin typeface="+mj-lt"/>
                <a:ea typeface="Verdana" pitchFamily="34" charset="0"/>
                <a:cs typeface="Verdana" pitchFamily="34" charset="0"/>
              </a:rPr>
              <a:t>athinka Aslaksen		</a:t>
            </a:r>
          </a:p>
          <a:p>
            <a:endParaRPr lang="nb-NO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Femkant 18">
            <a:hlinkClick r:id="rId9" action="ppaction://hlinksldjump"/>
          </p:cNvPr>
          <p:cNvSpPr/>
          <p:nvPr/>
        </p:nvSpPr>
        <p:spPr>
          <a:xfrm>
            <a:off x="5675071" y="1866794"/>
            <a:ext cx="1022919" cy="541416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50" smtClean="0">
                <a:latin typeface="Verdana" pitchFamily="34" charset="0"/>
                <a:ea typeface="Verdana" pitchFamily="34" charset="0"/>
                <a:cs typeface="Verdana" pitchFamily="34" charset="0"/>
              </a:rPr>
              <a:t>9-12 år</a:t>
            </a:r>
            <a:endParaRPr lang="nb-NO" sz="105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Femkant 19">
            <a:hlinkClick r:id="rId10" action="ppaction://hlinksldjump"/>
          </p:cNvPr>
          <p:cNvSpPr/>
          <p:nvPr/>
        </p:nvSpPr>
        <p:spPr>
          <a:xfrm>
            <a:off x="7827128" y="1858872"/>
            <a:ext cx="1022167" cy="557259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50" smtClean="0">
                <a:latin typeface="Verdana" pitchFamily="34" charset="0"/>
                <a:ea typeface="Verdana" pitchFamily="34" charset="0"/>
                <a:cs typeface="Verdana" pitchFamily="34" charset="0"/>
              </a:rPr>
              <a:t>16-18 år</a:t>
            </a:r>
          </a:p>
        </p:txBody>
      </p:sp>
      <p:sp>
        <p:nvSpPr>
          <p:cNvPr id="21" name="Rektangel 20">
            <a:hlinkClick r:id="rId11" action="ppaction://hlinksldjump"/>
          </p:cNvPr>
          <p:cNvSpPr/>
          <p:nvPr/>
        </p:nvSpPr>
        <p:spPr>
          <a:xfrm>
            <a:off x="4587839" y="3503681"/>
            <a:ext cx="1800200" cy="7794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Samtykkeskjema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Rektangel 22">
            <a:hlinkClick r:id="rId12" action="ppaction://hlinksldjump"/>
          </p:cNvPr>
          <p:cNvSpPr/>
          <p:nvPr/>
        </p:nvSpPr>
        <p:spPr>
          <a:xfrm>
            <a:off x="6686866" y="3503681"/>
            <a:ext cx="1944216" cy="7794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Intensive habiliteringsprogram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" name="Bilde 23" descr="SorlandetSykehus-1000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25" name="Femkant 24">
            <a:hlinkClick r:id="rId14" action="ppaction://hlinksldjump"/>
          </p:cNvPr>
          <p:cNvSpPr/>
          <p:nvPr/>
        </p:nvSpPr>
        <p:spPr>
          <a:xfrm>
            <a:off x="6762303" y="1851637"/>
            <a:ext cx="1000512" cy="55371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50" smtClean="0">
                <a:latin typeface="Verdana" pitchFamily="34" charset="0"/>
                <a:ea typeface="Verdana" pitchFamily="34" charset="0"/>
                <a:cs typeface="Verdana" pitchFamily="34" charset="0"/>
              </a:rPr>
              <a:t>12-16 år</a:t>
            </a:r>
            <a:endParaRPr lang="nb-NO" sz="105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Rektangel 26">
            <a:hlinkClick r:id="rId15" action="ppaction://hlinksldjump"/>
          </p:cNvPr>
          <p:cNvSpPr/>
          <p:nvPr/>
        </p:nvSpPr>
        <p:spPr>
          <a:xfrm>
            <a:off x="353440" y="4938101"/>
            <a:ext cx="2059340" cy="63255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Pasientinformasjon/kurs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Femkant 21">
            <a:hlinkClick r:id="rId16" action="ppaction://hlinksldjump"/>
          </p:cNvPr>
          <p:cNvSpPr/>
          <p:nvPr/>
        </p:nvSpPr>
        <p:spPr>
          <a:xfrm>
            <a:off x="2412780" y="1860294"/>
            <a:ext cx="1022919" cy="547916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50" smtClean="0">
                <a:latin typeface="Verdana" pitchFamily="34" charset="0"/>
                <a:ea typeface="Verdana" pitchFamily="34" charset="0"/>
                <a:cs typeface="Verdana" pitchFamily="34" charset="0"/>
              </a:rPr>
              <a:t>0-4 år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251521" y="1185159"/>
            <a:ext cx="8597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smtClean="0"/>
              <a:t>Hensikt:</a:t>
            </a:r>
            <a:r>
              <a:rPr lang="nb-NO" sz="1400"/>
              <a:t> </a:t>
            </a:r>
            <a:r>
              <a:rPr lang="nb-NO" sz="1400" smtClean="0"/>
              <a:t>Beskrive </a:t>
            </a:r>
            <a:r>
              <a:rPr lang="nb-NO" sz="1400"/>
              <a:t>diagnoseprosess, behandling, trening og oppfølging  for å sikre at barn med CP tilbys best mulig  praksis i tråd med nasjonale og internasjonale anbefalinger</a:t>
            </a:r>
            <a:r>
              <a:rPr lang="nb-NO" sz="1400" smtClean="0"/>
              <a:t>. </a:t>
            </a:r>
            <a:endParaRPr lang="nb-NO" sz="1400"/>
          </a:p>
        </p:txBody>
      </p:sp>
      <p:sp>
        <p:nvSpPr>
          <p:cNvPr id="3" name="TekstSylinder 2"/>
          <p:cNvSpPr txBox="1"/>
          <p:nvPr/>
        </p:nvSpPr>
        <p:spPr>
          <a:xfrm>
            <a:off x="275288" y="2706176"/>
            <a:ext cx="6744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smtClean="0"/>
              <a:t>Lenke til nasjonal retningslinje </a:t>
            </a:r>
            <a:r>
              <a:rPr lang="nb-NO" sz="1400" smtClean="0">
                <a:hlinkClick r:id="rId17" tgtFrame="_blank"/>
              </a:rPr>
              <a:t>Cerebral parese (Metodebok.no)</a:t>
            </a:r>
            <a:endParaRPr lang="nb-NO" sz="1400"/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ktangel 1"/>
          <p:cNvSpPr/>
          <p:nvPr/>
        </p:nvSpPr>
        <p:spPr>
          <a:xfrm>
            <a:off x="251520" y="1340768"/>
            <a:ext cx="8633900" cy="522640"/>
          </a:xfrm>
          <a:prstGeom prst="rect">
            <a:avLst/>
          </a:prstGeom>
          <a:solidFill>
            <a:srgbClr val="7AB2D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Kvalitets- og oppfølgingsregister - NorCP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497466" y="2113724"/>
            <a:ext cx="216024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err="1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2" tgtFrame="_blank"/>
              </a:rPr>
              <a:t>NorCP</a:t>
            </a:r>
            <a:endParaRPr lang="nb-NO" sz="1200" smtClean="0">
              <a:solidFill>
                <a:schemeClr val="accen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497466" y="2725085"/>
            <a:ext cx="216024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>
                <a:latin typeface="Verdana" pitchFamily="34" charset="0"/>
                <a:ea typeface="Verdana" pitchFamily="34" charset="0"/>
                <a:cs typeface="Verdana" pitchFamily="34" charset="0"/>
                <a:hlinkClick r:id="rId3" tgtFrame="_blank"/>
              </a:rPr>
              <a:t>ISAAC (ASK)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97466" y="3336446"/>
            <a:ext cx="216024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err="1" smtClean="0">
                <a:latin typeface="Verdana" pitchFamily="34" charset="0"/>
                <a:ea typeface="Verdana" pitchFamily="34" charset="0"/>
                <a:cs typeface="Verdana" pitchFamily="34" charset="0"/>
                <a:hlinkClick r:id="rId4" tgtFrame="_blank"/>
              </a:rPr>
              <a:t>CPcog skjema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8" name="Gruppe 7"/>
          <p:cNvGrpSpPr/>
          <p:nvPr/>
        </p:nvGrpSpPr>
        <p:grpSpPr>
          <a:xfrm>
            <a:off x="8134615" y="116632"/>
            <a:ext cx="720080" cy="864096"/>
            <a:chOff x="8134615" y="116632"/>
            <a:chExt cx="720080" cy="86409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" name="Rektangel 8"/>
            <p:cNvSpPr/>
            <p:nvPr/>
          </p:nvSpPr>
          <p:spPr>
            <a:xfrm>
              <a:off x="8206623" y="476672"/>
              <a:ext cx="576064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00" smtClean="0">
                  <a:hlinkClick r:id="rId5" action="ppaction://hlinksldjump"/>
                </a:rPr>
                <a:t>Tilbake</a:t>
              </a:r>
              <a:r>
                <a:rPr lang="nb-NO" sz="1000" smtClean="0"/>
                <a:t> </a:t>
              </a:r>
              <a:endParaRPr lang="nb-NO" sz="1000"/>
            </a:p>
          </p:txBody>
        </p:sp>
        <p:sp>
          <p:nvSpPr>
            <p:cNvPr id="10" name="Likebent trekant 9"/>
            <p:cNvSpPr/>
            <p:nvPr/>
          </p:nvSpPr>
          <p:spPr>
            <a:xfrm>
              <a:off x="8134615" y="116632"/>
              <a:ext cx="720080" cy="38704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11" name="Rektangel 10"/>
          <p:cNvSpPr/>
          <p:nvPr/>
        </p:nvSpPr>
        <p:spPr>
          <a:xfrm>
            <a:off x="3450598" y="2113724"/>
            <a:ext cx="5434822" cy="20868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nb-NO" sz="1200" b="1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nb-NO" sz="1200" b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Oppfølgingsfrekvens </a:t>
            </a:r>
            <a:r>
              <a:rPr lang="nb-NO" sz="1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henhold til Nasjonale </a:t>
            </a:r>
            <a:r>
              <a:rPr lang="nb-NO" sz="1200" b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retningslinjer</a:t>
            </a:r>
          </a:p>
          <a:p>
            <a:pPr marL="171450" lvl="0" indent="-171450" fontAlgn="base">
              <a:buFont typeface="Arial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GMFCS I og MACS I følges årlig til fylte 6 år. Deretter hvert annet år frem </a:t>
            </a:r>
            <a:r>
              <a:rPr lang="nb-NO" sz="1400" smtClean="0">
                <a:solidFill>
                  <a:schemeClr val="tx1"/>
                </a:solidFill>
              </a:rPr>
              <a:t>til</a:t>
            </a:r>
            <a:r>
              <a:rPr lang="nb-NO" sz="1400">
                <a:solidFill>
                  <a:schemeClr val="tx1"/>
                </a:solidFill>
              </a:rPr>
              <a:t> </a:t>
            </a:r>
            <a:r>
              <a:rPr lang="nb-NO" sz="1400" smtClean="0">
                <a:solidFill>
                  <a:schemeClr val="tx1"/>
                </a:solidFill>
              </a:rPr>
              <a:t>18 år</a:t>
            </a:r>
            <a:endParaRPr lang="nb-NO" sz="1400">
              <a:solidFill>
                <a:schemeClr val="tx1"/>
              </a:solidFill>
            </a:endParaRPr>
          </a:p>
          <a:p>
            <a:pPr marL="171450" lvl="0" indent="-171450" fontAlgn="base">
              <a:buFont typeface="Arial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GMFCS II-V og MACS II-V følges halvårlig før 6 år og årlig etter det frem til 18 år. </a:t>
            </a:r>
          </a:p>
          <a:p>
            <a:pPr marL="171450" lvl="0" indent="-171450" fontAlgn="base">
              <a:buFont typeface="Arial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Kognitiv kartlegging/utredning ved 5/6 år og ved 12/13 år </a:t>
            </a:r>
          </a:p>
          <a:p>
            <a:pPr marL="171450" lvl="0" indent="-171450" fontAlgn="base">
              <a:buFont typeface="Arial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ASK følger CPOP  </a:t>
            </a:r>
          </a:p>
          <a:p>
            <a:endParaRPr lang="nb-NO" sz="120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639744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ktangel 1"/>
          <p:cNvSpPr/>
          <p:nvPr/>
        </p:nvSpPr>
        <p:spPr>
          <a:xfrm>
            <a:off x="251520" y="1340768"/>
            <a:ext cx="8633900" cy="522640"/>
          </a:xfrm>
          <a:prstGeom prst="rect">
            <a:avLst/>
          </a:prstGeom>
          <a:solidFill>
            <a:srgbClr val="7AB2D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Kartleggingsverktøy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3498333" y="2680203"/>
            <a:ext cx="2160240" cy="4967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2" tgtFrame="_blank"/>
              </a:rPr>
              <a:t>GMFCS Introduksjon og brukerveiledning</a:t>
            </a:r>
            <a:endParaRPr lang="nb-NO" sz="120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3498333" y="3323463"/>
            <a:ext cx="216024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3" tgtFrame="_blank"/>
              </a:rPr>
              <a:t>GMFCS 6-12 år</a:t>
            </a:r>
            <a:endParaRPr lang="nb-NO" sz="120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3498333" y="3902005"/>
            <a:ext cx="216024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4" tgtFrame="_blank"/>
              </a:rPr>
              <a:t>GMFCS 12-18 år</a:t>
            </a:r>
            <a:endParaRPr lang="nb-NO" sz="120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3488350" y="4511985"/>
            <a:ext cx="216024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  <a:hlinkClick r:id="rId5" tgtFrame="_blank"/>
              </a:rPr>
              <a:t>Viking taleskala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3498333" y="2101661"/>
            <a:ext cx="216024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  <a:hlinkClick r:id="rId6" tgtFrame="_blank"/>
              </a:rPr>
              <a:t>CFCS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3488350" y="5096896"/>
            <a:ext cx="2160240" cy="5493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  <a:hlinkClick r:id="rId7" tgtFrame="_blank"/>
              </a:rPr>
              <a:t>Assisting Hand Assessment (AHA)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827584" y="2094256"/>
            <a:ext cx="2160240" cy="758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latin typeface="Verdana" pitchFamily="34" charset="0"/>
                <a:ea typeface="Verdana" pitchFamily="34" charset="0"/>
                <a:cs typeface="Verdana" pitchFamily="34" charset="0"/>
                <a:hlinkClick r:id="rId8" tgtFrame="_blank"/>
              </a:rPr>
              <a:t>Pediatric Evaluation of disability Inventory (PEDI)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827584" y="2979216"/>
            <a:ext cx="2160240" cy="758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latin typeface="Verdana" pitchFamily="34" charset="0"/>
                <a:ea typeface="Verdana" pitchFamily="34" charset="0"/>
                <a:cs typeface="Verdana" pitchFamily="34" charset="0"/>
                <a:hlinkClick r:id="rId9" tgtFrame="_blank"/>
              </a:rPr>
              <a:t>Modified Ashworth skala ergoterapi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840200" y="3864176"/>
            <a:ext cx="2160240" cy="758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latin typeface="Verdana" pitchFamily="34" charset="0"/>
                <a:ea typeface="Verdana" pitchFamily="34" charset="0"/>
                <a:cs typeface="Verdana" pitchFamily="34" charset="0"/>
                <a:hlinkClick r:id="rId10" tgtFrame="_blank"/>
              </a:rPr>
              <a:t>Modified Ashworth skala Fysioterapi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4" name="Gruppe 13"/>
          <p:cNvGrpSpPr/>
          <p:nvPr/>
        </p:nvGrpSpPr>
        <p:grpSpPr>
          <a:xfrm>
            <a:off x="8134615" y="116632"/>
            <a:ext cx="720080" cy="864096"/>
            <a:chOff x="8134615" y="116632"/>
            <a:chExt cx="720080" cy="86409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5" name="Rektangel 14"/>
            <p:cNvSpPr/>
            <p:nvPr/>
          </p:nvSpPr>
          <p:spPr>
            <a:xfrm>
              <a:off x="8206623" y="476672"/>
              <a:ext cx="576064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00" smtClean="0">
                  <a:hlinkClick r:id="rId11" action="ppaction://hlinksldjump"/>
                </a:rPr>
                <a:t>Tilbake</a:t>
              </a:r>
              <a:r>
                <a:rPr lang="nb-NO" sz="1000" smtClean="0"/>
                <a:t> </a:t>
              </a:r>
              <a:endParaRPr lang="nb-NO" sz="1000"/>
            </a:p>
          </p:txBody>
        </p:sp>
        <p:sp>
          <p:nvSpPr>
            <p:cNvPr id="16" name="Likebent trekant 15"/>
            <p:cNvSpPr/>
            <p:nvPr/>
          </p:nvSpPr>
          <p:spPr>
            <a:xfrm>
              <a:off x="8134615" y="116632"/>
              <a:ext cx="720080" cy="38704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17" name="Rektangel 16"/>
          <p:cNvSpPr/>
          <p:nvPr/>
        </p:nvSpPr>
        <p:spPr>
          <a:xfrm>
            <a:off x="827584" y="5306616"/>
            <a:ext cx="216024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solidFill>
                  <a:srgbClr val="00338D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12" tgtFrame="_blank"/>
              </a:rPr>
              <a:t>Mini-MACS</a:t>
            </a:r>
            <a:endParaRPr lang="nb-NO" sz="1200">
              <a:solidFill>
                <a:srgbClr val="00338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827584" y="4746474"/>
            <a:ext cx="216024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solidFill>
                  <a:srgbClr val="00338D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13" tgtFrame="_blank"/>
              </a:rPr>
              <a:t>MACS</a:t>
            </a:r>
            <a:endParaRPr lang="nb-NO" sz="1200">
              <a:solidFill>
                <a:srgbClr val="00338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5939755" y="2094256"/>
            <a:ext cx="216024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14" tgtFrame="_blank"/>
              </a:rPr>
              <a:t>HINE</a:t>
            </a:r>
            <a:endParaRPr lang="nb-NO" sz="120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Rektangel 19"/>
          <p:cNvSpPr/>
          <p:nvPr/>
        </p:nvSpPr>
        <p:spPr>
          <a:xfrm>
            <a:off x="5939755" y="2680203"/>
            <a:ext cx="216024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u="sng" smtClean="0">
                <a:latin typeface="Verdana" pitchFamily="34" charset="0"/>
                <a:ea typeface="Verdana" pitchFamily="34" charset="0"/>
                <a:hlinkClick r:id="rId15" tgtFrame="_blank"/>
              </a:rPr>
              <a:t>Manual-PPAS</a:t>
            </a:r>
            <a:endParaRPr lang="nb-NO" sz="1200"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67224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smtClean="0">
                <a:hlinkClick r:id="rId2" tgtFrame="_blank"/>
              </a:rPr>
              <a:t> </a:t>
            </a:r>
            <a:r>
              <a:rPr lang="nb-NO" sz="2400" smtClean="0">
                <a:hlinkClick r:id="rId3" tgtFrame="_blank"/>
              </a:rPr>
              <a:t>www.siv.no/seksjon/CP-registeret_/Documents/Samtykker/NorCP%20samtykkeerkl%C3%A6ring.pdf</a:t>
            </a:r>
            <a:endParaRPr lang="nb-NO"/>
          </a:p>
          <a:p>
            <a:pPr marL="0" indent="0">
              <a:buNone/>
            </a:pPr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850106"/>
          </a:xfrm>
          <a:prstGeom prst="rect">
            <a:avLst/>
          </a:prstGeom>
          <a:solidFill>
            <a:srgbClr val="7AB2D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Samtykkeskjema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8" name="Gruppe 7"/>
          <p:cNvGrpSpPr/>
          <p:nvPr/>
        </p:nvGrpSpPr>
        <p:grpSpPr>
          <a:xfrm>
            <a:off x="8134615" y="116632"/>
            <a:ext cx="720080" cy="864096"/>
            <a:chOff x="8134615" y="116632"/>
            <a:chExt cx="720080" cy="86409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" name="Rektangel 8"/>
            <p:cNvSpPr/>
            <p:nvPr/>
          </p:nvSpPr>
          <p:spPr>
            <a:xfrm>
              <a:off x="8206623" y="476672"/>
              <a:ext cx="576064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00" smtClean="0">
                  <a:hlinkClick r:id="rId4" action="ppaction://hlinksldjump"/>
                </a:rPr>
                <a:t>Tilbake</a:t>
              </a:r>
              <a:r>
                <a:rPr lang="nb-NO" sz="1000" smtClean="0"/>
                <a:t> </a:t>
              </a:r>
              <a:endParaRPr lang="nb-NO" sz="1000"/>
            </a:p>
          </p:txBody>
        </p:sp>
        <p:sp>
          <p:nvSpPr>
            <p:cNvPr id="10" name="Likebent trekant 9"/>
            <p:cNvSpPr/>
            <p:nvPr/>
          </p:nvSpPr>
          <p:spPr>
            <a:xfrm>
              <a:off x="8134615" y="116632"/>
              <a:ext cx="720080" cy="38704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788506432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/>
              <a:t>Ved behov </a:t>
            </a:r>
            <a:r>
              <a:rPr lang="nb-NO" sz="2800" smtClean="0"/>
              <a:t>foresatte </a:t>
            </a:r>
            <a:r>
              <a:rPr lang="nb-NO" sz="2800"/>
              <a:t>til inntatte barn/unge </a:t>
            </a:r>
            <a:r>
              <a:rPr lang="nb-NO" sz="2800" smtClean="0"/>
              <a:t>få tilbud </a:t>
            </a:r>
            <a:r>
              <a:rPr lang="nb-NO" sz="2800"/>
              <a:t>om samtale med sosionom. </a:t>
            </a:r>
            <a:endParaRPr lang="nb-NO" sz="2800" smtClean="0"/>
          </a:p>
          <a:p>
            <a:r>
              <a:rPr lang="nb-NO" sz="2800" smtClean="0"/>
              <a:t>I </a:t>
            </a:r>
            <a:r>
              <a:rPr lang="nb-NO" sz="2800"/>
              <a:t>samtalen har man fokus på å fremme barnet – og familiens rettigheter og </a:t>
            </a:r>
            <a:r>
              <a:rPr lang="nb-NO" sz="2800" smtClean="0"/>
              <a:t>muligheter.</a:t>
            </a:r>
          </a:p>
          <a:p>
            <a:r>
              <a:rPr lang="nb-NO" sz="2800" smtClean="0"/>
              <a:t>Foresatte </a:t>
            </a:r>
            <a:r>
              <a:rPr lang="nb-NO" sz="2800"/>
              <a:t>får informasjon om ulike tiltak/stønader som finnes i kommunen/NAV, og videre veiledning i forhold til søknadsprosessen.</a:t>
            </a:r>
          </a:p>
          <a:p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850106"/>
          </a:xfrm>
          <a:prstGeom prst="rect">
            <a:avLst/>
          </a:prstGeom>
          <a:solidFill>
            <a:srgbClr val="7AB2D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Sosionom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8" name="Gruppe 7"/>
          <p:cNvGrpSpPr/>
          <p:nvPr/>
        </p:nvGrpSpPr>
        <p:grpSpPr>
          <a:xfrm>
            <a:off x="8134615" y="116632"/>
            <a:ext cx="720080" cy="864096"/>
            <a:chOff x="8134615" y="116632"/>
            <a:chExt cx="720080" cy="86409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" name="Rektangel 8"/>
            <p:cNvSpPr/>
            <p:nvPr/>
          </p:nvSpPr>
          <p:spPr>
            <a:xfrm>
              <a:off x="8206623" y="476672"/>
              <a:ext cx="576064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00" smtClean="0">
                  <a:hlinkClick r:id="rId2" action="ppaction://hlinksldjump"/>
                </a:rPr>
                <a:t>Tilbake</a:t>
              </a:r>
              <a:r>
                <a:rPr lang="nb-NO" sz="1000" smtClean="0"/>
                <a:t> </a:t>
              </a:r>
              <a:endParaRPr lang="nb-NO" sz="1000"/>
            </a:p>
          </p:txBody>
        </p:sp>
        <p:sp>
          <p:nvSpPr>
            <p:cNvPr id="10" name="Likebent trekant 9"/>
            <p:cNvSpPr/>
            <p:nvPr/>
          </p:nvSpPr>
          <p:spPr>
            <a:xfrm>
              <a:off x="8134615" y="116632"/>
              <a:ext cx="720080" cy="38704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2780931676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ktangel 1"/>
          <p:cNvSpPr/>
          <p:nvPr/>
        </p:nvSpPr>
        <p:spPr>
          <a:xfrm>
            <a:off x="251520" y="1340768"/>
            <a:ext cx="8633900" cy="522640"/>
          </a:xfrm>
          <a:prstGeom prst="rect">
            <a:avLst/>
          </a:prstGeom>
          <a:solidFill>
            <a:srgbClr val="7AB2D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Pasientinformasjon/kurs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Bilde 2" descr="SorlandetSykehus-10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539552" y="2171502"/>
            <a:ext cx="3583838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3" tgtFrame="_blank"/>
              </a:rPr>
              <a:t>Cerebral Parese oppfølgingsprogram i HABU - Pas.info</a:t>
            </a:r>
            <a:endParaRPr lang="nb-NO" sz="110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5004048" y="2171503"/>
            <a:ext cx="3583838" cy="10414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smtClean="0">
              <a:latin typeface="Verdana" pitchFamily="34" charset="0"/>
              <a:ea typeface="Verdana" pitchFamily="34" charset="0"/>
              <a:cs typeface="Verdana" pitchFamily="34" charset="0"/>
              <a:hlinkClick r:id="rId4"/>
            </a:endParaRPr>
          </a:p>
          <a:p>
            <a:pPr algn="ctr"/>
            <a:endParaRPr lang="nb-NO" sz="1200">
              <a:latin typeface="Verdana" pitchFamily="34" charset="0"/>
              <a:ea typeface="Verdana" pitchFamily="34" charset="0"/>
              <a:cs typeface="Verdana" pitchFamily="34" charset="0"/>
              <a:hlinkClick r:id="rId4"/>
            </a:endParaRPr>
          </a:p>
          <a:p>
            <a:pPr algn="ctr"/>
            <a:r>
              <a:rPr lang="nb-NO" sz="1200" smtClean="0">
                <a:ea typeface="Verdana" pitchFamily="34" charset="0"/>
                <a:cs typeface="Verdana" pitchFamily="34" charset="0"/>
                <a:hlinkClick r:id="rId4" tgtFrame="_blank"/>
              </a:rPr>
              <a:t>ASK</a:t>
            </a:r>
            <a:endParaRPr lang="nb-NO" sz="1200" smtClean="0">
              <a:ea typeface="Verdana" pitchFamily="34" charset="0"/>
              <a:cs typeface="Verdana" pitchFamily="34" charset="0"/>
            </a:endParaRPr>
          </a:p>
          <a:p>
            <a:r>
              <a:rPr lang="nb-NO" sz="1100" u="sng" smtClean="0">
                <a:latin typeface="Verdana" pitchFamily="34" charset="0"/>
                <a:ea typeface="Verdana" pitchFamily="34" charset="0"/>
                <a:cs typeface="Verdana" pitchFamily="34" charset="0"/>
                <a:hlinkClick r:id="rId5" tgtFrame="_blank"/>
              </a:rPr>
              <a:t>ASK - grunnkompetanse E-læringskurs  (statped)</a:t>
            </a:r>
            <a:endParaRPr lang="nb-NO" sz="1100" u="sng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b-NO" sz="1100" u="sng" smtClean="0">
                <a:latin typeface="Verdana" pitchFamily="34" charset="0"/>
                <a:ea typeface="Verdana" pitchFamily="34" charset="0"/>
                <a:cs typeface="Verdana" pitchFamily="34" charset="0"/>
                <a:hlinkClick r:id="rId6" tgtFrame="_blank"/>
              </a:rPr>
              <a:t>God-ASK-introduksjon (statped)</a:t>
            </a:r>
            <a:endParaRPr lang="nb-NO" sz="1100" u="sng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b-NO" sz="1100" u="sng" smtClean="0">
                <a:latin typeface="Verdana" pitchFamily="34" charset="0"/>
                <a:ea typeface="Verdana" pitchFamily="34" charset="0"/>
                <a:cs typeface="Verdana" pitchFamily="34" charset="0"/>
                <a:hlinkClick r:id="rId7" tgtFrame="_blank"/>
              </a:rPr>
              <a:t>Særskilte-behov ASK (udir)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050"/>
          </a:p>
          <a:p>
            <a:pPr algn="ctr"/>
            <a:endParaRPr lang="nb-NO" sz="1050"/>
          </a:p>
          <a:p>
            <a:pPr algn="ctr"/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0" name="Gruppe 9"/>
          <p:cNvGrpSpPr/>
          <p:nvPr/>
        </p:nvGrpSpPr>
        <p:grpSpPr>
          <a:xfrm>
            <a:off x="8134615" y="116632"/>
            <a:ext cx="720080" cy="864096"/>
            <a:chOff x="8134615" y="116632"/>
            <a:chExt cx="720080" cy="86409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1" name="Rektangel 10"/>
            <p:cNvSpPr/>
            <p:nvPr/>
          </p:nvSpPr>
          <p:spPr>
            <a:xfrm>
              <a:off x="8206623" y="476672"/>
              <a:ext cx="576064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00" smtClean="0">
                  <a:hlinkClick r:id="rId8" action="ppaction://hlinksldjump"/>
                </a:rPr>
                <a:t>Tilbake</a:t>
              </a:r>
              <a:r>
                <a:rPr lang="nb-NO" sz="1000" smtClean="0"/>
                <a:t> </a:t>
              </a:r>
              <a:endParaRPr lang="nb-NO" sz="1000"/>
            </a:p>
          </p:txBody>
        </p:sp>
        <p:sp>
          <p:nvSpPr>
            <p:cNvPr id="12" name="Likebent trekant 11"/>
            <p:cNvSpPr/>
            <p:nvPr/>
          </p:nvSpPr>
          <p:spPr>
            <a:xfrm>
              <a:off x="8134615" y="116632"/>
              <a:ext cx="720080" cy="38704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13" name="Rektangel 12"/>
          <p:cNvSpPr/>
          <p:nvPr/>
        </p:nvSpPr>
        <p:spPr>
          <a:xfrm>
            <a:off x="5004048" y="3402643"/>
            <a:ext cx="3583838" cy="6436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u="sng">
                <a:latin typeface="Verdana" pitchFamily="34" charset="0"/>
                <a:ea typeface="Verdana" pitchFamily="34" charset="0"/>
                <a:cs typeface="Verdana" pitchFamily="34" charset="0"/>
                <a:hlinkClick r:id="rId9" tgtFrame="_blank"/>
              </a:rPr>
              <a:t>Barn og unge med nedsatt funksjonsevne - hvilke rettigheter har familien</a:t>
            </a:r>
            <a:r>
              <a:rPr lang="nb-NO" sz="1100" u="sng" smtClean="0">
                <a:latin typeface="Verdana" pitchFamily="34" charset="0"/>
                <a:ea typeface="Verdana" pitchFamily="34" charset="0"/>
                <a:cs typeface="Verdana" pitchFamily="34" charset="0"/>
                <a:hlinkClick r:id="rId9" tgtFrame="_blank"/>
              </a:rPr>
              <a:t>?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4987486" y="4235953"/>
            <a:ext cx="3600400" cy="5479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u="sng" smtClean="0">
                <a:latin typeface="Verdana" pitchFamily="34" charset="0"/>
                <a:ea typeface="Verdana" pitchFamily="34" charset="0"/>
                <a:cs typeface="Verdana" pitchFamily="34" charset="0"/>
                <a:hlinkClick r:id="rId10" tgtFrame="_blank"/>
              </a:rPr>
              <a:t>Nasjonal veileder Rehabilitering, habilitering, individuell plan og koordinator</a:t>
            </a:r>
            <a:endParaRPr lang="nb-NO" sz="1100" smtClean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nb-NO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b-NO" sz="105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Helsedirektoratet</a:t>
            </a:r>
            <a:endParaRPr lang="nb-NO" sz="105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5004048" y="4973581"/>
            <a:ext cx="3594341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latin typeface="Verdana" pitchFamily="34" charset="0"/>
                <a:ea typeface="Verdana" pitchFamily="34" charset="0"/>
                <a:cs typeface="Verdana" pitchFamily="34" charset="0"/>
                <a:hlinkClick r:id="rId11" tgtFrame="_blank"/>
              </a:rPr>
              <a:t>Beitostølen helsesportsenter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539552" y="2785602"/>
            <a:ext cx="3600400" cy="6170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12" tgtFrame="_blank"/>
              </a:rPr>
              <a:t>Intensiv håndmotorisk trening SSHF (Bjørnelabben)</a:t>
            </a:r>
            <a:endParaRPr lang="nb-NO" sz="110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ktangel 1"/>
          <p:cNvSpPr/>
          <p:nvPr/>
        </p:nvSpPr>
        <p:spPr>
          <a:xfrm>
            <a:off x="2483145" y="2210438"/>
            <a:ext cx="360040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2" tgtFrame="_blank"/>
              </a:rPr>
              <a:t>CP foreningen</a:t>
            </a:r>
            <a:endParaRPr lang="nb-NO" sz="120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251520" y="1340768"/>
            <a:ext cx="8633900" cy="522640"/>
          </a:xfrm>
          <a:prstGeom prst="rect">
            <a:avLst/>
          </a:prstGeom>
          <a:solidFill>
            <a:srgbClr val="7AB2D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Hjemmesider/Foreninger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2493137" y="2761187"/>
            <a:ext cx="360040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3" tgtFrame="_blank"/>
              </a:rPr>
              <a:t>Foreldreforeningen for funksjonshemmede barn (HBF)</a:t>
            </a:r>
            <a:endParaRPr lang="nb-NO" sz="120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2493137" y="3324241"/>
            <a:ext cx="360040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4" tgtFrame="_blank"/>
              </a:rPr>
              <a:t>Den danske Cerebral pareseforeningen </a:t>
            </a:r>
            <a:r>
              <a:rPr lang="nb-NO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nb-NO" sz="12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Spastikerforeningen</a:t>
            </a:r>
            <a:endParaRPr lang="nb-NO" sz="120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6" name="Gruppe 5"/>
          <p:cNvGrpSpPr/>
          <p:nvPr/>
        </p:nvGrpSpPr>
        <p:grpSpPr>
          <a:xfrm>
            <a:off x="8134615" y="116632"/>
            <a:ext cx="720080" cy="864096"/>
            <a:chOff x="8134615" y="116632"/>
            <a:chExt cx="720080" cy="86409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7" name="Rektangel 6"/>
            <p:cNvSpPr/>
            <p:nvPr/>
          </p:nvSpPr>
          <p:spPr>
            <a:xfrm>
              <a:off x="8206623" y="476672"/>
              <a:ext cx="576064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00" smtClean="0">
                  <a:hlinkClick r:id="rId5" action="ppaction://hlinksldjump"/>
                </a:rPr>
                <a:t>Tilbake</a:t>
              </a:r>
              <a:r>
                <a:rPr lang="nb-NO" sz="1000" smtClean="0"/>
                <a:t> </a:t>
              </a:r>
              <a:endParaRPr lang="nb-NO" sz="1000"/>
            </a:p>
          </p:txBody>
        </p:sp>
        <p:sp>
          <p:nvSpPr>
            <p:cNvPr id="8" name="Likebent trekant 7"/>
            <p:cNvSpPr/>
            <p:nvPr/>
          </p:nvSpPr>
          <p:spPr>
            <a:xfrm>
              <a:off x="8134615" y="116632"/>
              <a:ext cx="720080" cy="38704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005878622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ktangel 1"/>
          <p:cNvSpPr/>
          <p:nvPr/>
        </p:nvSpPr>
        <p:spPr>
          <a:xfrm>
            <a:off x="220795" y="1079448"/>
            <a:ext cx="8633900" cy="522640"/>
          </a:xfrm>
          <a:prstGeom prst="rect">
            <a:avLst/>
          </a:prstGeom>
          <a:solidFill>
            <a:srgbClr val="7AB2D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Intensive habiliteringsprogram 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" name="Gruppe 2"/>
          <p:cNvGrpSpPr/>
          <p:nvPr/>
        </p:nvGrpSpPr>
        <p:grpSpPr>
          <a:xfrm>
            <a:off x="8134615" y="116632"/>
            <a:ext cx="720080" cy="864096"/>
            <a:chOff x="8134615" y="116632"/>
            <a:chExt cx="720080" cy="86409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4" name="Rektangel 3"/>
            <p:cNvSpPr/>
            <p:nvPr/>
          </p:nvSpPr>
          <p:spPr>
            <a:xfrm>
              <a:off x="8206623" y="476672"/>
              <a:ext cx="576064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00" smtClean="0">
                  <a:hlinkClick r:id="rId2" action="ppaction://hlinksldjump"/>
                </a:rPr>
                <a:t>Tilbake</a:t>
              </a:r>
              <a:r>
                <a:rPr lang="nb-NO" sz="1000" smtClean="0"/>
                <a:t> </a:t>
              </a:r>
              <a:endParaRPr lang="nb-NO" sz="1000"/>
            </a:p>
          </p:txBody>
        </p:sp>
        <p:sp>
          <p:nvSpPr>
            <p:cNvPr id="5" name="Likebent trekant 4"/>
            <p:cNvSpPr/>
            <p:nvPr/>
          </p:nvSpPr>
          <p:spPr>
            <a:xfrm>
              <a:off x="8134615" y="116632"/>
              <a:ext cx="720080" cy="38704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6" name="Rektangel 5"/>
          <p:cNvSpPr/>
          <p:nvPr/>
        </p:nvSpPr>
        <p:spPr>
          <a:xfrm>
            <a:off x="2483145" y="1779957"/>
            <a:ext cx="3600400" cy="1069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smtClean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nb-NO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3" tgtFrame="_blank"/>
              </a:rPr>
              <a:t>Regionalt senter for intensiv barnehabilitering (RIB)</a:t>
            </a:r>
            <a:endParaRPr lang="nb-NO" sz="1200" smtClean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800" smtClean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nb-NO" sz="120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2484339" y="3738021"/>
            <a:ext cx="3600400" cy="6170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4" tgtFrame="_blank"/>
              </a:rPr>
              <a:t>Intensiv håndmotorisk trening SSHF </a:t>
            </a:r>
            <a:r>
              <a:rPr lang="nb-NO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(Bjørnelabben)</a:t>
            </a:r>
            <a:endParaRPr lang="nb-NO" sz="120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2483145" y="2985353"/>
            <a:ext cx="3600400" cy="6170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5" tgtFrame="_blank"/>
              </a:rPr>
              <a:t>Andre intensive habiliteringstilbud</a:t>
            </a:r>
            <a:endParaRPr lang="nb-NO" sz="120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2497096" y="4490689"/>
            <a:ext cx="3600400" cy="6170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6" action="ppaction://hlinksldjump"/>
              </a:rPr>
              <a:t>Babyhab</a:t>
            </a:r>
            <a:endParaRPr lang="nb-NO" sz="120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667947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892682"/>
              </p:ext>
            </p:extLst>
          </p:nvPr>
        </p:nvGraphicFramePr>
        <p:xfrm>
          <a:off x="395536" y="620689"/>
          <a:ext cx="8568952" cy="6079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7423">
                  <a:extLst>
                    <a:ext uri="{9D8B030D-6E8A-4147-A177-3AD203B41FA5}">
                      <a16:colId xmlns:a16="http://schemas.microsoft.com/office/drawing/2014/main" val="1279082436"/>
                    </a:ext>
                  </a:extLst>
                </a:gridCol>
                <a:gridCol w="6341529">
                  <a:extLst>
                    <a:ext uri="{9D8B030D-6E8A-4147-A177-3AD203B41FA5}">
                      <a16:colId xmlns:a16="http://schemas.microsoft.com/office/drawing/2014/main" val="2524247841"/>
                    </a:ext>
                  </a:extLst>
                </a:gridCol>
              </a:tblGrid>
              <a:tr h="361218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/>
                      </a:pPr>
                      <a:endParaRPr lang="nb-NO" sz="1400" b="0" kern="120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023146"/>
                  </a:ext>
                </a:extLst>
              </a:tr>
              <a:tr h="2528527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 sz="1400" b="1" smtClean="0"/>
                        <a:t>Mål med konsultasjonen</a:t>
                      </a:r>
                    </a:p>
                    <a:p>
                      <a:endParaRPr lang="nb-NO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Vurdere diagnose.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Kartlegge Funksjonsnivå (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GMFCS,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MACS/mini-MACS,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CFCS, CP-kog)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Identifisere evt. ASK-behov. Bruk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ASK ID protokoll </a:t>
                      </a: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Registrere /innhente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 action="ppaction://hlinksldjump"/>
                        </a:rPr>
                        <a:t>samtykke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nb-NO" sz="1400" b="0" kern="120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 action="ppaction://hlinksldjump"/>
                        </a:rPr>
                        <a:t>NorCP</a:t>
                      </a: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Dele ut HABU infoskriv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Informer om CP-foreningen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Informere om introduksjonskurs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aldersgruppen 0-1 år informer om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Baby-HAB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Informere om aktuelle 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 action="ppaction://hlinksldjump"/>
                        </a:rPr>
                        <a:t>intensive habiliteringsprogram </a:t>
                      </a: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Kartlegge lokalt tilbud / oppfølgingsbehov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 informasjon om ulike stønader og rettigheter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Tilby evt oppfølgingssamtale innen 1mnd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Etablere kontakt med kommunen og bidra til oppstart av ansvarsgruppe </a:t>
                      </a: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3598884319"/>
                  </a:ext>
                </a:extLst>
              </a:tr>
              <a:tr h="1354568">
                <a:tc>
                  <a:txBody>
                    <a:bodyPr vert="horz" wrap="square"/>
                    <a:lstStyle/>
                    <a:p>
                      <a:r>
                        <a:rPr lang="nb-NO" sz="1400" b="1" smtClean="0"/>
                        <a:t>Vurdering/tiltak</a:t>
                      </a:r>
                    </a:p>
                    <a:p>
                      <a:endParaRPr lang="nb-NO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action="ppaction://hlinkfile"/>
                        </a:rPr>
                        <a:t>Lege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Fysioterapeut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Ergoterapeut</a:t>
                      </a:r>
                      <a:endParaRPr lang="nb-NO" sz="1400" u="none" strike="noStrike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Sosionom.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 action="ppaction://hlinksldjump"/>
                        </a:rPr>
                        <a:t>Individuell samtale ved behov</a:t>
                      </a:r>
                      <a:endParaRPr lang="nb-NO" sz="1400" u="none" strike="noStrike" kern="1200" baseline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Foreldresamtale etter tverrfaglig utredning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Psykolog kognitiv vurdering ved diagnosealder &gt;5 år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944884"/>
                  </a:ext>
                </a:extLst>
              </a:tr>
              <a:tr h="745543">
                <a:tc>
                  <a:txBody>
                    <a:bodyPr vert="horz" wrap="square"/>
                    <a:lstStyle/>
                    <a:p>
                      <a:pPr marL="0" algn="l" defTabSz="914400" rtl="0" eaLnBrk="1" latinLnBrk="0" hangingPunct="1"/>
                      <a:r>
                        <a:rPr lang="nb-NO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Tverrfaglig oppsummering/</a:t>
                      </a:r>
                    </a:p>
                    <a:p>
                      <a:pPr marL="0" algn="l" defTabSz="914400" rtl="0" eaLnBrk="1" latinLnBrk="0" hangingPunct="1"/>
                      <a:r>
                        <a:rPr lang="nb-NO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konklusjon 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Sammenfatte teamets konklusjon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Diskutere aktuelle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tiltak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Habiliteringsplan/planlegge </a:t>
                      </a: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neste kontroll (F7) </a:t>
                      </a: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2003551708"/>
                  </a:ext>
                </a:extLst>
              </a:tr>
              <a:tr h="822813">
                <a:tc>
                  <a:txBody>
                    <a:bodyPr vert="horz" wrap="square"/>
                    <a:lstStyle/>
                    <a:p>
                      <a:r>
                        <a:rPr lang="nb-NO" sz="1400" b="1" smtClean="0"/>
                        <a:t>Samhandling</a:t>
                      </a:r>
                      <a:endParaRPr lang="nb-NO" sz="14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Tilbakemeldingsmøte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Sende </a:t>
                      </a: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 rapporter til aktuelle adressater som foreldre har godkjent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Avklare eventuelt behov for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veiledning </a:t>
                      </a: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lokalt /avklare lokalt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samarbeid</a:t>
                      </a:r>
                      <a:endParaRPr lang="nb-NO" sz="14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3049013071"/>
                  </a:ext>
                </a:extLst>
              </a:tr>
            </a:tbl>
          </a:graphicData>
        </a:graphic>
      </p:graphicFrame>
      <p:sp>
        <p:nvSpPr>
          <p:cNvPr id="3" name="Femkant 2"/>
          <p:cNvSpPr/>
          <p:nvPr/>
        </p:nvSpPr>
        <p:spPr>
          <a:xfrm>
            <a:off x="467544" y="254055"/>
            <a:ext cx="2232248" cy="697014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Diagnosefase</a:t>
            </a:r>
          </a:p>
        </p:txBody>
      </p:sp>
      <p:grpSp>
        <p:nvGrpSpPr>
          <p:cNvPr id="10" name="Gruppe 9"/>
          <p:cNvGrpSpPr/>
          <p:nvPr/>
        </p:nvGrpSpPr>
        <p:grpSpPr>
          <a:xfrm>
            <a:off x="8134615" y="116632"/>
            <a:ext cx="720080" cy="864096"/>
            <a:chOff x="8134615" y="116632"/>
            <a:chExt cx="720080" cy="86409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1" name="Rektangel 10"/>
            <p:cNvSpPr/>
            <p:nvPr/>
          </p:nvSpPr>
          <p:spPr>
            <a:xfrm>
              <a:off x="8206623" y="476672"/>
              <a:ext cx="576064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00" smtClean="0">
                  <a:hlinkClick r:id="rId10" action="ppaction://hlinksldjump"/>
                </a:rPr>
                <a:t>Tilbake</a:t>
              </a:r>
              <a:r>
                <a:rPr lang="nb-NO" sz="1000" smtClean="0"/>
                <a:t> </a:t>
              </a:r>
              <a:endParaRPr lang="nb-NO" sz="1000"/>
            </a:p>
          </p:txBody>
        </p:sp>
        <p:sp>
          <p:nvSpPr>
            <p:cNvPr id="12" name="Likebent trekant 11"/>
            <p:cNvSpPr/>
            <p:nvPr/>
          </p:nvSpPr>
          <p:spPr>
            <a:xfrm>
              <a:off x="8134615" y="116632"/>
              <a:ext cx="720080" cy="38704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465617218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emkant 1"/>
          <p:cNvSpPr/>
          <p:nvPr/>
        </p:nvSpPr>
        <p:spPr>
          <a:xfrm>
            <a:off x="251520" y="1556792"/>
            <a:ext cx="1010745" cy="576064"/>
          </a:xfrm>
          <a:prstGeom prst="homePlate">
            <a:avLst/>
          </a:prstGeom>
          <a:solidFill>
            <a:srgbClr val="C8D7EA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5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Diagnose-fase</a:t>
            </a:r>
          </a:p>
        </p:txBody>
      </p:sp>
      <p:sp>
        <p:nvSpPr>
          <p:cNvPr id="3" name="Femkant 2"/>
          <p:cNvSpPr/>
          <p:nvPr/>
        </p:nvSpPr>
        <p:spPr>
          <a:xfrm>
            <a:off x="1329007" y="1556971"/>
            <a:ext cx="1010745" cy="576064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5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Babyhab.</a:t>
            </a:r>
          </a:p>
          <a:p>
            <a:pPr algn="ctr"/>
            <a:r>
              <a:rPr lang="nb-NO" sz="1050" smtClean="0">
                <a:latin typeface="Verdana" pitchFamily="34" charset="0"/>
                <a:ea typeface="Verdana" pitchFamily="34" charset="0"/>
                <a:cs typeface="Verdana" pitchFamily="34" charset="0"/>
              </a:rPr>
              <a:t>0-1 år</a:t>
            </a:r>
          </a:p>
        </p:txBody>
      </p:sp>
      <p:sp>
        <p:nvSpPr>
          <p:cNvPr id="4" name="Femkant 3"/>
          <p:cNvSpPr/>
          <p:nvPr/>
        </p:nvSpPr>
        <p:spPr>
          <a:xfrm>
            <a:off x="3483981" y="1569964"/>
            <a:ext cx="1010745" cy="576064"/>
          </a:xfrm>
          <a:prstGeom prst="homePlate">
            <a:avLst/>
          </a:prstGeom>
          <a:solidFill>
            <a:srgbClr val="C8D7EA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4-6 år</a:t>
            </a:r>
          </a:p>
        </p:txBody>
      </p:sp>
      <p:sp>
        <p:nvSpPr>
          <p:cNvPr id="5" name="Femkant 4"/>
          <p:cNvSpPr/>
          <p:nvPr/>
        </p:nvSpPr>
        <p:spPr>
          <a:xfrm>
            <a:off x="4549118" y="1569964"/>
            <a:ext cx="1010745" cy="576064"/>
          </a:xfrm>
          <a:prstGeom prst="homePlate">
            <a:avLst/>
          </a:prstGeom>
          <a:solidFill>
            <a:srgbClr val="C8D7EA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6-9 år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emkant 6"/>
          <p:cNvSpPr/>
          <p:nvPr/>
        </p:nvSpPr>
        <p:spPr>
          <a:xfrm>
            <a:off x="6726582" y="1556792"/>
            <a:ext cx="1010745" cy="576064"/>
          </a:xfrm>
          <a:prstGeom prst="homePlate">
            <a:avLst/>
          </a:prstGeom>
          <a:solidFill>
            <a:srgbClr val="C8D7EA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12-16 år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Femkant 7"/>
          <p:cNvSpPr/>
          <p:nvPr/>
        </p:nvSpPr>
        <p:spPr>
          <a:xfrm>
            <a:off x="7811836" y="1549525"/>
            <a:ext cx="1010745" cy="576064"/>
          </a:xfrm>
          <a:prstGeom prst="homePlate">
            <a:avLst/>
          </a:prstGeom>
          <a:solidFill>
            <a:srgbClr val="C8D7EA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16-18 år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e 8" descr="SorlandetSykehus-10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4" name="Rektangel 13"/>
          <p:cNvSpPr/>
          <p:nvPr/>
        </p:nvSpPr>
        <p:spPr>
          <a:xfrm>
            <a:off x="1329007" y="2300342"/>
            <a:ext cx="1296144" cy="5040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  <a:hlinkClick r:id="rId3" tgtFrame="_blank"/>
              </a:rPr>
              <a:t>Bakgrunn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1329007" y="2971705"/>
            <a:ext cx="1296144" cy="5040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nb-NO" sz="11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4" tgtFrame="_blank"/>
              </a:rPr>
              <a:t>Veilednings-</a:t>
            </a:r>
          </a:p>
          <a:p>
            <a:pPr algn="ctr"/>
            <a:r>
              <a:rPr lang="nb-NO" sz="11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4" tgtFrame="_blank"/>
              </a:rPr>
              <a:t>program</a:t>
            </a:r>
            <a:endParaRPr lang="nb-NO" sz="110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Femkant 16"/>
          <p:cNvSpPr/>
          <p:nvPr/>
        </p:nvSpPr>
        <p:spPr>
          <a:xfrm>
            <a:off x="5637850" y="1556792"/>
            <a:ext cx="1010745" cy="576064"/>
          </a:xfrm>
          <a:prstGeom prst="homePlate">
            <a:avLst/>
          </a:prstGeom>
          <a:solidFill>
            <a:srgbClr val="C8D7EA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9-12 år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Femkant 15"/>
          <p:cNvSpPr/>
          <p:nvPr/>
        </p:nvSpPr>
        <p:spPr>
          <a:xfrm>
            <a:off x="2406494" y="1592975"/>
            <a:ext cx="1010745" cy="576064"/>
          </a:xfrm>
          <a:prstGeom prst="homePlate">
            <a:avLst/>
          </a:prstGeom>
          <a:solidFill>
            <a:srgbClr val="C8D7EA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0-4 år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8" name="Gruppe 17"/>
          <p:cNvGrpSpPr/>
          <p:nvPr/>
        </p:nvGrpSpPr>
        <p:grpSpPr>
          <a:xfrm>
            <a:off x="8134615" y="116632"/>
            <a:ext cx="720080" cy="864096"/>
            <a:chOff x="8134615" y="116632"/>
            <a:chExt cx="720080" cy="86409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9" name="Rektangel 18"/>
            <p:cNvSpPr/>
            <p:nvPr/>
          </p:nvSpPr>
          <p:spPr>
            <a:xfrm>
              <a:off x="8206623" y="476672"/>
              <a:ext cx="576064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00" smtClean="0">
                  <a:hlinkClick r:id="rId5" action="ppaction://hlinksldjump"/>
                </a:rPr>
                <a:t>Tilbake</a:t>
              </a:r>
              <a:r>
                <a:rPr lang="nb-NO" sz="1000" smtClean="0"/>
                <a:t> </a:t>
              </a:r>
              <a:endParaRPr lang="nb-NO" sz="1000"/>
            </a:p>
          </p:txBody>
        </p:sp>
        <p:sp>
          <p:nvSpPr>
            <p:cNvPr id="20" name="Likebent trekant 19"/>
            <p:cNvSpPr/>
            <p:nvPr/>
          </p:nvSpPr>
          <p:spPr>
            <a:xfrm>
              <a:off x="8134615" y="116632"/>
              <a:ext cx="720080" cy="38704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626979"/>
              </p:ext>
            </p:extLst>
          </p:nvPr>
        </p:nvGraphicFramePr>
        <p:xfrm>
          <a:off x="395536" y="741638"/>
          <a:ext cx="8568952" cy="4854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7423">
                  <a:extLst>
                    <a:ext uri="{9D8B030D-6E8A-4147-A177-3AD203B41FA5}">
                      <a16:colId xmlns:a16="http://schemas.microsoft.com/office/drawing/2014/main" val="1279082436"/>
                    </a:ext>
                  </a:extLst>
                </a:gridCol>
                <a:gridCol w="6341529">
                  <a:extLst>
                    <a:ext uri="{9D8B030D-6E8A-4147-A177-3AD203B41FA5}">
                      <a16:colId xmlns:a16="http://schemas.microsoft.com/office/drawing/2014/main" val="2524247841"/>
                    </a:ext>
                  </a:extLst>
                </a:gridCol>
              </a:tblGrid>
              <a:tr h="619177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/>
                      </a:pPr>
                      <a:endParaRPr lang="nb-NO" sz="1400" b="0" kern="120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023146"/>
                  </a:ext>
                </a:extLst>
              </a:tr>
              <a:tr h="1060073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 sz="1400" b="1" smtClean="0"/>
                        <a:t>Mål med konsultasjonen</a:t>
                      </a:r>
                    </a:p>
                    <a:p>
                      <a:endParaRPr lang="nb-NO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NorCP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og medisinsk gjennomgang.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1400" b="0" kern="120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NorCP (CPRN )1.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gangs skjema. Dokumenteres i tillegg i journal.</a:t>
                      </a: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Kommunikasjon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ASK</a:t>
                      </a:r>
                      <a:endParaRPr lang="nb-NO" sz="1400" b="0" kern="1200" baseline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Vurdere behov/ønske om 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 action="ppaction://hlinksldjump"/>
                        </a:rPr>
                        <a:t>intensive habiliteringsprogram </a:t>
                      </a: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Familie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mestring</a:t>
                      </a: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3598884319"/>
                  </a:ext>
                </a:extLst>
              </a:tr>
              <a:tr h="1080120">
                <a:tc>
                  <a:txBody>
                    <a:bodyPr vert="horz" wrap="square"/>
                    <a:lstStyle/>
                    <a:p>
                      <a:r>
                        <a:rPr lang="nb-NO" sz="1400" b="1" smtClean="0"/>
                        <a:t>Vurdering/tiltak</a:t>
                      </a:r>
                    </a:p>
                    <a:p>
                      <a:endParaRPr lang="nb-NO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 action="ppaction://hlinkfile"/>
                        </a:rPr>
                        <a:t>Lege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Vurdere 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ASK 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tiltak</a:t>
                      </a: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Fysioterapeut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Ergoterapeut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Sosionom.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 action="ppaction://hlinksldjump"/>
                        </a:rPr>
                        <a:t>Individuell samtale ved behov</a:t>
                      </a:r>
                      <a:endParaRPr lang="nb-NO" sz="1400" u="none" strike="noStrike" kern="1200" baseline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Foreldresamtale etter tverrfaglig utredning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944884"/>
                  </a:ext>
                </a:extLst>
              </a:tr>
              <a:tr h="789905">
                <a:tc>
                  <a:txBody>
                    <a:bodyPr vert="horz" wrap="square"/>
                    <a:lstStyle/>
                    <a:p>
                      <a:pPr marL="0" algn="l" defTabSz="914400" rtl="0" eaLnBrk="1" latinLnBrk="0" hangingPunct="1"/>
                      <a:r>
                        <a:rPr lang="nb-NO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Tverrfaglig oppsummering/</a:t>
                      </a:r>
                    </a:p>
                    <a:p>
                      <a:pPr marL="0" algn="l" defTabSz="914400" rtl="0" eaLnBrk="1" latinLnBrk="0" hangingPunct="1"/>
                      <a:r>
                        <a:rPr lang="nb-NO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konklusjon 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Sammenfatte teamets konklusjon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Diskutere aktuelle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tiltak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Habiliteringsplan/planlegge </a:t>
                      </a: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neste kontroll (F7) </a:t>
                      </a: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/>
                      </a:pPr>
                      <a:endParaRPr lang="nb-NO" sz="14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2003551708"/>
                  </a:ext>
                </a:extLst>
              </a:tr>
              <a:tr h="943312">
                <a:tc>
                  <a:txBody>
                    <a:bodyPr vert="horz" wrap="square"/>
                    <a:lstStyle/>
                    <a:p>
                      <a:r>
                        <a:rPr lang="nb-NO" sz="1400" b="1" smtClean="0"/>
                        <a:t>Samhandling</a:t>
                      </a:r>
                      <a:endParaRPr lang="nb-NO" sz="14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Sende ut rapporter til aktuelle adressater som foreldre har godkjent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Avklare eventuelt behov for veiledning lokalt /avklare lokalt samarbeid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Delta på ansvarsgruppe ved behov </a:t>
                      </a: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3049013071"/>
                  </a:ext>
                </a:extLst>
              </a:tr>
            </a:tbl>
          </a:graphicData>
        </a:graphic>
      </p:graphicFrame>
      <p:sp>
        <p:nvSpPr>
          <p:cNvPr id="3" name="Femkant 2"/>
          <p:cNvSpPr/>
          <p:nvPr/>
        </p:nvSpPr>
        <p:spPr>
          <a:xfrm>
            <a:off x="395536" y="548679"/>
            <a:ext cx="2232248" cy="697014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0-4 år</a:t>
            </a:r>
          </a:p>
        </p:txBody>
      </p:sp>
      <p:grpSp>
        <p:nvGrpSpPr>
          <p:cNvPr id="10" name="Gruppe 9"/>
          <p:cNvGrpSpPr/>
          <p:nvPr/>
        </p:nvGrpSpPr>
        <p:grpSpPr>
          <a:xfrm>
            <a:off x="8134615" y="116632"/>
            <a:ext cx="720080" cy="864096"/>
            <a:chOff x="8134615" y="116632"/>
            <a:chExt cx="720080" cy="86409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1" name="Rektangel 10"/>
            <p:cNvSpPr/>
            <p:nvPr/>
          </p:nvSpPr>
          <p:spPr>
            <a:xfrm>
              <a:off x="8206623" y="476672"/>
              <a:ext cx="576064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00" smtClean="0">
                  <a:hlinkClick r:id="rId9" action="ppaction://hlinksldjump"/>
                </a:rPr>
                <a:t>Tilbake</a:t>
              </a:r>
              <a:r>
                <a:rPr lang="nb-NO" sz="1000" smtClean="0"/>
                <a:t> </a:t>
              </a:r>
              <a:endParaRPr lang="nb-NO" sz="1000"/>
            </a:p>
          </p:txBody>
        </p:sp>
        <p:sp>
          <p:nvSpPr>
            <p:cNvPr id="12" name="Likebent trekant 11"/>
            <p:cNvSpPr/>
            <p:nvPr/>
          </p:nvSpPr>
          <p:spPr>
            <a:xfrm>
              <a:off x="8134615" y="116632"/>
              <a:ext cx="720080" cy="38704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801650809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342339"/>
              </p:ext>
            </p:extLst>
          </p:nvPr>
        </p:nvGraphicFramePr>
        <p:xfrm>
          <a:off x="395536" y="620689"/>
          <a:ext cx="8568952" cy="5861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7423">
                  <a:extLst>
                    <a:ext uri="{9D8B030D-6E8A-4147-A177-3AD203B41FA5}">
                      <a16:colId xmlns:a16="http://schemas.microsoft.com/office/drawing/2014/main" val="1279082436"/>
                    </a:ext>
                  </a:extLst>
                </a:gridCol>
                <a:gridCol w="6341529">
                  <a:extLst>
                    <a:ext uri="{9D8B030D-6E8A-4147-A177-3AD203B41FA5}">
                      <a16:colId xmlns:a16="http://schemas.microsoft.com/office/drawing/2014/main" val="2524247841"/>
                    </a:ext>
                  </a:extLst>
                </a:gridCol>
              </a:tblGrid>
              <a:tr h="619177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/>
                      </a:pPr>
                      <a:endParaRPr lang="nb-NO" sz="1400" b="0" kern="120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023146"/>
                  </a:ext>
                </a:extLst>
              </a:tr>
              <a:tr h="1325038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 sz="1400" b="1" smtClean="0"/>
                        <a:t>Mål med konsultasjonen</a:t>
                      </a:r>
                    </a:p>
                    <a:p>
                      <a:endParaRPr lang="nb-NO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u="none" strike="noStrike" kern="120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action="ppaction://hlinksldjump"/>
                        </a:rPr>
                        <a:t>NorCP</a:t>
                      </a:r>
                      <a:r>
                        <a:rPr lang="nb-NO" sz="1400" u="none" strike="noStrike" kern="120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og medisinsk gjennomgang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u="none" strike="noStrike" kern="120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NorCP (CPRN) 5-år. Denne registreringen bør gjøres etter evneutredningen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Kognitiv utredning før skolestart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Kommunikasjon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ASK</a:t>
                      </a:r>
                      <a:endParaRPr lang="nb-NO" sz="1400" b="0" u="none" strike="noStrike" kern="1200" baseline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Vurdere behov/ønske om 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action="ppaction://hlinksldjump"/>
                        </a:rPr>
                        <a:t>intensive habiliteringsprogram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Familiens mestring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Informere om 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Beitostølen helsesportsenter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/>
                      </a:pPr>
                      <a:endParaRPr lang="nb-NO" sz="14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3598884319"/>
                  </a:ext>
                </a:extLst>
              </a:tr>
              <a:tr h="1487419">
                <a:tc>
                  <a:txBody>
                    <a:bodyPr vert="horz" wrap="square"/>
                    <a:lstStyle/>
                    <a:p>
                      <a:r>
                        <a:rPr lang="nb-NO" sz="1400" b="1" smtClean="0"/>
                        <a:t>Vurdering/tiltak</a:t>
                      </a:r>
                    </a:p>
                    <a:p>
                      <a:endParaRPr lang="nb-NO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action="ppaction://hlinkfile"/>
                        </a:rPr>
                        <a:t>Lege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Vurdere 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ASK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tiltak</a:t>
                      </a: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Fysioterapeut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Ergoterapeut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Psykolog</a:t>
                      </a: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Sosionom 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 action="ppaction://hlinksldjump"/>
                        </a:rPr>
                        <a:t>Individuell samtale ved behov</a:t>
                      </a:r>
                      <a:endParaRPr lang="nb-NO" sz="1400" u="none" strike="noStrike" kern="1200" baseline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944884"/>
                  </a:ext>
                </a:extLst>
              </a:tr>
              <a:tr h="767599">
                <a:tc>
                  <a:txBody>
                    <a:bodyPr vert="horz" wrap="square"/>
                    <a:lstStyle/>
                    <a:p>
                      <a:pPr marL="0" algn="l" defTabSz="914400" rtl="0" eaLnBrk="1" latinLnBrk="0" hangingPunct="1"/>
                      <a:r>
                        <a:rPr lang="nb-NO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Tverrfaglig oppsummering/</a:t>
                      </a:r>
                    </a:p>
                    <a:p>
                      <a:pPr marL="0" algn="l" defTabSz="914400" rtl="0" eaLnBrk="1" latinLnBrk="0" hangingPunct="1"/>
                      <a:r>
                        <a:rPr lang="nb-NO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konklusjon 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Sammenfatte teamets konklusjon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Diskutere aktuelle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tiltak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Habiliteringsplan/planlegge </a:t>
                      </a: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neste kontroll (F7) </a:t>
                      </a: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2003551708"/>
                  </a:ext>
                </a:extLst>
              </a:tr>
              <a:tr h="1098599">
                <a:tc>
                  <a:txBody>
                    <a:bodyPr vert="horz" wrap="square"/>
                    <a:lstStyle/>
                    <a:p>
                      <a:r>
                        <a:rPr lang="nb-NO" sz="1400" b="1" smtClean="0"/>
                        <a:t>Samhandling</a:t>
                      </a:r>
                      <a:endParaRPr lang="nb-NO" sz="14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Tilbakemeldingsmøte til foreldre og førstelinje ved overgang barnehage-skole etter tverrfaglig vurdering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Sende ut rapporter til aktuelle adressater som foreldre har godkjent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Avklare eventuelt behov for veiledning lokalt /avklare lokalt samarbeid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Delta på ansvarsgruppe ved behov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endParaRPr lang="nb-NO" sz="14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3049013071"/>
                  </a:ext>
                </a:extLst>
              </a:tr>
            </a:tbl>
          </a:graphicData>
        </a:graphic>
      </p:graphicFrame>
      <p:sp>
        <p:nvSpPr>
          <p:cNvPr id="3" name="Femkant 2"/>
          <p:cNvSpPr/>
          <p:nvPr/>
        </p:nvSpPr>
        <p:spPr>
          <a:xfrm>
            <a:off x="395536" y="548679"/>
            <a:ext cx="2232248" cy="697014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4-6 år</a:t>
            </a:r>
          </a:p>
        </p:txBody>
      </p:sp>
      <p:grpSp>
        <p:nvGrpSpPr>
          <p:cNvPr id="7" name="Gruppe 6"/>
          <p:cNvGrpSpPr/>
          <p:nvPr/>
        </p:nvGrpSpPr>
        <p:grpSpPr>
          <a:xfrm>
            <a:off x="8134615" y="116632"/>
            <a:ext cx="720080" cy="864096"/>
            <a:chOff x="8134615" y="116632"/>
            <a:chExt cx="720080" cy="86409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" name="Rektangel 7"/>
            <p:cNvSpPr/>
            <p:nvPr/>
          </p:nvSpPr>
          <p:spPr>
            <a:xfrm>
              <a:off x="8206623" y="476672"/>
              <a:ext cx="576064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00" smtClean="0">
                  <a:hlinkClick r:id="rId11" action="ppaction://hlinksldjump"/>
                </a:rPr>
                <a:t>Tilbake</a:t>
              </a:r>
              <a:r>
                <a:rPr lang="nb-NO" sz="1000" smtClean="0"/>
                <a:t> </a:t>
              </a:r>
              <a:endParaRPr lang="nb-NO" sz="1000"/>
            </a:p>
          </p:txBody>
        </p:sp>
        <p:sp>
          <p:nvSpPr>
            <p:cNvPr id="9" name="Likebent trekant 8"/>
            <p:cNvSpPr/>
            <p:nvPr/>
          </p:nvSpPr>
          <p:spPr>
            <a:xfrm>
              <a:off x="8134615" y="116632"/>
              <a:ext cx="720080" cy="38704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278077437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310871"/>
              </p:ext>
            </p:extLst>
          </p:nvPr>
        </p:nvGraphicFramePr>
        <p:xfrm>
          <a:off x="395536" y="620689"/>
          <a:ext cx="8568952" cy="5679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7423">
                  <a:extLst>
                    <a:ext uri="{9D8B030D-6E8A-4147-A177-3AD203B41FA5}">
                      <a16:colId xmlns:a16="http://schemas.microsoft.com/office/drawing/2014/main" val="1279082436"/>
                    </a:ext>
                  </a:extLst>
                </a:gridCol>
                <a:gridCol w="6341529">
                  <a:extLst>
                    <a:ext uri="{9D8B030D-6E8A-4147-A177-3AD203B41FA5}">
                      <a16:colId xmlns:a16="http://schemas.microsoft.com/office/drawing/2014/main" val="2524247841"/>
                    </a:ext>
                  </a:extLst>
                </a:gridCol>
              </a:tblGrid>
              <a:tr h="619177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/>
                      </a:pPr>
                      <a:endParaRPr lang="nb-NO" sz="1400" b="0" kern="120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023146"/>
                  </a:ext>
                </a:extLst>
              </a:tr>
              <a:tr h="1325038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 sz="1400" b="1" smtClean="0"/>
                        <a:t>Mål med konsultasjonen</a:t>
                      </a:r>
                    </a:p>
                    <a:p>
                      <a:endParaRPr lang="nb-NO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 action="ppaction://hlinksldjump"/>
                        </a:rPr>
                        <a:t>NorCP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og medisinsk gjennomgang (lege/fys/ergo)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Barnets trivsel og behov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Samtale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med barnet om CP diagnosen</a:t>
                      </a: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Kommunikasjon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ASK</a:t>
                      </a:r>
                      <a:endParaRPr lang="nb-NO" sz="1400" b="0" kern="1200" baseline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Vurdere behov/ønske om 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 action="ppaction://hlinksldjump"/>
                        </a:rPr>
                        <a:t>intensive habiliteringsprogram</a:t>
                      </a:r>
                      <a:endParaRPr lang="nb-NO" sz="1400" b="0" kern="1200" baseline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Familiemestring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Informere om 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Beitostølen helsesportsenter</a:t>
                      </a: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/>
                      </a:pPr>
                      <a:endParaRPr lang="nb-NO" sz="14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3598884319"/>
                  </a:ext>
                </a:extLst>
              </a:tr>
              <a:tr h="1487419">
                <a:tc>
                  <a:txBody>
                    <a:bodyPr vert="horz" wrap="square"/>
                    <a:lstStyle/>
                    <a:p>
                      <a:r>
                        <a:rPr lang="nb-NO" sz="1400" b="1" smtClean="0"/>
                        <a:t>Vurdering/tiltak</a:t>
                      </a:r>
                    </a:p>
                    <a:p>
                      <a:endParaRPr lang="nb-NO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action="ppaction://hlinkfile"/>
                        </a:rPr>
                        <a:t>Lege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Fysioterapeut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Ergoterapeut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Psykolog. 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Støttesamtale. Kognitiv vurdering ved behov</a:t>
                      </a: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Vurdere 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ASK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tiltak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Sosionom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 action="ppaction://hlinksldjump"/>
                        </a:rPr>
                        <a:t>Individuell samtale ved behov</a:t>
                      </a:r>
                      <a:endParaRPr lang="nb-NO" sz="1400" u="none" strike="noStrike" kern="1200" baseline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944884"/>
                  </a:ext>
                </a:extLst>
              </a:tr>
              <a:tr h="767599">
                <a:tc>
                  <a:txBody>
                    <a:bodyPr vert="horz" wrap="square"/>
                    <a:lstStyle/>
                    <a:p>
                      <a:pPr marL="0" algn="l" defTabSz="914400" rtl="0" eaLnBrk="1" latinLnBrk="0" hangingPunct="1"/>
                      <a:r>
                        <a:rPr lang="nb-NO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Tverrfaglig oppsummering/</a:t>
                      </a:r>
                    </a:p>
                    <a:p>
                      <a:pPr marL="0" algn="l" defTabSz="914400" rtl="0" eaLnBrk="1" latinLnBrk="0" hangingPunct="1"/>
                      <a:r>
                        <a:rPr lang="nb-NO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konklusjon 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Sammenfatte teamets konklusjon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Diskutere aktuelle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tiltak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Habiliteringsplan/planlegge </a:t>
                      </a: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neste kontroll (F7) </a:t>
                      </a: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2003551708"/>
                  </a:ext>
                </a:extLst>
              </a:tr>
              <a:tr h="1098599">
                <a:tc>
                  <a:txBody>
                    <a:bodyPr vert="horz" wrap="square"/>
                    <a:lstStyle/>
                    <a:p>
                      <a:r>
                        <a:rPr lang="nb-NO" sz="1400" b="1" smtClean="0"/>
                        <a:t>Samhandling</a:t>
                      </a:r>
                      <a:endParaRPr lang="nb-NO" sz="14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Sende ut rapporter til aktuelle adressater som foreldre har godkjent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Avklare eventuelt behov for særfaglig veiledning lokalt /avklare lokalt samarbeid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Delta på ansvarsgruppe/tilbakemeldingsmøte etter evnekartlegging 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Evt behov for informasjon om diagnosen i skolen/klasse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endParaRPr lang="nb-NO" sz="14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3049013071"/>
                  </a:ext>
                </a:extLst>
              </a:tr>
            </a:tbl>
          </a:graphicData>
        </a:graphic>
      </p:graphicFrame>
      <p:sp>
        <p:nvSpPr>
          <p:cNvPr id="3" name="Femkant 2"/>
          <p:cNvSpPr/>
          <p:nvPr/>
        </p:nvSpPr>
        <p:spPr>
          <a:xfrm>
            <a:off x="395536" y="548679"/>
            <a:ext cx="2232248" cy="697014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6-9 år</a:t>
            </a:r>
          </a:p>
        </p:txBody>
      </p:sp>
      <p:grpSp>
        <p:nvGrpSpPr>
          <p:cNvPr id="7" name="Gruppe 6"/>
          <p:cNvGrpSpPr/>
          <p:nvPr/>
        </p:nvGrpSpPr>
        <p:grpSpPr>
          <a:xfrm>
            <a:off x="8134615" y="116632"/>
            <a:ext cx="720080" cy="864096"/>
            <a:chOff x="8134615" y="116632"/>
            <a:chExt cx="720080" cy="86409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" name="Rektangel 7"/>
            <p:cNvSpPr/>
            <p:nvPr/>
          </p:nvSpPr>
          <p:spPr>
            <a:xfrm>
              <a:off x="8206623" y="476672"/>
              <a:ext cx="576064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00" smtClean="0">
                  <a:hlinkClick r:id="rId10" action="ppaction://hlinksldjump"/>
                </a:rPr>
                <a:t>Tilbake</a:t>
              </a:r>
              <a:r>
                <a:rPr lang="nb-NO" sz="1000" smtClean="0"/>
                <a:t> </a:t>
              </a:r>
              <a:endParaRPr lang="nb-NO" sz="1000"/>
            </a:p>
          </p:txBody>
        </p:sp>
        <p:sp>
          <p:nvSpPr>
            <p:cNvPr id="9" name="Likebent trekant 8"/>
            <p:cNvSpPr/>
            <p:nvPr/>
          </p:nvSpPr>
          <p:spPr>
            <a:xfrm>
              <a:off x="8134615" y="116632"/>
              <a:ext cx="720080" cy="38704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2922595975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902749"/>
              </p:ext>
            </p:extLst>
          </p:nvPr>
        </p:nvGraphicFramePr>
        <p:xfrm>
          <a:off x="395536" y="620689"/>
          <a:ext cx="8568952" cy="5765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7423">
                  <a:extLst>
                    <a:ext uri="{9D8B030D-6E8A-4147-A177-3AD203B41FA5}">
                      <a16:colId xmlns:a16="http://schemas.microsoft.com/office/drawing/2014/main" val="1279082436"/>
                    </a:ext>
                  </a:extLst>
                </a:gridCol>
                <a:gridCol w="6341529">
                  <a:extLst>
                    <a:ext uri="{9D8B030D-6E8A-4147-A177-3AD203B41FA5}">
                      <a16:colId xmlns:a16="http://schemas.microsoft.com/office/drawing/2014/main" val="2524247841"/>
                    </a:ext>
                  </a:extLst>
                </a:gridCol>
              </a:tblGrid>
              <a:tr h="619177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/>
                      </a:pPr>
                      <a:endParaRPr lang="nb-NO" sz="1400" b="0" kern="120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023146"/>
                  </a:ext>
                </a:extLst>
              </a:tr>
              <a:tr h="1685078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 sz="1400" b="1" smtClean="0"/>
                        <a:t>Mål med konsultasjonen</a:t>
                      </a:r>
                    </a:p>
                    <a:p>
                      <a:endParaRPr lang="nb-NO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 action="ppaction://hlinksldjump"/>
                        </a:rPr>
                        <a:t>NorCP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og medisinsk gjennomgang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Kommunikasjon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ASK</a:t>
                      </a:r>
                      <a:endParaRPr lang="nb-NO" sz="1400" b="0" kern="1200" baseline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Kognitiv kartlegging utredning før overgang ungdomsskole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Vurdere behov/ønske for intensiverte tilbud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Informere om ulike 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 action="ppaction://hlinksldjump"/>
                        </a:rPr>
                        <a:t>intensive habiliteringsprogram</a:t>
                      </a:r>
                      <a:endParaRPr lang="nb-NO" sz="1400" b="0" kern="1200" baseline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Familiemestring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Informere om 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Beitostølen helsesportsenter</a:t>
                      </a: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/>
                      </a:pP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3598884319"/>
                  </a:ext>
                </a:extLst>
              </a:tr>
              <a:tr h="1487419">
                <a:tc>
                  <a:txBody>
                    <a:bodyPr vert="horz" wrap="square"/>
                    <a:lstStyle/>
                    <a:p>
                      <a:r>
                        <a:rPr lang="nb-NO" sz="1400" b="1" smtClean="0"/>
                        <a:t>Vurdering/tiltak</a:t>
                      </a:r>
                    </a:p>
                    <a:p>
                      <a:endParaRPr lang="nb-NO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action="ppaction://hlinkfile"/>
                        </a:rPr>
                        <a:t>Lege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Fysioterapeut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Ergoterapeut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Psykolog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Vurdere 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ASK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tiltak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Sosionom. 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 action="ppaction://hlinksldjump"/>
                        </a:rPr>
                        <a:t>Individuell samtale ved behov</a:t>
                      </a:r>
                      <a:endParaRPr lang="nb-NO" sz="1400" u="none" strike="noStrike" kern="1200" baseline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944884"/>
                  </a:ext>
                </a:extLst>
              </a:tr>
              <a:tr h="767599">
                <a:tc>
                  <a:txBody>
                    <a:bodyPr vert="horz" wrap="square"/>
                    <a:lstStyle/>
                    <a:p>
                      <a:pPr marL="0" algn="l" defTabSz="914400" rtl="0" eaLnBrk="1" latinLnBrk="0" hangingPunct="1"/>
                      <a:r>
                        <a:rPr lang="nb-NO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Tverrfaglig oppsummering/</a:t>
                      </a:r>
                    </a:p>
                    <a:p>
                      <a:pPr marL="0" algn="l" defTabSz="914400" rtl="0" eaLnBrk="1" latinLnBrk="0" hangingPunct="1"/>
                      <a:r>
                        <a:rPr lang="nb-NO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konklusjon 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Sammenfatte teamets konklusjon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Diskutere aktuelle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tiltak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Habiliteringsplan/planlegge </a:t>
                      </a: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neste kontroll (F7) </a:t>
                      </a: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/>
                      </a:pPr>
                      <a:endParaRPr lang="nb-NO" sz="14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2003551708"/>
                  </a:ext>
                </a:extLst>
              </a:tr>
              <a:tr h="1098599">
                <a:tc>
                  <a:txBody>
                    <a:bodyPr vert="horz" wrap="square"/>
                    <a:lstStyle/>
                    <a:p>
                      <a:r>
                        <a:rPr lang="nb-NO" sz="1400" b="1" smtClean="0"/>
                        <a:t>Samhandling</a:t>
                      </a:r>
                      <a:endParaRPr lang="nb-NO" sz="14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Tilbakemeldingsmøte til foreldre og førstelinje etter kognitiv utredning.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Samarbeidsmøte i forbindelse med overgang til ungdomsskole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Sende ut rapporter til aktuelle adressater som foreldre har godkjent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Delta på ansvarsgruppe ved behov</a:t>
                      </a:r>
                      <a:endParaRPr lang="nb-NO" sz="14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3049013071"/>
                  </a:ext>
                </a:extLst>
              </a:tr>
            </a:tbl>
          </a:graphicData>
        </a:graphic>
      </p:graphicFrame>
      <p:sp>
        <p:nvSpPr>
          <p:cNvPr id="3" name="Femkant 2"/>
          <p:cNvSpPr/>
          <p:nvPr/>
        </p:nvSpPr>
        <p:spPr>
          <a:xfrm>
            <a:off x="395536" y="548679"/>
            <a:ext cx="2232248" cy="697014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9-12 år</a:t>
            </a:r>
          </a:p>
        </p:txBody>
      </p:sp>
      <p:grpSp>
        <p:nvGrpSpPr>
          <p:cNvPr id="7" name="Gruppe 6"/>
          <p:cNvGrpSpPr/>
          <p:nvPr/>
        </p:nvGrpSpPr>
        <p:grpSpPr>
          <a:xfrm>
            <a:off x="8134615" y="116632"/>
            <a:ext cx="720080" cy="864096"/>
            <a:chOff x="8134615" y="116632"/>
            <a:chExt cx="720080" cy="86409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" name="Rektangel 7"/>
            <p:cNvSpPr/>
            <p:nvPr/>
          </p:nvSpPr>
          <p:spPr>
            <a:xfrm>
              <a:off x="8206623" y="476672"/>
              <a:ext cx="576064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00" smtClean="0">
                  <a:hlinkClick r:id="rId11" action="ppaction://hlinksldjump"/>
                </a:rPr>
                <a:t>Tilbake</a:t>
              </a:r>
              <a:r>
                <a:rPr lang="nb-NO" sz="1000" smtClean="0"/>
                <a:t> </a:t>
              </a:r>
              <a:endParaRPr lang="nb-NO" sz="1000"/>
            </a:p>
          </p:txBody>
        </p:sp>
        <p:sp>
          <p:nvSpPr>
            <p:cNvPr id="9" name="Likebent trekant 8"/>
            <p:cNvSpPr/>
            <p:nvPr/>
          </p:nvSpPr>
          <p:spPr>
            <a:xfrm>
              <a:off x="8134615" y="116632"/>
              <a:ext cx="720080" cy="38704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000827593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364597"/>
              </p:ext>
            </p:extLst>
          </p:nvPr>
        </p:nvGraphicFramePr>
        <p:xfrm>
          <a:off x="395536" y="116632"/>
          <a:ext cx="8568952" cy="6552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7423">
                  <a:extLst>
                    <a:ext uri="{9D8B030D-6E8A-4147-A177-3AD203B41FA5}">
                      <a16:colId xmlns:a16="http://schemas.microsoft.com/office/drawing/2014/main" val="1279082436"/>
                    </a:ext>
                  </a:extLst>
                </a:gridCol>
                <a:gridCol w="6341529">
                  <a:extLst>
                    <a:ext uri="{9D8B030D-6E8A-4147-A177-3AD203B41FA5}">
                      <a16:colId xmlns:a16="http://schemas.microsoft.com/office/drawing/2014/main" val="2524247841"/>
                    </a:ext>
                  </a:extLst>
                </a:gridCol>
              </a:tblGrid>
              <a:tr h="1008112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/>
                      </a:pPr>
                      <a:endParaRPr lang="nb-NO" sz="1400" b="0" kern="120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023146"/>
                  </a:ext>
                </a:extLst>
              </a:tr>
              <a:tr h="2016224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nb-NO" sz="1400" b="1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 sz="1400" b="1" smtClean="0"/>
                        <a:t>Mål med konsultasjonen</a:t>
                      </a:r>
                    </a:p>
                    <a:p>
                      <a:endParaRPr lang="nb-NO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/>
                      </a:pP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hlinkClick r:id="rId2" action="ppaction://hlinksldjump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 action="ppaction://hlinksldjump"/>
                        </a:rPr>
                        <a:t>NorCP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og medisinsk gjennomgang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Kommunikasjon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ASK</a:t>
                      </a:r>
                      <a:endParaRPr lang="nb-NO" sz="1400" b="0" kern="1200" baseline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Vurdere behov/ønske om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ulike 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 action="ppaction://hlinksldjump"/>
                        </a:rPr>
                        <a:t>intensive habiliteringsprogram</a:t>
                      </a:r>
                      <a:endParaRPr lang="nb-NO" sz="1400" b="0" kern="1200" baseline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Drøfte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behov for f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ørekortvurdering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Familiemestring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Øke ansvar for egen helse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Informere om gruppesamlinger for ungdom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Informere om 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Beitostølen helsesportsenter</a:t>
                      </a: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3598884319"/>
                  </a:ext>
                </a:extLst>
              </a:tr>
              <a:tr h="1872208">
                <a:tc>
                  <a:txBody>
                    <a:bodyPr vert="horz" wrap="square"/>
                    <a:lstStyle/>
                    <a:p>
                      <a:r>
                        <a:rPr lang="nb-NO" sz="1400" b="1" smtClean="0"/>
                        <a:t>Vurdering/tiltak</a:t>
                      </a:r>
                    </a:p>
                    <a:p>
                      <a:endParaRPr lang="nb-NO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Sende ut skjemaet 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«Min helse» 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til foreldre og ungdom ved innkalling</a:t>
                      </a: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 action="ppaction://hlinkfile"/>
                        </a:rPr>
                        <a:t>Lege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Fysioterapeut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Ergoterapeut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Psykolog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Vurdere 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ASK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tiltak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Sosionom. 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 action="ppaction://hlinksldjump"/>
                        </a:rPr>
                        <a:t>Individuell samtale ved behov</a:t>
                      </a:r>
                      <a:endParaRPr lang="nb-NO" sz="1400" u="none" strike="noStrike" kern="1200" baseline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Forberede på å ta ansvar for egen helse:  Gjennomgang av skjemaet 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/>
                        </a:rPr>
                        <a:t>«Min helse»</a:t>
                      </a:r>
                      <a:endParaRPr lang="nb-NO" sz="1400" u="none" strike="noStrike" kern="1200" baseline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944884"/>
                  </a:ext>
                </a:extLst>
              </a:tr>
              <a:tr h="655280">
                <a:tc>
                  <a:txBody>
                    <a:bodyPr vert="horz" wrap="square"/>
                    <a:lstStyle/>
                    <a:p>
                      <a:pPr marL="0" algn="l" defTabSz="914400" rtl="0" eaLnBrk="1" latinLnBrk="0" hangingPunct="1"/>
                      <a:r>
                        <a:rPr lang="nb-NO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Tverrfaglig oppsummering/</a:t>
                      </a:r>
                    </a:p>
                    <a:p>
                      <a:pPr marL="0" algn="l" defTabSz="914400" rtl="0" eaLnBrk="1" latinLnBrk="0" hangingPunct="1"/>
                      <a:r>
                        <a:rPr lang="nb-NO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konklusjon 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Sammenfatte teamets konklusjon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Diskutere aktuelle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tiltak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Habiliteringsplan/planlegge </a:t>
                      </a: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neste kontroll (F7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2003551708"/>
                  </a:ext>
                </a:extLst>
              </a:tr>
              <a:tr h="1000982">
                <a:tc>
                  <a:txBody>
                    <a:bodyPr vert="horz" wrap="square"/>
                    <a:lstStyle/>
                    <a:p>
                      <a:r>
                        <a:rPr lang="nb-NO" sz="1400" b="1" smtClean="0"/>
                        <a:t>Samhandling</a:t>
                      </a:r>
                      <a:endParaRPr lang="nb-NO" sz="14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Sende ut rapporter til aktuelle adressater i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tråd med gjeldende rutiner</a:t>
                      </a: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Planlegge overgang til ungdomsskole/videregående skole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Vurdere deltakelse i samarbeidsmøte i forbindelse med skoleovergang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Delta på ansvarsgruppe ved behov </a:t>
                      </a: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3049013071"/>
                  </a:ext>
                </a:extLst>
              </a:tr>
            </a:tbl>
          </a:graphicData>
        </a:graphic>
      </p:graphicFrame>
      <p:sp>
        <p:nvSpPr>
          <p:cNvPr id="3" name="Femkant 2"/>
          <p:cNvSpPr/>
          <p:nvPr/>
        </p:nvSpPr>
        <p:spPr>
          <a:xfrm>
            <a:off x="395536" y="465675"/>
            <a:ext cx="2232248" cy="697014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12-16 år</a:t>
            </a:r>
          </a:p>
        </p:txBody>
      </p:sp>
      <p:grpSp>
        <p:nvGrpSpPr>
          <p:cNvPr id="7" name="Gruppe 6"/>
          <p:cNvGrpSpPr/>
          <p:nvPr/>
        </p:nvGrpSpPr>
        <p:grpSpPr>
          <a:xfrm>
            <a:off x="8134615" y="116632"/>
            <a:ext cx="720080" cy="864096"/>
            <a:chOff x="8134615" y="116632"/>
            <a:chExt cx="720080" cy="86409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" name="Rektangel 7"/>
            <p:cNvSpPr/>
            <p:nvPr/>
          </p:nvSpPr>
          <p:spPr>
            <a:xfrm>
              <a:off x="8206623" y="476672"/>
              <a:ext cx="576064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00" smtClean="0">
                  <a:hlinkClick r:id="rId13" action="ppaction://hlinksldjump"/>
                </a:rPr>
                <a:t>Tilbake</a:t>
              </a:r>
              <a:r>
                <a:rPr lang="nb-NO" sz="1000" smtClean="0"/>
                <a:t> </a:t>
              </a:r>
              <a:endParaRPr lang="nb-NO" sz="1000"/>
            </a:p>
          </p:txBody>
        </p:sp>
        <p:sp>
          <p:nvSpPr>
            <p:cNvPr id="9" name="Likebent trekant 8"/>
            <p:cNvSpPr/>
            <p:nvPr/>
          </p:nvSpPr>
          <p:spPr>
            <a:xfrm>
              <a:off x="8134615" y="116632"/>
              <a:ext cx="720080" cy="38704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37646139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069960"/>
              </p:ext>
            </p:extLst>
          </p:nvPr>
        </p:nvGraphicFramePr>
        <p:xfrm>
          <a:off x="395536" y="620689"/>
          <a:ext cx="8568952" cy="6001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7423">
                  <a:extLst>
                    <a:ext uri="{9D8B030D-6E8A-4147-A177-3AD203B41FA5}">
                      <a16:colId xmlns:a16="http://schemas.microsoft.com/office/drawing/2014/main" val="1279082436"/>
                    </a:ext>
                  </a:extLst>
                </a:gridCol>
                <a:gridCol w="6341529">
                  <a:extLst>
                    <a:ext uri="{9D8B030D-6E8A-4147-A177-3AD203B41FA5}">
                      <a16:colId xmlns:a16="http://schemas.microsoft.com/office/drawing/2014/main" val="2524247841"/>
                    </a:ext>
                  </a:extLst>
                </a:gridCol>
              </a:tblGrid>
              <a:tr h="642338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/>
                      </a:pPr>
                      <a:endParaRPr lang="nb-NO" sz="1400" b="0" kern="120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023146"/>
                  </a:ext>
                </a:extLst>
              </a:tr>
              <a:tr h="1949949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nb-NO" sz="600" b="1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 sz="1400" b="1" smtClean="0"/>
                        <a:t>Mål med konsultasjonen</a:t>
                      </a:r>
                    </a:p>
                    <a:p>
                      <a:endParaRPr lang="nb-NO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/>
                      </a:pPr>
                      <a:endParaRPr lang="nb-NO" sz="8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hlinkClick r:id="rId2" action="ppaction://hlinksldjump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 action="ppaction://hlinksldjump"/>
                        </a:rPr>
                        <a:t>NorCP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og medisinsk gjennomgang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Kommunikasjon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ASK</a:t>
                      </a:r>
                      <a:endParaRPr lang="nb-NO" sz="1400" b="0" kern="1200" baseline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Fokus på muligheter og rettigheter ved overgang til voksenlivet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Drøfte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behov for f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ørekortvurdering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Informere om ulike 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 action="ppaction://hlinksldjump"/>
                        </a:rPr>
                        <a:t>intensive habiliteringsprogram</a:t>
                      </a:r>
                      <a:endParaRPr lang="nb-NO" sz="1400" b="0" kern="1200" baseline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Familiemestring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Informere om gruppesamlinger for ungdom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Informere om 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Beitostølen helsesportsenter</a:t>
                      </a: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3598884319"/>
                  </a:ext>
                </a:extLst>
              </a:tr>
              <a:tr h="1440160">
                <a:tc>
                  <a:txBody>
                    <a:bodyPr vert="horz" wrap="square"/>
                    <a:lstStyle/>
                    <a:p>
                      <a:r>
                        <a:rPr lang="nb-NO" sz="1400" b="1" smtClean="0"/>
                        <a:t>Vurdering/tiltak</a:t>
                      </a:r>
                    </a:p>
                    <a:p>
                      <a:endParaRPr lang="nb-NO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action="ppaction://hlinkfile"/>
                        </a:rPr>
                        <a:t>Lege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Fysioterapeut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Ergoterapeut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fontAlgn="base">
                        <a:buFont typeface="Arial" pitchFamily="34" charset="0"/>
                        <a:buChar char="•"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Psykolog. 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Støttesamtale og kognitiv vurdering ved behov</a:t>
                      </a:r>
                      <a:endParaRPr lang="nb-NO" sz="1400" u="none" strike="noStrike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u="none" strike="noStrike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Sosionom. Samtale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om overgang til voksenlivet. Utfylling og gjennomgang av skjemaet </a:t>
                      </a:r>
                      <a:r>
                        <a:rPr lang="nb-NO" sz="1400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«Klar til overføring»</a:t>
                      </a:r>
                      <a:endParaRPr lang="nb-NO" sz="1400" u="none" strike="noStrike" kern="1200" baseline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944884"/>
                  </a:ext>
                </a:extLst>
              </a:tr>
              <a:tr h="1029264">
                <a:tc>
                  <a:txBody>
                    <a:bodyPr vert="horz" wrap="square"/>
                    <a:lstStyle/>
                    <a:p>
                      <a:pPr marL="0" algn="l" defTabSz="914400" rtl="0" eaLnBrk="1" latinLnBrk="0" hangingPunct="1"/>
                      <a:r>
                        <a:rPr lang="nb-NO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Tverrfaglig oppsummering/</a:t>
                      </a:r>
                    </a:p>
                    <a:p>
                      <a:pPr marL="0" algn="l" defTabSz="914400" rtl="0" eaLnBrk="1" latinLnBrk="0" hangingPunct="1"/>
                      <a:r>
                        <a:rPr lang="nb-NO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konklusjon 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Sammenfatte teamets konklusjon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Anbefale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aktuelle tiltak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Planlegge avsluttende konsultasjon og overføring til 1.linjetjenesten.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Se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Overføring fra barn til voksenorientert helsetjeneste</a:t>
                      </a:r>
                      <a:endParaRPr lang="nb-NO" sz="1400" b="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endParaRPr lang="nb-NO" sz="14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2003551708"/>
                  </a:ext>
                </a:extLst>
              </a:tr>
              <a:tr h="901895">
                <a:tc>
                  <a:txBody>
                    <a:bodyPr vert="horz" wrap="square"/>
                    <a:lstStyle/>
                    <a:p>
                      <a:r>
                        <a:rPr lang="nb-NO" sz="1400" b="1" smtClean="0"/>
                        <a:t>Samhandling</a:t>
                      </a:r>
                      <a:endParaRPr lang="nb-NO" sz="14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Utarbeide sluttrapport med tydelig henvisning</a:t>
                      </a:r>
                      <a:r>
                        <a:rPr lang="nb-NO" sz="1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til aktuelle instanser.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Oppgi når siste konsultasjon ved HABU planlegges.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defRPr/>
                      </a:pP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Planlegge avsluttende samarbeidsmøte </a:t>
                      </a:r>
                      <a:endParaRPr lang="nb-NO" sz="14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0" marT="0" marB="0"/>
                </a:tc>
                <a:extLst>
                  <a:ext uri="{0D108BD9-81ED-4DB2-BD59-A6C34878D82A}">
                    <a16:rowId xmlns:a16="http://schemas.microsoft.com/office/drawing/2014/main" val="3049013071"/>
                  </a:ext>
                </a:extLst>
              </a:tr>
            </a:tbl>
          </a:graphicData>
        </a:graphic>
      </p:graphicFrame>
      <p:sp>
        <p:nvSpPr>
          <p:cNvPr id="3" name="Femkant 2"/>
          <p:cNvSpPr/>
          <p:nvPr/>
        </p:nvSpPr>
        <p:spPr>
          <a:xfrm>
            <a:off x="395536" y="548679"/>
            <a:ext cx="2232248" cy="697014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16-18 år</a:t>
            </a:r>
          </a:p>
        </p:txBody>
      </p:sp>
      <p:grpSp>
        <p:nvGrpSpPr>
          <p:cNvPr id="7" name="Gruppe 6"/>
          <p:cNvGrpSpPr/>
          <p:nvPr/>
        </p:nvGrpSpPr>
        <p:grpSpPr>
          <a:xfrm>
            <a:off x="8134615" y="116632"/>
            <a:ext cx="720080" cy="864096"/>
            <a:chOff x="8134615" y="116632"/>
            <a:chExt cx="720080" cy="86409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" name="Rektangel 7"/>
            <p:cNvSpPr/>
            <p:nvPr/>
          </p:nvSpPr>
          <p:spPr>
            <a:xfrm>
              <a:off x="8206623" y="476672"/>
              <a:ext cx="576064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000" smtClean="0">
                  <a:hlinkClick r:id="rId11" action="ppaction://hlinksldjump"/>
                </a:rPr>
                <a:t>Tilbake</a:t>
              </a:r>
              <a:r>
                <a:rPr lang="nb-NO" sz="1000" smtClean="0"/>
                <a:t> </a:t>
              </a:r>
              <a:endParaRPr lang="nb-NO" sz="1000"/>
            </a:p>
          </p:txBody>
        </p:sp>
        <p:sp>
          <p:nvSpPr>
            <p:cNvPr id="9" name="Likebent trekant 8"/>
            <p:cNvSpPr/>
            <p:nvPr/>
          </p:nvSpPr>
          <p:spPr>
            <a:xfrm>
              <a:off x="8134615" y="116632"/>
              <a:ext cx="720080" cy="38704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80484736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103</Paragraphs>
  <Slides>16</Slides>
  <Notes>0</Notes>
  <TotalTime>2646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baseType="lpstr" size="20">
      <vt:lpstr>Arial</vt:lpstr>
      <vt:lpstr>Calibri</vt:lpstr>
      <vt:lpstr>Verdana</vt:lpstr>
      <vt:lpstr>Office-tema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Samtykkeskjema</vt:lpstr>
      <vt:lpstr>Sosionom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lenhau</dc:creator>
  <dc:description>EK_Avdeling¤2#4¤2# ¤3#EK_Avsnitt¤2#4¤2# ¤3#EK_Bedriftsnavn¤2#1¤2#Sørlandet sykehus HF¤3#EK_GjelderFra¤2#0¤2#29.04.2024¤3#EK_KlGjelderFra¤2#0¤2#¤3#EK_Opprettet¤2#0¤2#22.10.2018¤3#EK_Utgitt¤2#0¤2#28.03.2019¤3#EK_IBrukDato¤2#0¤2#29.04.2024¤3#EK_DokumentID¤2#0¤2#D47267¤3#EK_DokTittel¤2#0¤2#Behandlingslinje - Barn med Cerebral parese, HOVEDDOKUMENT, HABU, BUA SSK¤3#EK_DokType¤2#0¤2#Generelt dokument¤3#EK_DocLvlShort¤2#0¤2# ¤3#EK_DocLevel¤2#0¤2# ¤3#EK_EksRef¤2#2¤2# 0	¤3#EK_Erstatter¤2#0¤2#0.27¤3#EK_ErstatterD¤2#0¤2#30.08.2023¤3#EK_Signatur¤2#0¤2#&lt;ikke styrt&gt;¤3#EK_Verifisert¤2#0¤2# ¤3#EK_Hørt¤2#0¤2# ¤3#EK_AuditReview¤2#2¤2# ¤3#EK_AuditApprove¤2#2¤2# ¤3#EK_Gradering¤2#0¤2#Åpen¤3#EK_Gradnr¤2#4¤2#0¤3#EK_Kapittel¤2#4¤2# ¤3#EK_Referanse¤2#2¤2# 23	I.4.3.7.2-2	CP behandlingslinje - ASK Utredning og oppfølgingsmodell, HABU, BUA SSK	48360	dok48360.docx	¤1#I.4.3.7.2-3	CP behandlingslinje - ASK flytdiagram - Kartlegging og oppfølging	48361	dok48361.docx	¤1#I.4.3.7.2-5	CP behandlingslinje - DIAGNOSEFASE- Tiltak Ergoterapeut	48581	dok48581.docx	¤1#I.4.3.7.2-6	CP behandlingslinje TILTAK 0-4 år Ergoterapeut, HABU BUA SSK	48582	dok48582.docx	¤1#I.4.3.7.2-7	CP behandlingslinje TILTAK 4-6 år Ergoterapeut, HABU BUA SSK	48255	dok48255.docx	¤1#I.4.3.7.2-8	CP-Behandlingslinje - DIAGNOSEFASE - tiltak Fysioterapeut, HABU, BUA SSK	47834	dok47834.docx	¤1#I.4.3.7.2-9	CP - behandlingslinje - TILTAK 0-4 år - Fysioterapeut, 
HABU, BUA SSK	49738	dok49738.docx	¤1#I.4.3.7.2-10	CP-Behandlingslinje - TILTAK 4-6 år - Fysioterapeut, HABU, BUA SSK	47836	dok47836.docx	¤1#I.4.3.7.2-11	CP- Behandlingslinje TILTAK 6-9 år - Ergoterapeut, HABU, BUA SSK	48257	dok48257.docx	¤1#I.4.3.7.2-12	CP-Behandlingslinje - TILTAK 6-9 år - Fysioterapeut, HABU, BUA SSK	47837	dok47837.docx	¤1#I.4.3.7.2-13	CP - behandlingslinje TILTAK 9-12 år - Ergoterapeut, HABU, BUA SSK	48258	dok48258.docx	¤1#I.4.3.7.2-14	CP-Behandlingslinje - TILTAK 9-12 år - Fysioterapeut, HABU, BUA SSK	47838	dok47838.docx	¤1#I.4.3.7.2-15	CP - behandlingslinje - TILTAK 12-16 år - Ergoterapeut, HABU, BUA SSK	48259	dok48259.docx	¤1#I.4.3.7.2-16	CP - behandlingslinje - TILTAK 16-18 år - Ergoterapeut, HABU, BUA SSK	48261	dok48261.docx	¤1#I.4.3.7.2-17	CP-Behandlingslinje - TILTAK 12-18 år - Fysioterapeut, HABU, BUA SSK	47840	dok47840.docx	¤1#I.4.3.7.2-18	CP behandlingslinje - Baby HAB program BAKGRUNN, HABU, BUA SSK	47941	dok47941.docx	¤1#I.4.3.7.2-19	CP - Behandlingslinje - Baby hab./ Small step programmet, HABU, BUA SSK	48262	dok48262.docx	¤1#I.4.3.7.2-20	CP - Behandlingslinje - TILTAK 5 år- Psykolog, HABU, BUA SSK	48265	dok48265.docx	¤1#I.4.3.7.2-22	CP - behandlingslinje - Lege oppfølging, HABU BUA SSK	48725	dok48725.docx	¤1#I.4.3.7.2-23	CP - behandlingslinje - Bjørnelabben/intensiv håndmotorisk trening, HABU BUA SSK	48873	dok48873.docx	¤1#I.4.3.7.2-24	Behandlingslinje Cerebral Parese - Pasientinfo, Cerebral Parese oppfølgingsprogram, HABU SSHF	48694	dok48694.docx	¤1#I.4.3.7.2-26	HINE skjema, HABU, BUA SSK	50571	dok50571.pdf	¤1#I.4.3.23-23	Veiledningshefte for intensiv håndmotorisk trening for barn og unge med cerebral parese, HABU SSK, BUA	49064	dok49064.docx	¤1#¤3#EK_RefNr¤2#0¤2#I.4.3.7.2-1¤3#EK_Revisjon¤2#0¤2#-¤3#EK_Ansvarlig¤2#0¤2#Unni Tveit Hinna¤3#EK_SkrevetAv¤2#0¤2#Arbeidsgruppe i HABU¤3#EK_DokAnsvNavn¤2#0¤2#Randi Damgård¤3#EK_UText2¤2#0¤2# ¤3#EK_UText3¤2#0¤2# ¤3#EK_UText4¤2#0¤2# ¤3#EK_Status¤2#0¤2#I bruk¤3#EK_Stikkord¤2#0¤2#cerebral parese, CP, ask¤3#EK_SuperStikkord¤2#0¤2#¤3#EK_Rapport¤2#3¤2#¤3#EK_EKPrintMerke¤2#0¤2#¤3#EK_Watermark¤2#0¤2#¤3#EK_Utgave¤2#0¤2#0.28¤3#EK_Merknad¤2#7¤2#¤3#EK_VerLogg¤2#2¤2#Ver. 0.28 - 29.04.2024|¤1#Ver. 0.27 - 30.08.2023|¤1#Ver. 0.26 - 10.07.2023|¤1#Ver. 0.25 - 28.06.2023|¤1#Ver. 0.24 - 27.06.2023|¤1#Ver. 0.23 - 21.06.2023|¤1#Ver. 0.22 - 16.05.2023|Forlenget gyldighet til 16.05.2025¤1#Ver. 0.21 - 29.03.2021|¤1#Ver. 0.20 - 25.08.2020|¤1#Ver. 0.19 - 12.06.2020|¤3#EK_RF1¤2#4¤2#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¤3#EK_DL¤2#0¤2#1¤3#EK_GjelderTil¤2#0¤2#29.04.2026¤3#EK_Vedlegg¤2#2¤2# 0	¤3#EK_AvdelingOver¤2#4¤2# ¤3#EK_HRefNr¤2#0¤2# ¤3#EK_HbNavn¤2#0¤2# ¤3#EK_DokRefnr¤2#4¤2#000104030702¤3#EK_Dokendrdato¤2#4¤2#20.02.2024 10:09:06¤3#EK_HbType¤2#4¤2# ¤3#EK_Offisiell¤2#4¤2# ¤3#EK_VedleggRef¤2#4¤2#I.4.3.7.2-1¤3#EK_Strukt00¤2#5¤2#¤5#I¤5#Foretaksnivå¤5#0¤5#0¤4#.¤5#4¤5#Fagspesifikke prosedyrer¤5#0¤5#0¤4#.¤5#3¤5#Barn og unge¤5#0¤5#0¤4#.¤5#7¤5#Habilitering¤5#0¤5#0¤4#.¤5#2¤5#Cerebral Parese¤5#0¤5#0¤4#\¤3#EK_Strukt01¤2#5¤2#¤3#EK_Strukt02¤2#5¤2# 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prosedyrer¤5#0¤5#0¤4#.¤5#3¤5#Barn og unge¤5#0¤5#0¤4#.¤5#7¤5#Habilitering¤5#0¤5#0¤4#.¤5#2¤5#Cerebral Parese¤5#0¤5#0¤4#\¤3#</dc:description>
  <cp:keywords>&lt;dok47267.pptx&gt;&lt;n&gt;ek_type&lt;/n&gt;&lt;v&gt;DOK&lt;/v&gt;&lt;n&gt;khb&lt;/n&gt;&lt;v&gt;UB&lt;/v&gt;&lt;n&gt;beskyttet&lt;/n&gt;&lt;v&gt;nei&lt;/v&gt;&lt;/dok47267.pptx&gt;</cp:keywords>
  <cp:lastModifiedBy>Unni Tveit Hinna</cp:lastModifiedBy>
  <cp:revision>786</cp:revision>
  <cp:lastPrinted>2019-08-30T09:41:58.000</cp:lastPrinted>
  <dcterms:created xsi:type="dcterms:W3CDTF">2012-11-26T12:08:27Z</dcterms:created>
  <dcterms:modified xsi:type="dcterms:W3CDTF">2024-11-12T13:13:22Z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