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7" r:id="rId2"/>
    <p:sldId id="259" r:id="rId3"/>
    <p:sldId id="332" r:id="rId4"/>
    <p:sldId id="422" r:id="rId5"/>
    <p:sldId id="334" r:id="rId6"/>
    <p:sldId id="423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337" r:id="rId15"/>
    <p:sldId id="338" r:id="rId16"/>
    <p:sldId id="354" r:id="rId17"/>
    <p:sldId id="340" r:id="rId18"/>
    <p:sldId id="426" r:id="rId19"/>
    <p:sldId id="425" r:id="rId20"/>
    <p:sldId id="342" r:id="rId21"/>
    <p:sldId id="359" r:id="rId22"/>
    <p:sldId id="323" r:id="rId23"/>
    <p:sldId id="317" r:id="rId24"/>
    <p:sldId id="335" r:id="rId25"/>
    <p:sldId id="336" r:id="rId26"/>
    <p:sldId id="356" r:id="rId27"/>
    <p:sldId id="358" r:id="rId28"/>
    <p:sldId id="357" r:id="rId29"/>
    <p:sldId id="344" r:id="rId30"/>
    <p:sldId id="346" r:id="rId31"/>
    <p:sldId id="349" r:id="rId32"/>
    <p:sldId id="403" r:id="rId33"/>
    <p:sldId id="350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387" r:id="rId62"/>
    <p:sldId id="388" r:id="rId63"/>
    <p:sldId id="390" r:id="rId64"/>
    <p:sldId id="391" r:id="rId65"/>
    <p:sldId id="392" r:id="rId66"/>
    <p:sldId id="393" r:id="rId67"/>
    <p:sldId id="394" r:id="rId68"/>
    <p:sldId id="395" r:id="rId69"/>
    <p:sldId id="396" r:id="rId70"/>
    <p:sldId id="397" r:id="rId71"/>
    <p:sldId id="398" r:id="rId72"/>
    <p:sldId id="424" r:id="rId73"/>
    <p:sldId id="409" r:id="rId74"/>
    <p:sldId id="410" r:id="rId75"/>
    <p:sldId id="404" r:id="rId76"/>
    <p:sldId id="418" r:id="rId77"/>
    <p:sldId id="419" r:id="rId78"/>
    <p:sldId id="407" r:id="rId79"/>
    <p:sldId id="285" r:id="rId80"/>
  </p:sldIdLst>
  <p:sldSz cx="9906000" cy="6858000" type="A4"/>
  <p:notesSz cx="6797675" cy="9874250"/>
  <p:custDataLst>
    <p:tags r:id="rId83"/>
  </p:custDataLst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de Strand" initials="HS" lastIdx="0" clrIdx="0"/>
  <p:cmAuthor id="1" name="Sissel Francke" initials="SF" lastIdx="0" clrIdx="1">
    <p:extLst>
      <p:ext uri="{19B8F6BF-5375-455C-9EA6-DF929625EA0E}">
        <p15:presenceInfo xmlns:p15="http://schemas.microsoft.com/office/powerpoint/2012/main" userId="Sissel Francke" providerId="None"/>
      </p:ext>
    </p:extLst>
  </p:cmAuthor>
  <p:cmAuthor id="2" name="Ann Kristin Øverdal-Glastad" initials="AKØ" lastIdx="0" clrIdx="2">
    <p:extLst>
      <p:ext uri="{19B8F6BF-5375-455C-9EA6-DF929625EA0E}">
        <p15:presenceInfo xmlns:p15="http://schemas.microsoft.com/office/powerpoint/2012/main" userId="Ann Kristin Øverdal-Glast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0343" autoAdjust="0"/>
  </p:normalViewPr>
  <p:slideViewPr>
    <p:cSldViewPr>
      <p:cViewPr varScale="1">
        <p:scale>
          <a:sx n="91" d="100"/>
          <a:sy n="91" d="100"/>
        </p:scale>
        <p:origin x="1890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398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tran\AppData\Local\Microsoft\Windows\Temporary%20Internet%20Files\Content.Outlook\43Z21HCG\Kopi%20av%20SLUG%20P7%20jan-aug%202016%20til%20distribusjon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SLUG - Cefoxitin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'SLUG tabell og histogram'!$A$10</c:f>
              <c:strCache>
                <c:ptCount val="1"/>
                <c:pt idx="0">
                  <c:v>Cefoxitin (OX1)</c:v>
                </c:pt>
              </c:strCache>
            </c:strRef>
          </c:tx>
          <c:invertIfNegative val="0"/>
          <c:cat>
            <c:numRef>
              <c:f>'SLUG tabell og histogram'!$B$3:$AN$3</c:f>
              <c:numCache>
                <c:formatCode>General</c:formatCode>
                <c:ptCount val="3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36</c:v>
                </c:pt>
                <c:pt idx="31">
                  <c:v>37</c:v>
                </c:pt>
                <c:pt idx="32">
                  <c:v>38</c:v>
                </c:pt>
                <c:pt idx="33">
                  <c:v>39</c:v>
                </c:pt>
                <c:pt idx="34">
                  <c:v>40</c:v>
                </c:pt>
                <c:pt idx="35">
                  <c:v>41</c:v>
                </c:pt>
                <c:pt idx="36">
                  <c:v>42</c:v>
                </c:pt>
                <c:pt idx="37">
                  <c:v>43</c:v>
                </c:pt>
                <c:pt idx="38">
                  <c:v>44</c:v>
                </c:pt>
              </c:numCache>
            </c:numRef>
          </c:cat>
          <c:val>
            <c:numRef>
              <c:f>'SLUG tabell og histogram'!$B$10:$AN$10</c:f>
              <c:numCache>
                <c:formatCode>General</c:formatCode>
                <c:ptCount val="39"/>
                <c:pt idx="21">
                  <c:v>1</c:v>
                </c:pt>
                <c:pt idx="22">
                  <c:v>9</c:v>
                </c:pt>
                <c:pt idx="23">
                  <c:v>29</c:v>
                </c:pt>
                <c:pt idx="24">
                  <c:v>30</c:v>
                </c:pt>
                <c:pt idx="25">
                  <c:v>21</c:v>
                </c:pt>
                <c:pt idx="26">
                  <c:v>13</c:v>
                </c:pt>
                <c:pt idx="27">
                  <c:v>4</c:v>
                </c:pt>
                <c:pt idx="28">
                  <c:v>2</c:v>
                </c:pt>
                <c:pt idx="29">
                  <c:v>2</c:v>
                </c:pt>
                <c:pt idx="30">
                  <c:v>1</c:v>
                </c:pt>
                <c:pt idx="31">
                  <c:v>2</c:v>
                </c:pt>
                <c:pt idx="35">
                  <c:v>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DE4C-4771-8B04-FDB86D261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40256"/>
        <c:axId val="97041792"/>
      </c:barChart>
      <c:catAx>
        <c:axId val="9704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041792"/>
        <c:crosses val="autoZero"/>
        <c:auto val="0"/>
        <c:lblAlgn val="ctr"/>
        <c:lblOffset val="100"/>
        <c:noMultiLvlLbl val="0"/>
      </c:catAx>
      <c:valAx>
        <c:axId val="9704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040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15" cy="49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1051" y="0"/>
            <a:ext cx="2945015" cy="49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D6F7D-330C-47EA-B51F-7713B5A915E2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378667"/>
            <a:ext cx="2945015" cy="49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1051" y="9378667"/>
            <a:ext cx="2945015" cy="49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6C015-765D-476D-B88C-CBC76A5E22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35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15" cy="49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1051" y="0"/>
            <a:ext cx="2945015" cy="49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2582-B491-414E-9446-F2E4D49A4474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124" y="4690893"/>
            <a:ext cx="5439427" cy="44431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378667"/>
            <a:ext cx="2945015" cy="49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1051" y="9378667"/>
            <a:ext cx="2945015" cy="49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DE39-A266-44EB-A8C1-BCEE32113F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03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386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Alle</a:t>
            </a:r>
            <a:r>
              <a:rPr lang="nb-NO" baseline="0"/>
              <a:t> prosedyrer for hele sykehuset finnes her i EK Web. </a:t>
            </a:r>
          </a:p>
          <a:p>
            <a:r>
              <a:rPr lang="nb-NO" baseline="0"/>
              <a:t>Kan søke på stikkord hvis du ikke husker helt hvor en bestemt prosedyre ligger eller hva den heter.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41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0231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34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575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569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859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Foreløpig ikke for lab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3889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705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096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476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97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376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6434">
              <a:defRPr/>
            </a:pPr>
            <a:r>
              <a:rPr lang="nb-NO" sz="1600"/>
              <a:t>Riktig utsædsteknikk gjør at man kan ha en standardisert mengdeangivelse av veksten uavhengig av hvem som sår ut prøven.</a:t>
            </a:r>
            <a:endParaRPr lang="nb-NO" sz="1600">
              <a:solidFill>
                <a:srgbClr val="FF0000"/>
              </a:solidFill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3115-E28D-4F2F-8600-024FC08B3117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49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Viktig med standardisert</a:t>
            </a:r>
            <a:r>
              <a:rPr lang="nb-NO" baseline="0"/>
              <a:t> teknikk for å vurdere mengden av en mikrobe som er tilstede i f eks en urinprøve. </a:t>
            </a:r>
          </a:p>
          <a:p>
            <a:r>
              <a:rPr lang="nb-NO" baseline="0"/>
              <a:t>Klinisk signifikant? Behandling?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23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nb-NO" sz="1600"/>
              <a:t>Vannkvalitet:</a:t>
            </a:r>
            <a:r>
              <a:rPr lang="nb-NO" sz="1600" baseline="0"/>
              <a:t> </a:t>
            </a:r>
            <a:r>
              <a:rPr lang="nb-NO" sz="1600"/>
              <a:t>kontrollere sterilitet, pH, ledningsevne og innhold av div. substanser som for eksempel Ca, Mg og Fe</a:t>
            </a:r>
          </a:p>
          <a:p>
            <a:pPr>
              <a:buFont typeface="Arial" pitchFamily="34" charset="0"/>
              <a:buNone/>
            </a:pPr>
            <a:endParaRPr lang="nb-NO" sz="1600"/>
          </a:p>
          <a:p>
            <a:pPr>
              <a:buFont typeface="Arial" pitchFamily="34" charset="0"/>
              <a:buNone/>
            </a:pPr>
            <a:r>
              <a:rPr lang="nb-NO" sz="1600"/>
              <a:t>Autoklaver:</a:t>
            </a:r>
            <a:r>
              <a:rPr lang="nb-NO" sz="1600" baseline="0"/>
              <a:t> </a:t>
            </a:r>
            <a:r>
              <a:rPr lang="nb-NO" sz="1600"/>
              <a:t>utskrift daglig, Bowie Dick og lekkasjetest ukentlig og sporetest annenhver måned</a:t>
            </a:r>
          </a:p>
          <a:p>
            <a:pPr>
              <a:buFont typeface="Arial" pitchFamily="34" charset="0"/>
              <a:buNone/>
            </a:pPr>
            <a:endParaRPr lang="nb-NO" sz="1600"/>
          </a:p>
          <a:p>
            <a:pPr>
              <a:buFont typeface="Arial" pitchFamily="34" charset="0"/>
              <a:buNone/>
            </a:pPr>
            <a:r>
              <a:rPr lang="nb-NO" sz="1600"/>
              <a:t>Visuell kontroll:</a:t>
            </a:r>
            <a:r>
              <a:rPr lang="nb-NO" sz="1600" baseline="0"/>
              <a:t> </a:t>
            </a:r>
            <a:r>
              <a:rPr lang="nb-NO" sz="1600"/>
              <a:t>farge, homogenitet, overflate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3115-E28D-4F2F-8600-024FC08B3117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687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600"/>
              <a:t>Unntak fra kontroll:</a:t>
            </a:r>
          </a:p>
          <a:p>
            <a:r>
              <a:rPr lang="nb-NO" sz="1600"/>
              <a:t>næringsfattige flytende medier som saltvann og indikator/fargeløsninger</a:t>
            </a:r>
          </a:p>
          <a:p>
            <a:endParaRPr lang="nb-NO" sz="1600"/>
          </a:p>
          <a:p>
            <a:r>
              <a:rPr lang="nb-NO" sz="1600"/>
              <a:t>Fåtallsanalyser</a:t>
            </a:r>
          </a:p>
          <a:p>
            <a:r>
              <a:rPr lang="nb-NO" sz="1600"/>
              <a:t>; har med kontrollskål sammen med rutineskåler for å hjelpe ved avlesning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3115-E28D-4F2F-8600-024FC08B3117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694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nb-NO" sz="1200"/>
              <a:t>Når vi da få</a:t>
            </a:r>
            <a:r>
              <a:rPr lang="nb-NO" sz="1200" baseline="0"/>
              <a:t>r oppvekst av en mikrobe på et medium, så må vi resistensbestemme for å se hvilke antibiotika man kan bruke for å behandle infeksjonen.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nb-NO" sz="120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nb-NO" sz="1200" u="sng"/>
              <a:t>Hensikt: </a:t>
            </a:r>
            <a:r>
              <a:rPr lang="nb-NO" sz="1200" u="none"/>
              <a:t>S</a:t>
            </a:r>
            <a:r>
              <a:rPr lang="nb-NO" sz="1200"/>
              <a:t>ikre god kvalitet på resistensbestemmelsene. God presisjon og nøyaktighet i den daglige rutinen vil gjøre oss bedre i stand til å påvise viktige resistensmekanismer av klinisk og sykehushygienisk betydning. Ved gode rutiner på kvalitetskontroll har vi mulighet til å oppdage eventuell drift i resultater og vi kan bedre sikre oss at de metoder vi tar i bruk i resistensbestemmelsen er gode. Helst bruke sensitive stammer til kvalitetskontroll, men resistente stammer kan benyttes for å bekrefte at metoden som er i bruk vil fange opp eventuell resistens forårsaket av ulike resistensmekanismer.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412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4839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Vedr</a:t>
            </a:r>
            <a:r>
              <a:rPr lang="nb-NO" baseline="0"/>
              <a:t> avlesning: Viktig at alle leser mest mulig likt.</a:t>
            </a:r>
          </a:p>
          <a:p>
            <a:r>
              <a:rPr lang="nb-NO" baseline="0"/>
              <a:t>Hos oss: 15min-15min-15min (oppslemming-til skål-inkubering)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779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Bruker lappediffusjon med et representativt utvalg av de antibiotika</a:t>
            </a:r>
            <a:r>
              <a:rPr lang="nb-NO" baseline="0"/>
              <a:t> som brukes i den daglige rutinen. Tester i tillegg ved ny LOT av midler og ved ny batch av skåler</a:t>
            </a:r>
          </a:p>
          <a:p>
            <a:endParaRPr lang="nb-NO" baseline="0"/>
          </a:p>
          <a:p>
            <a:r>
              <a:rPr lang="nb-NO" baseline="0"/>
              <a:t>Tegne på tavla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462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Bruker lappediffusjon med et representativt utvalg av de antibiotika</a:t>
            </a:r>
            <a:r>
              <a:rPr lang="nb-NO" baseline="0"/>
              <a:t> som brukes i den daglige rutinen. Tester i tillegg ved ny LOT av midler og ved ny batch av skåler</a:t>
            </a:r>
          </a:p>
          <a:p>
            <a:endParaRPr lang="nb-NO" baseline="0"/>
          </a:p>
          <a:p>
            <a:r>
              <a:rPr lang="nb-NO"/>
              <a:t>OBS</a:t>
            </a:r>
            <a:r>
              <a:rPr lang="nb-NO" baseline="0"/>
              <a:t> endringer fra utlagte slides: Ukentlig kontroll endret.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00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At man</a:t>
            </a:r>
            <a:r>
              <a:rPr lang="nb-NO" baseline="0"/>
              <a:t> til en hver tid har kontroll på arbeidet man utfører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862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Sjekker</a:t>
            </a:r>
            <a:r>
              <a:rPr lang="nb-NO" baseline="0"/>
              <a:t> for åpenbare feil, repeterer og kontrollerer igjen. Kraftig økning eller redusert sone – sjekk om riktig konsentrasjon på AB-middelet i bruk. Snakk med fagbioingeniøren som er ansvarlig for resistensbestemmelse. Må alltid vurdere om svaret på prøven skal gis ut, eller om man må reteste. Hvis 2 av de 20 siste ligger utenfor og man ikke finner en åpenbar årsak må en gå mer systematisk til verks. Øvelse gjør mester! </a:t>
            </a:r>
          </a:p>
          <a:p>
            <a:endParaRPr lang="nb-NO" baseline="0"/>
          </a:p>
          <a:p>
            <a:r>
              <a:rPr lang="nb-NO" baseline="0"/>
              <a:t>Eks: Avvik oppdaget på denne måten: Tatt feil konsentrasjon av Mupirocin, brukte 5 mikrogram i stedet for 20, så drift i resultatene i loggen, oppdaget at det var tatt feil middel når man hadde tatt ny pakke med middel. </a:t>
            </a:r>
          </a:p>
          <a:p>
            <a:r>
              <a:rPr lang="nb-NO" baseline="0"/>
              <a:t>Endring fra slides: BIOMIC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544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Soneavlesning</a:t>
            </a:r>
            <a:r>
              <a:rPr lang="nb-NO" baseline="0"/>
              <a:t> på BIOMIC V3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850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Ser på 50-100. Enten hemningssone eller MIC-verdier. </a:t>
            </a:r>
          </a:p>
          <a:p>
            <a:endParaRPr lang="nb-NO"/>
          </a:p>
          <a:p>
            <a:r>
              <a:rPr lang="nb-NO"/>
              <a:t>Jobber med å innføre dette nå.</a:t>
            </a:r>
            <a:r>
              <a:rPr lang="nb-NO" baseline="0"/>
              <a:t> (mer jevnlig)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1406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Koagulase negativ hvit</a:t>
            </a:r>
            <a:r>
              <a:rPr lang="nb-NO" baseline="0"/>
              <a:t> stafylokokk (Staphylococcus lugdunensis) som kan oppføre seg som S.aureus og gi postoperative sårinfeksjoner, toksisk sjokk syndrom, osteomyelitt, mm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8987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/>
              <a:t>Antibiotika diffunderer ut i agaren og danner en </a:t>
            </a:r>
            <a:r>
              <a:rPr lang="nb-NO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ellipseformet hemningssone langs strimmelen. Denne har en påtrykt MIC-skala som viser</a:t>
            </a:r>
          </a:p>
          <a:p>
            <a:r>
              <a:rPr lang="nb-NO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MIC-verdiene i mg/L. MIC = Minimal inhibitory concentration, minste hemmende konsentrasjon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4734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nb-NO" sz="1200"/>
              <a:t>Endring fra slides: ESBL Carba</a:t>
            </a:r>
            <a:r>
              <a:rPr lang="nb-NO" sz="1200" baseline="0"/>
              <a:t> </a:t>
            </a:r>
            <a:r>
              <a:rPr lang="nb-NO" sz="1200"/>
              <a:t>(for kontroll av hurtigtest)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700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55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820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600"/>
              <a:t>Volum</a:t>
            </a:r>
          </a:p>
          <a:p>
            <a:r>
              <a:rPr lang="nb-NO" sz="1600"/>
              <a:t>(veie flasker) – stikkprøver</a:t>
            </a:r>
          </a:p>
          <a:p>
            <a:endParaRPr lang="nb-NO" sz="1600"/>
          </a:p>
          <a:p>
            <a:r>
              <a:rPr lang="nb-NO" sz="1600"/>
              <a:t>Prøvetaking</a:t>
            </a:r>
          </a:p>
          <a:p>
            <a:r>
              <a:rPr lang="nb-NO" sz="1600"/>
              <a:t>Kvalitetsindikator: andel blodkultursett med sanns. Forurensning</a:t>
            </a:r>
          </a:p>
          <a:p>
            <a:endParaRPr lang="nb-NO" sz="1600"/>
          </a:p>
          <a:p>
            <a:r>
              <a:rPr lang="nb-NO" sz="1600"/>
              <a:t>Service</a:t>
            </a:r>
          </a:p>
          <a:p>
            <a:r>
              <a:rPr lang="nb-NO" sz="1600"/>
              <a:t>med sjekk av deteksjons- og alarmsystemer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3115-E28D-4F2F-8600-024FC08B3117}" type="slidenum">
              <a:rPr lang="nb-NO" smtClean="0"/>
              <a:t>57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00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baseline="0"/>
              <a:t>BTS: Ecoli (ATCC-stamme, spiket med bestemte markørproteiner)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 fra Magne: Bruker Bacterial Test Standard (referred to as 'BTS') contains a carefully manufactured extract of</a:t>
            </a: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Escherichia coli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DH5 alpha that shows a characteristic peptide and protein profile in MALDI-TOF mass</a:t>
            </a: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spectra. The extract is spiked with two additional proteins that extend the upper boundary of the mass</a:t>
            </a: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 covered by BTS. The overall mass range covered by BTS is 3.6 to 17 kDa.</a:t>
            </a: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3115-E28D-4F2F-8600-024FC08B3117}" type="slidenum">
              <a:rPr lang="nb-NO" smtClean="0"/>
              <a:t>58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7847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574C2-8720-4BA7-A0D4-8EBF4470A63A}" type="slidenum">
              <a:rPr lang="nb-NO" smtClean="0"/>
              <a:t>60</a:t>
            </a:fld>
            <a:endParaRPr lang="nb-NO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202898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Planlegge – gjennomføre – kontrollere - reagere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9480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9B00B-DB1A-469A-9211-5B4D69FAA9CC}" type="slidenum">
              <a:rPr lang="nb-NO" smtClean="0"/>
              <a:t>61</a:t>
            </a:fld>
            <a:endParaRPr lang="nb-NO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16646092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/>
              <a:t>Ligger kontrollen for høyt: Er hele oppsettet for høyt?</a:t>
            </a:r>
            <a:r>
              <a:rPr lang="nb-NO" baseline="0"/>
              <a:t> Fare for falske positive resultater. Kan vurdere å gi ut de som er klart negative, og kjøre om igjen prøver som ligger i gråsone og er positive. </a:t>
            </a:r>
          </a:p>
          <a:p>
            <a:endParaRPr lang="nb-NO" baseline="0"/>
          </a:p>
          <a:p>
            <a:r>
              <a:rPr lang="nb-NO" baseline="0"/>
              <a:t>Ligger kontrollen for lavt: Er hele oppsettet for lavt? Fare for falske negative resultater (finner ikke det man vil ville). De som er tydelig positive kan gis ut hvis svaret skal gis ut med påvist/ikke påvist. Mengdeangivelse viktig i svaret, så må bør man feilsøke og vurdere å kjøre hele oppsettet på nytt.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3115-E28D-4F2F-8600-024FC08B3117}" type="slidenum">
              <a:rPr lang="nb-NO" smtClean="0"/>
              <a:t>63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0861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574C2-8720-4BA7-A0D4-8EBF4470A63A}" type="slidenum">
              <a:rPr lang="nb-NO" smtClean="0"/>
              <a:t>64</a:t>
            </a:fld>
            <a:endParaRPr lang="nb-NO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sz="1600"/>
              <a:t>Veldig vide grenser</a:t>
            </a:r>
          </a:p>
        </p:txBody>
      </p:sp>
    </p:spTree>
    <p:extLst>
      <p:ext uri="{BB962C8B-B14F-4D97-AF65-F5344CB8AC3E}">
        <p14:creationId xmlns:p14="http://schemas.microsoft.com/office/powerpoint/2010/main" val="490830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Kommer her opp på ca syklus</a:t>
            </a:r>
            <a:r>
              <a:rPr lang="nb-NO" baseline="0"/>
              <a:t> 30 (CT-verdi). De som ikke kommer opp må ekstraheres på nytt. </a:t>
            </a:r>
          </a:p>
          <a:p>
            <a:r>
              <a:rPr lang="nb-NO" baseline="0"/>
              <a:t>Kan ikke stole på resultatet av analysen hvis ikke denne er ok. Fare for falske negative resultater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65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5300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2s: tillatt</a:t>
            </a:r>
            <a:r>
              <a:rPr lang="nb-NO" baseline="0"/>
              <a:t> med </a:t>
            </a:r>
          </a:p>
          <a:p>
            <a:r>
              <a:rPr lang="nb-NO" baseline="0"/>
              <a:t>3s: kan ikke godkjenne oppsettet, må da feilsøke og vurdere om oppsettet kan gis ut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67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37913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600"/>
              <a:t>Eks: Å avslutte en analyse krever ikke validering/verifisering.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3115-E28D-4F2F-8600-024FC08B3117}" type="slidenum">
              <a:rPr lang="nb-NO" smtClean="0"/>
              <a:t>69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4040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70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2637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Vise litt hvordan</a:t>
            </a:r>
            <a:r>
              <a:rPr lang="nb-NO" baseline="0"/>
              <a:t> labhåndboka fungerer – viktig å kunne henvise til denne for rekvirentene. Nyhetssaker mm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75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66160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76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33819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78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00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Korrigere</a:t>
            </a:r>
          </a:p>
          <a:p>
            <a:pPr lvl="1"/>
            <a:r>
              <a:rPr lang="nb-NO"/>
              <a:t>Dokumentstyring</a:t>
            </a:r>
          </a:p>
          <a:p>
            <a:pPr lvl="2"/>
            <a:r>
              <a:rPr lang="nb-NO" sz="1900"/>
              <a:t>Rutiner for endring og oppdatering av dokumenter</a:t>
            </a:r>
          </a:p>
          <a:p>
            <a:pPr lvl="1"/>
            <a:r>
              <a:rPr lang="nb-NO"/>
              <a:t>Rutiner for revisjon av hele kvalitetssystemet</a:t>
            </a:r>
          </a:p>
          <a:p>
            <a:pPr lvl="2"/>
            <a:r>
              <a:rPr lang="nb-NO" sz="1900"/>
              <a:t>Internrevisjon</a:t>
            </a:r>
          </a:p>
          <a:p>
            <a:pPr lvl="2"/>
            <a:r>
              <a:rPr lang="nb-NO" sz="1900"/>
              <a:t>Ledelsens gjennomgang</a:t>
            </a:r>
          </a:p>
          <a:p>
            <a:pPr lvl="1"/>
            <a:r>
              <a:rPr lang="nb-NO"/>
              <a:t>Rutiner for tilbakemelding til personell</a:t>
            </a:r>
          </a:p>
          <a:p>
            <a:pPr lvl="2"/>
            <a:r>
              <a:rPr lang="nb-NO" sz="1900"/>
              <a:t>møterutiner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1619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Oppfordre til å gjøre seg kjent med kvalitetssystemet som helhet, og oppbyggingen i</a:t>
            </a:r>
          </a:p>
          <a:p>
            <a:r>
              <a:rPr lang="nb-NO"/>
              <a:t>eget laboratorium. Kvalitetssikringsarbeid er morsomt, og fullt av muligheter!</a:t>
            </a:r>
          </a:p>
          <a:p>
            <a:r>
              <a:rPr lang="nb-NO"/>
              <a:t>Oppfordre til aktiv bruk av kvalitetssystemet, og å gi tilbakemelding på godt og vondt</a:t>
            </a:r>
          </a:p>
          <a:p>
            <a:r>
              <a:rPr lang="nb-NO"/>
              <a:t>Oppfordre til forslag om endringer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79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528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Ha orden</a:t>
            </a:r>
            <a:r>
              <a:rPr lang="nb-NO" baseline="0"/>
              <a:t> i eget hus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67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600"/>
              <a:t>Bakteriologi</a:t>
            </a:r>
          </a:p>
          <a:p>
            <a:r>
              <a:rPr lang="nb-NO" sz="1600"/>
              <a:t>	mutasjoner – resistensegenskaper</a:t>
            </a:r>
          </a:p>
          <a:p>
            <a:r>
              <a:rPr lang="nb-NO" sz="1600"/>
              <a:t>	morfologi – pneumokokker med og uten ”navle”, med kapseldannelse (mukoide)</a:t>
            </a:r>
          </a:p>
          <a:p>
            <a:r>
              <a:rPr lang="nb-NO" sz="1600"/>
              <a:t>	genregulering – induserbar resistens</a:t>
            </a:r>
          </a:p>
          <a:p>
            <a:r>
              <a:rPr lang="nb-NO" sz="1600"/>
              <a:t>	plasmidoverføring - resistensegenskaper</a:t>
            </a:r>
          </a:p>
          <a:p>
            <a:r>
              <a:rPr lang="nb-NO" sz="1600"/>
              <a:t>	</a:t>
            </a:r>
          </a:p>
          <a:p>
            <a:r>
              <a:rPr lang="nb-NO" sz="1600"/>
              <a:t>Dette kan bety endret eller ingen vekst på selektive medier, alternativt uønsket vekst på andre selektive medier</a:t>
            </a:r>
          </a:p>
          <a:p>
            <a:r>
              <a:rPr lang="nb-NO" sz="1600"/>
              <a:t>	</a:t>
            </a:r>
          </a:p>
          <a:p>
            <a:endParaRPr lang="nb-NO" sz="1600"/>
          </a:p>
          <a:p>
            <a:r>
              <a:rPr lang="nb-NO" sz="1600"/>
              <a:t>PCR</a:t>
            </a:r>
          </a:p>
          <a:p>
            <a:pPr lvl="2"/>
            <a:r>
              <a:rPr lang="nb-NO" sz="1600"/>
              <a:t>PCR-hemmende komponenter</a:t>
            </a:r>
          </a:p>
          <a:p>
            <a:pPr lvl="3"/>
            <a:r>
              <a:rPr lang="nb-NO" sz="1600"/>
              <a:t> Hemin, sporstoffer, enzymer og proteiner i høye konsentrasjoner</a:t>
            </a:r>
          </a:p>
          <a:p>
            <a:pPr lvl="2"/>
            <a:r>
              <a:rPr lang="nb-NO" sz="1600"/>
              <a:t>Krysshybridisering </a:t>
            </a:r>
          </a:p>
          <a:p>
            <a:pPr lvl="3"/>
            <a:r>
              <a:rPr lang="nb-NO" sz="1600"/>
              <a:t>Primere kan krysshybridisere med nukleinsyre fra andre arter og gi falsk positive resultater (lavere spesifisitet)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83115-E28D-4F2F-8600-024FC08B311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61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Telefonsvar – skriver ned feil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57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DE39-A266-44EB-A8C1-BCEE32113F3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46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0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1196752"/>
            <a:ext cx="8420100" cy="1470025"/>
          </a:xfrm>
        </p:spPr>
        <p:txBody>
          <a:bodyPr/>
          <a:lstStyle>
            <a:lvl1pPr algn="ctr">
              <a:defRPr sz="4000"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2952527"/>
            <a:ext cx="69342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496616" y="4870673"/>
            <a:ext cx="6912767" cy="790575"/>
          </a:xfrm>
        </p:spPr>
        <p:txBody>
          <a:bodyPr/>
          <a:lstStyle>
            <a:lvl1pPr algn="ctr">
              <a:buNone/>
              <a:defRPr sz="1800"/>
            </a:lvl1pPr>
            <a:lvl5pPr algn="l">
              <a:buNone/>
              <a:defRPr baseline="0"/>
            </a:lvl5pPr>
          </a:lstStyle>
          <a:p>
            <a:pPr lvl="0"/>
            <a:r>
              <a:rPr lang="nb-NO"/>
              <a:t>Klikk for å legge til navn og tittel på foredragsholder 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96617" y="5803925"/>
            <a:ext cx="6912768" cy="433387"/>
          </a:xfrm>
        </p:spPr>
        <p:txBody>
          <a:bodyPr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  <a:lvl5pPr algn="r">
              <a:defRPr/>
            </a:lvl5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nb-NO" kern="0">
                <a:solidFill>
                  <a:srgbClr val="00338D"/>
                </a:solidFill>
                <a:latin typeface="Calibri" pitchFamily="34" charset="0"/>
              </a:rPr>
              <a:t>Klikk for å legge til dato og sted </a:t>
            </a:r>
          </a:p>
          <a:p>
            <a:pPr lvl="0"/>
            <a:endParaRPr lang="nb-N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835200"/>
            <a:ext cx="7632700" cy="6492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49313" y="1844825"/>
            <a:ext cx="7632700" cy="377651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ECEEF-5377-45E9-946E-B271D1C73A12}" type="slidenum">
              <a:rPr lang="nb-NO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73838" y="1341438"/>
            <a:ext cx="1908175" cy="42799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49313" y="1341438"/>
            <a:ext cx="5572125" cy="42799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24EA3-30FB-4103-B819-6BE52BC73759}" type="slidenum">
              <a:rPr lang="nb-NO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0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700" cy="6492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632700" cy="468052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3AADF-B206-42A9-8088-D83F1A6FD2F1}" type="slidenum">
              <a:rPr lang="nb-NO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BA2EA-E9F8-4936-BA43-69F010E5C520}" type="slidenum">
              <a:rPr lang="nb-NO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260648"/>
            <a:ext cx="7632700" cy="6492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49313" y="1196752"/>
            <a:ext cx="374015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41863" y="1268760"/>
            <a:ext cx="37401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1DDAF-8143-4E52-BE8D-FC65E038B47C}" type="slidenum">
              <a:rPr lang="nb-NO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48544" y="1196752"/>
            <a:ext cx="374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8544" y="1916832"/>
            <a:ext cx="3740400" cy="4209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36976" y="1205062"/>
            <a:ext cx="374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41200" y="1988841"/>
            <a:ext cx="3740400" cy="4137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00C7D-C46B-48A3-A0D8-53CB68759327}" type="slidenum">
              <a:rPr lang="nb-NO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700" cy="6492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FDCB6-5780-4214-A803-A4E5BB08A211}" type="slidenum">
              <a:rPr lang="nb-NO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4C4FE-31BE-4374-8B82-673B996102AC}" type="slidenum">
              <a:rPr lang="nb-NO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BA0B2-B562-47A0-900A-B35EEE06A121}" type="slidenum">
              <a:rPr lang="nb-NO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FC83-9392-4BA3-B3A1-20F057233F29}" type="slidenum">
              <a:rPr lang="nb-NO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544" y="332656"/>
            <a:ext cx="7632700" cy="6492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Overskrift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268761"/>
            <a:ext cx="7632700" cy="43525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Skriv inn tekst her</a:t>
            </a:r>
          </a:p>
          <a:p>
            <a:pPr lvl="1"/>
            <a:r>
              <a:rPr lang="nb-NO" err="1"/>
              <a:t>Second level</a:t>
            </a:r>
            <a:endParaRPr lang="nb-NO"/>
          </a:p>
          <a:p>
            <a:pPr lvl="2"/>
            <a:r>
              <a:rPr lang="nb-NO" err="1"/>
              <a:t>Third level</a:t>
            </a:r>
            <a:endParaRPr lang="nb-NO"/>
          </a:p>
          <a:p>
            <a:pPr lvl="3"/>
            <a:r>
              <a:rPr lang="nb-NO" err="1"/>
              <a:t>Fourth level</a:t>
            </a:r>
            <a:endParaRPr lang="nb-NO"/>
          </a:p>
          <a:p>
            <a:pPr lvl="4"/>
            <a:r>
              <a:rPr lang="nb-NO" err="1"/>
              <a:t>Fifth level</a:t>
            </a:r>
            <a:endParaRPr lang="nb-N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1289348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72680" y="6237312"/>
            <a:ext cx="2376264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4968" y="6237312"/>
            <a:ext cx="1807344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B2C3FED8-DD6D-4120-99C6-8A01CD541CA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Logo SSHF_CMYK[1]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281" y="6165304"/>
            <a:ext cx="3239719" cy="540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8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8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8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38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8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valitet2.sshf.no/docs/pub/dok2812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kvalitet.sshf.no/docs/pub/dok26585.pdf" TargetMode="External"/><Relationship Id="rId4" Type="http://schemas.openxmlformats.org/officeDocument/2006/relationships/hyperlink" Target="https://kvalitet.sshf.no/docs/pub/dok28129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kreditert.n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et.sshf.no/docs/pub/dok09263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kvalitet.sshf.no/docs/pub/dok29135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kvalitet.sshf.no/docs/pub/dok29406.pdf" TargetMode="External"/><Relationship Id="rId3" Type="http://schemas.openxmlformats.org/officeDocument/2006/relationships/hyperlink" Target="http://kvalitet2.sshf.no/docs/pub/dok27679.pdf" TargetMode="External"/><Relationship Id="rId7" Type="http://schemas.openxmlformats.org/officeDocument/2006/relationships/hyperlink" Target="http://kvalitet2.sshf.no/docs/pub/dok29406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valitet.sshf.no/docs/pub/dok27738.pdf" TargetMode="External"/><Relationship Id="rId5" Type="http://schemas.openxmlformats.org/officeDocument/2006/relationships/hyperlink" Target="http://kvalitet2.sshf.no/docs/pub/dok27738.pdf" TargetMode="External"/><Relationship Id="rId4" Type="http://schemas.openxmlformats.org/officeDocument/2006/relationships/hyperlink" Target="https://kvalitet.sshf.no/docs/pub/dok27679.pdf" TargetMode="External"/><Relationship Id="rId9" Type="http://schemas.openxmlformats.org/officeDocument/2006/relationships/hyperlink" Target="https://kvalitet.sshf.no/docs/pub/dok49567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et.sshf.no/docs/pub/dok33128.pdf" TargetMode="External"/><Relationship Id="rId2" Type="http://schemas.openxmlformats.org/officeDocument/2006/relationships/hyperlink" Target="https://kvalitet.sshf.no/docs/pub/dok34641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ekweb-sshf.sikt.sykehuspartner.no/docs/pub/dok29143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et.sshf.no/docs/pub/dok08085.pdf" TargetMode="External"/><Relationship Id="rId2" Type="http://schemas.openxmlformats.org/officeDocument/2006/relationships/hyperlink" Target="https://kvalitet.sshf.no/docs/pub/dok285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valitet.sshf.no/docs/pub/dok49438.pdf" TargetMode="External"/><Relationship Id="rId5" Type="http://schemas.openxmlformats.org/officeDocument/2006/relationships/hyperlink" Target="https://kvalitet.sshf.no/docs/pub/dok34304.pdf" TargetMode="External"/><Relationship Id="rId4" Type="http://schemas.openxmlformats.org/officeDocument/2006/relationships/hyperlink" Target="https://kvalitet.sshf.no/getdoc.aspx?id=26042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sshf.no/helsefaglig/Laboratoriehandboka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://www.labfag.no/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vdata.no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cast.org/fileadmin/src/media/PDFs/EUCAST_files/General_documents/Publications/Disk_diffusion_paper_printed_version_March_2014.pdf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cast.org/fileadmin/src/media/PDFs/EUCAST_files/Disk_test_documents/Version_4/Reading_guide_v_4.0_EUCAST_Disk_Test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742949" y="2060848"/>
            <a:ext cx="8420100" cy="1470025"/>
          </a:xfrm>
        </p:spPr>
        <p:txBody>
          <a:bodyPr/>
          <a:lstStyle/>
          <a:p>
            <a:r>
              <a:rPr lang="nb-NO" sz="4400"/>
              <a:t>Gjennomgang av kvalitetssystemet</a:t>
            </a:r>
            <a:br>
              <a:rPr lang="nb-NO" sz="4400"/>
            </a:br>
            <a:r>
              <a:rPr lang="nb-NO" sz="3200"/>
              <a:t>Avd. for medisinsk mikrobiologi</a:t>
            </a:r>
            <a:br>
              <a:rPr lang="nb-NO" sz="3200"/>
            </a:br>
            <a:r>
              <a:rPr lang="nb-NO" sz="3200"/>
              <a:t>SSHF Kristiansand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>
          <a:xfrm>
            <a:off x="1496615" y="4437112"/>
            <a:ext cx="6912767" cy="663451"/>
          </a:xfrm>
        </p:spPr>
        <p:txBody>
          <a:bodyPr/>
          <a:lstStyle/>
          <a:p>
            <a:r>
              <a:rPr lang="nb-NO" sz="2000"/>
              <a:t>Utarbeidet av</a:t>
            </a:r>
          </a:p>
          <a:p>
            <a:r>
              <a:rPr lang="nb-NO" sz="2000"/>
              <a:t>Kvalitetskoordinator Hilde Strand Børresen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Sist oppdatert: September 2024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8208912" cy="649287"/>
          </a:xfrm>
        </p:spPr>
        <p:txBody>
          <a:bodyPr>
            <a:normAutofit/>
          </a:bodyPr>
          <a:lstStyle/>
          <a:p>
            <a:r>
              <a:rPr lang="nb-NO"/>
              <a:t>2. Usikkerhetsvurderinger innen mikrobiologi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/>
              <a:t>iii. Analytisk usikkerhet (måleusikkerhet)</a:t>
            </a:r>
          </a:p>
          <a:p>
            <a:pPr lvl="1"/>
            <a:r>
              <a:rPr lang="nb-NO"/>
              <a:t>Bakteriologi</a:t>
            </a:r>
          </a:p>
          <a:p>
            <a:pPr lvl="2"/>
            <a:r>
              <a:rPr lang="nb-NO"/>
              <a:t>Forurensning/forbytting</a:t>
            </a:r>
          </a:p>
          <a:p>
            <a:pPr lvl="2"/>
            <a:r>
              <a:rPr lang="nb-NO"/>
              <a:t>Valg av dyrkningsmedier</a:t>
            </a:r>
          </a:p>
          <a:p>
            <a:pPr lvl="2"/>
            <a:r>
              <a:rPr lang="nb-NO"/>
              <a:t>Utsæd</a:t>
            </a:r>
          </a:p>
          <a:p>
            <a:pPr lvl="2"/>
            <a:r>
              <a:rPr lang="nb-NO"/>
              <a:t>Dyrkningstid, -temperatur og –atmosfære</a:t>
            </a:r>
          </a:p>
          <a:p>
            <a:pPr lvl="2"/>
            <a:r>
              <a:rPr lang="nb-NO"/>
              <a:t>Feil ved medier/andre reagenser</a:t>
            </a:r>
          </a:p>
          <a:p>
            <a:pPr lvl="2"/>
            <a:r>
              <a:rPr lang="nb-NO"/>
              <a:t>Instrumentfeil</a:t>
            </a:r>
          </a:p>
          <a:p>
            <a:pPr lvl="2"/>
            <a:r>
              <a:rPr lang="nb-NO"/>
              <a:t>Avlesningsfeil</a:t>
            </a:r>
          </a:p>
          <a:p>
            <a:pPr lvl="2"/>
            <a:r>
              <a:rPr lang="nb-NO"/>
              <a:t>Variasjon i erfaring/kompetanse</a:t>
            </a:r>
          </a:p>
          <a:p>
            <a:pPr lvl="2">
              <a:buNone/>
            </a:pP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54789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920880" cy="649287"/>
          </a:xfrm>
        </p:spPr>
        <p:txBody>
          <a:bodyPr/>
          <a:lstStyle/>
          <a:p>
            <a:r>
              <a:rPr lang="nb-NO"/>
              <a:t>2. Usikkerhetsvurderinger innen mikrobiologi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/>
              <a:t>Analytisk usikkerhet – forts.</a:t>
            </a:r>
          </a:p>
          <a:p>
            <a:pPr lvl="1"/>
            <a:r>
              <a:rPr lang="nb-NO"/>
              <a:t>Serologi og molekylærbiologi</a:t>
            </a:r>
          </a:p>
          <a:p>
            <a:pPr lvl="2"/>
            <a:r>
              <a:rPr lang="nb-NO"/>
              <a:t>Forurensning/forbytting av prøver eller reagenser</a:t>
            </a:r>
          </a:p>
          <a:p>
            <a:pPr lvl="2"/>
            <a:r>
              <a:rPr lang="nb-NO"/>
              <a:t>Inkubasjonstemperatur</a:t>
            </a:r>
          </a:p>
          <a:p>
            <a:pPr lvl="2"/>
            <a:r>
              <a:rPr lang="nb-NO"/>
              <a:t>Feil ved reagenser</a:t>
            </a:r>
          </a:p>
          <a:p>
            <a:pPr lvl="2"/>
            <a:r>
              <a:rPr lang="nb-NO"/>
              <a:t>Feil utførelse</a:t>
            </a:r>
          </a:p>
          <a:p>
            <a:pPr lvl="2"/>
            <a:r>
              <a:rPr lang="nb-NO"/>
              <a:t>Instrumentfeil</a:t>
            </a:r>
          </a:p>
          <a:p>
            <a:pPr lvl="2"/>
            <a:r>
              <a:rPr lang="nb-NO"/>
              <a:t>Pipetteringsfeil</a:t>
            </a:r>
          </a:p>
          <a:p>
            <a:pPr lvl="2"/>
            <a:r>
              <a:rPr lang="nb-NO"/>
              <a:t>Avlesningsfeil</a:t>
            </a:r>
          </a:p>
        </p:txBody>
      </p:sp>
    </p:spTree>
    <p:extLst>
      <p:ext uri="{BB962C8B-B14F-4D97-AF65-F5344CB8AC3E}">
        <p14:creationId xmlns:p14="http://schemas.microsoft.com/office/powerpoint/2010/main" val="17886809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8208912" cy="649287"/>
          </a:xfrm>
        </p:spPr>
        <p:txBody>
          <a:bodyPr>
            <a:normAutofit/>
          </a:bodyPr>
          <a:lstStyle/>
          <a:p>
            <a:r>
              <a:rPr lang="nb-NO"/>
              <a:t>2. Usikkerhetsvurderinger innen mikrobiologi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/>
              <a:t>iv. Postanalytiske feil</a:t>
            </a:r>
          </a:p>
          <a:p>
            <a:pPr lvl="1"/>
            <a:r>
              <a:rPr lang="nb-NO"/>
              <a:t>Resultatregistrering</a:t>
            </a:r>
          </a:p>
          <a:p>
            <a:pPr lvl="1"/>
            <a:r>
              <a:rPr lang="nb-NO"/>
              <a:t>Elektroniske overføringer fra vårt datasystem</a:t>
            </a:r>
          </a:p>
          <a:p>
            <a:pPr lvl="1"/>
            <a:r>
              <a:rPr lang="nb-NO"/>
              <a:t>Kommentarer knyttet til resultat</a:t>
            </a:r>
          </a:p>
          <a:p>
            <a:pPr lvl="1"/>
            <a:r>
              <a:rPr lang="nb-NO"/>
              <a:t>Misforståelser ved svarutgivelser pr telefon hos mottaker</a:t>
            </a:r>
          </a:p>
          <a:p>
            <a:pPr lvl="1"/>
            <a:r>
              <a:rPr lang="nb-NO"/>
              <a:t>Tolkning av svar</a:t>
            </a:r>
          </a:p>
          <a:p>
            <a:pPr lvl="1"/>
            <a:endParaRPr lang="nb-NO">
              <a:solidFill>
                <a:srgbClr val="FF0000"/>
              </a:solidFill>
            </a:endParaRPr>
          </a:p>
          <a:p>
            <a:pPr lvl="1"/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03701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8280920" cy="649287"/>
          </a:xfrm>
        </p:spPr>
        <p:txBody>
          <a:bodyPr/>
          <a:lstStyle/>
          <a:p>
            <a:r>
              <a:rPr lang="nb-NO"/>
              <a:t>2. Usikkerhetsvurderinger innen mikrobiologi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For å minimere og ha kontroll på usikkerheten er det viktig med et godt kvalitetssystem med gode prosedyrer for å hjelpe oss i hverdagen </a:t>
            </a:r>
            <a:r>
              <a:rPr lang="nb-NO">
                <a:sym typeface="Wingdings" panose="05000000000000000000" pitchFamily="2" charset="2"/>
              </a:rPr>
              <a:t></a:t>
            </a:r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956264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3. Kvalitetssystemet vårt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5822" y="1196752"/>
            <a:ext cx="7632700" cy="4680520"/>
          </a:xfrm>
        </p:spPr>
        <p:txBody>
          <a:bodyPr/>
          <a:lstStyle/>
          <a:p>
            <a:r>
              <a:rPr lang="nb-NO" dirty="0"/>
              <a:t>Alle styrende dokumenter finnes EK web Kan komme inn dit enten via intranett: 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Eller ved søk på startmenyen</a:t>
            </a:r>
            <a:endParaRPr lang="nb-NO" dirty="0">
              <a:hlinkClick r:id="rId3"/>
            </a:endParaRPr>
          </a:p>
          <a:p>
            <a:pPr marL="0" indent="0">
              <a:buNone/>
            </a:pPr>
            <a:endParaRPr lang="nb-NO" dirty="0">
              <a:hlinkClick r:id="rId3"/>
            </a:endParaRPr>
          </a:p>
          <a:p>
            <a:r>
              <a:rPr lang="nb-NO" dirty="0">
                <a:hlinkClick r:id="rId4"/>
              </a:rPr>
              <a:t>Kvalitetsstyringssystem</a:t>
            </a:r>
            <a:r>
              <a:rPr lang="nb-NO" dirty="0"/>
              <a:t> – mål og politikk</a:t>
            </a:r>
          </a:p>
          <a:p>
            <a:r>
              <a:rPr lang="nb-NO" dirty="0">
                <a:hlinkClick r:id="rId5"/>
              </a:rPr>
              <a:t>Dokumentstyring</a:t>
            </a:r>
            <a:endParaRPr lang="nb-NO" dirty="0"/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64" y="2204864"/>
            <a:ext cx="9677400" cy="120015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7514461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9F8820C2-69C3-E761-C9AA-6CBE18A11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61" y="692696"/>
            <a:ext cx="9863257" cy="4110550"/>
          </a:xfrm>
        </p:spPr>
      </p:pic>
      <p:sp>
        <p:nvSpPr>
          <p:cNvPr id="3" name="Ellipse 2"/>
          <p:cNvSpPr/>
          <p:nvPr/>
        </p:nvSpPr>
        <p:spPr>
          <a:xfrm>
            <a:off x="2576736" y="2204864"/>
            <a:ext cx="1899715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0530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13" y="693527"/>
            <a:ext cx="7686675" cy="55435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Medisinsk serviceklinikk organisasjonskart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5246900" y="801006"/>
            <a:ext cx="4026580" cy="29160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1804479" y="973482"/>
            <a:ext cx="320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rgbClr val="FF0000"/>
                </a:solidFill>
                <a:latin typeface="+mn-lt"/>
              </a:rPr>
              <a:t>Laboratorievirksomheten (LV)</a:t>
            </a:r>
          </a:p>
        </p:txBody>
      </p:sp>
    </p:spTree>
    <p:extLst>
      <p:ext uri="{BB962C8B-B14F-4D97-AF65-F5344CB8AC3E}">
        <p14:creationId xmlns:p14="http://schemas.microsoft.com/office/powerpoint/2010/main" val="18807430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9477980-38D5-16CA-F3C5-E0B71B60D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0" y="618820"/>
            <a:ext cx="9906000" cy="477952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4CC0CD2-23BE-A8FA-1D49-81E45D385C43}"/>
              </a:ext>
            </a:extLst>
          </p:cNvPr>
          <p:cNvSpPr txBox="1"/>
          <p:nvPr/>
        </p:nvSpPr>
        <p:spPr>
          <a:xfrm>
            <a:off x="488504" y="558924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+mn-lt"/>
              </a:rPr>
              <a:t>Trykk på det enkelte fagområde for å få opp aktuelle prosedyrer. </a:t>
            </a:r>
          </a:p>
        </p:txBody>
      </p:sp>
    </p:spTree>
    <p:extLst>
      <p:ext uri="{BB962C8B-B14F-4D97-AF65-F5344CB8AC3E}">
        <p14:creationId xmlns:p14="http://schemas.microsoft.com/office/powerpoint/2010/main" val="24470576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A007C23-5E61-6A79-C9AB-B0823AA18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979" y="557020"/>
            <a:ext cx="9700041" cy="4320480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8B9DF11-8AB7-9C1C-50D0-BD2A7E536D9A}"/>
              </a:ext>
            </a:extLst>
          </p:cNvPr>
          <p:cNvSpPr/>
          <p:nvPr/>
        </p:nvSpPr>
        <p:spPr>
          <a:xfrm>
            <a:off x="9303932" y="588854"/>
            <a:ext cx="58817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8E1D3C2-F136-0F61-BA46-51C16CCA08D4}"/>
              </a:ext>
            </a:extLst>
          </p:cNvPr>
          <p:cNvSpPr txBox="1"/>
          <p:nvPr/>
        </p:nvSpPr>
        <p:spPr>
          <a:xfrm>
            <a:off x="272480" y="5301208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Nye og reviderte dokumenter finnes oppe til høyre med de tre prikkene</a:t>
            </a:r>
          </a:p>
        </p:txBody>
      </p:sp>
    </p:spTree>
    <p:extLst>
      <p:ext uri="{BB962C8B-B14F-4D97-AF65-F5344CB8AC3E}">
        <p14:creationId xmlns:p14="http://schemas.microsoft.com/office/powerpoint/2010/main" val="196310339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Registrering i kompetanseportalen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2" y="1196752"/>
            <a:ext cx="8640191" cy="4680520"/>
          </a:xfrm>
        </p:spPr>
        <p:txBody>
          <a:bodyPr/>
          <a:lstStyle/>
          <a:p>
            <a:r>
              <a:rPr lang="nb-NO" sz="1800"/>
              <a:t>Signering av leste prosedyrer ligger inne som krav som fornyes hver 30.dag. </a:t>
            </a:r>
          </a:p>
          <a:p>
            <a:r>
              <a:rPr lang="nb-NO" sz="1800"/>
              <a:t>Gå inn i Kompetanseportalen fra startmenyen</a:t>
            </a:r>
          </a:p>
          <a:p>
            <a:r>
              <a:rPr lang="nb-NO" sz="1800"/>
              <a:t>Velg «Kompetanseplaner/læringsmålsplaner», og trykk så på SSHF – Fag Felles Avd. for mikrobiologi</a:t>
            </a:r>
          </a:p>
          <a:p>
            <a:r>
              <a:rPr lang="nb-NO" sz="1800"/>
              <a:t>IKT – kvalitetssystem </a:t>
            </a:r>
            <a:r>
              <a:rPr lang="nb-NO" sz="1800">
                <a:sym typeface="Wingdings" panose="05000000000000000000" pitchFamily="2" charset="2"/>
              </a:rPr>
              <a:t> Signering for nye/reviderte dokumenter  sett dagens dato og trykk «Marker som innfridd»:</a:t>
            </a:r>
            <a:endParaRPr lang="nb-NO" sz="1800"/>
          </a:p>
          <a:p>
            <a:endParaRPr lang="nb-NO"/>
          </a:p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3284984"/>
            <a:ext cx="620550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44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Plan for gjennomgangen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8544" y="1196752"/>
            <a:ext cx="8496944" cy="52565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1800" dirty="0"/>
              <a:t>Generelt om kvalitetssikring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>
                <a:solidFill>
                  <a:srgbClr val="0C2E82"/>
                </a:solidFill>
              </a:rPr>
              <a:t>Usikkerhetsvurderinger innen mikrobiologi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/>
              <a:t>Kvalitetssystemet vårt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/>
              <a:t>Kvalitetssikring av prøvesvar og taushetsplikt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>
                <a:solidFill>
                  <a:srgbClr val="0C2E82"/>
                </a:solidFill>
              </a:rPr>
              <a:t>Kvalitetsindikatorer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>
                <a:solidFill>
                  <a:srgbClr val="0C2E82"/>
                </a:solidFill>
              </a:rPr>
              <a:t>Uønskede hendelser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>
                <a:solidFill>
                  <a:srgbClr val="0C2E82"/>
                </a:solidFill>
              </a:rPr>
              <a:t>Revisjon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>
                <a:solidFill>
                  <a:srgbClr val="0C2E82"/>
                </a:solidFill>
              </a:rPr>
              <a:t>Kvalitetskontroll bakteriologi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>
                <a:solidFill>
                  <a:srgbClr val="0C2E82"/>
                </a:solidFill>
              </a:rPr>
              <a:t>Kvalitetskontroll infeksjonsimmunologi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>
                <a:solidFill>
                  <a:srgbClr val="0C2E82"/>
                </a:solidFill>
              </a:rPr>
              <a:t>Endringskontroll og metodeverifisering/validering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>
                <a:solidFill>
                  <a:srgbClr val="0C2E82"/>
                </a:solidFill>
              </a:rPr>
              <a:t>Ekstern kvalitetskontroll – EKV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>
                <a:solidFill>
                  <a:srgbClr val="0C2E82"/>
                </a:solidFill>
              </a:rPr>
              <a:t>Ledelsens gjennomgang (LGG)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>
                <a:solidFill>
                  <a:srgbClr val="0C2E82"/>
                </a:solidFill>
              </a:rPr>
              <a:t>Personale + nyttige tips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>
                <a:solidFill>
                  <a:srgbClr val="0C2E82"/>
                </a:solidFill>
              </a:rPr>
              <a:t>Viktige lover og forskrifter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800" dirty="0">
                <a:solidFill>
                  <a:srgbClr val="0C2E82"/>
                </a:solidFill>
              </a:rPr>
              <a:t>Referanser</a:t>
            </a:r>
          </a:p>
        </p:txBody>
      </p:sp>
    </p:spTree>
    <p:extLst>
      <p:ext uri="{BB962C8B-B14F-4D97-AF65-F5344CB8AC3E}">
        <p14:creationId xmlns:p14="http://schemas.microsoft.com/office/powerpoint/2010/main" val="63629052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92960" y="188640"/>
            <a:ext cx="3456384" cy="649287"/>
          </a:xfrm>
        </p:spPr>
        <p:txBody>
          <a:bodyPr/>
          <a:lstStyle/>
          <a:p>
            <a:r>
              <a:rPr lang="nb-NO"/>
              <a:t>Kvalitetshåndbok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95CDDB4-6745-E99D-056E-9EC708ACC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25" y="332656"/>
            <a:ext cx="4413835" cy="4679950"/>
          </a:xfr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B9A9871-8858-D3C7-5AD6-11B398F2C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24" y="1323975"/>
            <a:ext cx="4105275" cy="421005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36CF9D-D726-86CF-9A16-A305A8EAB4FB}"/>
              </a:ext>
            </a:extLst>
          </p:cNvPr>
          <p:cNvSpPr txBox="1"/>
          <p:nvPr/>
        </p:nvSpPr>
        <p:spPr>
          <a:xfrm>
            <a:off x="848544" y="553601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Finnes på MSK portalside</a:t>
            </a:r>
          </a:p>
        </p:txBody>
      </p:sp>
    </p:spTree>
    <p:extLst>
      <p:ext uri="{BB962C8B-B14F-4D97-AF65-F5344CB8AC3E}">
        <p14:creationId xmlns:p14="http://schemas.microsoft.com/office/powerpoint/2010/main" val="6903528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3. Kvalitetssystemet vårt - Akkreditering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632700" cy="5544616"/>
          </a:xfrm>
        </p:spPr>
        <p:txBody>
          <a:bodyPr/>
          <a:lstStyle/>
          <a:p>
            <a:r>
              <a:rPr lang="nb-NO" sz="2000" dirty="0"/>
              <a:t>Vi er akkreditert etter NS-EN ISO 15189 som omhandler særskilte krav til kvalitet og kompetanse for medisinske laboratorier</a:t>
            </a:r>
          </a:p>
          <a:p>
            <a:r>
              <a:rPr lang="nb-NO" sz="2000" dirty="0"/>
              <a:t>Akkreditering er en offisiell anerkjennelse av vår organisasjons kompetanse og evne til å utføre angitte oppgaver i samsvar med gitte krav</a:t>
            </a:r>
          </a:p>
          <a:p>
            <a:r>
              <a:rPr lang="nb-NO" sz="2000" dirty="0"/>
              <a:t>Vi er akkreditert av Norsk akkreditering (NA)</a:t>
            </a:r>
          </a:p>
          <a:p>
            <a:r>
              <a:rPr lang="nb-NO" sz="2000" dirty="0"/>
              <a:t>NA er en uavhengig og upartisk organisasjon, og er det eneste akkrediteringsorganet i Norge</a:t>
            </a:r>
          </a:p>
          <a:p>
            <a:r>
              <a:rPr lang="nb-NO" sz="2000" dirty="0"/>
              <a:t>NA kommer på inspeksjon for oppfølging av akkrediteringen </a:t>
            </a:r>
            <a:r>
              <a:rPr lang="nb-NO" sz="2000" dirty="0" err="1"/>
              <a:t>ca</a:t>
            </a:r>
            <a:r>
              <a:rPr lang="nb-NO" sz="2000" dirty="0"/>
              <a:t> hvert år.</a:t>
            </a:r>
          </a:p>
          <a:p>
            <a:r>
              <a:rPr lang="nb-NO" sz="2000" dirty="0"/>
              <a:t>Akkrediteringen fornyes ved full gjennomgang fra NA hvert 5.år</a:t>
            </a:r>
          </a:p>
          <a:p>
            <a:r>
              <a:rPr lang="nb-NO" sz="2000" dirty="0"/>
              <a:t>For mer informasjon, se </a:t>
            </a:r>
            <a:r>
              <a:rPr lang="nb-NO" sz="2000" dirty="0">
                <a:hlinkClick r:id="rId2" tgtFrame="_blank"/>
              </a:rPr>
              <a:t>www.akkreditert.no</a:t>
            </a:r>
            <a:endParaRPr lang="nb-NO" sz="2000" dirty="0"/>
          </a:p>
          <a:p>
            <a:r>
              <a:rPr lang="nb-NO" sz="2000" dirty="0"/>
              <a:t>Vi har </a:t>
            </a:r>
            <a:r>
              <a:rPr lang="nb-NO" sz="2000" dirty="0" err="1"/>
              <a:t>testnr</a:t>
            </a:r>
            <a:r>
              <a:rPr lang="nb-NO" sz="2000" dirty="0"/>
              <a:t> 281 (akkrediteringsomfang)</a:t>
            </a:r>
          </a:p>
        </p:txBody>
      </p:sp>
    </p:spTree>
    <p:extLst>
      <p:ext uri="{BB962C8B-B14F-4D97-AF65-F5344CB8AC3E}">
        <p14:creationId xmlns:p14="http://schemas.microsoft.com/office/powerpoint/2010/main" val="34505592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4568" y="1196752"/>
            <a:ext cx="7632700" cy="649287"/>
          </a:xfrm>
        </p:spPr>
        <p:txBody>
          <a:bodyPr/>
          <a:lstStyle/>
          <a:p>
            <a:r>
              <a:rPr lang="nb-NO" sz="3200"/>
              <a:t>4. Kvalitetssikring av prøvesvar og 	taushetsplikt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40632" y="2492896"/>
            <a:ext cx="7632700" cy="4680520"/>
          </a:xfrm>
        </p:spPr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nb-NO"/>
              <a:t>Resultatregistrering</a:t>
            </a:r>
          </a:p>
          <a:p>
            <a:pPr marL="571500" indent="-571500">
              <a:buFont typeface="+mj-lt"/>
              <a:buAutoNum type="romanLcPeriod"/>
            </a:pPr>
            <a:r>
              <a:rPr lang="nb-NO"/>
              <a:t>Telefonsvar</a:t>
            </a:r>
          </a:p>
          <a:p>
            <a:pPr marL="571500" indent="-571500">
              <a:buFont typeface="+mj-lt"/>
              <a:buAutoNum type="romanLcPeriod"/>
            </a:pPr>
            <a:r>
              <a:rPr lang="nb-NO"/>
              <a:t>Taushetsplikt</a:t>
            </a:r>
          </a:p>
        </p:txBody>
      </p:sp>
    </p:spTree>
    <p:extLst>
      <p:ext uri="{BB962C8B-B14F-4D97-AF65-F5344CB8AC3E}">
        <p14:creationId xmlns:p14="http://schemas.microsoft.com/office/powerpoint/2010/main" val="12249346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4528" y="476672"/>
            <a:ext cx="7632700" cy="1008112"/>
          </a:xfrm>
        </p:spPr>
        <p:txBody>
          <a:bodyPr/>
          <a:lstStyle/>
          <a:p>
            <a:r>
              <a:rPr lang="nb-NO"/>
              <a:t>4. Kvalitetssikring av prøvesvar og 	taushetsplikt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4488" y="1484784"/>
            <a:ext cx="920502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/>
              <a:t>i. Resultatregistrering:</a:t>
            </a:r>
          </a:p>
          <a:p>
            <a:r>
              <a:rPr lang="nb-NO" sz="2000"/>
              <a:t>Ved manuell registrering:</a:t>
            </a:r>
          </a:p>
          <a:p>
            <a:pPr lvl="1"/>
            <a:r>
              <a:rPr lang="nb-NO" sz="1800"/>
              <a:t>Sjekke navn og fødselsdata slik at man legger inn svaret på riktig prøve!</a:t>
            </a:r>
          </a:p>
          <a:p>
            <a:pPr lvl="1"/>
            <a:r>
              <a:rPr lang="nb-NO" sz="1800"/>
              <a:t>Dobbeltkontroll</a:t>
            </a:r>
          </a:p>
          <a:p>
            <a:r>
              <a:rPr lang="nb-NO" sz="2000"/>
              <a:t>Viktig med gode prosedyrer for hvordan svar på en bestemt undersøkelse skal gis ut (hva skal svares ut, på hvilken måte, og av hvem) samt standardiserte kommentarer.</a:t>
            </a:r>
          </a:p>
          <a:p>
            <a:pPr marL="0" indent="0">
              <a:buNone/>
            </a:pPr>
            <a:r>
              <a:rPr lang="nb-NO" b="1"/>
              <a:t>ii. Telefonsvar</a:t>
            </a:r>
          </a:p>
          <a:p>
            <a:r>
              <a:rPr lang="nb-NO" sz="2000"/>
              <a:t>Vurdere hvilke svar skal/kan gis ut pr. telefon </a:t>
            </a:r>
          </a:p>
          <a:p>
            <a:r>
              <a:rPr lang="nb-NO" sz="2000"/>
              <a:t>Ved hastesvar, f eks finner </a:t>
            </a:r>
            <a:r>
              <a:rPr lang="nb-NO" sz="2000" i="1" err="1"/>
              <a:t>Neisseria meningitidis </a:t>
            </a:r>
            <a:r>
              <a:rPr lang="nb-NO" sz="2000"/>
              <a:t>i spinalvæske</a:t>
            </a:r>
          </a:p>
          <a:p>
            <a:r>
              <a:rPr lang="nb-NO" sz="2000"/>
              <a:t>Til hvem man kan gi ut svar – </a:t>
            </a:r>
            <a:r>
              <a:rPr lang="nb-NO" sz="2000" b="1"/>
              <a:t>aldri til pasient</a:t>
            </a:r>
          </a:p>
          <a:p>
            <a:r>
              <a:rPr lang="nb-NO" sz="2000"/>
              <a:t>Krav at man dokumenterer telefonsvar som er gitt ut i labdatasystemet i hht </a:t>
            </a:r>
            <a:r>
              <a:rPr lang="nb-NO" sz="2000">
                <a:hlinkClick r:id="rId3"/>
              </a:rPr>
              <a:t>prosedyre</a:t>
            </a:r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5587095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4. Kvalitetssikring av prøvesvar og 	taushetsplikt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484784"/>
            <a:ext cx="7632700" cy="5040560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iii. Taushetsplikt: </a:t>
            </a:r>
          </a:p>
          <a:p>
            <a:r>
              <a:rPr lang="nb-NO" sz="2400"/>
              <a:t>Vi har taushetsplikt i hht ulike lovverk; </a:t>
            </a:r>
          </a:p>
          <a:p>
            <a:pPr lvl="1"/>
            <a:r>
              <a:rPr lang="nb-NO" sz="1800"/>
              <a:t>Forvaltningsloven § § 13 – 13e </a:t>
            </a:r>
          </a:p>
          <a:p>
            <a:pPr lvl="1"/>
            <a:r>
              <a:rPr lang="nb-NO" sz="1800"/>
              <a:t>Lov om helsepersonell kap 5</a:t>
            </a:r>
          </a:p>
          <a:p>
            <a:pPr lvl="1"/>
            <a:r>
              <a:rPr lang="nb-NO" sz="1800"/>
              <a:t>Lov om spesialisthelsetjeneste § 6</a:t>
            </a:r>
          </a:p>
          <a:p>
            <a:r>
              <a:rPr lang="nb-NO" sz="2400"/>
              <a:t>Innebærer at vi må forhindre at andre får tilgang eller kjennskap til andres personlige forhold (sykdomshistorie, prøvesvar, etc), tekniske innretninger/fremgangsmåter (eks IT-sikkerhet). </a:t>
            </a:r>
          </a:p>
          <a:p>
            <a:r>
              <a:rPr lang="nb-NO" sz="2400"/>
              <a:t>Taushetsplikten gjelder også pasientens fødested, fødselsdato, personnummer, statsborgerforhold, sivilstand, yrke, bopel og arbeidssted. </a:t>
            </a:r>
          </a:p>
        </p:txBody>
      </p:sp>
    </p:spTree>
    <p:extLst>
      <p:ext uri="{BB962C8B-B14F-4D97-AF65-F5344CB8AC3E}">
        <p14:creationId xmlns:p14="http://schemas.microsoft.com/office/powerpoint/2010/main" val="32300445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4. Kvalitetssikring av prøvesvar og 	taushetsplikt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484784"/>
            <a:ext cx="7632700" cy="5112568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Forts. iii. Taushetsplikt</a:t>
            </a:r>
          </a:p>
          <a:p>
            <a:r>
              <a:rPr lang="nb-NO" sz="2400"/>
              <a:t>Vi kan heller ikke lese, søke, eller tilegne oss taushetsbelagt informasjon med mindre det er nødvendig for å utføre jobben vi skal gjøre som helsepersonell. </a:t>
            </a:r>
          </a:p>
          <a:p>
            <a:r>
              <a:rPr lang="nb-NO" sz="2400"/>
              <a:t>Sporbart i labdatasystem og pasientjournal hvem som har vært inne på prøvesvar og når. Pasienten kan nå få innsyn i egen journal på helsenorge.no </a:t>
            </a:r>
          </a:p>
          <a:p>
            <a:r>
              <a:rPr lang="nb-NO" sz="2400"/>
              <a:t>Brudd på taushetsplikten kan få konsekvenser for arbeidsforholdet.</a:t>
            </a:r>
          </a:p>
          <a:p>
            <a:r>
              <a:rPr lang="nb-NO" sz="2400"/>
              <a:t>Taushetsplikten gjelder også etter at man har sluttet i stillingen.  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692566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5. Kvalitetsindikatorer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2" y="1196752"/>
            <a:ext cx="8712199" cy="5472608"/>
          </a:xfrm>
        </p:spPr>
        <p:txBody>
          <a:bodyPr/>
          <a:lstStyle/>
          <a:p>
            <a:pPr marL="0" indent="0">
              <a:buNone/>
            </a:pPr>
            <a:r>
              <a:rPr lang="nb-NO" sz="2000" u="sng"/>
              <a:t>Definisjon Helsedirektoratet: </a:t>
            </a:r>
          </a:p>
          <a:p>
            <a:pPr marL="0" indent="0">
              <a:buNone/>
            </a:pPr>
            <a:r>
              <a:rPr lang="nb-NO" sz="1800"/>
              <a:t>«En kvalitetsindikator er et indirekte mål, en pekepinn, på kvalitet og sier noe om kvaliteten på det området som måles»</a:t>
            </a:r>
          </a:p>
          <a:p>
            <a:pPr marL="0" indent="0">
              <a:buNone/>
            </a:pPr>
            <a:endParaRPr lang="nb-NO" sz="1050" i="1"/>
          </a:p>
          <a:p>
            <a:pPr marL="0" indent="0">
              <a:buNone/>
            </a:pPr>
            <a:endParaRPr lang="nb-NO" sz="1050" i="1"/>
          </a:p>
          <a:p>
            <a:pPr marL="0" indent="0">
              <a:buNone/>
            </a:pPr>
            <a:r>
              <a:rPr lang="nb-NO" sz="2000" u="sng"/>
              <a:t>Definisjon Kunnskapssenteret: </a:t>
            </a:r>
          </a:p>
          <a:p>
            <a:pPr marL="0" indent="0">
              <a:buNone/>
            </a:pPr>
            <a:r>
              <a:rPr lang="nb-NO" sz="1800"/>
              <a:t>«Målbare variabler som anvendes for å registrere viktige aspekter av tjenestenes kvalitet. Med hjelp av slike måleverktøy kan man identifisere forhold og områder som bør studeres nærmere når det gjelder årsakssammenhenger og muligheter for forbedring»</a:t>
            </a:r>
          </a:p>
          <a:p>
            <a:pPr marL="0" indent="0">
              <a:buNone/>
            </a:pPr>
            <a:endParaRPr lang="nb-NO" sz="1800" i="1"/>
          </a:p>
          <a:p>
            <a:pPr marL="0" indent="0">
              <a:buNone/>
            </a:pPr>
            <a:r>
              <a:rPr lang="nb-NO" sz="2000" u="sng"/>
              <a:t>Definisjon ISO NS-EN 15189:2022</a:t>
            </a:r>
          </a:p>
          <a:p>
            <a:pPr marL="0" indent="0">
              <a:buNone/>
            </a:pPr>
            <a:r>
              <a:rPr lang="nb-NO" sz="1800"/>
              <a:t>«Mål for i hvilken grad et større antall kjennetegn ved et område som måles, oppfyller krav». </a:t>
            </a:r>
          </a:p>
          <a:p>
            <a:pPr marL="0" indent="0">
              <a:buNone/>
            </a:pPr>
            <a:r>
              <a:rPr lang="nb-NO" sz="1800"/>
              <a:t>Kan uttrykkes i prosent, prosentavvik, avvik pr million tilfeller eller på Six Sigma-skalaen. Kan måle hvor godt en organisasjon oppfyller behovene og kravene til brukere, og kvaliteten på alle prosesser i driften.  </a:t>
            </a:r>
          </a:p>
        </p:txBody>
      </p:sp>
    </p:spTree>
    <p:extLst>
      <p:ext uri="{BB962C8B-B14F-4D97-AF65-F5344CB8AC3E}">
        <p14:creationId xmlns:p14="http://schemas.microsoft.com/office/powerpoint/2010/main" val="33523722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5. Kvalitetsindikatorer –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632700" cy="4824536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/>
              <a:t>Fra prosedyre: </a:t>
            </a:r>
            <a:r>
              <a:rPr lang="nb-NO" sz="2400" dirty="0">
                <a:hlinkClick r:id="rId2"/>
              </a:rPr>
              <a:t>Evaluering</a:t>
            </a:r>
            <a:r>
              <a:rPr lang="nb-NO" sz="2400" dirty="0"/>
              <a:t>:</a:t>
            </a:r>
          </a:p>
          <a:p>
            <a:r>
              <a:rPr lang="nb-NO" sz="1800" dirty="0"/>
              <a:t>Kvalitetsindikatorer gir indikasjoner på om prosesser fungerer og resultater oppnås. Laboratoriet skal opprette kvalitetsindikatorer for å overvåke og evaluere kvaliteten på utførelsen av kritiske aspekter i </a:t>
            </a:r>
            <a:r>
              <a:rPr lang="nb-NO" sz="1800" b="1" dirty="0"/>
              <a:t>preanalytiske</a:t>
            </a:r>
            <a:r>
              <a:rPr lang="nb-NO" sz="1800" dirty="0"/>
              <a:t>, </a:t>
            </a:r>
            <a:r>
              <a:rPr lang="nb-NO" sz="1800" b="1" dirty="0"/>
              <a:t>analytiske</a:t>
            </a:r>
            <a:r>
              <a:rPr lang="nb-NO" sz="1800" dirty="0"/>
              <a:t> og </a:t>
            </a:r>
            <a:r>
              <a:rPr lang="nb-NO" sz="1800" b="1" dirty="0"/>
              <a:t>postanalytiske</a:t>
            </a:r>
            <a:r>
              <a:rPr lang="nb-NO" sz="1800" dirty="0"/>
              <a:t> prosesser.</a:t>
            </a:r>
          </a:p>
          <a:p>
            <a:r>
              <a:rPr lang="nb-NO" sz="1800" dirty="0"/>
              <a:t>Resultatene av målingene benyttes for å vurdere om igangsetting av tiltak har ønsket effekt og gir kvalitetsforbedringer.</a:t>
            </a:r>
          </a:p>
          <a:p>
            <a:r>
              <a:rPr lang="nb-NO" sz="1800" dirty="0"/>
              <a:t>Innsamling av data, bearbeiding, tolkning, rapportering og oppfølging beskrives i dokumentene for hver av indikatorene. </a:t>
            </a:r>
          </a:p>
          <a:p>
            <a:r>
              <a:rPr lang="nb-NO" sz="1800" dirty="0"/>
              <a:t>Måles hver måned, eller til annet angitt intervall. Fokus på «problemområder», eller for å se om vi leverer det vi har sagt vi skal i </a:t>
            </a:r>
            <a:r>
              <a:rPr lang="nb-NO" sz="1800" dirty="0" err="1"/>
              <a:t>hht</a:t>
            </a:r>
            <a:r>
              <a:rPr lang="nb-NO" sz="1800" dirty="0"/>
              <a:t> rekvirentenes forventninger (svartider – </a:t>
            </a:r>
            <a:r>
              <a:rPr lang="nb-NO" sz="1800" dirty="0" err="1"/>
              <a:t>labhåndbok</a:t>
            </a:r>
            <a:r>
              <a:rPr lang="nb-NO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87189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8564F0-66B5-997A-680A-43988611D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" y="260648"/>
            <a:ext cx="9860208" cy="58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5433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6. Uønskede hendelser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632700" cy="4464496"/>
          </a:xfrm>
        </p:spPr>
        <p:txBody>
          <a:bodyPr/>
          <a:lstStyle/>
          <a:p>
            <a:r>
              <a:rPr lang="nb-NO" sz="2400"/>
              <a:t>Systemet sikrer at behandlingen av uønskede hendelser følger fastsatte rutiner, at melder kan følge saken og får beskjed når den lukkes</a:t>
            </a:r>
            <a:endParaRPr lang="nb-NO"/>
          </a:p>
          <a:p>
            <a:r>
              <a:rPr lang="nb-NO" sz="2400"/>
              <a:t>E-læring i læringsportalen viser hvordan uønskede hendelser meldes. Denne er obligatorisk å gjennomføre. 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2772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1. Generelt om kvalitetssikring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632700" cy="5256584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Hva er kvalitetskontroll?</a:t>
            </a:r>
          </a:p>
          <a:p>
            <a:r>
              <a:rPr lang="nb-NO" sz="2000"/>
              <a:t>Sikre at rekvirentens krav og forventninger innfris ved at riktige analyser brukes, at disse utføres riktig.</a:t>
            </a:r>
          </a:p>
          <a:p>
            <a:r>
              <a:rPr lang="nb-NO" sz="2000"/>
              <a:t>Sikre at riktig svar og tolkning av dette gis ut raskt til rekvirent.</a:t>
            </a:r>
          </a:p>
          <a:p>
            <a:r>
              <a:rPr lang="nb-NO" sz="2000"/>
              <a:t>Hele tiden vurderer forbedringer.</a:t>
            </a:r>
          </a:p>
          <a:p>
            <a:r>
              <a:rPr lang="nb-NO" sz="2000"/>
              <a:t>Sikre at dette gjelder til en hver tid.</a:t>
            </a:r>
          </a:p>
          <a:p>
            <a:pPr marL="0" indent="0">
              <a:buNone/>
            </a:pPr>
            <a:r>
              <a:rPr lang="nb-NO" b="1"/>
              <a:t>Hvorfor kvalitetskontroll?</a:t>
            </a:r>
            <a:endParaRPr lang="nb-NO"/>
          </a:p>
          <a:p>
            <a:r>
              <a:rPr lang="nb-NO" sz="2000"/>
              <a:t>Sikrer at vi til enhver tid måler det vi skal måle, finner det vi skal finne, eller ikke finner det hvis det ikke er der. </a:t>
            </a:r>
          </a:p>
          <a:p>
            <a:r>
              <a:rPr lang="nb-NO" sz="2000"/>
              <a:t>Gir informasjon om usikkerhet.</a:t>
            </a:r>
          </a:p>
          <a:p>
            <a:r>
              <a:rPr lang="nb-NO" sz="2000"/>
              <a:t>Kan avdekke mulige systematiske feil (bias) og muligheter for kontinuerlig forbedring.</a:t>
            </a:r>
          </a:p>
          <a:p>
            <a:r>
              <a:rPr lang="nb-NO" sz="2000"/>
              <a:t>Viktig for god og riktig pasientbehandling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245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6. Uønskede hendelser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75035" y="1196752"/>
            <a:ext cx="7632700" cy="5112568"/>
          </a:xfrm>
        </p:spPr>
        <p:txBody>
          <a:bodyPr/>
          <a:lstStyle/>
          <a:p>
            <a:r>
              <a:rPr lang="nb-NO" sz="2400"/>
              <a:t>Generelt: </a:t>
            </a:r>
            <a:endParaRPr lang="nb-NO" sz="2400">
              <a:hlinkClick r:id="rId3"/>
            </a:endParaRPr>
          </a:p>
          <a:p>
            <a:pPr lvl="1"/>
            <a:r>
              <a:rPr lang="nb-NO" sz="2000">
                <a:hlinkClick r:id="rId4"/>
              </a:rPr>
              <a:t>Avvik, uønskede hendelser, klager og korrigerende tiltak</a:t>
            </a:r>
            <a:endParaRPr lang="nb-NO" sz="2000"/>
          </a:p>
          <a:p>
            <a:r>
              <a:rPr lang="nb-NO" sz="2400"/>
              <a:t>Saksbehandling: </a:t>
            </a:r>
            <a:endParaRPr lang="nb-NO" sz="2400">
              <a:hlinkClick r:id="rId5"/>
            </a:endParaRPr>
          </a:p>
          <a:p>
            <a:pPr lvl="1"/>
            <a:r>
              <a:rPr lang="nb-NO" sz="2000">
                <a:hlinkClick r:id="rId6"/>
              </a:rPr>
              <a:t>Rutiner for behandling og oppfølging av uønskede hendelser, klager og avvik</a:t>
            </a:r>
            <a:endParaRPr lang="nb-NO" sz="2000"/>
          </a:p>
          <a:p>
            <a:r>
              <a:rPr lang="nb-NO" sz="2400"/>
              <a:t>Kvartalsvis gjennomgang av trender</a:t>
            </a:r>
          </a:p>
          <a:p>
            <a:r>
              <a:rPr lang="nb-NO" sz="2400"/>
              <a:t>Litt om forebygging og kontinuerlig forbedring: </a:t>
            </a:r>
            <a:endParaRPr lang="nb-NO" sz="2400">
              <a:hlinkClick r:id="rId7"/>
            </a:endParaRPr>
          </a:p>
          <a:p>
            <a:pPr lvl="1"/>
            <a:r>
              <a:rPr lang="nb-NO" sz="2000">
                <a:hlinkClick r:id="rId8"/>
              </a:rPr>
              <a:t>Forebyggende tiltak og kontinuerlig forbedring</a:t>
            </a:r>
            <a:endParaRPr lang="nb-NO" sz="2000"/>
          </a:p>
          <a:p>
            <a:r>
              <a:rPr lang="nb-NO" sz="2400"/>
              <a:t>Rutiner hos oss: </a:t>
            </a:r>
          </a:p>
          <a:p>
            <a:pPr lvl="1"/>
            <a:r>
              <a:rPr lang="nb-NO" sz="2000">
                <a:hlinkClick r:id="rId9"/>
              </a:rPr>
              <a:t>Behandling av uønskede hendelser, ansvar, stedfortreder, frister</a:t>
            </a:r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350462820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7. Internrevisjon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632700" cy="5112568"/>
          </a:xfrm>
        </p:spPr>
        <p:txBody>
          <a:bodyPr/>
          <a:lstStyle/>
          <a:p>
            <a:pPr marL="0" indent="0">
              <a:buNone/>
            </a:pPr>
            <a:r>
              <a:rPr lang="nb-NO" sz="2000"/>
              <a:t>Internrevisjon er av Institute of Internal Auditors (IIA) definert som </a:t>
            </a:r>
            <a:r>
              <a:rPr lang="nb-NO" sz="2000" i="1"/>
              <a:t>«en uavhengig, objektiv bekreftelses- og rådgivningsfunksjon som har til hensikt å tilføre merverdi og forbedre organisasjonens drift».</a:t>
            </a:r>
          </a:p>
          <a:p>
            <a:pPr marL="0" indent="0">
              <a:buNone/>
            </a:pPr>
            <a:endParaRPr lang="nb-NO" sz="1600" i="1"/>
          </a:p>
          <a:p>
            <a:r>
              <a:rPr lang="nb-NO" sz="2000"/>
              <a:t>Hensikten med revisjon av kvalitetssystemet er å se om praksis er i tråd med våre egne krav og krav i ISO 15189, lover, forskrifter etc. </a:t>
            </a:r>
          </a:p>
          <a:p>
            <a:r>
              <a:rPr lang="nb-NO" sz="2000"/>
              <a:t>Revisjon synliggjør og gir en vurdering av behov for korrigerende og forebyggende tiltak.</a:t>
            </a:r>
          </a:p>
          <a:p>
            <a:r>
              <a:rPr lang="nb-NO" sz="2000"/>
              <a:t>Ved medmik har vi et eget revisjonsteam som ledes av kvalitetskoordinator og er sammensatt av ansatte med ulik faglig bakgrunn og utdannelse. </a:t>
            </a:r>
          </a:p>
          <a:p>
            <a:r>
              <a:rPr lang="nb-NO" sz="2000"/>
              <a:t>Kvalitetskoordinator/Revisjonsteam har ansvar for </a:t>
            </a:r>
            <a:r>
              <a:rPr lang="nb-NO" sz="2000" err="1">
                <a:hlinkClick r:id="rId2"/>
              </a:rPr>
              <a:t>årsprogram</a:t>
            </a:r>
            <a:r>
              <a:rPr lang="nb-NO" sz="2000"/>
              <a:t> og </a:t>
            </a:r>
            <a:r>
              <a:rPr lang="nb-NO" sz="2000">
                <a:hlinkClick r:id="rId3"/>
              </a:rPr>
              <a:t>femårsprogram</a:t>
            </a:r>
            <a:r>
              <a:rPr lang="nb-NO" sz="2000"/>
              <a:t>. </a:t>
            </a:r>
          </a:p>
          <a:p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139138052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7. Internrevisjon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632700" cy="5472608"/>
          </a:xfrm>
        </p:spPr>
        <p:txBody>
          <a:bodyPr/>
          <a:lstStyle/>
          <a:p>
            <a:r>
              <a:rPr lang="nb-NO" sz="2400"/>
              <a:t>Gjennomføring av internrevisjon: </a:t>
            </a:r>
          </a:p>
          <a:p>
            <a:pPr lvl="1"/>
            <a:r>
              <a:rPr lang="nb-NO" sz="2000">
                <a:hlinkClick r:id="rId2" tgtFrame="_blank"/>
              </a:rPr>
              <a:t>Internrevisjon - gjennomføring - SSHF</a:t>
            </a:r>
            <a:endParaRPr lang="nb-NO" sz="2000"/>
          </a:p>
          <a:p>
            <a:r>
              <a:rPr lang="nb-NO" sz="2400"/>
              <a:t>Før en internrevisjon får avdelingen varsel om revisjonstema og tidspunkt, og det settes opp program</a:t>
            </a:r>
          </a:p>
          <a:p>
            <a:r>
              <a:rPr lang="nb-NO" sz="2400"/>
              <a:t>Revisjonen kan gjennomføres ved samtale, dokumentgjennomgang og/eller befaring</a:t>
            </a:r>
          </a:p>
          <a:p>
            <a:pPr lvl="1"/>
            <a:r>
              <a:rPr lang="nb-NO" sz="2000"/>
              <a:t>Horisontal og vertikal revisjon. </a:t>
            </a:r>
          </a:p>
          <a:p>
            <a:r>
              <a:rPr lang="nb-NO" sz="2400"/>
              <a:t>Revisjonen avsluttes med et sluttmøte med gjennomgang av funn. </a:t>
            </a:r>
          </a:p>
          <a:p>
            <a:r>
              <a:rPr lang="nb-NO" sz="2400"/>
              <a:t>Rapport fra revisjonen skal være klar innen to uker og sendes til avdelingsledelsen med kopi til kvalitetskoordinator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59705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7. Internrevisjon, forst.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Det skal ikke komme noe nytt i rapporten som ikke var oppe på sluttmøte</a:t>
            </a:r>
          </a:p>
          <a:p>
            <a:r>
              <a:rPr lang="nb-NO"/>
              <a:t>Avdelingsledelse/fagansvarlige fastsetter ansvar og tidsfrister for lukking av funn i revisjonen</a:t>
            </a:r>
          </a:p>
        </p:txBody>
      </p:sp>
    </p:spTree>
    <p:extLst>
      <p:ext uri="{BB962C8B-B14F-4D97-AF65-F5344CB8AC3E}">
        <p14:creationId xmlns:p14="http://schemas.microsoft.com/office/powerpoint/2010/main" val="237789854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8584" y="908720"/>
            <a:ext cx="7632700" cy="649287"/>
          </a:xfrm>
        </p:spPr>
        <p:txBody>
          <a:bodyPr/>
          <a:lstStyle/>
          <a:p>
            <a:r>
              <a:rPr lang="nb-NO" sz="3200"/>
              <a:t>8. Kvalitetskontroll bakteriologi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24608" y="1700808"/>
            <a:ext cx="7632700" cy="3600400"/>
          </a:xfrm>
        </p:spPr>
        <p:txBody>
          <a:bodyPr/>
          <a:lstStyle/>
          <a:p>
            <a:pPr marL="914400" lvl="1" indent="-514350">
              <a:buFont typeface="+mj-lt"/>
              <a:buAutoNum type="romanLcPeriod"/>
            </a:pPr>
            <a:r>
              <a:rPr lang="nb-NO" sz="2800"/>
              <a:t>Utsæd av skåler</a:t>
            </a:r>
          </a:p>
          <a:p>
            <a:pPr marL="914400" lvl="1" indent="-514350">
              <a:buFont typeface="+mj-lt"/>
              <a:buAutoNum type="romanLcPeriod"/>
            </a:pPr>
            <a:r>
              <a:rPr lang="nb-NO" sz="2800"/>
              <a:t>Kontroll av medier og reagenser</a:t>
            </a:r>
          </a:p>
          <a:p>
            <a:pPr marL="914400" lvl="1" indent="-514350">
              <a:buFont typeface="+mj-lt"/>
              <a:buAutoNum type="romanLcPeriod"/>
            </a:pPr>
            <a:r>
              <a:rPr lang="nb-NO" sz="2800"/>
              <a:t>Resistensbestemmelse av bakterier</a:t>
            </a:r>
          </a:p>
          <a:p>
            <a:pPr marL="914400" lvl="1" indent="-514350">
              <a:buFont typeface="+mj-lt"/>
              <a:buAutoNum type="romanLcPeriod"/>
            </a:pPr>
            <a:r>
              <a:rPr lang="nb-NO" sz="2800"/>
              <a:t>Kvalitetskontroll blodkultur</a:t>
            </a:r>
          </a:p>
          <a:p>
            <a:pPr marL="914400" lvl="1" indent="-514350">
              <a:buFont typeface="+mj-lt"/>
              <a:buAutoNum type="romanLcPeriod"/>
            </a:pPr>
            <a:r>
              <a:rPr lang="nb-NO" sz="2800"/>
              <a:t>Kvalitetskontroll kommersielle ID-systemer</a:t>
            </a:r>
          </a:p>
          <a:p>
            <a:endParaRPr lang="nb-NO"/>
          </a:p>
        </p:txBody>
      </p:sp>
      <p:pic>
        <p:nvPicPr>
          <p:cNvPr id="4" name="Bilde 3" descr="skå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60" y="4993679"/>
            <a:ext cx="3835101" cy="144226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720752" y="6448165"/>
            <a:ext cx="5322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>
                <a:latin typeface="+mn-lt"/>
              </a:rPr>
              <a:t>http://www.lumibyte.eu/wp-content/uploads/2012/11/petri-dish-chomogenic-media.jpg</a:t>
            </a:r>
          </a:p>
        </p:txBody>
      </p:sp>
    </p:spTree>
    <p:extLst>
      <p:ext uri="{BB962C8B-B14F-4D97-AF65-F5344CB8AC3E}">
        <p14:creationId xmlns:p14="http://schemas.microsoft.com/office/powerpoint/2010/main" val="327640297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/>
              <a:t>Bakteriologi - innledning</a:t>
            </a:r>
          </a:p>
          <a:p>
            <a:r>
              <a:rPr lang="nb-NO"/>
              <a:t>Utfordrende i og med at mye baserer seg på erfaring. </a:t>
            </a:r>
          </a:p>
          <a:p>
            <a:r>
              <a:rPr lang="nb-NO"/>
              <a:t>Mye praktisk arbeid – må sikre at bioingeniørene er oppdaterte på endringer og jobber så likt som mulig.</a:t>
            </a:r>
          </a:p>
          <a:p>
            <a:r>
              <a:rPr lang="nb-NO"/>
              <a:t>Viktig med gode metodeprosedyrer for å gjøre avlesningen enklere for de som er ferske i jobben. </a:t>
            </a: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815175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/>
              <a:t>i. Utsæd av skåler</a:t>
            </a:r>
          </a:p>
          <a:p>
            <a:endParaRPr lang="nb-NO"/>
          </a:p>
          <a:p>
            <a:r>
              <a:rPr lang="nb-NO"/>
              <a:t>Valg av skåler og undersøkelser</a:t>
            </a:r>
          </a:p>
          <a:p>
            <a:pPr lvl="1"/>
            <a:r>
              <a:rPr lang="nb-NO"/>
              <a:t>tilpasses prøvemateriale og kliniske opplysninger</a:t>
            </a:r>
          </a:p>
          <a:p>
            <a:pPr lvl="1"/>
            <a:r>
              <a:rPr lang="nb-NO"/>
              <a:t>en viss standardisering</a:t>
            </a:r>
          </a:p>
          <a:p>
            <a:r>
              <a:rPr lang="nb-NO"/>
              <a:t>Riktig utsædsteknikk</a:t>
            </a:r>
          </a:p>
          <a:p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2624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IMG_50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472" y="1700808"/>
            <a:ext cx="4771111" cy="3240360"/>
          </a:xfrm>
        </p:spPr>
      </p:pic>
      <p:sp>
        <p:nvSpPr>
          <p:cNvPr id="6" name="TekstSylinder 5"/>
          <p:cNvSpPr txBox="1"/>
          <p:nvPr/>
        </p:nvSpPr>
        <p:spPr>
          <a:xfrm>
            <a:off x="1928664" y="13244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latin typeface="+mj-lt"/>
              </a:rPr>
              <a:t>Feil utsæd</a:t>
            </a:r>
          </a:p>
        </p:txBody>
      </p:sp>
      <p:pic>
        <p:nvPicPr>
          <p:cNvPr id="7" name="Plassholder for innhold 4" descr="IMG_5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96706" y="2852936"/>
            <a:ext cx="4752529" cy="31683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8" name="TekstSylinder 7"/>
          <p:cNvSpPr txBox="1"/>
          <p:nvPr/>
        </p:nvSpPr>
        <p:spPr>
          <a:xfrm>
            <a:off x="6465168" y="25191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latin typeface="+mj-lt"/>
              </a:rPr>
              <a:t>Riktig utsæd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700" cy="649287"/>
          </a:xfrm>
        </p:spPr>
        <p:txBody>
          <a:bodyPr/>
          <a:lstStyle/>
          <a:p>
            <a:r>
              <a:rPr lang="nb-NO"/>
              <a:t>8. Kvalitetskontroll bakteriologi</a:t>
            </a:r>
          </a:p>
        </p:txBody>
      </p:sp>
    </p:spTree>
    <p:extLst>
      <p:ext uri="{BB962C8B-B14F-4D97-AF65-F5344CB8AC3E}">
        <p14:creationId xmlns:p14="http://schemas.microsoft.com/office/powerpoint/2010/main" val="117878991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8544" y="1340768"/>
            <a:ext cx="7632700" cy="4536503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ii. Kontroll av medier og reagenser</a:t>
            </a:r>
          </a:p>
          <a:p>
            <a:pPr marL="0" indent="0">
              <a:buNone/>
            </a:pPr>
            <a:r>
              <a:rPr lang="nb-NO" i="1"/>
              <a:t>Hvorfor?</a:t>
            </a:r>
          </a:p>
          <a:p>
            <a:r>
              <a:rPr lang="nb-NO" sz="2400"/>
              <a:t>Bekrefte egenskaper</a:t>
            </a:r>
          </a:p>
          <a:p>
            <a:r>
              <a:rPr lang="nb-NO" sz="2400"/>
              <a:t>Kartlegge evt. variasjon i egenskapene</a:t>
            </a:r>
          </a:p>
          <a:p>
            <a:r>
              <a:rPr lang="nb-NO" sz="2400"/>
              <a:t>Vurdere behovet/hyppigheten for kontroll</a:t>
            </a:r>
          </a:p>
          <a:p>
            <a:r>
              <a:rPr lang="nb-NO" sz="2400"/>
              <a:t>Bekrefte leverandørenes angivelser av kvalitetskontroll</a:t>
            </a:r>
          </a:p>
          <a:p>
            <a:r>
              <a:rPr lang="nb-NO" sz="2400"/>
              <a:t>Registrere og evaluere egne resultater og holde oversikt over kvaliteten for hvert enkelt lot/batch.</a:t>
            </a:r>
          </a:p>
          <a:p>
            <a:r>
              <a:rPr lang="nb-NO" sz="2400"/>
              <a:t>Vurdere holdbarhet</a:t>
            </a:r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12362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8. Kvalitetskontroll bakteriologi</a:t>
            </a:r>
            <a:endParaRPr lang="nb-NO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2520" y="1268760"/>
            <a:ext cx="6192688" cy="510076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nb-NO" sz="2400" i="1"/>
              <a:t>Momenter for god kvalitet på medier</a:t>
            </a:r>
          </a:p>
          <a:p>
            <a:r>
              <a:rPr lang="nb-NO" sz="2000"/>
              <a:t>Riktig lagring</a:t>
            </a:r>
          </a:p>
          <a:p>
            <a:r>
              <a:rPr lang="nb-NO" sz="2000"/>
              <a:t>Temperaturovervåkning på kjøl, frys og inkubatorer</a:t>
            </a:r>
          </a:p>
          <a:p>
            <a:r>
              <a:rPr lang="nb-NO" sz="2000"/>
              <a:t>Gode prosedyrer for tillaging</a:t>
            </a:r>
          </a:p>
          <a:p>
            <a:r>
              <a:rPr lang="nb-NO" sz="2000"/>
              <a:t>Veiing</a:t>
            </a:r>
            <a:endParaRPr lang="nb-NO" sz="2000">
              <a:solidFill>
                <a:srgbClr val="FF0000"/>
              </a:solidFill>
            </a:endParaRPr>
          </a:p>
          <a:p>
            <a:r>
              <a:rPr lang="nb-NO" sz="2000"/>
              <a:t>Vannkvalitet</a:t>
            </a:r>
          </a:p>
          <a:p>
            <a:r>
              <a:rPr lang="nb-NO" sz="2000" err="1"/>
              <a:t>pH-kontroll og –justering</a:t>
            </a:r>
          </a:p>
          <a:p>
            <a:r>
              <a:rPr lang="nb-NO" sz="2000"/>
              <a:t>Autoklavering</a:t>
            </a:r>
          </a:p>
          <a:p>
            <a:r>
              <a:rPr lang="nb-NO" sz="2000"/>
              <a:t>Sterilkontroll</a:t>
            </a:r>
          </a:p>
          <a:p>
            <a:r>
              <a:rPr lang="nb-NO" sz="2000"/>
              <a:t>Pipettekontroll  </a:t>
            </a:r>
          </a:p>
          <a:p>
            <a:r>
              <a:rPr lang="nb-NO" sz="2000"/>
              <a:t>Holdbarhet</a:t>
            </a:r>
          </a:p>
          <a:p>
            <a:r>
              <a:rPr lang="nb-NO" sz="2000"/>
              <a:t>Visuell kontroll</a:t>
            </a:r>
          </a:p>
        </p:txBody>
      </p:sp>
      <p:pic>
        <p:nvPicPr>
          <p:cNvPr id="5" name="Bilde 4" descr="Stabel med skå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805" y="1484784"/>
            <a:ext cx="291982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03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1. Generelt om kvalitetssikring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15582" r="17857" b="9489"/>
          <a:stretch>
            <a:fillRect/>
          </a:stretch>
        </p:blipFill>
        <p:spPr bwMode="auto">
          <a:xfrm>
            <a:off x="1204622" y="1196975"/>
            <a:ext cx="6922081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5890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8544" y="1340768"/>
            <a:ext cx="7632700" cy="4320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i="1"/>
              <a:t>Momenter for god kvalitet på medier – forts.</a:t>
            </a:r>
            <a:endParaRPr lang="nb-NO" sz="2400"/>
          </a:p>
          <a:p>
            <a:r>
              <a:rPr lang="nb-NO" sz="2000"/>
              <a:t>Sikre god kvalitet og oppdage evt. feil med mediet før det brukes i rutinen.</a:t>
            </a:r>
          </a:p>
          <a:p>
            <a:r>
              <a:rPr lang="nb-NO" sz="2000"/>
              <a:t>En forutsetning for å finne målmikrobe, hemme normalflora/uønsket flora</a:t>
            </a:r>
          </a:p>
          <a:p>
            <a:r>
              <a:rPr lang="nb-NO" sz="2000"/>
              <a:t>Gode prosedyrer</a:t>
            </a:r>
          </a:p>
          <a:p>
            <a:pPr lvl="1"/>
            <a:r>
              <a:rPr lang="nb-NO" sz="2000" err="1"/>
              <a:t>Produksjonsark for dokumentasjon av tillaging</a:t>
            </a:r>
          </a:p>
          <a:p>
            <a:pPr lvl="1"/>
            <a:r>
              <a:rPr lang="nb-NO" sz="2000"/>
              <a:t>Medieark for dokumentasjon av funksjonskontroll</a:t>
            </a:r>
          </a:p>
          <a:p>
            <a:r>
              <a:rPr lang="nb-NO" sz="2000"/>
              <a:t>Godkjente stammer (eks. ATCC, CCUG)</a:t>
            </a:r>
            <a:endParaRPr lang="nb-NO" sz="2000">
              <a:solidFill>
                <a:srgbClr val="FF0000"/>
              </a:solidFill>
            </a:endParaRPr>
          </a:p>
          <a:p>
            <a:r>
              <a:rPr lang="nb-NO" sz="2000"/>
              <a:t>Alle batcher av skåler og rør kontrolleres</a:t>
            </a:r>
          </a:p>
        </p:txBody>
      </p:sp>
    </p:spTree>
    <p:extLst>
      <p:ext uri="{BB962C8B-B14F-4D97-AF65-F5344CB8AC3E}">
        <p14:creationId xmlns:p14="http://schemas.microsoft.com/office/powerpoint/2010/main" val="368246833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16496" y="260648"/>
            <a:ext cx="8915400" cy="720080"/>
          </a:xfrm>
        </p:spPr>
        <p:txBody>
          <a:bodyPr/>
          <a:lstStyle/>
          <a:p>
            <a:r>
              <a:rPr lang="nb-NO"/>
              <a:t>8. Kvalitetskontroll bakteriologi</a:t>
            </a:r>
            <a:br>
              <a:rPr lang="nb-NO"/>
            </a:br>
            <a:endParaRPr lang="nb-NO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>
          <a:blip r:embed="rId2"/>
          <a:srcRect l="31119" t="26571" r="35996" b="39371"/>
          <a:stretch>
            <a:fillRect/>
          </a:stretch>
        </p:blipFill>
        <p:spPr bwMode="auto">
          <a:xfrm>
            <a:off x="753050" y="1903890"/>
            <a:ext cx="6150167" cy="495411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kstSylinder 6"/>
          <p:cNvSpPr txBox="1"/>
          <p:nvPr/>
        </p:nvSpPr>
        <p:spPr>
          <a:xfrm>
            <a:off x="6903217" y="2204864"/>
            <a:ext cx="27303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rgbClr val="00338D"/>
                </a:solidFill>
                <a:latin typeface="+mj-lt"/>
              </a:rPr>
              <a:t>Vekstindeks:</a:t>
            </a:r>
          </a:p>
          <a:p>
            <a:endParaRPr lang="nb-NO">
              <a:solidFill>
                <a:srgbClr val="00338D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  <a:latin typeface="+mj-lt"/>
              </a:rPr>
              <a:t> Hel linje - 1 poeng</a:t>
            </a:r>
          </a:p>
          <a:p>
            <a:pPr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  <a:latin typeface="+mj-lt"/>
              </a:rPr>
              <a:t> Mindre - 0,5 poeng.</a:t>
            </a:r>
          </a:p>
          <a:p>
            <a:pPr>
              <a:buFont typeface="Arial" pitchFamily="34" charset="0"/>
              <a:buChar char="•"/>
            </a:pPr>
            <a:endParaRPr lang="nb-NO">
              <a:solidFill>
                <a:srgbClr val="00338D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  <a:latin typeface="+mj-lt"/>
              </a:rPr>
              <a:t> Skal normalt være 6 eller høyere</a:t>
            </a:r>
          </a:p>
          <a:p>
            <a:pPr>
              <a:buFont typeface="Arial" pitchFamily="34" charset="0"/>
              <a:buChar char="•"/>
            </a:pPr>
            <a:endParaRPr lang="nb-NO">
              <a:solidFill>
                <a:srgbClr val="00338D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nb-NO">
                <a:solidFill>
                  <a:srgbClr val="00338D"/>
                </a:solidFill>
                <a:latin typeface="+mj-lt"/>
              </a:rPr>
              <a:t> Sammenlignes med tidligere data</a:t>
            </a:r>
          </a:p>
          <a:p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416496" y="1260565"/>
            <a:ext cx="86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>
                <a:solidFill>
                  <a:srgbClr val="00338D"/>
                </a:solidFill>
                <a:latin typeface="+mn-lt"/>
              </a:rPr>
              <a:t>Funksjonskontroll av medier: Benytter modifisert strekmetode </a:t>
            </a:r>
          </a:p>
          <a:p>
            <a:r>
              <a:rPr lang="nb-NO" sz="2400">
                <a:solidFill>
                  <a:srgbClr val="00338D"/>
                </a:solidFill>
                <a:latin typeface="+mn-lt"/>
              </a:rPr>
              <a:t>med referansestamme</a:t>
            </a:r>
          </a:p>
        </p:txBody>
      </p:sp>
    </p:spTree>
    <p:extLst>
      <p:ext uri="{BB962C8B-B14F-4D97-AF65-F5344CB8AC3E}">
        <p14:creationId xmlns:p14="http://schemas.microsoft.com/office/powerpoint/2010/main" val="354704031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2" y="1196752"/>
            <a:ext cx="8280151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/>
              <a:t>Kontroll av diagnostiske reagenser</a:t>
            </a:r>
          </a:p>
          <a:p>
            <a:r>
              <a:rPr lang="nb-NO"/>
              <a:t>Vanligvis positiv og negativ kontrollstamme</a:t>
            </a:r>
          </a:p>
          <a:p>
            <a:r>
              <a:rPr lang="nb-NO"/>
              <a:t>Valg av stammer tilgjengelig i litteratur, eller etter anbefalinger fra leverandør</a:t>
            </a:r>
          </a:p>
          <a:p>
            <a:r>
              <a:rPr lang="nb-NO"/>
              <a:t>Testes ved ulike intervaller, f. eks:</a:t>
            </a:r>
          </a:p>
          <a:p>
            <a:pPr lvl="1"/>
            <a:r>
              <a:rPr lang="nb-NO"/>
              <a:t>Ny lot/batch (diagnostiske tabletter, hurtigtester)</a:t>
            </a:r>
          </a:p>
          <a:p>
            <a:pPr lvl="1"/>
            <a:r>
              <a:rPr lang="nb-NO"/>
              <a:t>Daglig (oksidase)</a:t>
            </a:r>
          </a:p>
          <a:p>
            <a:pPr lvl="1"/>
            <a:r>
              <a:rPr lang="nb-NO"/>
              <a:t>Ukentlig </a:t>
            </a:r>
          </a:p>
          <a:p>
            <a:pPr lvl="1"/>
            <a:r>
              <a:rPr lang="nb-NO"/>
              <a:t>Månedlig (Maldi-Tof, Vitek 2, blodkultur osv.)</a:t>
            </a:r>
          </a:p>
          <a:p>
            <a:pPr lvl="1"/>
            <a:r>
              <a:rPr lang="nb-NO"/>
              <a:t>Ved hvert oppsett (Ziehl-Neelsen, katalase)</a:t>
            </a:r>
          </a:p>
        </p:txBody>
      </p:sp>
    </p:spTree>
    <p:extLst>
      <p:ext uri="{BB962C8B-B14F-4D97-AF65-F5344CB8AC3E}">
        <p14:creationId xmlns:p14="http://schemas.microsoft.com/office/powerpoint/2010/main" val="403071536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/>
              <a:t>iii. Resistensbestemmelse av bakterier</a:t>
            </a:r>
          </a:p>
          <a:p>
            <a:endParaRPr lang="nb-NO" sz="2000"/>
          </a:p>
          <a:p>
            <a:r>
              <a:rPr lang="nb-NO"/>
              <a:t>Hensikt med kontroll av resistensbestemmelse</a:t>
            </a:r>
          </a:p>
          <a:p>
            <a:r>
              <a:rPr lang="nb-NO"/>
              <a:t>Omfatter:</a:t>
            </a:r>
          </a:p>
          <a:p>
            <a:pPr marL="914400" lvl="1" indent="-457200">
              <a:buFont typeface="+mj-lt"/>
              <a:buAutoNum type="alphaLcParenR"/>
            </a:pPr>
            <a:r>
              <a:rPr lang="nb-NO"/>
              <a:t>Kontroll av agarskåler til resistensbestemmelse</a:t>
            </a:r>
          </a:p>
          <a:p>
            <a:pPr marL="914400" lvl="1" indent="-457200">
              <a:buFont typeface="+mj-lt"/>
              <a:buAutoNum type="alphaLcParenR"/>
            </a:pPr>
            <a:r>
              <a:rPr lang="nb-NO"/>
              <a:t>Kontroll av nøyaktighet og presisjon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nb-NO"/>
              <a:t>Kontroll av evne til å påvise spesielle resistensegenskaper</a:t>
            </a:r>
          </a:p>
        </p:txBody>
      </p:sp>
    </p:spTree>
    <p:extLst>
      <p:ext uri="{BB962C8B-B14F-4D97-AF65-F5344CB8AC3E}">
        <p14:creationId xmlns:p14="http://schemas.microsoft.com/office/powerpoint/2010/main" val="63980941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2" y="1196752"/>
            <a:ext cx="8856216" cy="5472608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a) Kontroll av agarskåler til resistensbestemmelse</a:t>
            </a:r>
          </a:p>
          <a:p>
            <a:pPr marL="0" indent="0">
              <a:buNone/>
            </a:pPr>
            <a:r>
              <a:rPr lang="nb-NO" sz="2400"/>
              <a:t>Faktorer som påvirker resultatet av resistensbestemmelsen: </a:t>
            </a:r>
          </a:p>
          <a:p>
            <a:pPr>
              <a:buFontTx/>
              <a:buChar char="-"/>
            </a:pPr>
            <a:r>
              <a:rPr lang="nb-NO" sz="2000"/>
              <a:t>Medium laget etter produsentens retningslinjer</a:t>
            </a:r>
          </a:p>
          <a:p>
            <a:pPr>
              <a:buFontTx/>
              <a:buChar char="-"/>
            </a:pPr>
            <a:r>
              <a:rPr lang="nb-NO" sz="2000"/>
              <a:t>Forurensning</a:t>
            </a:r>
          </a:p>
          <a:p>
            <a:pPr>
              <a:buFontTx/>
              <a:buChar char="-"/>
            </a:pPr>
            <a:r>
              <a:rPr lang="nb-NO" sz="2000"/>
              <a:t>Riktig pH (7,2-7,4)</a:t>
            </a:r>
          </a:p>
          <a:p>
            <a:pPr>
              <a:buFontTx/>
              <a:buChar char="-"/>
            </a:pPr>
            <a:r>
              <a:rPr lang="nb-NO" sz="2000"/>
              <a:t>Divalente kationer (Ca</a:t>
            </a:r>
            <a:r>
              <a:rPr lang="nb-NO" sz="2000" baseline="30000"/>
              <a:t>2+ </a:t>
            </a:r>
            <a:r>
              <a:rPr lang="nb-NO" sz="2000"/>
              <a:t>og Mg</a:t>
            </a:r>
            <a:r>
              <a:rPr lang="nb-NO" sz="2000" baseline="30000"/>
              <a:t>2+</a:t>
            </a:r>
            <a:r>
              <a:rPr lang="nb-NO" sz="2000"/>
              <a:t>) innvirkning</a:t>
            </a:r>
          </a:p>
          <a:p>
            <a:pPr>
              <a:buFontTx/>
              <a:buChar char="-"/>
            </a:pPr>
            <a:r>
              <a:rPr lang="nb-NO" sz="2000" err="1"/>
              <a:t>Thymin og thymidin</a:t>
            </a:r>
            <a:endParaRPr lang="nb-NO" sz="2000"/>
          </a:p>
          <a:p>
            <a:pPr>
              <a:buFontTx/>
              <a:buChar char="-"/>
            </a:pPr>
            <a:r>
              <a:rPr lang="nb-NO" sz="2000"/>
              <a:t>Tilsetning for kravstore bakterier</a:t>
            </a:r>
          </a:p>
          <a:p>
            <a:pPr>
              <a:buFontTx/>
              <a:buChar char="-"/>
            </a:pPr>
            <a:r>
              <a:rPr lang="nb-NO" sz="2000" err="1"/>
              <a:t>Agardybde – kontrolleres ved produksjon</a:t>
            </a:r>
          </a:p>
          <a:p>
            <a:pPr>
              <a:buFontTx/>
              <a:buChar char="-"/>
            </a:pPr>
            <a:r>
              <a:rPr lang="nb-NO" sz="2000"/>
              <a:t>Holdbarhet skåler</a:t>
            </a:r>
          </a:p>
          <a:p>
            <a:pPr>
              <a:buFontTx/>
              <a:buChar char="-"/>
            </a:pPr>
            <a:r>
              <a:rPr lang="nb-NO" sz="2000" err="1"/>
              <a:t>Inokulum</a:t>
            </a:r>
            <a:r>
              <a:rPr lang="nb-NO" sz="2000"/>
              <a:t>:</a:t>
            </a:r>
          </a:p>
          <a:p>
            <a:pPr lvl="1">
              <a:buFontTx/>
              <a:buChar char="-"/>
            </a:pPr>
            <a:r>
              <a:rPr lang="nb-NO" sz="1600"/>
              <a:t>0,5 McFarland i saltvann for konfluerende vekst</a:t>
            </a:r>
          </a:p>
          <a:p>
            <a:pPr lvl="1">
              <a:buFontTx/>
              <a:buChar char="-"/>
            </a:pPr>
            <a:r>
              <a:rPr lang="nb-NO" sz="1600"/>
              <a:t>Berøre flere kolonier ved tillaging av suspensjon</a:t>
            </a:r>
          </a:p>
          <a:p>
            <a:pPr>
              <a:buFontTx/>
              <a:buChar char="-"/>
            </a:pPr>
            <a:r>
              <a:rPr lang="nb-NO" sz="2000"/>
              <a:t>Renkultur</a:t>
            </a:r>
          </a:p>
        </p:txBody>
      </p:sp>
    </p:spTree>
    <p:extLst>
      <p:ext uri="{BB962C8B-B14F-4D97-AF65-F5344CB8AC3E}">
        <p14:creationId xmlns:p14="http://schemas.microsoft.com/office/powerpoint/2010/main" val="29672792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2" y="1196752"/>
            <a:ext cx="8568184" cy="5472608"/>
          </a:xfrm>
        </p:spPr>
        <p:txBody>
          <a:bodyPr/>
          <a:lstStyle/>
          <a:p>
            <a:pPr marL="0" indent="0">
              <a:buNone/>
            </a:pPr>
            <a:r>
              <a:rPr lang="nb-NO" i="1"/>
              <a:t>Kontroll av </a:t>
            </a:r>
            <a:r>
              <a:rPr lang="nb-NO" i="1" err="1"/>
              <a:t>agarskåler… forts.</a:t>
            </a:r>
          </a:p>
          <a:p>
            <a:pPr marL="0" indent="0">
              <a:buNone/>
            </a:pPr>
            <a:r>
              <a:rPr lang="nb-NO" sz="2400"/>
              <a:t>Faktorer som påvirker resultatet av resistensbestemmelsen: </a:t>
            </a:r>
          </a:p>
          <a:p>
            <a:pPr>
              <a:buFontTx/>
              <a:buChar char="-"/>
            </a:pPr>
            <a:r>
              <a:rPr lang="nb-NO" sz="2000" err="1"/>
              <a:t>Antibiotikadepoter </a:t>
            </a:r>
            <a:r>
              <a:rPr lang="nb-NO" sz="2000" i="1"/>
              <a:t>(= antibiotikalappene)</a:t>
            </a:r>
          </a:p>
          <a:p>
            <a:pPr lvl="1">
              <a:buFontTx/>
              <a:buChar char="-"/>
            </a:pPr>
            <a:r>
              <a:rPr lang="nb-NO" sz="1600"/>
              <a:t>Oppbevaring </a:t>
            </a:r>
          </a:p>
          <a:p>
            <a:pPr lvl="1">
              <a:buFontTx/>
              <a:buChar char="-"/>
            </a:pPr>
            <a:r>
              <a:rPr lang="nb-NO" sz="1600"/>
              <a:t>Romtemperering </a:t>
            </a:r>
          </a:p>
          <a:p>
            <a:pPr lvl="1">
              <a:buFontTx/>
              <a:buChar char="-"/>
            </a:pPr>
            <a:r>
              <a:rPr lang="nb-NO" sz="1600"/>
              <a:t>Følsomhet for fuktighet</a:t>
            </a:r>
          </a:p>
          <a:p>
            <a:pPr lvl="1">
              <a:buFontTx/>
              <a:buChar char="-"/>
            </a:pPr>
            <a:r>
              <a:rPr lang="nb-NO" sz="1600"/>
              <a:t>Pålegging av lapper i tide!</a:t>
            </a:r>
          </a:p>
          <a:p>
            <a:pPr>
              <a:buFontTx/>
              <a:buChar char="-"/>
            </a:pPr>
            <a:r>
              <a:rPr lang="nb-NO" sz="2000" err="1"/>
              <a:t>Inkubering</a:t>
            </a:r>
            <a:endParaRPr lang="nb-NO" sz="2000"/>
          </a:p>
          <a:p>
            <a:pPr lvl="1">
              <a:buFontTx/>
              <a:buChar char="-"/>
            </a:pPr>
            <a:r>
              <a:rPr lang="nb-NO" sz="1600"/>
              <a:t>Skåler romtemperatur før bruk</a:t>
            </a:r>
          </a:p>
          <a:p>
            <a:pPr lvl="1">
              <a:buFontTx/>
              <a:buChar char="-"/>
            </a:pPr>
            <a:r>
              <a:rPr lang="nb-NO" sz="1600"/>
              <a:t>Unngå høye stabler med skåler!</a:t>
            </a:r>
          </a:p>
          <a:p>
            <a:pPr>
              <a:buFontTx/>
              <a:buChar char="-"/>
            </a:pPr>
            <a:r>
              <a:rPr lang="nb-NO" sz="2000"/>
              <a:t>Avlesning av hemningssoner</a:t>
            </a:r>
          </a:p>
          <a:p>
            <a:pPr lvl="1">
              <a:buFontTx/>
              <a:buChar char="-"/>
            </a:pPr>
            <a:r>
              <a:rPr lang="nb-NO" sz="1600"/>
              <a:t>Må se sonene rundt lappene.</a:t>
            </a:r>
          </a:p>
          <a:p>
            <a:pPr>
              <a:buFontTx/>
              <a:buChar char="-"/>
            </a:pPr>
            <a:r>
              <a:rPr lang="nb-NO" sz="2000"/>
              <a:t>Spesielle tilpasninger</a:t>
            </a:r>
          </a:p>
          <a:p>
            <a:pPr lvl="1">
              <a:buFontTx/>
              <a:buChar char="-"/>
            </a:pPr>
            <a:r>
              <a:rPr lang="nb-NO" sz="1600" err="1"/>
              <a:t>Langsomtvoksende mikrober</a:t>
            </a:r>
          </a:p>
          <a:p>
            <a:pPr lvl="1">
              <a:buFontTx/>
              <a:buChar char="-"/>
            </a:pPr>
            <a:r>
              <a:rPr lang="nb-NO" sz="1600"/>
              <a:t>MIC-bestemmelse et alternativ</a:t>
            </a:r>
          </a:p>
          <a:p>
            <a:pPr>
              <a:buFontTx/>
              <a:buChar char="-"/>
            </a:pPr>
            <a:r>
              <a:rPr lang="nb-NO" sz="2000"/>
              <a:t>Dårlig kontakt mellom depoter og agar</a:t>
            </a:r>
          </a:p>
        </p:txBody>
      </p:sp>
    </p:spTree>
    <p:extLst>
      <p:ext uri="{BB962C8B-B14F-4D97-AF65-F5344CB8AC3E}">
        <p14:creationId xmlns:p14="http://schemas.microsoft.com/office/powerpoint/2010/main" val="121912047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504" y="1196752"/>
            <a:ext cx="8856984" cy="5184576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b) Kontroll av nøyaktighet og presisjon </a:t>
            </a:r>
          </a:p>
          <a:p>
            <a:pPr>
              <a:buFontTx/>
              <a:buChar char="-"/>
            </a:pPr>
            <a:r>
              <a:rPr lang="nb-NO" sz="2000"/>
              <a:t>Utfører regelmessig resistensbestemmelse av referansestammer</a:t>
            </a:r>
          </a:p>
          <a:p>
            <a:pPr lvl="1">
              <a:buFontTx/>
              <a:buChar char="-"/>
            </a:pPr>
            <a:r>
              <a:rPr lang="nb-NO" sz="1600"/>
              <a:t>Internasjonale referansestammer mot definerte antibiotikadepoter</a:t>
            </a:r>
          </a:p>
          <a:p>
            <a:pPr lvl="1">
              <a:buFontTx/>
              <a:buChar char="-"/>
            </a:pPr>
            <a:r>
              <a:rPr lang="nb-NO" sz="1600"/>
              <a:t>Logger hemningssone/MIC-verdier</a:t>
            </a:r>
            <a:endParaRPr lang="nb-NO" sz="2000"/>
          </a:p>
          <a:p>
            <a:pPr>
              <a:buFontTx/>
              <a:buChar char="-"/>
            </a:pPr>
            <a:r>
              <a:rPr lang="nb-NO" sz="2000"/>
              <a:t>Definisjoner:</a:t>
            </a:r>
          </a:p>
          <a:p>
            <a:pPr lvl="1">
              <a:buFontTx/>
              <a:buChar char="-"/>
            </a:pPr>
            <a:r>
              <a:rPr lang="nb-NO" sz="1800" u="sng"/>
              <a:t>Referansestamme</a:t>
            </a:r>
            <a:r>
              <a:rPr lang="nb-NO" sz="1800"/>
              <a:t>: Stamme fra en kultursamling, for eks ATCC, CCUG. Katalogisert, kommersielt tilgjengelige og har definerte og stabile egenskaper.</a:t>
            </a:r>
          </a:p>
          <a:p>
            <a:pPr lvl="1">
              <a:buFontTx/>
              <a:buChar char="-"/>
            </a:pPr>
            <a:r>
              <a:rPr lang="nb-NO" sz="1800" u="sng"/>
              <a:t>Referansekultur</a:t>
            </a:r>
            <a:r>
              <a:rPr lang="nb-NO" sz="1800"/>
              <a:t>: Kultur av en referansestamme hvorfra man lager arbeidskultur. Dyrkes fra referansestammen og oppbevares frosset ned i et referansekulturlager (=Stammebank)</a:t>
            </a:r>
          </a:p>
          <a:p>
            <a:pPr lvl="2">
              <a:buFontTx/>
              <a:buChar char="-"/>
            </a:pPr>
            <a:r>
              <a:rPr lang="nb-NO" sz="1400" u="sng"/>
              <a:t>Referansekulturlager/Stammebank</a:t>
            </a:r>
            <a:r>
              <a:rPr lang="nb-NO" sz="1400"/>
              <a:t>: Referansekulturer oppbevares på en slik måte at genetiske forandringer minimaliseres. Fryser ned i f eks Greaves løsning ved -70 grader Celsius eller lavere, eller ved frysetørring. </a:t>
            </a:r>
          </a:p>
          <a:p>
            <a:pPr lvl="1">
              <a:buFontTx/>
              <a:buChar char="-"/>
            </a:pPr>
            <a:r>
              <a:rPr lang="nb-NO" sz="1800" u="sng"/>
              <a:t>Arbeidskultur/brukskultur</a:t>
            </a:r>
            <a:r>
              <a:rPr lang="nb-NO" sz="1800"/>
              <a:t>: Subkultur av referansekultur. Benyttes som kontrollstamme i praktisk kvalitetskontroll. Subkultiveres daglig og brukes i en uke. Det er ikke tillatt å opprette nytt lager fra arbeidskultur!</a:t>
            </a:r>
          </a:p>
          <a:p>
            <a:pPr>
              <a:buFontTx/>
              <a:buChar char="-"/>
            </a:pPr>
            <a:endParaRPr lang="nb-NO" sz="2000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38098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8544" y="1308845"/>
            <a:ext cx="8352159" cy="5072483"/>
          </a:xfrm>
        </p:spPr>
        <p:txBody>
          <a:bodyPr/>
          <a:lstStyle/>
          <a:p>
            <a:pPr marL="0" indent="0">
              <a:buNone/>
            </a:pPr>
            <a:r>
              <a:rPr lang="nb-NO" i="1"/>
              <a:t>Kontroll av nøyaktighet og presisjon – forst.</a:t>
            </a:r>
          </a:p>
          <a:p>
            <a:pPr marL="0" indent="0">
              <a:buNone/>
            </a:pPr>
            <a:endParaRPr lang="nb-NO" sz="900" i="1"/>
          </a:p>
          <a:p>
            <a:pPr marL="0" indent="0">
              <a:buNone/>
            </a:pPr>
            <a:r>
              <a:rPr lang="nb-NO" sz="2000" i="1"/>
              <a:t>Hos medmik: </a:t>
            </a:r>
          </a:p>
          <a:p>
            <a:pPr>
              <a:buFontTx/>
              <a:buChar char="-"/>
            </a:pPr>
            <a:r>
              <a:rPr lang="nb-NO" sz="2000" err="1"/>
              <a:t>Agarskåler kontrolleres som beskrevet tidligere</a:t>
            </a:r>
          </a:p>
          <a:p>
            <a:pPr>
              <a:buFontTx/>
              <a:buChar char="-"/>
            </a:pPr>
            <a:r>
              <a:rPr lang="nb-NO" sz="2000"/>
              <a:t>Kontroll av kjente referansestammer ved resistensbestemmelse med sonediffusjon 2 ganger i uka, eks:</a:t>
            </a:r>
          </a:p>
          <a:p>
            <a:pPr lvl="1">
              <a:buFontTx/>
              <a:buChar char="-"/>
            </a:pPr>
            <a:r>
              <a:rPr lang="nb-NO" sz="1600" i="1"/>
              <a:t>E.coli</a:t>
            </a:r>
          </a:p>
          <a:p>
            <a:pPr lvl="1">
              <a:buFontTx/>
              <a:buChar char="-"/>
            </a:pPr>
            <a:r>
              <a:rPr lang="nb-NO" sz="1600" i="1" err="1"/>
              <a:t>P.aeruginosa</a:t>
            </a:r>
            <a:endParaRPr lang="nb-NO" sz="1600" i="1"/>
          </a:p>
          <a:p>
            <a:pPr lvl="1">
              <a:buFontTx/>
              <a:buChar char="-"/>
            </a:pPr>
            <a:r>
              <a:rPr lang="nb-NO" sz="1600" i="1" err="1"/>
              <a:t>S.aureus</a:t>
            </a:r>
            <a:endParaRPr lang="nb-NO" sz="1600" i="1"/>
          </a:p>
          <a:p>
            <a:pPr lvl="1">
              <a:buFontTx/>
              <a:buChar char="-"/>
            </a:pPr>
            <a:r>
              <a:rPr lang="nb-NO" sz="1600" i="1" err="1"/>
              <a:t>H.influenzae</a:t>
            </a:r>
            <a:endParaRPr lang="nb-NO" sz="1600" i="1"/>
          </a:p>
          <a:p>
            <a:pPr lvl="1">
              <a:buFontTx/>
              <a:buChar char="-"/>
            </a:pPr>
            <a:r>
              <a:rPr lang="nb-NO" sz="1600" i="1" err="1"/>
              <a:t>E.faecalis/faecium</a:t>
            </a:r>
            <a:endParaRPr lang="nb-NO" sz="1600" i="1"/>
          </a:p>
          <a:p>
            <a:pPr>
              <a:buFontTx/>
              <a:buChar char="-"/>
            </a:pPr>
            <a:r>
              <a:rPr lang="nb-NO" sz="2000"/>
              <a:t>Ukentlig kontroll av </a:t>
            </a:r>
          </a:p>
          <a:p>
            <a:pPr lvl="1">
              <a:buFontTx/>
              <a:buChar char="-"/>
            </a:pPr>
            <a:r>
              <a:rPr lang="nb-NO" sz="1600" i="1" err="1"/>
              <a:t>S.pneumoniae</a:t>
            </a:r>
            <a:endParaRPr lang="nb-NO" sz="1600" i="1"/>
          </a:p>
          <a:p>
            <a:pPr marL="457200" lvl="1" indent="0">
              <a:buNone/>
            </a:pPr>
            <a:endParaRPr lang="nb-NO" sz="1600"/>
          </a:p>
          <a:p>
            <a:pPr>
              <a:buFontTx/>
              <a:buChar char="-"/>
            </a:pPr>
            <a:endParaRPr lang="nb-NO" sz="2000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95285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2" y="1196752"/>
            <a:ext cx="8352159" cy="4680520"/>
          </a:xfrm>
        </p:spPr>
        <p:txBody>
          <a:bodyPr/>
          <a:lstStyle/>
          <a:p>
            <a:pPr marL="0" indent="0">
              <a:buNone/>
            </a:pPr>
            <a:r>
              <a:rPr lang="nb-NO" i="1"/>
              <a:t>Kontroll av nøyaktighet og presisjon – forts.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 b="1"/>
              <a:t>Hos medmik: </a:t>
            </a:r>
          </a:p>
          <a:p>
            <a:pPr>
              <a:buFontTx/>
              <a:buChar char="-"/>
            </a:pPr>
            <a:r>
              <a:rPr lang="nb-NO" sz="2000"/>
              <a:t>Resultater føres i MedLabQC og BIOMIC </a:t>
            </a:r>
          </a:p>
          <a:p>
            <a:pPr>
              <a:buFontTx/>
              <a:buChar char="-"/>
            </a:pPr>
            <a:r>
              <a:rPr lang="nb-NO" sz="2000"/>
              <a:t>Ved avlesninger utenfor angitte grenser skal det aksjoneres</a:t>
            </a:r>
          </a:p>
          <a:p>
            <a:pPr lvl="1">
              <a:buFontTx/>
              <a:buChar char="-"/>
            </a:pPr>
            <a:r>
              <a:rPr lang="nb-NO" sz="2000"/>
              <a:t>Åpenbare feil?</a:t>
            </a:r>
          </a:p>
          <a:p>
            <a:pPr lvl="1">
              <a:buFontTx/>
              <a:buChar char="-"/>
            </a:pPr>
            <a:r>
              <a:rPr lang="nb-NO" sz="2000"/>
              <a:t>Riktig AB-middel?</a:t>
            </a:r>
          </a:p>
          <a:p>
            <a:pPr lvl="1">
              <a:buFontTx/>
              <a:buChar char="-"/>
            </a:pPr>
            <a:r>
              <a:rPr lang="nb-NO" sz="2000"/>
              <a:t>Drift i resultatene?</a:t>
            </a:r>
          </a:p>
          <a:p>
            <a:pPr lvl="1">
              <a:buFontTx/>
              <a:buChar char="-"/>
            </a:pPr>
            <a:r>
              <a:rPr lang="nb-NO" sz="2000"/>
              <a:t>Vurder om resultatene kan rapporteres til rekvirent</a:t>
            </a:r>
          </a:p>
          <a:p>
            <a:pPr lvl="1">
              <a:buFontTx/>
              <a:buChar char="-"/>
            </a:pPr>
            <a:r>
              <a:rPr lang="nb-NO" sz="2000"/>
              <a:t>Vurder å teste igjen.</a:t>
            </a:r>
          </a:p>
          <a:p>
            <a:pPr lvl="1">
              <a:buFontTx/>
              <a:buChar char="-"/>
            </a:pPr>
            <a:r>
              <a:rPr lang="nb-NO" sz="2000"/>
              <a:t>(Eks fra hverdagen)</a:t>
            </a:r>
            <a:endParaRPr lang="nb-NO" sz="1600"/>
          </a:p>
          <a:p>
            <a:pPr lvl="1">
              <a:buFontTx/>
              <a:buChar char="-"/>
            </a:pPr>
            <a:endParaRPr lang="nb-NO" sz="1600"/>
          </a:p>
          <a:p>
            <a:pPr>
              <a:buFontTx/>
              <a:buChar char="-"/>
            </a:pPr>
            <a:endParaRPr lang="nb-NO" sz="2000"/>
          </a:p>
          <a:p>
            <a:pPr marL="0" indent="0">
              <a:buNone/>
            </a:pPr>
            <a:endParaRPr lang="nb-NO"/>
          </a:p>
        </p:txBody>
      </p:sp>
      <p:pic>
        <p:nvPicPr>
          <p:cNvPr id="6" name="Bilde 5"/>
          <p:cNvPicPr/>
          <p:nvPr/>
        </p:nvPicPr>
        <p:blipFill>
          <a:blip r:embed="rId3"/>
          <a:srcRect l="22094" b="39507"/>
          <a:stretch>
            <a:fillRect/>
          </a:stretch>
        </p:blipFill>
        <p:spPr bwMode="auto">
          <a:xfrm>
            <a:off x="6753200" y="4569921"/>
            <a:ext cx="3045643" cy="226384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23340219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pic>
        <p:nvPicPr>
          <p:cNvPr id="4" name="Plassholder for innhold 3" descr="Platesone.pn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6536" y="1791980"/>
            <a:ext cx="8928992" cy="5002232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20552" y="126876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800" i="1">
                <a:solidFill>
                  <a:srgbClr val="00338D"/>
                </a:solidFill>
                <a:latin typeface="+mn-lt"/>
              </a:rPr>
              <a:t>Kontroll av nøyaktighet og presisjon – forts.</a:t>
            </a:r>
          </a:p>
        </p:txBody>
      </p:sp>
    </p:spTree>
    <p:extLst>
      <p:ext uri="{BB962C8B-B14F-4D97-AF65-F5344CB8AC3E}">
        <p14:creationId xmlns:p14="http://schemas.microsoft.com/office/powerpoint/2010/main" val="1421652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1. Generelt om kvalitetssikring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Jobber kontinuerlig med å </a:t>
            </a:r>
            <a:r>
              <a:rPr lang="nb-NO" u="sng" dirty="0"/>
              <a:t>forebygge</a:t>
            </a:r>
            <a:r>
              <a:rPr lang="nb-NO" dirty="0"/>
              <a:t>, </a:t>
            </a:r>
            <a:r>
              <a:rPr lang="nb-NO" u="sng" dirty="0"/>
              <a:t>avdekke</a:t>
            </a:r>
            <a:r>
              <a:rPr lang="nb-NO" dirty="0"/>
              <a:t> og </a:t>
            </a:r>
            <a:r>
              <a:rPr lang="nb-NO" u="sng" dirty="0"/>
              <a:t>korrigere</a:t>
            </a:r>
            <a:r>
              <a:rPr lang="nb-NO" dirty="0"/>
              <a:t> uønskede hendelser i laboratoriet. </a:t>
            </a:r>
          </a:p>
          <a:p>
            <a:pPr marL="0" indent="0">
              <a:buNone/>
            </a:pPr>
            <a:endParaRPr lang="nb-NO" sz="2000" u="sng" dirty="0"/>
          </a:p>
          <a:p>
            <a:pPr marL="0" indent="0">
              <a:buNone/>
            </a:pPr>
            <a:r>
              <a:rPr lang="nb-NO" sz="2000" u="sng" dirty="0"/>
              <a:t>Forebygge</a:t>
            </a:r>
            <a:r>
              <a:rPr lang="nb-NO" sz="2000" dirty="0"/>
              <a:t>: Opplæring (sertifisering/resertifisering), prosedyrer, validering/verifisering, risikovurderinger, vedlikehold, veiledning, </a:t>
            </a:r>
          </a:p>
          <a:p>
            <a:pPr marL="0" indent="0">
              <a:buNone/>
            </a:pPr>
            <a:endParaRPr lang="nb-NO" sz="2000" u="sng" dirty="0"/>
          </a:p>
          <a:p>
            <a:pPr marL="0" indent="0">
              <a:buNone/>
            </a:pPr>
            <a:r>
              <a:rPr lang="nb-NO" sz="2000" u="sng" dirty="0"/>
              <a:t>Avdekke</a:t>
            </a:r>
            <a:r>
              <a:rPr lang="nb-NO" sz="2000" dirty="0"/>
              <a:t>: Kontrollrutiner (utstyr og undersøkelser), Deltar i ekstern kvalitetsvurdering, avvikssystem, revisjoner, kvalitetsindikatorer</a:t>
            </a:r>
          </a:p>
          <a:p>
            <a:pPr marL="0" indent="0">
              <a:buNone/>
            </a:pPr>
            <a:endParaRPr lang="nb-NO" sz="2000" u="sng" dirty="0"/>
          </a:p>
          <a:p>
            <a:pPr marL="0" indent="0">
              <a:buNone/>
            </a:pPr>
            <a:r>
              <a:rPr lang="nb-NO" sz="2000" u="sng" dirty="0"/>
              <a:t>Korrigere</a:t>
            </a:r>
            <a:r>
              <a:rPr lang="nb-NO" sz="2000" dirty="0"/>
              <a:t>: Dokumentstyring (EK, rutiner for endring og oppdatering), revisjoner og ledelsens gjennomgang, tilbakemelding til personell (møter, internundervisning, </a:t>
            </a:r>
            <a:r>
              <a:rPr lang="nb-NO" sz="2000" dirty="0" err="1"/>
              <a:t>etc</a:t>
            </a:r>
            <a:r>
              <a:rPr lang="nb-NO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829275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2" y="1196752"/>
            <a:ext cx="8568183" cy="5328592"/>
          </a:xfrm>
        </p:spPr>
        <p:txBody>
          <a:bodyPr/>
          <a:lstStyle/>
          <a:p>
            <a:pPr marL="0" indent="0">
              <a:buNone/>
            </a:pPr>
            <a:r>
              <a:rPr lang="nb-NO" i="1" dirty="0"/>
              <a:t>Kontroll av nøyaktighet og presisjon – forts.</a:t>
            </a:r>
          </a:p>
          <a:p>
            <a:pPr>
              <a:buFontTx/>
              <a:buChar char="-"/>
            </a:pPr>
            <a:r>
              <a:rPr lang="nb-NO" sz="2000" dirty="0"/>
              <a:t>Utvidet kontroll ved å sammenligne et definert antall kliniske isolater en periode mot spesifikke antibiotika. </a:t>
            </a:r>
          </a:p>
          <a:p>
            <a:pPr>
              <a:buFontTx/>
              <a:buChar char="-"/>
            </a:pPr>
            <a:r>
              <a:rPr lang="nb-NO" sz="2000" dirty="0"/>
              <a:t>Ser da på avdelingens nøyaktighet og presisjon i observerte </a:t>
            </a:r>
            <a:r>
              <a:rPr lang="nb-NO" sz="2000" dirty="0" err="1"/>
              <a:t>sonestørrelser</a:t>
            </a:r>
            <a:r>
              <a:rPr lang="nb-NO" sz="2000" dirty="0"/>
              <a:t>/MIC-verdier med referansehistogram fra EUCAST</a:t>
            </a:r>
          </a:p>
          <a:p>
            <a:pPr>
              <a:buFontTx/>
              <a:buChar char="-"/>
            </a:pPr>
            <a:r>
              <a:rPr lang="nb-NO" sz="2000" dirty="0"/>
              <a:t>Skal ikke avvike mer enn +/- 2mm fra EUCAST sin oppgitte medianverdi</a:t>
            </a:r>
          </a:p>
          <a:p>
            <a:pPr>
              <a:buFontTx/>
              <a:buChar char="-"/>
            </a:pPr>
            <a:r>
              <a:rPr lang="nb-NO" sz="2000" dirty="0"/>
              <a:t>Gir også grunnlag for å vurdere om hvor egnet eksisterende brytningspunkter er og gir en epidemiologisk overvåkning av resistens.</a:t>
            </a:r>
          </a:p>
          <a:p>
            <a:pPr>
              <a:buFontTx/>
              <a:buChar char="-"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/>
              <a:t>Ekstern kvalitetsvurdering:</a:t>
            </a:r>
          </a:p>
          <a:p>
            <a:pPr>
              <a:buFontTx/>
              <a:buChar char="-"/>
            </a:pPr>
            <a:r>
              <a:rPr lang="nb-NO" sz="2000" dirty="0"/>
              <a:t>Nasjonal overvåkning (NORM)</a:t>
            </a:r>
          </a:p>
          <a:p>
            <a:pPr>
              <a:buFontTx/>
              <a:buChar char="-"/>
            </a:pPr>
            <a:r>
              <a:rPr lang="nb-NO" sz="2000" dirty="0"/>
              <a:t>Europeisk overvåkning (EARSS)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000" dirty="0"/>
              <a:t>EKV (</a:t>
            </a:r>
            <a:r>
              <a:rPr lang="nb-NO" sz="2000" dirty="0" err="1"/>
              <a:t>Neqas</a:t>
            </a:r>
            <a:r>
              <a:rPr lang="nb-NO" sz="2000" dirty="0"/>
              <a:t>, FHI, </a:t>
            </a:r>
            <a:r>
              <a:rPr lang="nb-NO" sz="2000" dirty="0" err="1"/>
              <a:t>Labquality</a:t>
            </a:r>
            <a:r>
              <a:rPr lang="nb-NO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363126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8496944" cy="18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/>
              <a:t>8. Kvalitetskontroll bakteriologi</a:t>
            </a:r>
            <a:br>
              <a:rPr lang="nb-NO"/>
            </a:br>
            <a:r>
              <a:rPr lang="nb-NO" b="0" i="1"/>
              <a:t>Kontroll av nøyaktighet og presisjon – forts.</a:t>
            </a:r>
            <a:br>
              <a:rPr lang="nb-NO"/>
            </a:br>
            <a:r>
              <a:rPr lang="nb-NO" sz="2000" b="0"/>
              <a:t>Eksempel fra Med.mik:</a:t>
            </a:r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1" y="2276872"/>
          <a:ext cx="5025008" cy="324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Bild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7016" y="2132856"/>
            <a:ext cx="472062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41048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260648"/>
            <a:ext cx="8316924" cy="649287"/>
          </a:xfrm>
        </p:spPr>
        <p:txBody>
          <a:bodyPr/>
          <a:lstStyle/>
          <a:p>
            <a:r>
              <a:rPr lang="nb-NO"/>
              <a:t>8. Kvalitetskontroll bakteriologi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6536" y="908720"/>
            <a:ext cx="7632700" cy="5832648"/>
          </a:xfrm>
        </p:spPr>
        <p:txBody>
          <a:bodyPr/>
          <a:lstStyle/>
          <a:p>
            <a:pPr marL="0" indent="0">
              <a:buNone/>
            </a:pPr>
            <a:r>
              <a:rPr lang="nb-NO" i="1"/>
              <a:t>Kontroll av nøyaktighet og presisjon – forts.</a:t>
            </a:r>
          </a:p>
          <a:p>
            <a:pPr marL="0" indent="0">
              <a:buNone/>
            </a:pPr>
            <a:endParaRPr lang="nb-NO" sz="1050" b="1"/>
          </a:p>
          <a:p>
            <a:pPr marL="0" indent="0">
              <a:buNone/>
            </a:pPr>
            <a:r>
              <a:rPr lang="nb-NO" sz="2400" b="1"/>
              <a:t>Kvalitetskontroll av </a:t>
            </a:r>
            <a:r>
              <a:rPr lang="nb-NO" sz="2400" b="1" err="1"/>
              <a:t>agar gradientdiffusjon (MIC)</a:t>
            </a:r>
          </a:p>
          <a:p>
            <a:r>
              <a:rPr lang="nb-NO" sz="2000" u="sng" err="1"/>
              <a:t>Agar gradientdiffusjonsteknikk</a:t>
            </a:r>
            <a:r>
              <a:rPr lang="nb-NO" sz="2000"/>
              <a:t>: Papirstrimler som er tilsatt en predefinert antibiotikagradient og angir bakteriens følsomhet i MIC-verdier i mg/L. </a:t>
            </a:r>
          </a:p>
          <a:p>
            <a:r>
              <a:rPr lang="nb-NO" sz="2000"/>
              <a:t>Anbefalingene fra EUCAST tilsier kontroll ved ny lot og ved behov. </a:t>
            </a:r>
          </a:p>
          <a:p>
            <a:endParaRPr lang="nb-NO" sz="2000"/>
          </a:p>
          <a:p>
            <a:pPr marL="0" indent="0">
              <a:buNone/>
            </a:pPr>
            <a:r>
              <a:rPr lang="nb-NO" sz="2000"/>
              <a:t>Hos med.mik:</a:t>
            </a:r>
          </a:p>
          <a:p>
            <a:pPr>
              <a:buFontTx/>
              <a:buChar char="-"/>
            </a:pPr>
            <a:r>
              <a:rPr lang="nb-NO" sz="2000" i="1"/>
              <a:t>Kontroll ved tillaging av skåler</a:t>
            </a:r>
          </a:p>
          <a:p>
            <a:pPr lvl="1">
              <a:buFontTx/>
              <a:buChar char="-"/>
            </a:pPr>
            <a:r>
              <a:rPr lang="nb-NO" sz="1600"/>
              <a:t>Anaerobe mikrober </a:t>
            </a:r>
            <a:r>
              <a:rPr lang="nb-NO" sz="1600" i="1"/>
              <a:t>(Bacterioides fragilis)</a:t>
            </a:r>
          </a:p>
          <a:p>
            <a:pPr lvl="1">
              <a:buFontTx/>
              <a:buChar char="-"/>
            </a:pPr>
            <a:r>
              <a:rPr lang="nb-NO" sz="1600" i="1" err="1"/>
              <a:t>Neisseria gonorrhoeae</a:t>
            </a:r>
            <a:endParaRPr lang="nb-NO" sz="1600" i="1"/>
          </a:p>
          <a:p>
            <a:pPr>
              <a:buFontTx/>
              <a:buChar char="-"/>
            </a:pPr>
            <a:r>
              <a:rPr lang="nb-NO" sz="2000" i="1"/>
              <a:t>Test ved ny LOT og deretter månedlig test av alle strimler (MTS) i bruk.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 sz="2000"/>
          </a:p>
          <a:p>
            <a:endParaRPr lang="nb-NO"/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85248" y="3573016"/>
            <a:ext cx="2072680" cy="189888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70370186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2" y="1196752"/>
            <a:ext cx="8208143" cy="4680520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c) Kontroll av evne til å påvise spesifikke resistensmekanismer</a:t>
            </a:r>
          </a:p>
          <a:p>
            <a:pPr marL="0" indent="0">
              <a:buNone/>
            </a:pPr>
            <a:r>
              <a:rPr lang="nb-NO" sz="2000"/>
              <a:t>Tester også her internasjonalt kjente referansestammer, eks:</a:t>
            </a:r>
          </a:p>
          <a:p>
            <a:pPr>
              <a:buFontTx/>
              <a:buChar char="-"/>
            </a:pPr>
            <a:r>
              <a:rPr lang="nb-NO" sz="2000" i="1" err="1"/>
              <a:t>S.aureus</a:t>
            </a:r>
            <a:r>
              <a:rPr lang="nb-NO" sz="2000"/>
              <a:t> ATCC 43300 med cefoxitin-lapp for kontroll MRSA</a:t>
            </a:r>
          </a:p>
          <a:p>
            <a:pPr>
              <a:buFontTx/>
              <a:buChar char="-"/>
            </a:pPr>
            <a:r>
              <a:rPr lang="nb-NO" sz="2000" i="1" err="1"/>
              <a:t>E.faecalis</a:t>
            </a:r>
            <a:r>
              <a:rPr lang="nb-NO" sz="2000"/>
              <a:t> ATCC 51299 for vancomycinresistens (VRE)</a:t>
            </a:r>
          </a:p>
          <a:p>
            <a:pPr>
              <a:buFontTx/>
              <a:buChar char="-"/>
            </a:pPr>
            <a:r>
              <a:rPr lang="nb-NO" sz="2000" i="1" err="1"/>
              <a:t>S.pneumoniae</a:t>
            </a:r>
            <a:r>
              <a:rPr lang="nb-NO" sz="2000"/>
              <a:t> ATCC 49619 ved nedsatt følsomhet for penicillin hos pneumokokker (MIC-bestemmelse)</a:t>
            </a:r>
          </a:p>
          <a:p>
            <a:pPr>
              <a:buFontTx/>
              <a:buChar char="-"/>
            </a:pPr>
            <a:r>
              <a:rPr lang="nb-NO" sz="2000" i="1" err="1"/>
              <a:t>H.influenzae</a:t>
            </a:r>
            <a:r>
              <a:rPr lang="nb-NO" sz="2000"/>
              <a:t> CCUG 23969 som kontroll ved påvisning av betalaktamase</a:t>
            </a:r>
          </a:p>
          <a:p>
            <a:pPr>
              <a:buFontTx/>
              <a:buChar char="-"/>
            </a:pPr>
            <a:r>
              <a:rPr lang="nb-NO" sz="2000" i="1" err="1"/>
              <a:t>K.pneumoniae</a:t>
            </a:r>
            <a:r>
              <a:rPr lang="nb-NO" sz="2000"/>
              <a:t> ATCC 700603 ESBL</a:t>
            </a:r>
            <a:r>
              <a:rPr lang="nb-NO" sz="2000" baseline="-25000"/>
              <a:t>A</a:t>
            </a:r>
          </a:p>
          <a:p>
            <a:pPr>
              <a:buFontTx/>
              <a:buChar char="-"/>
            </a:pPr>
            <a:r>
              <a:rPr lang="nb-NO" sz="2000" i="1" err="1"/>
              <a:t>K.pneumoniae</a:t>
            </a:r>
            <a:r>
              <a:rPr lang="nb-NO" sz="2000"/>
              <a:t> NCTC13438 ESBL Carba (for kontroll av hurtigtest)</a:t>
            </a:r>
          </a:p>
          <a:p>
            <a:pPr>
              <a:buFontTx/>
              <a:buChar char="-"/>
            </a:pPr>
            <a:endParaRPr lang="nb-NO" sz="2000"/>
          </a:p>
          <a:p>
            <a:pPr>
              <a:buFontTx/>
              <a:buChar char="-"/>
            </a:pPr>
            <a:endParaRPr lang="nb-NO" sz="2000" i="1"/>
          </a:p>
          <a:p>
            <a:pPr>
              <a:buFontTx/>
              <a:buChar char="-"/>
            </a:pPr>
            <a:endParaRPr lang="nb-NO" sz="2000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21133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632700" cy="4968552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Kvalitetskontroll av resistensbestemmelse</a:t>
            </a:r>
          </a:p>
          <a:p>
            <a:pPr>
              <a:buFontTx/>
              <a:buChar char="-"/>
            </a:pPr>
            <a:r>
              <a:rPr lang="nb-NO" sz="2000"/>
              <a:t>Krever innsikt og kompetanse hos bioingeniøren slik at man reagerer på uvanlige og viktige funn: </a:t>
            </a:r>
          </a:p>
          <a:p>
            <a:pPr lvl="1">
              <a:buFontTx/>
              <a:buChar char="-"/>
            </a:pPr>
            <a:r>
              <a:rPr lang="nb-NO" sz="1600"/>
              <a:t>VRE</a:t>
            </a:r>
          </a:p>
          <a:p>
            <a:pPr lvl="1">
              <a:buFontTx/>
              <a:buChar char="-"/>
            </a:pPr>
            <a:r>
              <a:rPr lang="nb-NO" sz="1600"/>
              <a:t>MRSA</a:t>
            </a:r>
          </a:p>
          <a:p>
            <a:pPr lvl="1">
              <a:buFontTx/>
              <a:buChar char="-"/>
            </a:pPr>
            <a:r>
              <a:rPr lang="nb-NO" sz="1600"/>
              <a:t>ESBL</a:t>
            </a:r>
          </a:p>
          <a:p>
            <a:pPr lvl="1">
              <a:buFontTx/>
              <a:buChar char="-"/>
            </a:pPr>
            <a:r>
              <a:rPr lang="nb-NO" sz="1600" err="1"/>
              <a:t>Pneumokokker med nedsatt følsomhet for Penicillin</a:t>
            </a:r>
          </a:p>
          <a:p>
            <a:pPr lvl="1">
              <a:buFontTx/>
              <a:buChar char="-"/>
            </a:pPr>
            <a:r>
              <a:rPr lang="nb-NO" sz="1600"/>
              <a:t>Streptokokker og stafylokokker med MLS</a:t>
            </a:r>
            <a:r>
              <a:rPr lang="nb-NO" sz="1600" baseline="-25000"/>
              <a:t>B</a:t>
            </a:r>
            <a:r>
              <a:rPr lang="nb-NO" sz="1600"/>
              <a:t> – resistens (=Induserbar Clindamycinresistens)</a:t>
            </a:r>
          </a:p>
          <a:p>
            <a:pPr>
              <a:buFontTx/>
              <a:buChar char="-"/>
            </a:pPr>
            <a:r>
              <a:rPr lang="nb-NO" sz="2000"/>
              <a:t>Disse funnene kan ha store kliniske og sykehushygieniske konsekvenser!</a:t>
            </a:r>
          </a:p>
        </p:txBody>
      </p:sp>
    </p:spTree>
    <p:extLst>
      <p:ext uri="{BB962C8B-B14F-4D97-AF65-F5344CB8AC3E}">
        <p14:creationId xmlns:p14="http://schemas.microsoft.com/office/powerpoint/2010/main" val="255536984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2520" y="332656"/>
            <a:ext cx="8915400" cy="648072"/>
          </a:xfrm>
        </p:spPr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0488" y="1340768"/>
            <a:ext cx="9283031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/>
              <a:t>iv. Kvalitetskontroll blodkultur</a:t>
            </a:r>
            <a:endParaRPr lang="nb-NO"/>
          </a:p>
          <a:p>
            <a:pPr marL="0" indent="0">
              <a:buNone/>
            </a:pPr>
            <a:r>
              <a:rPr lang="nb-NO" sz="2400" u="sng"/>
              <a:t>Vårt system</a:t>
            </a:r>
            <a:r>
              <a:rPr lang="nb-NO" sz="2400"/>
              <a:t>: Bactec FX. Har tre ulike flasketyper, aerobe og anaerobe flasker med tilsetning av kuler som hemmer antibiotika (hvis pasienten står på behandling)</a:t>
            </a:r>
          </a:p>
          <a:p>
            <a:pPr marL="0" indent="0">
              <a:buNone/>
            </a:pPr>
            <a:r>
              <a:rPr lang="nb-NO" sz="2400"/>
              <a:t>Produsenten tester: pH, sterilitet og tilfredsstillende vekst.</a:t>
            </a:r>
          </a:p>
          <a:p>
            <a:pPr lvl="1"/>
            <a:r>
              <a:rPr lang="nb-NO" sz="1400" i="1"/>
              <a:t>Candida albicans </a:t>
            </a:r>
            <a:r>
              <a:rPr lang="nb-NO" sz="1400"/>
              <a:t>ATCC 14053</a:t>
            </a:r>
          </a:p>
          <a:p>
            <a:pPr lvl="1"/>
            <a:r>
              <a:rPr lang="nb-NO" sz="1400" i="1" err="1"/>
              <a:t>Enterococcus faecalis </a:t>
            </a:r>
            <a:r>
              <a:rPr lang="nb-NO" sz="1400"/>
              <a:t>ATCC 29212</a:t>
            </a:r>
          </a:p>
          <a:p>
            <a:pPr lvl="1"/>
            <a:r>
              <a:rPr lang="nb-NO" sz="1400" i="1" err="1"/>
              <a:t>Escherichia coli </a:t>
            </a:r>
            <a:r>
              <a:rPr lang="nb-NO" sz="1400"/>
              <a:t> ATCC 25922</a:t>
            </a:r>
            <a:endParaRPr lang="nb-NO" sz="1400" i="1"/>
          </a:p>
          <a:p>
            <a:pPr lvl="1"/>
            <a:r>
              <a:rPr lang="nb-NO" sz="1400" i="1" err="1"/>
              <a:t>Pseudomonas aeruginosa </a:t>
            </a:r>
            <a:r>
              <a:rPr lang="nb-NO" sz="1400"/>
              <a:t>ATCC 27853</a:t>
            </a:r>
            <a:endParaRPr lang="nb-NO" sz="1400" i="1"/>
          </a:p>
          <a:p>
            <a:pPr lvl="1"/>
            <a:r>
              <a:rPr lang="nb-NO" sz="1400" i="1" err="1"/>
              <a:t>Staphylococcus aureus </a:t>
            </a:r>
            <a:r>
              <a:rPr lang="nb-NO" sz="1400"/>
              <a:t>ATCC 25923</a:t>
            </a:r>
            <a:endParaRPr lang="nb-NO" sz="1400" i="1"/>
          </a:p>
          <a:p>
            <a:pPr lvl="1"/>
            <a:r>
              <a:rPr lang="nb-NO" sz="1400" i="1" err="1"/>
              <a:t>Streptococcus pyogenes (gr. A) </a:t>
            </a:r>
            <a:r>
              <a:rPr lang="nb-NO" sz="1400"/>
              <a:t>ATCC 19615</a:t>
            </a:r>
          </a:p>
          <a:p>
            <a:pPr marL="457200" lvl="1" indent="0">
              <a:buNone/>
            </a:pPr>
            <a:endParaRPr lang="nb-NO" sz="1400"/>
          </a:p>
          <a:p>
            <a:pPr marL="0" indent="0">
              <a:buNone/>
            </a:pPr>
            <a:r>
              <a:rPr lang="nb-NO" sz="2400"/>
              <a:t>Vi tester:</a:t>
            </a:r>
          </a:p>
          <a:p>
            <a:r>
              <a:rPr lang="nb-NO" sz="2000"/>
              <a:t>Hver batch av flasker for skade, misfarging og blakking.</a:t>
            </a:r>
          </a:p>
          <a:p>
            <a:r>
              <a:rPr lang="nb-NO" sz="2000"/>
              <a:t>Månedlig test: Tilfredsstillende vekst av minst en av stammene ovenfor, samt test av anaerob flaske med </a:t>
            </a:r>
            <a:r>
              <a:rPr lang="nb-NO" sz="2000" i="1" err="1"/>
              <a:t>Clostridium perfringens </a:t>
            </a:r>
            <a:r>
              <a:rPr lang="nb-NO" sz="2000"/>
              <a:t>og </a:t>
            </a:r>
            <a:r>
              <a:rPr lang="nb-NO" sz="2000" i="1" err="1"/>
              <a:t>Bacterioides fragilis</a:t>
            </a:r>
            <a:r>
              <a:rPr lang="nb-NO" sz="2000"/>
              <a:t>.</a:t>
            </a:r>
          </a:p>
          <a:p>
            <a:pPr lvl="2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05111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504" y="404664"/>
            <a:ext cx="8915400" cy="1143000"/>
          </a:xfrm>
        </p:spPr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i="1"/>
              <a:t>Hvordan sjekkes veksten? – forts. kvalitetskontroll blodkultur</a:t>
            </a:r>
          </a:p>
          <a:p>
            <a:r>
              <a:rPr lang="nb-NO" sz="2400"/>
              <a:t>Månedlig testing med anerkjente referansestammer.</a:t>
            </a:r>
          </a:p>
          <a:p>
            <a:r>
              <a:rPr lang="nb-NO" sz="2400"/>
              <a:t>0,5 McFarland i Trypton-soya buljong fortynnes til ca. 100 cfu/mL</a:t>
            </a:r>
          </a:p>
          <a:p>
            <a:r>
              <a:rPr lang="nb-NO" sz="2400"/>
              <a:t>1 mL tilsettes flasken sammen med 1 mL friskt antikoagulert blod.</a:t>
            </a:r>
          </a:p>
          <a:p>
            <a:r>
              <a:rPr lang="nb-NO" sz="2400"/>
              <a:t>Flasker med aerobe mikrober skal bli positive innen 48t, og med anaerobe mikrober innen 72t. Vekst av gjærsopp forventes innen 5 døgn</a:t>
            </a:r>
          </a:p>
          <a:p>
            <a:r>
              <a:rPr lang="nb-NO" sz="2400"/>
              <a:t>Hvis man har flere skap, bør alle skapene testes</a:t>
            </a:r>
          </a:p>
          <a:p>
            <a:pPr lvl="2"/>
            <a:endParaRPr lang="nb-NO"/>
          </a:p>
          <a:p>
            <a:pPr lvl="2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19048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6536" y="1196752"/>
            <a:ext cx="8316155" cy="5085183"/>
          </a:xfrm>
        </p:spPr>
        <p:txBody>
          <a:bodyPr/>
          <a:lstStyle/>
          <a:p>
            <a:pPr marL="0" indent="0">
              <a:buNone/>
            </a:pPr>
            <a:r>
              <a:rPr lang="nb-NO" sz="2400" i="1"/>
              <a:t>forts. kvalitetskontroll blodkultur</a:t>
            </a:r>
            <a:endParaRPr lang="nb-NO" sz="2400"/>
          </a:p>
          <a:p>
            <a:pPr marL="0" indent="0">
              <a:buNone/>
            </a:pPr>
            <a:r>
              <a:rPr lang="nb-NO"/>
              <a:t>I tillegg til sjekk av flaskenes kvalitet, kan følgende aspekter vurderes:</a:t>
            </a:r>
          </a:p>
          <a:p>
            <a:r>
              <a:rPr lang="nb-NO"/>
              <a:t>Preanalytiske forhold</a:t>
            </a:r>
          </a:p>
          <a:p>
            <a:pPr lvl="1"/>
            <a:r>
              <a:rPr lang="nb-NO"/>
              <a:t>Korrekt volum av blod</a:t>
            </a:r>
          </a:p>
          <a:p>
            <a:pPr lvl="1"/>
            <a:r>
              <a:rPr lang="nb-NO"/>
              <a:t>Korrekt prøvetaking</a:t>
            </a:r>
          </a:p>
          <a:p>
            <a:r>
              <a:rPr lang="nb-NO"/>
              <a:t>Instrument</a:t>
            </a:r>
          </a:p>
          <a:p>
            <a:pPr lvl="1"/>
            <a:r>
              <a:rPr lang="nb-NO"/>
              <a:t>Regelmessig vedlikehold og kalibrering</a:t>
            </a:r>
          </a:p>
          <a:p>
            <a:pPr lvl="1"/>
            <a:r>
              <a:rPr lang="nb-NO"/>
              <a:t>Serviceavtale</a:t>
            </a:r>
          </a:p>
          <a:p>
            <a:pPr lvl="1"/>
            <a:r>
              <a:rPr lang="nb-NO"/>
              <a:t>Temperaturovervåkning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57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9408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8. Kvalitetskontroll bakteriologi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489" y="1196752"/>
            <a:ext cx="9049005" cy="5400600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v. Kvalitetskontroll, kommersielle ID-systemer</a:t>
            </a:r>
          </a:p>
          <a:p>
            <a:pPr marL="0" indent="0">
              <a:buNone/>
            </a:pPr>
            <a:r>
              <a:rPr lang="nb-NO" sz="2400" dirty="0" err="1"/>
              <a:t>Maldi-Tof</a:t>
            </a:r>
            <a:r>
              <a:rPr lang="nb-NO" sz="2400" dirty="0"/>
              <a:t> </a:t>
            </a:r>
            <a:r>
              <a:rPr lang="nb-NO" sz="2400" dirty="0" err="1"/>
              <a:t>massespektrometri</a:t>
            </a:r>
            <a:endParaRPr lang="nb-NO" sz="2400" dirty="0"/>
          </a:p>
          <a:p>
            <a:r>
              <a:rPr lang="nb-NO" sz="1800" dirty="0"/>
              <a:t>Kalibrering ved bruk av ”</a:t>
            </a:r>
            <a:r>
              <a:rPr lang="nb-NO" sz="1800" dirty="0" err="1"/>
              <a:t>Bacterial</a:t>
            </a:r>
            <a:r>
              <a:rPr lang="nb-NO" sz="1800" dirty="0"/>
              <a:t> Test Standard” (BTS) utføres ukentlig</a:t>
            </a:r>
          </a:p>
          <a:p>
            <a:r>
              <a:rPr lang="nb-NO" sz="1800" dirty="0"/>
              <a:t>Mnd. kontroll med 8 ATCC stammer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err="1"/>
              <a:t>Vitek</a:t>
            </a:r>
            <a:r>
              <a:rPr lang="nb-NO" sz="2400" dirty="0"/>
              <a:t> 2</a:t>
            </a:r>
          </a:p>
          <a:p>
            <a:r>
              <a:rPr lang="nb-NO" sz="1800" dirty="0"/>
              <a:t>Densitometre bør kalibreres månedlig</a:t>
            </a:r>
          </a:p>
          <a:p>
            <a:r>
              <a:rPr lang="nb-NO" sz="1800" dirty="0" err="1"/>
              <a:t>Kontrollskål</a:t>
            </a:r>
            <a:r>
              <a:rPr lang="nb-NO" sz="1800" dirty="0"/>
              <a:t> fra </a:t>
            </a:r>
            <a:r>
              <a:rPr lang="nb-NO" sz="1800" dirty="0" err="1"/>
              <a:t>inokulatet</a:t>
            </a:r>
            <a:r>
              <a:rPr lang="nb-NO" sz="1800" dirty="0"/>
              <a:t> – renkultur?</a:t>
            </a:r>
          </a:p>
          <a:p>
            <a:r>
              <a:rPr lang="nb-NO" sz="1800" dirty="0"/>
              <a:t>Mnd. kontroll med 8 ATCC stammer fordelt på alle kort vi bruker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Resultater fra EKV</a:t>
            </a:r>
          </a:p>
          <a:p>
            <a:pPr>
              <a:buNone/>
            </a:pPr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58</a:t>
            </a:fld>
            <a:endParaRPr lang="nb-NO"/>
          </a:p>
        </p:txBody>
      </p:sp>
      <p:pic>
        <p:nvPicPr>
          <p:cNvPr id="6" name="Bilde 5" descr="VITEK2-reagent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56" y="5259609"/>
            <a:ext cx="2198663" cy="1598391"/>
          </a:xfrm>
          <a:prstGeom prst="rect">
            <a:avLst/>
          </a:prstGeom>
        </p:spPr>
      </p:pic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45288" y="3952508"/>
            <a:ext cx="2360712" cy="290549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72137175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0512" y="836712"/>
            <a:ext cx="8467018" cy="649287"/>
          </a:xfrm>
        </p:spPr>
        <p:txBody>
          <a:bodyPr/>
          <a:lstStyle/>
          <a:p>
            <a:r>
              <a:rPr lang="nb-NO" sz="3200"/>
              <a:t>9. Kvalitetskontroll infeksjonsimmunologi</a:t>
            </a: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490247" y="1628800"/>
            <a:ext cx="7632700" cy="4680520"/>
          </a:xfrm>
        </p:spPr>
        <p:txBody>
          <a:bodyPr/>
          <a:lstStyle/>
          <a:p>
            <a:pPr marL="1314450" lvl="2" indent="-514350">
              <a:buFont typeface="+mj-lt"/>
              <a:buAutoNum type="romanLcPeriod"/>
            </a:pPr>
            <a:r>
              <a:rPr lang="nb-NO" sz="2800"/>
              <a:t>Serologisk diagnostikk</a:t>
            </a:r>
          </a:p>
          <a:p>
            <a:pPr marL="1771650" lvl="3" indent="-514350">
              <a:buFont typeface="+mj-lt"/>
              <a:buAutoNum type="alphaLcParenR"/>
            </a:pPr>
            <a:r>
              <a:rPr lang="nb-NO" sz="2000" err="1"/>
              <a:t>Kitavhengige kontroller</a:t>
            </a:r>
          </a:p>
          <a:p>
            <a:pPr marL="1771650" lvl="3" indent="-514350">
              <a:buFont typeface="+mj-lt"/>
              <a:buAutoNum type="alphaLcParenR"/>
            </a:pPr>
            <a:r>
              <a:rPr lang="nb-NO" sz="2000" err="1"/>
              <a:t>Kituavhengige kontroller</a:t>
            </a:r>
          </a:p>
          <a:p>
            <a:pPr marL="1771650" lvl="3" indent="-514350">
              <a:buFont typeface="+mj-lt"/>
              <a:buAutoNum type="alphaLcParenR"/>
            </a:pPr>
            <a:r>
              <a:rPr lang="nb-NO" sz="2000"/>
              <a:t>Tiltak ved avvikende kontrollresultater</a:t>
            </a:r>
          </a:p>
          <a:p>
            <a:pPr marL="1314450" lvl="2" indent="-514350">
              <a:buFont typeface="+mj-lt"/>
              <a:buAutoNum type="romanLcPeriod"/>
            </a:pPr>
            <a:r>
              <a:rPr lang="nb-NO" sz="2800" err="1"/>
              <a:t>Molekylærbiologisk </a:t>
            </a:r>
            <a:r>
              <a:rPr lang="nb-NO" sz="2800"/>
              <a:t>diagnostikk</a:t>
            </a:r>
          </a:p>
          <a:p>
            <a:pPr marL="1771650" lvl="3" indent="-514350">
              <a:buFont typeface="+mj-lt"/>
              <a:buAutoNum type="alphaLcParenR"/>
            </a:pPr>
            <a:r>
              <a:rPr lang="nb-NO" sz="2000"/>
              <a:t>Positiv og negativ kontroll</a:t>
            </a:r>
          </a:p>
          <a:p>
            <a:pPr marL="1771650" lvl="3" indent="-514350">
              <a:buFont typeface="+mj-lt"/>
              <a:buAutoNum type="alphaLcParenR"/>
            </a:pPr>
            <a:r>
              <a:rPr lang="nb-NO" sz="2000"/>
              <a:t>Intern hemmerkontroll</a:t>
            </a:r>
          </a:p>
          <a:p>
            <a:pPr marL="1771650" lvl="3" indent="-514350">
              <a:buFont typeface="+mj-lt"/>
              <a:buAutoNum type="alphaLcParenR"/>
            </a:pPr>
            <a:r>
              <a:rPr lang="nb-NO" sz="2000"/>
              <a:t>Ekstraksjonskontroll</a:t>
            </a:r>
          </a:p>
          <a:p>
            <a:pPr marL="1771650" lvl="3" indent="-514350">
              <a:buFont typeface="+mj-lt"/>
              <a:buAutoNum type="alphaLcParenR"/>
            </a:pPr>
            <a:r>
              <a:rPr lang="nb-NO" sz="2000" err="1"/>
              <a:t>Monitorering av kontroller</a:t>
            </a:r>
            <a:endParaRPr lang="nb-NO" sz="2000"/>
          </a:p>
          <a:p>
            <a:endParaRPr lang="nb-NO"/>
          </a:p>
        </p:txBody>
      </p:sp>
      <p:pic>
        <p:nvPicPr>
          <p:cNvPr id="5" name="Bilde 4" descr="rør.jpg"/>
          <p:cNvPicPr>
            <a:picLocks noChangeAspect="1"/>
          </p:cNvPicPr>
          <p:nvPr/>
        </p:nvPicPr>
        <p:blipFill>
          <a:blip r:embed="rId2"/>
          <a:srcRect t="28940" r="-6164"/>
          <a:stretch>
            <a:fillRect/>
          </a:stretch>
        </p:blipFill>
        <p:spPr>
          <a:xfrm>
            <a:off x="7396511" y="1916832"/>
            <a:ext cx="1396416" cy="1424392"/>
          </a:xfrm>
          <a:prstGeom prst="rect">
            <a:avLst/>
          </a:prstGeom>
        </p:spPr>
      </p:pic>
      <p:pic>
        <p:nvPicPr>
          <p:cNvPr id="6" name="Bilde 5" descr="DNA-Helix-Wallpaper-pictures-728x4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75" y="3861048"/>
            <a:ext cx="2441687" cy="13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553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1. Generelt om kvalitetssikring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543000" y="1301750"/>
            <a:ext cx="6245326" cy="4470400"/>
          </a:xfrm>
          <a:prstGeom prst="rect">
            <a:avLst/>
          </a:prstGeom>
          <a:noFill/>
          <a:ln w="9525">
            <a:noFill/>
            <a:round/>
          </a:ln>
          <a:effectLst/>
        </p:spPr>
      </p:pic>
    </p:spTree>
    <p:extLst>
      <p:ext uri="{BB962C8B-B14F-4D97-AF65-F5344CB8AC3E}">
        <p14:creationId xmlns:p14="http://schemas.microsoft.com/office/powerpoint/2010/main" val="167810704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/>
              <a:t>9. Kvalitetskontroll infeksjonsimmunologi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49313" y="1196752"/>
            <a:ext cx="6263927" cy="5544616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nb-NO" b="1"/>
              <a:t>i. Serologisk diagnostikk</a:t>
            </a:r>
            <a:endParaRPr lang="nb-NO" sz="2400" b="1"/>
          </a:p>
          <a:p>
            <a:pPr marL="0" indent="0">
              <a:buNone/>
            </a:pPr>
            <a:r>
              <a:rPr lang="nb-NO" sz="2400" b="1"/>
              <a:t>a) Kit-avhengige kontroller</a:t>
            </a:r>
          </a:p>
          <a:p>
            <a:r>
              <a:rPr lang="nb-NO" sz="2200"/>
              <a:t>Positiv og negativ kontroll følger med i kit fra leverandør.</a:t>
            </a:r>
          </a:p>
          <a:p>
            <a:r>
              <a:rPr lang="nb-NO" sz="2200"/>
              <a:t>Disse bekrefter at testen er gyldig</a:t>
            </a:r>
          </a:p>
          <a:p>
            <a:r>
              <a:rPr lang="nb-NO" sz="2200"/>
              <a:t>Det etableres sporbarhet </a:t>
            </a:r>
          </a:p>
          <a:p>
            <a:r>
              <a:rPr lang="nb-NO" sz="2200"/>
              <a:t>Analyseres daglig. </a:t>
            </a:r>
          </a:p>
          <a:p>
            <a:r>
              <a:rPr lang="nb-NO" sz="2200"/>
              <a:t>Kontrollene kan fungere som kalibratorer i oppsettet mot internasjonal standard (standardkurve)</a:t>
            </a:r>
          </a:p>
          <a:p>
            <a:r>
              <a:rPr lang="nb-NO" sz="2200"/>
              <a:t>Kan gi informasjon om variasjon og usikkerhet</a:t>
            </a:r>
          </a:p>
          <a:p>
            <a:r>
              <a:rPr lang="nb-NO" sz="2200"/>
              <a:t>Utfordring: ikke nødvendigvis representative for pasientprøver, og ligger ikke nær klinisk beslutningsgrense.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7831" y="1412776"/>
            <a:ext cx="2161744" cy="18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7830" y="4509120"/>
            <a:ext cx="2826415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56650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404664"/>
            <a:ext cx="8928992" cy="649287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nb-NO" sz="3200"/>
              <a:t>9. Kvalitetskontroll infeksjonsimmunologi</a:t>
            </a:r>
            <a:br>
              <a:rPr lang="nb-NO" sz="3200"/>
            </a:br>
            <a:endParaRPr lang="nb-NO" sz="32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0511" y="1124744"/>
            <a:ext cx="9073009" cy="5500687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nb-NO" sz="2400" i="1"/>
              <a:t>Serologisk diagnostikk – forts.</a:t>
            </a:r>
          </a:p>
          <a:p>
            <a:pPr marL="57150" indent="0">
              <a:lnSpc>
                <a:spcPct val="90000"/>
              </a:lnSpc>
              <a:buNone/>
            </a:pPr>
            <a:endParaRPr lang="nb-NO" sz="1600" b="1"/>
          </a:p>
          <a:p>
            <a:pPr marL="57150" indent="0">
              <a:lnSpc>
                <a:spcPct val="90000"/>
              </a:lnSpc>
              <a:buNone/>
            </a:pPr>
            <a:r>
              <a:rPr lang="nb-NO" sz="2400" b="1"/>
              <a:t>b) Kit-uavhengige kontroller (=Egenkontroller)</a:t>
            </a:r>
          </a:p>
          <a:p>
            <a:pPr>
              <a:lnSpc>
                <a:spcPct val="90000"/>
              </a:lnSpc>
            </a:pPr>
            <a:r>
              <a:rPr lang="nb-NO" sz="1800"/>
              <a:t>Overvåker presisjon, endringer i sensitivitet og kan fange opp trender.</a:t>
            </a:r>
          </a:p>
          <a:p>
            <a:pPr>
              <a:lnSpc>
                <a:spcPct val="90000"/>
              </a:lnSpc>
            </a:pPr>
            <a:r>
              <a:rPr lang="nb-NO" sz="1800"/>
              <a:t>Nyttig for å oppdage systematiske feil. </a:t>
            </a:r>
          </a:p>
          <a:p>
            <a:pPr>
              <a:lnSpc>
                <a:spcPct val="90000"/>
              </a:lnSpc>
            </a:pPr>
            <a:r>
              <a:rPr lang="nb-NO" sz="1800"/>
              <a:t>Gir en pekepinn på om det er Lot-variasjon. </a:t>
            </a:r>
          </a:p>
          <a:p>
            <a:pPr>
              <a:lnSpc>
                <a:spcPct val="90000"/>
              </a:lnSpc>
            </a:pPr>
            <a:r>
              <a:rPr lang="nb-NO" sz="1800"/>
              <a:t>Leveres av 3.part, skal være sporbare (kommersielle)</a:t>
            </a:r>
          </a:p>
          <a:p>
            <a:pPr>
              <a:lnSpc>
                <a:spcPct val="90000"/>
              </a:lnSpc>
            </a:pPr>
            <a:r>
              <a:rPr lang="nb-NO" sz="1800"/>
              <a:t>Verdi bør ligge ved klinisk beslutningsgrense for testen (1,5-2,5x cut-off)</a:t>
            </a:r>
          </a:p>
          <a:p>
            <a:pPr>
              <a:lnSpc>
                <a:spcPct val="90000"/>
              </a:lnSpc>
            </a:pPr>
            <a:r>
              <a:rPr lang="nb-NO" sz="1800"/>
              <a:t>Må behandles statistisk med definerte alarm- og reaksjonsgrenser</a:t>
            </a:r>
          </a:p>
          <a:p>
            <a:pPr lvl="1">
              <a:lnSpc>
                <a:spcPct val="90000"/>
              </a:lnSpc>
            </a:pPr>
            <a:r>
              <a:rPr lang="nb-NO" sz="1800"/>
              <a:t>Avvik og trender</a:t>
            </a:r>
          </a:p>
          <a:p>
            <a:pPr lvl="1">
              <a:lnSpc>
                <a:spcPct val="90000"/>
              </a:lnSpc>
            </a:pPr>
            <a:r>
              <a:rPr lang="nb-NO" sz="1800"/>
              <a:t>Westgaard-regler</a:t>
            </a:r>
          </a:p>
          <a:p>
            <a:pPr>
              <a:lnSpc>
                <a:spcPct val="90000"/>
              </a:lnSpc>
            </a:pPr>
            <a:r>
              <a:rPr lang="nb-NO" sz="1800"/>
              <a:t>Brukes til å angi måleusikkerheten, som da </a:t>
            </a:r>
            <a:br>
              <a:rPr lang="nb-NO" sz="1800"/>
            </a:br>
            <a:r>
              <a:rPr lang="nb-NO" sz="1800"/>
              <a:t>uttrykkes som presisjon i form av CV.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2411" y="4333239"/>
            <a:ext cx="3541780" cy="23629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71343486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9. Kvalitetskontroll infeksjonsimmunologi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/>
              <a:t>Serologisk diagnostikk – forts.</a:t>
            </a:r>
          </a:p>
          <a:p>
            <a:pPr marL="0" indent="0">
              <a:buNone/>
            </a:pPr>
            <a:r>
              <a:rPr lang="nb-NO" err="1"/>
              <a:t>Kituavhengige kontroller og måleusikkerhet</a:t>
            </a:r>
          </a:p>
          <a:p>
            <a:r>
              <a:rPr lang="nb-NO" sz="2000"/>
              <a:t>Usikkerhetsområdet (presisjonen) = middelverdien ± 2 SD</a:t>
            </a:r>
          </a:p>
          <a:p>
            <a:pPr lvl="1"/>
            <a:r>
              <a:rPr lang="nb-NO" sz="1600"/>
              <a:t>Ved enkeltmåling vil verdien med 95% sannsynlighet ligge innenfor dette området (95% konfidensintvervall)</a:t>
            </a:r>
          </a:p>
          <a:p>
            <a:r>
              <a:rPr lang="nb-NO" sz="2000"/>
              <a:t>Usikkerhet uttrykkes i variasjonskoeffisient (CV) som er mål for spredning. Denne uttrykkes ved standardavviket (SD) i % av gjennomsnittet for en serie gjentatte målinger (CV%)</a:t>
            </a:r>
            <a:endParaRPr lang="nb-NO" sz="1200"/>
          </a:p>
          <a:p>
            <a:pPr lvl="1"/>
            <a:r>
              <a:rPr lang="nb-NO" sz="1600"/>
              <a:t>CV = SD/middelverdi</a:t>
            </a:r>
          </a:p>
          <a:p>
            <a:pPr lvl="1"/>
            <a:r>
              <a:rPr lang="nb-NO" sz="1600"/>
              <a:t>CV% = SD/middelverdi * 100%</a:t>
            </a:r>
          </a:p>
          <a:p>
            <a:r>
              <a:rPr lang="nb-NO" sz="2000"/>
              <a:t>Kontrollens usikkerhetsområde kan antas å gjelde også for det nærliggende kliniske beslutningsgrense (= Cut-off) og kan da brukes til å beregne gråsone</a:t>
            </a:r>
          </a:p>
          <a:p>
            <a:pPr lvl="1"/>
            <a:r>
              <a:rPr lang="nb-NO" sz="1600"/>
              <a:t>Gråsone = Cut-off verdi ± 2 SD (95% konfisensintervall)</a:t>
            </a:r>
          </a:p>
          <a:p>
            <a:endParaRPr lang="nb-NO" sz="2000"/>
          </a:p>
          <a:p>
            <a:pPr marL="0" indent="0">
              <a:buNone/>
            </a:pPr>
            <a:endParaRPr lang="nb-NO" sz="2000"/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208" y="4058523"/>
            <a:ext cx="2115319" cy="6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5008" y="4058523"/>
            <a:ext cx="1437562" cy="6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36825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9. Kvalitetskontroll infeksjonsimmunologi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88504" y="1412776"/>
            <a:ext cx="8814979" cy="4896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/>
              <a:t>c) Tiltak ved avvikende kontrollresultater</a:t>
            </a:r>
          </a:p>
          <a:p>
            <a:r>
              <a:rPr lang="nb-NO"/>
              <a:t>Vurdere om alle resultater må forkastes, eller om enkelte svar kan gis ut.</a:t>
            </a:r>
          </a:p>
          <a:p>
            <a:r>
              <a:rPr lang="nb-NO"/>
              <a:t>Er tidligere utgitte svar ok?</a:t>
            </a:r>
          </a:p>
          <a:p>
            <a:r>
              <a:rPr lang="nb-NO"/>
              <a:t>Feilsøking:</a:t>
            </a:r>
          </a:p>
          <a:p>
            <a:pPr lvl="1"/>
            <a:r>
              <a:rPr lang="nb-NO" sz="2800"/>
              <a:t>Kontrollmateriale (forbytting/feilplassering, ikke blandet, luftblærer, feil oppbevart, utgått på dato)</a:t>
            </a:r>
          </a:p>
          <a:p>
            <a:pPr lvl="1"/>
            <a:r>
              <a:rPr lang="nb-NO" sz="2800"/>
              <a:t>Systematisk feil (kalibrering, utgåtte reagenser, tekniske feil i instrument/annet utstyr)</a:t>
            </a:r>
          </a:p>
          <a:p>
            <a:pPr lvl="1"/>
            <a:r>
              <a:rPr lang="nb-NO" sz="2800"/>
              <a:t>Tilfeldige feil (ustabile reagenser, ustabile målingsforhold, pipettering, temperatur, menneskelig variasjon, dårlig vedlikehold)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63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41254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/>
              <a:t>9. Kvalitetskontroll infeksjonsimmunologi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49313" y="1196752"/>
            <a:ext cx="7632700" cy="4968552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nb-NO" b="1" dirty="0"/>
              <a:t>ii. Molekylærbiologisk diagnostikk</a:t>
            </a:r>
          </a:p>
          <a:p>
            <a:pPr marL="0" indent="0">
              <a:buNone/>
            </a:pPr>
            <a:r>
              <a:rPr lang="nb-NO" sz="2400" dirty="0"/>
              <a:t>a) Positiv kontroll og negativ kontroll</a:t>
            </a:r>
          </a:p>
          <a:p>
            <a:r>
              <a:rPr lang="nb-NO" sz="2000" dirty="0"/>
              <a:t>Kontrollere at alle reagenser er til stede, i riktig mengde og at analysen generelt fungerer som den skal. </a:t>
            </a:r>
          </a:p>
          <a:p>
            <a:r>
              <a:rPr lang="nb-NO" sz="2000" dirty="0"/>
              <a:t>Kan også brukes som standard for smeltetemperatur</a:t>
            </a:r>
          </a:p>
          <a:p>
            <a:r>
              <a:rPr lang="nb-NO" sz="2000" dirty="0"/>
              <a:t>Bruker stort sett kommersielle RNA/DNA-kontroller, men også EKV-prøver og ATCC-stammer.</a:t>
            </a:r>
          </a:p>
          <a:p>
            <a:r>
              <a:rPr lang="nb-NO" sz="2000" dirty="0"/>
              <a:t>Bruker negativ kontroll for å utelukke kontaminasjon</a:t>
            </a:r>
          </a:p>
          <a:p>
            <a:r>
              <a:rPr lang="nb-NO" sz="2000" dirty="0"/>
              <a:t>Negativ kontroll: </a:t>
            </a:r>
            <a:r>
              <a:rPr lang="nb-NO" sz="2000" dirty="0" err="1"/>
              <a:t>Nukleasefritt</a:t>
            </a:r>
            <a:r>
              <a:rPr lang="nb-NO" sz="2000" dirty="0"/>
              <a:t> vann</a:t>
            </a:r>
          </a:p>
          <a:p>
            <a:r>
              <a:rPr lang="nb-NO" sz="2000" dirty="0"/>
              <a:t>Begge med i hvert oppsett</a:t>
            </a:r>
          </a:p>
        </p:txBody>
      </p:sp>
    </p:spTree>
    <p:extLst>
      <p:ext uri="{BB962C8B-B14F-4D97-AF65-F5344CB8AC3E}">
        <p14:creationId xmlns:p14="http://schemas.microsoft.com/office/powerpoint/2010/main" val="68373428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9. Kvalitetskontroll infeksjonsimmunologi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6496" y="1196752"/>
            <a:ext cx="8065517" cy="4680520"/>
          </a:xfrm>
        </p:spPr>
        <p:txBody>
          <a:bodyPr/>
          <a:lstStyle/>
          <a:p>
            <a:pPr marL="0" indent="0">
              <a:buNone/>
            </a:pPr>
            <a:r>
              <a:rPr lang="nb-NO" i="1"/>
              <a:t>Molekylær diagnostikk – forts.</a:t>
            </a:r>
          </a:p>
          <a:p>
            <a:pPr marL="0" indent="0">
              <a:buNone/>
            </a:pPr>
            <a:r>
              <a:rPr lang="nb-NO" sz="2400"/>
              <a:t>b) Intern </a:t>
            </a:r>
            <a:r>
              <a:rPr lang="nb-NO" sz="2400" err="1"/>
              <a:t>hemmerkontroll </a:t>
            </a:r>
          </a:p>
          <a:p>
            <a:pPr lvl="1"/>
            <a:r>
              <a:rPr lang="nb-NO" sz="1800"/>
              <a:t>Sjekker at prøven ikke innholder hemmere (eks. hemin og enkelte enzymer, proteiner og sporstoffer)</a:t>
            </a:r>
          </a:p>
          <a:p>
            <a:pPr lvl="1"/>
            <a:r>
              <a:rPr lang="nb-NO" sz="1800"/>
              <a:t>MS2 eller Lambda DNA</a:t>
            </a:r>
          </a:p>
          <a:p>
            <a:pPr lvl="1"/>
            <a:r>
              <a:rPr lang="nb-NO" sz="1800"/>
              <a:t>I hver prøve </a:t>
            </a:r>
          </a:p>
          <a:p>
            <a:pPr lvl="1"/>
            <a:r>
              <a:rPr lang="nb-NO" sz="1800"/>
              <a:t>Hvis ikke Ok: Fare for falske </a:t>
            </a:r>
          </a:p>
          <a:p>
            <a:pPr marL="457200" lvl="1" indent="0">
              <a:buNone/>
            </a:pPr>
            <a:r>
              <a:rPr lang="nb-NO" sz="1800"/>
              <a:t>     negative resultater, kjøre om.</a:t>
            </a:r>
          </a:p>
          <a:p>
            <a:pPr lvl="1"/>
            <a:endParaRPr lang="nb-NO" sz="1800"/>
          </a:p>
          <a:p>
            <a:pPr lvl="1"/>
            <a:endParaRPr lang="nb-NO" sz="2000"/>
          </a:p>
          <a:p>
            <a:pPr lvl="1"/>
            <a:endParaRPr lang="nb-NO" sz="2000"/>
          </a:p>
          <a:p>
            <a:pPr marL="457200" lvl="1" indent="0">
              <a:buNone/>
            </a:pPr>
            <a:endParaRPr lang="nb-NO" sz="2000"/>
          </a:p>
          <a:p>
            <a:endParaRPr lang="nb-N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7210" y="2751632"/>
            <a:ext cx="5568677" cy="409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3181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9. Kvalitetskontroll infeksjonsimmunologi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/>
              <a:t>Molekylær diagnostikk – forts.</a:t>
            </a:r>
            <a:endParaRPr lang="nb-NO"/>
          </a:p>
          <a:p>
            <a:pPr marL="0" indent="0">
              <a:buNone/>
            </a:pPr>
            <a:r>
              <a:rPr lang="nb-NO" sz="2400"/>
              <a:t>c) Ekstraksjonskontroll</a:t>
            </a:r>
          </a:p>
          <a:p>
            <a:pPr lvl="1"/>
            <a:r>
              <a:rPr lang="nb-NO" sz="2000" i="1"/>
              <a:t>B. pertussis </a:t>
            </a:r>
            <a:r>
              <a:rPr lang="nb-NO" sz="2000"/>
              <a:t>brukes som positiv ekstraksjonskontroll. Denne bakterien har cellevegg, og vi får dermed en kontroll på lyseringen av bakteriecellene også.</a:t>
            </a:r>
          </a:p>
          <a:p>
            <a:pPr lvl="1"/>
            <a:r>
              <a:rPr lang="nb-NO" sz="2000"/>
              <a:t>Resultater føres og kontrolleres i MedlabQC</a:t>
            </a:r>
          </a:p>
          <a:p>
            <a:pPr lvl="1"/>
            <a:r>
              <a:rPr lang="nb-NO" sz="2000"/>
              <a:t>Drift i resultatene kan tyde på at det er noe galt med ekstraheringen av prøvene. </a:t>
            </a:r>
          </a:p>
          <a:p>
            <a:pPr lvl="1"/>
            <a:r>
              <a:rPr lang="nb-NO" sz="2000"/>
              <a:t>Må kjøre hele oppsett om hvis ikke ok. 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033668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9. Kvalitetskontroll infeksjonsimmunologi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4488" y="1052736"/>
            <a:ext cx="8970996" cy="51125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3000" i="1"/>
              <a:t>Molekylær diagnostikk – forts.</a:t>
            </a:r>
          </a:p>
          <a:p>
            <a:pPr marL="0" indent="0">
              <a:buNone/>
            </a:pPr>
            <a:endParaRPr lang="nb-NO" sz="2400" b="1"/>
          </a:p>
          <a:p>
            <a:pPr marL="0" indent="0">
              <a:buNone/>
            </a:pPr>
            <a:r>
              <a:rPr lang="nb-NO" sz="2600" b="1"/>
              <a:t>d) Monitorering</a:t>
            </a:r>
          </a:p>
          <a:p>
            <a:r>
              <a:rPr lang="nb-NO" sz="2200"/>
              <a:t>CT-verdier for positive kontroller registreres i MedLabQC</a:t>
            </a:r>
          </a:p>
          <a:p>
            <a:r>
              <a:rPr lang="nb-NO" sz="2200" err="1"/>
              <a:t>Akseptansegrenser</a:t>
            </a:r>
            <a:endParaRPr lang="nb-NO" sz="2200"/>
          </a:p>
          <a:p>
            <a:pPr lvl="1"/>
            <a:r>
              <a:rPr lang="nb-NO" sz="2200"/>
              <a:t>± 2s = alarmgrense </a:t>
            </a:r>
          </a:p>
          <a:p>
            <a:pPr lvl="1"/>
            <a:r>
              <a:rPr lang="nb-NO" sz="2200"/>
              <a:t>± 3s = aksjonsgrense</a:t>
            </a:r>
          </a:p>
          <a:p>
            <a:r>
              <a:rPr lang="nb-NO" sz="2200"/>
              <a:t>Vurdering av oppsettes gyldighet</a:t>
            </a:r>
          </a:p>
          <a:p>
            <a:r>
              <a:rPr lang="nb-NO" sz="2200"/>
              <a:t>Feilsøking</a:t>
            </a:r>
          </a:p>
          <a:p>
            <a:pPr lvl="1"/>
            <a:r>
              <a:rPr lang="nb-NO" sz="2200"/>
              <a:t>Feil ved kontrollmaterialet (forurensning av neg. kontroll, forbytting/feilplassering, feil oppbevaring osv)</a:t>
            </a:r>
          </a:p>
          <a:p>
            <a:pPr lvl="1"/>
            <a:r>
              <a:rPr lang="nb-NO" sz="2200" err="1"/>
              <a:t>Primer-dimer</a:t>
            </a:r>
            <a:endParaRPr lang="nb-NO" sz="2200"/>
          </a:p>
          <a:p>
            <a:pPr lvl="1"/>
            <a:r>
              <a:rPr lang="nb-NO" sz="2200"/>
              <a:t>Instrumentfeil (ekstraksjon/amplifisering)</a:t>
            </a:r>
          </a:p>
          <a:p>
            <a:pPr lvl="1"/>
            <a:r>
              <a:rPr lang="nb-NO" sz="2200"/>
              <a:t>Utgåtte reagenser</a:t>
            </a:r>
          </a:p>
          <a:p>
            <a:pPr lvl="1"/>
            <a:r>
              <a:rPr lang="nb-NO" sz="2200"/>
              <a:t>Menneskelig feil (eks. pipettering)</a:t>
            </a:r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36328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8584" y="1340768"/>
            <a:ext cx="7632700" cy="649287"/>
          </a:xfrm>
        </p:spPr>
        <p:txBody>
          <a:bodyPr/>
          <a:lstStyle/>
          <a:p>
            <a:r>
              <a:rPr lang="nb-NO" sz="3200"/>
              <a:t>10. Endringskontroll og metodeverifisering/ validering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96616" y="2636912"/>
            <a:ext cx="7632700" cy="4032448"/>
          </a:xfrm>
        </p:spPr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nb-NO"/>
              <a:t>Endringskontroll</a:t>
            </a:r>
          </a:p>
          <a:p>
            <a:pPr marL="571500" indent="-571500">
              <a:buFont typeface="+mj-lt"/>
              <a:buAutoNum type="romanLcPeriod"/>
            </a:pPr>
            <a:r>
              <a:rPr lang="nb-NO"/>
              <a:t>Verifisering og validering</a:t>
            </a:r>
          </a:p>
          <a:p>
            <a:pPr marL="0" indent="0">
              <a:buNone/>
            </a:pPr>
            <a:endParaRPr lang="nb-NO"/>
          </a:p>
          <a:p>
            <a:pPr marL="571500" indent="-571500">
              <a:buFont typeface="+mj-lt"/>
              <a:buAutoNum type="romanLcPeriod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953548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772818"/>
            <a:ext cx="8394164" cy="4176462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i. Endringskontroll</a:t>
            </a:r>
          </a:p>
          <a:p>
            <a:r>
              <a:rPr lang="nb-NO"/>
              <a:t>Forberedt på konsekvenser av endringer</a:t>
            </a:r>
          </a:p>
          <a:p>
            <a:r>
              <a:rPr lang="nb-NO"/>
              <a:t>Egen mal i EK benyttes (felles for laboratorievirksomheten, sjekkliste)</a:t>
            </a:r>
          </a:p>
          <a:p>
            <a:r>
              <a:rPr lang="nb-NO"/>
              <a:t>Utføres ved innføring/endring av analyser, HMS, organisasjon, mm.</a:t>
            </a:r>
          </a:p>
          <a:p>
            <a:r>
              <a:rPr lang="nb-NO"/>
              <a:t>Krever også validering/verifisering, med noen få unntak. </a:t>
            </a:r>
          </a:p>
        </p:txBody>
      </p:sp>
      <p:sp>
        <p:nvSpPr>
          <p:cNvPr id="7" name="Tittel 1"/>
          <p:cNvSpPr txBox="1"/>
          <p:nvPr/>
        </p:nvSpPr>
        <p:spPr bwMode="auto">
          <a:xfrm>
            <a:off x="848544" y="332656"/>
            <a:ext cx="7632700" cy="9361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/>
              </a:defRPr>
            </a:lvl9pPr>
          </a:lstStyle>
          <a:p>
            <a:r>
              <a:rPr lang="nb-NO"/>
              <a:t>10. Endringskontroll og metodeverifisering/ validering</a:t>
            </a:r>
          </a:p>
        </p:txBody>
      </p:sp>
    </p:spTree>
    <p:extLst>
      <p:ext uri="{BB962C8B-B14F-4D97-AF65-F5344CB8AC3E}">
        <p14:creationId xmlns:p14="http://schemas.microsoft.com/office/powerpoint/2010/main" val="24105331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16496" y="980728"/>
            <a:ext cx="9001000" cy="649287"/>
          </a:xfrm>
        </p:spPr>
        <p:txBody>
          <a:bodyPr/>
          <a:lstStyle/>
          <a:p>
            <a:r>
              <a:rPr lang="nb-NO" sz="3200"/>
              <a:t>2. Usikkerhetsvurderinger innen mikrobiologi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36576" y="1988840"/>
            <a:ext cx="7488832" cy="3384376"/>
          </a:xfrm>
        </p:spPr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nb-NO"/>
              <a:t>Biologisk variasjon</a:t>
            </a:r>
          </a:p>
          <a:p>
            <a:pPr marL="571500" indent="-571500">
              <a:buFont typeface="+mj-lt"/>
              <a:buAutoNum type="romanLcPeriod"/>
            </a:pPr>
            <a:r>
              <a:rPr lang="nb-NO" err="1"/>
              <a:t>Preanalytisk usikkerhet</a:t>
            </a:r>
          </a:p>
          <a:p>
            <a:pPr marL="571500" indent="-571500">
              <a:buFont typeface="+mj-lt"/>
              <a:buAutoNum type="romanLcPeriod"/>
            </a:pPr>
            <a:r>
              <a:rPr lang="nb-NO"/>
              <a:t>Analytisk usikkerhet</a:t>
            </a:r>
          </a:p>
          <a:p>
            <a:pPr marL="571500" indent="-571500">
              <a:buFont typeface="+mj-lt"/>
              <a:buAutoNum type="romanLcPeriod"/>
            </a:pPr>
            <a:r>
              <a:rPr lang="nb-NO"/>
              <a:t>Postanalytisk usikkerhet/feil</a:t>
            </a:r>
          </a:p>
        </p:txBody>
      </p:sp>
    </p:spTree>
    <p:extLst>
      <p:ext uri="{BB962C8B-B14F-4D97-AF65-F5344CB8AC3E}">
        <p14:creationId xmlns:p14="http://schemas.microsoft.com/office/powerpoint/2010/main" val="73026011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Godkjent-stemp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04" y="1916832"/>
            <a:ext cx="3510390" cy="32403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700" cy="936104"/>
          </a:xfrm>
        </p:spPr>
        <p:txBody>
          <a:bodyPr/>
          <a:lstStyle/>
          <a:p>
            <a:r>
              <a:rPr lang="nb-NO"/>
              <a:t>10. Endringskontroll og metodeverifisering/ validering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8504" y="1484784"/>
            <a:ext cx="6048672" cy="5040560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ii. Verifisering og validering</a:t>
            </a:r>
          </a:p>
          <a:p>
            <a:r>
              <a:rPr lang="nb-NO" sz="2400"/>
              <a:t>Hensikten er å sikre at metoden måler det den skal måle, eller finner det den skal finne.</a:t>
            </a:r>
          </a:p>
          <a:p>
            <a:r>
              <a:rPr lang="nb-NO" sz="2400"/>
              <a:t>Bekrefter leverandørens opplysninger</a:t>
            </a:r>
          </a:p>
          <a:p>
            <a:r>
              <a:rPr lang="nb-NO" sz="2400"/>
              <a:t>Viktig med planlegging og dokumentasjon!</a:t>
            </a:r>
          </a:p>
          <a:p>
            <a:r>
              <a:rPr lang="nb-NO" sz="2400"/>
              <a:t>Involvere bredt</a:t>
            </a:r>
          </a:p>
          <a:p>
            <a:r>
              <a:rPr lang="nb-NO" sz="2400"/>
              <a:t>Egen mal for mikrobiologi i EK</a:t>
            </a:r>
          </a:p>
          <a:p>
            <a:r>
              <a:rPr lang="nb-NO" sz="2400"/>
              <a:t>Ikke alltid nødvendig med tilhørende endringskontroll hvis det er mindre endring i eksisterende metode.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91954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10. Endringskontroll og metodeverifisering/ validering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8544" y="1484784"/>
            <a:ext cx="7632700" cy="4752528"/>
          </a:xfrm>
        </p:spPr>
        <p:txBody>
          <a:bodyPr/>
          <a:lstStyle/>
          <a:p>
            <a:pPr marL="0" indent="0">
              <a:buNone/>
            </a:pPr>
            <a:r>
              <a:rPr lang="nb-NO" i="1"/>
              <a:t>Verifisering og validering – forts.</a:t>
            </a:r>
          </a:p>
          <a:p>
            <a:pPr marL="0" indent="0">
              <a:buNone/>
            </a:pPr>
            <a:r>
              <a:rPr lang="nb-NO" sz="2400" b="1"/>
              <a:t>Definisjoner </a:t>
            </a:r>
            <a:r>
              <a:rPr lang="nb-NO" sz="2400"/>
              <a:t>(NS EN ISO 15189:2022)</a:t>
            </a:r>
          </a:p>
          <a:p>
            <a:r>
              <a:rPr lang="nb-NO" sz="1800" u="sng"/>
              <a:t>Validering</a:t>
            </a:r>
            <a:r>
              <a:rPr lang="nb-NO" sz="1800"/>
              <a:t>: «Bekreftelse på at metoden er egnet til formålet, ved framskaffelse av objektivt bevis for at de angitte kravene har blitt oppfylt.</a:t>
            </a:r>
          </a:p>
          <a:p>
            <a:pPr lvl="1"/>
            <a:r>
              <a:rPr lang="nb-NO" sz="1400"/>
              <a:t>Begrepsmerknad 1: Objektivt bevis kan framskaffes ved observasjon, måling, analyse eller annen metode»</a:t>
            </a:r>
          </a:p>
          <a:p>
            <a:r>
              <a:rPr lang="nb-NO" sz="1800" u="sng"/>
              <a:t>Verifisering</a:t>
            </a:r>
            <a:r>
              <a:rPr lang="nb-NO" sz="1800"/>
              <a:t>: «Bekreftelse på at spesifiserte krav er oppfylt, ved å fremskaffe objektivt bevis.</a:t>
            </a:r>
          </a:p>
          <a:p>
            <a:pPr lvl="1"/>
            <a:r>
              <a:rPr lang="nb-NO" sz="1400"/>
              <a:t>Begrepsmerknad 1: Verifisering er prosessen som laboratoriet anvender til å bekrefte at de etablerte prestasjonskravene til et målesystem, for eksempel riktighet, presisjon og rapporteringsomfang, kan reproduseres i laboratoriet før undersøkelse av human prøve gjennomføres»</a:t>
            </a:r>
          </a:p>
          <a:p>
            <a:pPr lvl="1"/>
            <a:r>
              <a:rPr lang="nb-NO" sz="1400"/>
              <a:t>Mindre omfattende enn validering. </a:t>
            </a:r>
          </a:p>
          <a:p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157130287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11. Ekstern kvalitetskontroll - EKV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Fra kvalitetshåndboka: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nb-NO" dirty="0">
                <a:hlinkClick r:id="rId2"/>
              </a:rPr>
              <a:t>Kvalitetssikring av analyseresultatene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Opplegg i egen avdeling: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nb-NO" dirty="0">
                <a:hlinkClick r:id="rId3"/>
              </a:rPr>
              <a:t>Ekstern kvalitetsvurdering (EKV)</a:t>
            </a:r>
            <a:endParaRPr lang="nb-NO" dirty="0"/>
          </a:p>
          <a:p>
            <a:pPr marL="914400" lvl="1" indent="-514350">
              <a:buFont typeface="Arial" pitchFamily="34" charset="0"/>
              <a:buChar char="•"/>
            </a:pPr>
            <a:r>
              <a:rPr lang="nb-NO" dirty="0">
                <a:hlinkClick r:id="rId4"/>
              </a:rPr>
              <a:t>EKV - datoer for utsendelse</a:t>
            </a:r>
            <a:endParaRPr lang="nb-NO" dirty="0"/>
          </a:p>
          <a:p>
            <a:pPr marL="914400" lvl="1" indent="-514350">
              <a:buFont typeface="Arial" pitchFamily="34" charset="0"/>
              <a:buChar char="•"/>
            </a:pPr>
            <a:r>
              <a:rPr lang="nb-NO" dirty="0">
                <a:hlinkClick r:id="rId5"/>
              </a:rPr>
              <a:t>Loggark, mottak og besvarelse av EKV</a:t>
            </a:r>
            <a:endParaRPr lang="nb-NO" dirty="0"/>
          </a:p>
          <a:p>
            <a:pPr marL="914400" lvl="1" indent="-514350">
              <a:buFont typeface="Arial" pitchFamily="34" charset="0"/>
              <a:buChar char="•"/>
            </a:pPr>
            <a:r>
              <a:rPr lang="nb-NO" dirty="0">
                <a:hlinkClick r:id="rId6"/>
              </a:rPr>
              <a:t>Flytskjema EKV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19035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12. Ledelsens gjennomgang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/>
              <a:t>LGG skal vurdere om vi har et kvalitetssystem som er hensiktsmessig, tilstrekkelig og om det er en effektiv støtte for pasientbehandlingen. </a:t>
            </a:r>
          </a:p>
          <a:p>
            <a:r>
              <a:rPr lang="nb-NO" sz="2400"/>
              <a:t>I motsetning til internrevisjon som undersøker om kvalitetssystemet blir fulgt, skal LGG vurdere effekten av kvalitetssystemet. Samtidig skal det vurderes om det er mulighet for forbedringer og endringer av kvalitetssystemet. </a:t>
            </a:r>
          </a:p>
          <a:p>
            <a:r>
              <a:rPr lang="nb-NO" sz="2400"/>
              <a:t>Rapporten fra LGG skal føre til at kvalitetsarbeidet inngår som en naturlig del av klinikkens/avdelingenes handlingsplan og budsjettplanlegging.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06874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12. Ledelsens gjennomgang –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632700" cy="5328592"/>
          </a:xfrm>
        </p:spPr>
        <p:txBody>
          <a:bodyPr/>
          <a:lstStyle/>
          <a:p>
            <a:r>
              <a:rPr lang="nb-NO" sz="2400"/>
              <a:t>Utføres på ulike nivåer i organisasjonen, enhet – avdeling - klinikk</a:t>
            </a:r>
          </a:p>
          <a:p>
            <a:r>
              <a:rPr lang="nb-NO" sz="2400"/>
              <a:t>Øverste leder på aktuelt nivå er ansvarlig for møtet</a:t>
            </a:r>
          </a:p>
          <a:p>
            <a:r>
              <a:rPr lang="nb-NO" sz="2400"/>
              <a:t>Deltagere er ledergruppe og annet nøkkelpersonell </a:t>
            </a:r>
          </a:p>
          <a:p>
            <a:r>
              <a:rPr lang="nb-NO" sz="2400"/>
              <a:t>Det skrives en rapport med tiltak, ansvar og tidsfrister</a:t>
            </a:r>
          </a:p>
          <a:p>
            <a:r>
              <a:rPr lang="nb-NO" sz="2400"/>
              <a:t>Møtet holdes minst en gang i året, med kvartalsvise oppfølgingsmøter gjennom året for å følge status på avtalte tiltak. </a:t>
            </a:r>
          </a:p>
          <a:p>
            <a:r>
              <a:rPr lang="nb-NO" sz="2400"/>
              <a:t>Funn og beslutninger skal gjøres kjent i avdelingen</a:t>
            </a:r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8430839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13. Personale og annet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416056" cy="4608512"/>
          </a:xfrm>
        </p:spPr>
        <p:txBody>
          <a:bodyPr/>
          <a:lstStyle/>
          <a:p>
            <a:r>
              <a:rPr lang="nb-NO" sz="2000"/>
              <a:t>Vedlikehold av CV hvert år – påminnelse sendes ut på mail. </a:t>
            </a:r>
          </a:p>
          <a:p>
            <a:r>
              <a:rPr lang="nb-NO" sz="2000"/>
              <a:t>Gyldig stillingsbeskrivelse – gås gjennom ved nyansettelse eller endring i stilling, samt på medarbeidersamtale årlig sammen med nærmeste leder. Info sendes ut i forkant. </a:t>
            </a:r>
          </a:p>
          <a:p>
            <a:r>
              <a:rPr lang="nb-NO" sz="2000" err="1">
                <a:hlinkClick r:id="rId3" tgtFrame="_blank"/>
              </a:rPr>
              <a:t>Labhåndboka</a:t>
            </a:r>
            <a:r>
              <a:rPr lang="nb-NO" sz="2000"/>
              <a:t>: Finnes på intranett ved å gå inn på «Kliniske verktøy»: </a:t>
            </a:r>
          </a:p>
          <a:p>
            <a:endParaRPr lang="nb-NO" sz="2000"/>
          </a:p>
          <a:p>
            <a:endParaRPr lang="nb-NO" sz="2000"/>
          </a:p>
          <a:p>
            <a:endParaRPr lang="nb-NO" sz="2000"/>
          </a:p>
          <a:p>
            <a:endParaRPr lang="nb-NO" sz="2000"/>
          </a:p>
          <a:p>
            <a:r>
              <a:rPr lang="nb-NO" sz="2000"/>
              <a:t>Lurt å legge inn som snarvei (</a:t>
            </a:r>
            <a:r>
              <a:rPr lang="nb-NO" sz="2000">
                <a:hlinkClick r:id="rId4" tgtFrame="_blank"/>
              </a:rPr>
              <a:t>www.labfag.no</a:t>
            </a:r>
            <a:r>
              <a:rPr lang="nb-NO" sz="2000"/>
              <a:t>)</a:t>
            </a:r>
          </a:p>
          <a:p>
            <a:r>
              <a:rPr lang="nb-NO" sz="2000"/>
              <a:t>Fra sshf.no (veilede rekvirenter): Fag og forskning </a:t>
            </a:r>
            <a:r>
              <a:rPr lang="nb-NO" sz="2000">
                <a:sym typeface="Wingdings" panose="05000000000000000000" pitchFamily="2" charset="2"/>
              </a:rPr>
              <a:t> Laboratorietjenester. </a:t>
            </a:r>
            <a:endParaRPr lang="nb-NO" sz="1600"/>
          </a:p>
          <a:p>
            <a:endParaRPr lang="nb-NO" sz="2000"/>
          </a:p>
          <a:p>
            <a:endParaRPr lang="nb-NO" sz="240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64" y="3284984"/>
            <a:ext cx="9572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222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13. Personale og annet –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2" y="1196752"/>
            <a:ext cx="8208143" cy="5328592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Outlook: Bruk av kalenderen</a:t>
            </a:r>
          </a:p>
          <a:p>
            <a:r>
              <a:rPr lang="nb-NO" sz="2400"/>
              <a:t>Ferie, arbeidsplaner, avspasering mm går automatisk inn i kalenderen din fra GAT.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 sz="2400"/>
          </a:p>
          <a:p>
            <a:r>
              <a:rPr lang="nb-NO" sz="2400"/>
              <a:t>Kan legge inn hendelser ved å markere tidsrom i kalenderen, h.klikk </a:t>
            </a:r>
            <a:r>
              <a:rPr lang="nb-NO" sz="2400">
                <a:sym typeface="Wingdings" panose="05000000000000000000" pitchFamily="2" charset="2"/>
              </a:rPr>
              <a:t> «Ny avtale». </a:t>
            </a:r>
            <a:endParaRPr lang="nb-NO" sz="2400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76" y="2470102"/>
            <a:ext cx="6696744" cy="311454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20" y="1062274"/>
            <a:ext cx="2628900" cy="52387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537176" y="1196751"/>
            <a:ext cx="360040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51306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13. Personale og annet –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Outlook: Bruk av fraværsassistent</a:t>
            </a:r>
          </a:p>
          <a:p>
            <a:pPr marL="0" indent="0">
              <a:buNone/>
            </a:pPr>
            <a:r>
              <a:rPr lang="nb-NO" sz="2400"/>
              <a:t>Ved lengre fravær fra jobb kan det være nyttig å legge inn automatiske fraværsmeldinger. Framgangsmåte: Fil </a:t>
            </a:r>
            <a:r>
              <a:rPr lang="nb-NO" sz="240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endParaRPr lang="nb-NO" sz="240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sz="24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2400">
                <a:sym typeface="Wingdings" panose="05000000000000000000" pitchFamily="2" charset="2"/>
              </a:rPr>
              <a:t>Hook (1) og (2), og velg </a:t>
            </a:r>
          </a:p>
          <a:p>
            <a:pPr marL="0" indent="0">
              <a:buNone/>
            </a:pPr>
            <a:r>
              <a:rPr lang="nb-NO" sz="2400">
                <a:sym typeface="Wingdings" panose="05000000000000000000" pitchFamily="2" charset="2"/>
              </a:rPr>
              <a:t>tidspunkt. </a:t>
            </a:r>
          </a:p>
          <a:p>
            <a:pPr marL="0" indent="0">
              <a:buNone/>
            </a:pPr>
            <a:r>
              <a:rPr lang="nb-NO" sz="2400">
                <a:sym typeface="Wingdings" panose="05000000000000000000" pitchFamily="2" charset="2"/>
              </a:rPr>
              <a:t>Skriv inn melding (3).</a:t>
            </a:r>
          </a:p>
          <a:p>
            <a:pPr marL="0" indent="0">
              <a:buNone/>
            </a:pPr>
            <a:r>
              <a:rPr lang="nb-NO" sz="2400">
                <a:sym typeface="Wingdings" panose="05000000000000000000" pitchFamily="2" charset="2"/>
              </a:rPr>
              <a:t> </a:t>
            </a:r>
            <a:endParaRPr lang="nb-NO" sz="240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704" y="2517272"/>
            <a:ext cx="5443807" cy="86409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3429000"/>
            <a:ext cx="4968552" cy="337861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757809" y="38613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018908" y="40936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944008" y="62373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rgbClr val="FF0000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833693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8856984" cy="649287"/>
          </a:xfrm>
        </p:spPr>
        <p:txBody>
          <a:bodyPr/>
          <a:lstStyle/>
          <a:p>
            <a:r>
              <a:rPr lang="nb-NO"/>
              <a:t>14. Viktige lover og forskrifter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Søkes opp på </a:t>
            </a:r>
            <a:r>
              <a:rPr lang="nb-NO" dirty="0">
                <a:hlinkClick r:id="rId3" tgtFrame="_blank"/>
              </a:rPr>
              <a:t>www.lovdata.no</a:t>
            </a:r>
            <a:endParaRPr lang="nb-NO" dirty="0"/>
          </a:p>
          <a:p>
            <a:r>
              <a:rPr lang="nb-NO" dirty="0"/>
              <a:t>Forskrift om ledelse og kvalitetsforbedring i helse- og </a:t>
            </a:r>
            <a:r>
              <a:rPr lang="nb-NO" dirty="0" err="1"/>
              <a:t>omsorgstjensten</a:t>
            </a:r>
            <a:r>
              <a:rPr lang="nb-NO" dirty="0"/>
              <a:t>.</a:t>
            </a:r>
          </a:p>
          <a:p>
            <a:r>
              <a:rPr lang="nb-NO" dirty="0"/>
              <a:t>Blodforskriften</a:t>
            </a:r>
          </a:p>
          <a:p>
            <a:r>
              <a:rPr lang="nb-NO" dirty="0"/>
              <a:t>Smittevernloven</a:t>
            </a:r>
          </a:p>
          <a:p>
            <a:r>
              <a:rPr lang="nb-NO" dirty="0"/>
              <a:t>Helsepersonelloven (etikk, taushetsplikt </a:t>
            </a:r>
            <a:r>
              <a:rPr lang="nb-NO" dirty="0" err="1"/>
              <a:t>osv</a:t>
            </a:r>
            <a:r>
              <a:rPr lang="nb-NO" dirty="0"/>
              <a:t>)</a:t>
            </a:r>
          </a:p>
          <a:p>
            <a:r>
              <a:rPr lang="nb-NO" dirty="0"/>
              <a:t>IVD-regulativet</a:t>
            </a:r>
          </a:p>
          <a:p>
            <a:r>
              <a:rPr lang="nb-NO" dirty="0"/>
              <a:t>MSIS-forskriften</a:t>
            </a:r>
          </a:p>
          <a:p>
            <a:r>
              <a:rPr lang="nb-NO" dirty="0"/>
              <a:t>M.fl.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344562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15. Referanser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2" y="1196752"/>
            <a:ext cx="8568183" cy="48965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sz="2000"/>
              <a:t>NS/EN ISO 15189:2012/2022 – Medisinske laboratorier – Særskilte krav til kvalitet og kompetanse</a:t>
            </a:r>
          </a:p>
          <a:p>
            <a:pPr>
              <a:buFont typeface="Arial" pitchFamily="34" charset="0"/>
              <a:buChar char="•"/>
            </a:pPr>
            <a:r>
              <a:rPr lang="nb-NO" sz="2000"/>
              <a:t>NA Dok nr. 48b, Medisinsk mikrobiologi, Norsk akkreditering, 2010.</a:t>
            </a:r>
          </a:p>
          <a:p>
            <a:pPr>
              <a:buFont typeface="Arial" pitchFamily="34" charset="0"/>
              <a:buChar char="•"/>
            </a:pPr>
            <a:r>
              <a:rPr lang="nb-NO" sz="2000"/>
              <a:t>Kvalitetskontroll av resistensbestemmelse av bakterier versjon 3.2 okt-12, Arbeidsgruppen for antibiotikaspørsmål</a:t>
            </a:r>
          </a:p>
          <a:p>
            <a:pPr>
              <a:buFont typeface="Arial" pitchFamily="34" charset="0"/>
              <a:buChar char="•"/>
            </a:pPr>
            <a:r>
              <a:rPr lang="nb-NO" sz="2000">
                <a:hlinkClick r:id="rId3" tgtFrame="_blank"/>
              </a:rPr>
              <a:t>Metodedokument «EUCAST»-metoden</a:t>
            </a:r>
            <a:endParaRPr lang="nb-NO" sz="2000"/>
          </a:p>
          <a:p>
            <a:pPr>
              <a:buFont typeface="Arial" pitchFamily="34" charset="0"/>
              <a:buChar char="•"/>
            </a:pPr>
            <a:r>
              <a:rPr lang="nb-NO" sz="2000">
                <a:hlinkClick r:id="rId4" tgtFrame="_blank"/>
              </a:rPr>
              <a:t>EUCAST avlesningsdokument resistensbestemmelse</a:t>
            </a:r>
            <a:endParaRPr lang="nb-NO" sz="2000"/>
          </a:p>
          <a:p>
            <a:pPr>
              <a:buFont typeface="Arial" pitchFamily="34" charset="0"/>
              <a:buChar char="•"/>
            </a:pPr>
            <a:r>
              <a:rPr lang="nb-NO" sz="2000"/>
              <a:t>Intranett</a:t>
            </a:r>
          </a:p>
          <a:p>
            <a:pPr>
              <a:buFont typeface="Arial" pitchFamily="34" charset="0"/>
              <a:buChar char="•"/>
            </a:pPr>
            <a:r>
              <a:rPr lang="nb-NO" sz="2000"/>
              <a:t>Kvalitetshåndboka (EK Web)</a:t>
            </a:r>
          </a:p>
          <a:p>
            <a:pPr>
              <a:buFont typeface="Arial" pitchFamily="34" charset="0"/>
              <a:buChar char="•"/>
            </a:pPr>
            <a:r>
              <a:rPr lang="nb-NO" sz="2000"/>
              <a:t>Interne prosedyrer Avd. for medisinsk mikrobiologi</a:t>
            </a:r>
          </a:p>
          <a:p>
            <a:pPr>
              <a:buFont typeface="Arial" pitchFamily="34" charset="0"/>
              <a:buChar char="•"/>
            </a:pPr>
            <a:r>
              <a:rPr lang="nb-NO" sz="2000"/>
              <a:t>Strategimøte 2006: Kvalitetssikring i bakteriologi, Folkehelseinstituttet</a:t>
            </a:r>
          </a:p>
          <a:p>
            <a:pPr>
              <a:buFont typeface="Arial" pitchFamily="34" charset="0"/>
              <a:buChar char="•"/>
            </a:pPr>
            <a:r>
              <a:rPr lang="nb-NO" sz="2000"/>
              <a:t>Strategimøte 2016: Kvalitetskontroll av infeksjonsserologiske metoder</a:t>
            </a:r>
          </a:p>
          <a:p>
            <a:pPr marL="0" indent="0">
              <a:buNone/>
            </a:pP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3839646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8424936" cy="649287"/>
          </a:xfrm>
        </p:spPr>
        <p:txBody>
          <a:bodyPr>
            <a:noAutofit/>
          </a:bodyPr>
          <a:lstStyle/>
          <a:p>
            <a:r>
              <a:rPr lang="nb-NO"/>
              <a:t>2. Usikkerhetsvurderinger innen mikrobiologi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8544" y="1340768"/>
            <a:ext cx="763270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/>
              <a:t>i. Biologisk variasjon</a:t>
            </a:r>
          </a:p>
          <a:p>
            <a:pPr marL="0" indent="0">
              <a:buNone/>
            </a:pPr>
            <a:r>
              <a:rPr lang="nb-NO"/>
              <a:t>Bakteriologi</a:t>
            </a:r>
          </a:p>
          <a:p>
            <a:pPr lvl="1"/>
            <a:r>
              <a:rPr lang="nb-NO"/>
              <a:t>Mutasjoner, genregulering og plasmidoverføring</a:t>
            </a:r>
          </a:p>
          <a:p>
            <a:pPr marL="0" indent="0">
              <a:buNone/>
            </a:pPr>
            <a:r>
              <a:rPr lang="nb-NO"/>
              <a:t>Serologi</a:t>
            </a:r>
          </a:p>
          <a:p>
            <a:pPr lvl="1"/>
            <a:r>
              <a:rPr lang="nb-NO"/>
              <a:t>Variasjon i antistoffnivå intra- og interindividuelt</a:t>
            </a:r>
          </a:p>
          <a:p>
            <a:pPr lvl="1"/>
            <a:r>
              <a:rPr lang="nb-NO"/>
              <a:t>Kryssreaksjoner</a:t>
            </a:r>
          </a:p>
          <a:p>
            <a:pPr marL="0" indent="0">
              <a:buNone/>
            </a:pPr>
            <a:r>
              <a:rPr lang="nb-NO"/>
              <a:t>Molekylærbiologi</a:t>
            </a:r>
          </a:p>
          <a:p>
            <a:pPr lvl="1"/>
            <a:r>
              <a:rPr lang="nb-NO" err="1"/>
              <a:t>PCR-hemmende komponenter</a:t>
            </a:r>
          </a:p>
          <a:p>
            <a:pPr lvl="1"/>
            <a:r>
              <a:rPr lang="nb-NO"/>
              <a:t>Mutasjoner</a:t>
            </a:r>
          </a:p>
          <a:p>
            <a:pPr lvl="1"/>
            <a:r>
              <a:rPr lang="nb-NO"/>
              <a:t>Krysshybridisering 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66093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8424936" cy="649287"/>
          </a:xfrm>
        </p:spPr>
        <p:txBody>
          <a:bodyPr>
            <a:noAutofit/>
          </a:bodyPr>
          <a:lstStyle/>
          <a:p>
            <a:r>
              <a:rPr lang="nb-NO"/>
              <a:t>2. Usikkerhetsvurderinger innen mikrobiologi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/>
              <a:t>ii. Preanalytisk usikkerhet</a:t>
            </a:r>
          </a:p>
          <a:p>
            <a:pPr lvl="1"/>
            <a:r>
              <a:rPr lang="nb-NO"/>
              <a:t>Prøvetaking</a:t>
            </a:r>
          </a:p>
          <a:p>
            <a:pPr lvl="1"/>
            <a:r>
              <a:rPr lang="nb-NO"/>
              <a:t>Kliniske opplysninger</a:t>
            </a:r>
          </a:p>
          <a:p>
            <a:pPr lvl="1"/>
            <a:r>
              <a:rPr lang="nb-NO"/>
              <a:t>Transportmedium</a:t>
            </a:r>
          </a:p>
          <a:p>
            <a:pPr lvl="1"/>
            <a:r>
              <a:rPr lang="nb-NO"/>
              <a:t>Oppbevaring</a:t>
            </a:r>
          </a:p>
          <a:p>
            <a:pPr lvl="1"/>
            <a:r>
              <a:rPr lang="nb-NO"/>
              <a:t>Forsendelse</a:t>
            </a:r>
          </a:p>
          <a:p>
            <a:pPr lvl="1"/>
            <a:r>
              <a:rPr lang="nb-NO"/>
              <a:t>Prøvemottak</a:t>
            </a:r>
          </a:p>
          <a:p>
            <a:pPr lvl="1"/>
            <a:r>
              <a:rPr lang="nb-NO"/>
              <a:t>Elektroniske overføringer til vårt datasystem</a:t>
            </a:r>
          </a:p>
          <a:p>
            <a:pPr lvl="2"/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323937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2.05.14"/>
  <p:tag name="AS_TITLE" val="Aspose.Slides for .NET 4.0 Client Profile"/>
  <p:tag name="AS_VERSION" val="22.5"/>
</p:tagLst>
</file>

<file path=ppt/theme/theme1.xml><?xml version="1.0" encoding="utf-8"?>
<a:theme xmlns:a="http://schemas.openxmlformats.org/drawingml/2006/main" name="blank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5558</Words>
  <Application>Microsoft Office PowerPoint</Application>
  <PresentationFormat>A4 (210 x 297 mm)</PresentationFormat>
  <Paragraphs>785</Paragraphs>
  <Slides>79</Slides>
  <Notes>50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79</vt:i4>
      </vt:variant>
    </vt:vector>
  </HeadingPairs>
  <TitlesOfParts>
    <vt:vector size="84" baseType="lpstr">
      <vt:lpstr>Arial</vt:lpstr>
      <vt:lpstr>Calibri</vt:lpstr>
      <vt:lpstr>ScalaSans</vt:lpstr>
      <vt:lpstr>Wingdings</vt:lpstr>
      <vt:lpstr>blank</vt:lpstr>
      <vt:lpstr>Gjennomgang av kvalitetssystemet Avd. for medisinsk mikrobiologi SSHF Kristiansand</vt:lpstr>
      <vt:lpstr>Plan for gjennomgangen</vt:lpstr>
      <vt:lpstr>1. Generelt om kvalitetssikring</vt:lpstr>
      <vt:lpstr>1. Generelt om kvalitetssikring</vt:lpstr>
      <vt:lpstr>1. Generelt om kvalitetssikring</vt:lpstr>
      <vt:lpstr>1. Generelt om kvalitetssikring</vt:lpstr>
      <vt:lpstr>2. Usikkerhetsvurderinger innen mikrobiologi</vt:lpstr>
      <vt:lpstr>2. Usikkerhetsvurderinger innen mikrobiologi</vt:lpstr>
      <vt:lpstr>2. Usikkerhetsvurderinger innen mikrobiologi</vt:lpstr>
      <vt:lpstr>2. Usikkerhetsvurderinger innen mikrobiologi</vt:lpstr>
      <vt:lpstr>2. Usikkerhetsvurderinger innen mikrobiologi</vt:lpstr>
      <vt:lpstr>2. Usikkerhetsvurderinger innen mikrobiologi</vt:lpstr>
      <vt:lpstr>2. Usikkerhetsvurderinger innen mikrobiologi</vt:lpstr>
      <vt:lpstr>3. Kvalitetssystemet vårt</vt:lpstr>
      <vt:lpstr>PowerPoint-presentasjon</vt:lpstr>
      <vt:lpstr>Medisinsk serviceklinikk organisasjonskart</vt:lpstr>
      <vt:lpstr>PowerPoint-presentasjon</vt:lpstr>
      <vt:lpstr>PowerPoint-presentasjon</vt:lpstr>
      <vt:lpstr>Registrering i kompetanseportalen</vt:lpstr>
      <vt:lpstr>Kvalitetshåndbok</vt:lpstr>
      <vt:lpstr>3. Kvalitetssystemet vårt - Akkreditering</vt:lpstr>
      <vt:lpstr>4. Kvalitetssikring av prøvesvar og  taushetsplikt</vt:lpstr>
      <vt:lpstr>4. Kvalitetssikring av prøvesvar og  taushetsplikt</vt:lpstr>
      <vt:lpstr>4. Kvalitetssikring av prøvesvar og  taushetsplikt</vt:lpstr>
      <vt:lpstr>4. Kvalitetssikring av prøvesvar og  taushetsplikt</vt:lpstr>
      <vt:lpstr>5. Kvalitetsindikatorer</vt:lpstr>
      <vt:lpstr>5. Kvalitetsindikatorer – forts.</vt:lpstr>
      <vt:lpstr>PowerPoint-presentasjon</vt:lpstr>
      <vt:lpstr>6. Uønskede hendelser</vt:lpstr>
      <vt:lpstr>6. Uønskede hendelser</vt:lpstr>
      <vt:lpstr>7. Internrevisjon</vt:lpstr>
      <vt:lpstr>7. Internrevisjon</vt:lpstr>
      <vt:lpstr>7. Internrevisjon, forst.</vt:lpstr>
      <vt:lpstr>8. Kvalitetskontroll bakteriologi </vt:lpstr>
      <vt:lpstr>8. Kvalitetskontroll bakteriologi </vt:lpstr>
      <vt:lpstr>8. Kvalitetskontroll bakteriologi</vt:lpstr>
      <vt:lpstr>8. Kvalitetskontroll bakteriologi</vt:lpstr>
      <vt:lpstr>8. Kvalitetskontroll bakteriologi</vt:lpstr>
      <vt:lpstr>8. Kvalitetskontroll bakteriologi</vt:lpstr>
      <vt:lpstr>8. Kvalitetskontroll bakteriologi</vt:lpstr>
      <vt:lpstr>8. Kvalitetskontroll bakteriologi </vt:lpstr>
      <vt:lpstr>8. Kvalitetskontroll bakteriologi</vt:lpstr>
      <vt:lpstr>8. Kvalitetskontroll bakteriologi</vt:lpstr>
      <vt:lpstr>8. Kvalitetskontroll bakteriologi</vt:lpstr>
      <vt:lpstr>8. Kvalitetskontroll bakteriologi</vt:lpstr>
      <vt:lpstr>8. Kvalitetskontroll bakteriologi</vt:lpstr>
      <vt:lpstr>8. Kvalitetskontroll bakteriologi</vt:lpstr>
      <vt:lpstr>8. Kvalitetskontroll bakteriologi</vt:lpstr>
      <vt:lpstr>8. Kvalitetskontroll bakteriologi</vt:lpstr>
      <vt:lpstr>8. Kvalitetskontroll bakteriologi</vt:lpstr>
      <vt:lpstr>8. Kvalitetskontroll bakteriologi Kontroll av nøyaktighet og presisjon – forts. Eksempel fra Med.mik:</vt:lpstr>
      <vt:lpstr>8. Kvalitetskontroll bakteriologi </vt:lpstr>
      <vt:lpstr>8. Kvalitetskontroll bakteriologi</vt:lpstr>
      <vt:lpstr>8. Kvalitetskontroll bakteriologi</vt:lpstr>
      <vt:lpstr>8. Kvalitetskontroll bakteriologi</vt:lpstr>
      <vt:lpstr>8. Kvalitetskontroll bakteriologi</vt:lpstr>
      <vt:lpstr>8. Kvalitetskontroll bakteriologi</vt:lpstr>
      <vt:lpstr>8. Kvalitetskontroll bakteriologi</vt:lpstr>
      <vt:lpstr>9. Kvalitetskontroll infeksjonsimmunologi</vt:lpstr>
      <vt:lpstr>9. Kvalitetskontroll infeksjonsimmunologi</vt:lpstr>
      <vt:lpstr>9. Kvalitetskontroll infeksjonsimmunologi </vt:lpstr>
      <vt:lpstr>9. Kvalitetskontroll infeksjonsimmunologi</vt:lpstr>
      <vt:lpstr>9. Kvalitetskontroll infeksjonsimmunologi</vt:lpstr>
      <vt:lpstr>9. Kvalitetskontroll infeksjonsimmunologi</vt:lpstr>
      <vt:lpstr>9. Kvalitetskontroll infeksjonsimmunologi</vt:lpstr>
      <vt:lpstr>9. Kvalitetskontroll infeksjonsimmunologi</vt:lpstr>
      <vt:lpstr>9. Kvalitetskontroll infeksjonsimmunologi</vt:lpstr>
      <vt:lpstr>10. Endringskontroll og metodeverifisering/ validering</vt:lpstr>
      <vt:lpstr>PowerPoint-presentasjon</vt:lpstr>
      <vt:lpstr>10. Endringskontroll og metodeverifisering/ validering</vt:lpstr>
      <vt:lpstr>10. Endringskontroll og metodeverifisering/ validering</vt:lpstr>
      <vt:lpstr>11. Ekstern kvalitetskontroll - EKV</vt:lpstr>
      <vt:lpstr>12. Ledelsens gjennomgang</vt:lpstr>
      <vt:lpstr>12. Ledelsens gjennomgang – forts.</vt:lpstr>
      <vt:lpstr>13. Personale og annet</vt:lpstr>
      <vt:lpstr>13. Personale og annet – forts.</vt:lpstr>
      <vt:lpstr>13. Personale og annet – forts.</vt:lpstr>
      <vt:lpstr>14. Viktige lover og forskrifter </vt:lpstr>
      <vt:lpstr>15. Referanser</vt:lpstr>
    </vt:vector>
  </TitlesOfParts>
  <Company>Helse Sør-Øst RHF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Kvalitetskontroll innen medisinsk mikrobiologi</dc:title>
  <dc:creator>Hilde Strand</dc:creator>
  <cp:keywords>&lt;dok49044.pptx&gt;&lt;n&gt;ek_type&lt;/n&gt;&lt;v&gt;DOK&lt;/v&gt;&lt;n&gt;khb&lt;/n&gt;&lt;v&gt;UB&lt;/v&gt;&lt;n&gt;beskyttet&lt;/n&gt;&lt;v&gt;nei&lt;/v&gt;&lt;/dok49044.pptx&gt;</cp:keywords>
  <dc:description>EK_Avdeling¤2#4¤2# ¤3#EK_Avsnitt¤2#4¤2# ¤3#EK_Bedriftsnavn¤2#1¤2#Sørlandet sykehus HF¤3#EK_GjelderFra¤2#0¤2#25.08.2023¤3#EK_KlGjelderFra¤2#0¤2#¤3#EK_Opprettet¤2#0¤2#29.07.2019¤3#EK_Utgitt¤2#0¤2#04.09.2019¤3#EK_IBrukDato¤2#0¤2#18.09.2024¤3#EK_DokumentID¤2#0¤2#D49044¤3#EK_DokTittel¤2#0¤2#Gjennomgang av kvalitetssystemet for nyansatte, Medisinsk mikrobiologi SSK¤3#EK_DokType¤2#0¤2#Generelt dokument¤3#EK_DocLvlShort¤2#0¤2#Nivå 2¤3#EK_DocLevel¤2#0¤2#Avdelingsdokumenter¤3#EK_EksRef¤2#2¤2# 0	¤3#EK_Erstatter¤2#0¤2#3.00¤3#EK_ErstatterD¤2#0¤2#25.08.2023¤3#EK_Signatur¤2#0¤2#Avdelingssjef Sissel Francke¤3#EK_Verifisert¤2#0¤2#24.08.2023 - Kvalitetskoordinator Hilde Strand Børresen¤3#EK_Hørt¤2#0¤2#23.08.2023 - Ann Kristin Øverdal-Glastad, 14.08.2023 - Fagbioingeniør Amalie Marie Nordskog, 04.08.2023 - Fagbioingeniør Lise Hulløen-Orø, 08.08.2023 - John Philip Erichsen, 04.08.2023 - Mona Hellenes¤3#EK_AuditReview¤2#2¤2# ¤3#EK_AuditApprove¤2#2¤2# ¤3#EK_Gradering¤2#0¤2#Åpen¤3#EK_Gradnr¤2#4¤2#0¤3#EK_Kapittel¤2#4¤2# ¤3#EK_Referanse¤2#2¤2# 0	¤3#EK_RefNr¤2#0¤2#II.MSK.MedMik.8-10¤3#EK_Revisjon¤2#0¤2#3.01¤3#EK_Ansvarlig¤2#0¤2#Hilde Strand Børresen¤3#EK_SkrevetAv¤2#0¤2#Kvalitetskoordinator Hilde Strand Børresen¤3#EK_DokAnsvNavn¤2#0¤2#Kvalitetskoordinator Hilde Strand Børresen¤3#EK_UText2¤2#0¤2# ¤3#EK_UText3¤2#0¤2# ¤3#EK_UText4¤2#0¤2# ¤3#EK_Status¤2#0¤2#I bruk¤3#EK_Stikkord¤2#0¤2#¤3#EK_SuperStikkord¤2#0¤2#¤3#EK_Rapport¤2#3¤2#¤3#EK_EKPrintMerke¤2#0¤2#¤3#EK_Watermark¤2#0¤2#¤3#EK_Utgave¤2#0¤2#3.01¤3#EK_Merknad¤2#7¤2#Ny EK web, SLP --&gt; EKV, korrigert enkelte referanser og slettet et par lysbilder som var overflødig¤3#EK_VerLogg¤2#2¤2#Ver. 3.01 - 18.09.2024|Ny EK web, SLP --&gt; EKV, korrigert enkelte referanser og slettet et par lysbilder som var overflødig¤1#Ver. 3.00 - 25.08.2023|Oppdatert pr 2023. Lagt inn noen aktuelle definisjoner fra ISO 15189:2022. Korrigert begrep avvik til uønskede hendelser. Korrigert i hht praksis i avd. mtp kvalitetskontroll.¤1#Ver. 2.00 - 30.09.2021|Ny slide Signering av leste prosedyrer i kompetanseportalen. Generelt: Byttet ut utdaterte bilder/figurer, og kun små korrigeringer i tekst.¤1#Ver. 1.01 - 03.08.2020|Nytt punkt 11 Ekstern kvalitetskontroll - SLP. Renummerert de resterende punkter. Ny kryssref satt inn vedr avviksbehandling i egen avdeling.¤1#Ver. 1.00 - 04.09.2019|Ny¤3#EK_RF1¤2#4¤2#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¤3#EK_DL¤2#0¤2#10¤3#EK_GjelderTil¤2#0¤2#25.08.2025¤3#EK_Vedlegg¤2#2¤2# 0	¤3#EK_AvdelingOver¤2#4¤2# ¤3#EK_HRefNr¤2#0¤2# ¤3#EK_HbNavn¤2#0¤2# ¤3#EK_DokRefnr¤2#4¤2#0002050508¤3#EK_Dokendrdato¤2#4¤2#24.11.2023 10:46:59¤3#EK_HbType¤2#4¤2# ¤3#EK_Offisiell¤2#4¤2# ¤3#EK_VedleggRef¤2#4¤2#II.MSK.MedMik.8-10¤3#EK_Strukt00¤2#5¤2#¤5#II¤5#Klinikknivå¤5#0¤5#0¤4#.¤5#MSK¤5#Medisinsk serviceklinikk¤5#0¤5#0¤4#.¤5#MedMik¤5#Avd. for medisinsk mikrobiologi SSK¤5#0¤5#0¤4#.¤5#8¤5#Opplæring av ansatte¤5#0¤5#0¤4#\¤3#EK_Strukt01¤2#5¤2#¤3#EK_Strukt02¤2#5¤2# ¤3#EK_Pub¤2#6¤2#;¤3#EKR_DokType¤2#0¤2#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¤3#EKR_Strukt00¤2#5¤2#¤5#II¤5#Klinikknivå¤5#0¤5#0¤4#.¤5#MSK¤5#Medisinsk serviceklinikk¤5#0¤5#0¤4#.¤5#MedMik¤5#Avd. for medisinsk mikrobiologi SSK¤5#0¤5#0¤4#.¤5#8¤5#Opplæring av ansatte¤5#0¤5#0¤4#\¤3#</dc:description>
  <cp:lastModifiedBy>Hilde Strand Børresen</cp:lastModifiedBy>
  <cp:revision>270</cp:revision>
  <cp:lastPrinted>2019-07-29T11:07:05Z</cp:lastPrinted>
  <dcterms:created xsi:type="dcterms:W3CDTF">2016-08-31T08:21:26Z</dcterms:created>
  <dcterms:modified xsi:type="dcterms:W3CDTF">2024-09-18T12:59:48Z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