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5-->
<p:presentation xmlns:r="http://schemas.openxmlformats.org/officeDocument/2006/relationships" xmlns:a="http://schemas.openxmlformats.org/drawingml/2006/main" xmlns:p="http://schemas.openxmlformats.org/presentationml/2006/main" strictFirstAndLastChars="0" embedTrueType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777413"/>
  <p:embeddedFontLst>
    <p:embeddedFont>
      <p:font typeface="Arial Narrow" panose="020B0606020202030204" pitchFamily="34" charset="0"/>
      <p:regular r:id="rId14"/>
      <p:bold r:id="rId15"/>
      <p:italic r:id="rId16"/>
      <p:boldItalic r:id="rId17"/>
    </p:embeddedFont>
  </p:embeddedFontLst>
  <p:custDataLst>
    <p:tags r:id="rId13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1" autoAdjust="0"/>
    <p:restoredTop sz="86377" autoAdjust="0"/>
  </p:normalViewPr>
  <p:slideViewPr>
    <p:cSldViewPr>
      <p:cViewPr varScale="1">
        <p:scale>
          <a:sx n="113" d="100"/>
          <a:sy n="113" d="100"/>
        </p:scale>
        <p:origin x="11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tags" Target="tags/tag1.xml" /><Relationship Id="rId14" Type="http://schemas.openxmlformats.org/officeDocument/2006/relationships/font" Target="fonts/font1.fntdata" /><Relationship Id="rId15" Type="http://schemas.openxmlformats.org/officeDocument/2006/relationships/font" Target="fonts/font2.fntdata" /><Relationship Id="rId16" Type="http://schemas.openxmlformats.org/officeDocument/2006/relationships/font" Target="fonts/font3.fntdata" /><Relationship Id="rId17" Type="http://schemas.openxmlformats.org/officeDocument/2006/relationships/font" Target="fonts/font4.fntdata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notesMaster" Target="notesMasters/notesMaster1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9525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9525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30910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30910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fld id="{B71A3878-C021-4381-A7A2-5191994995C3}" type="slidenum">
              <a:rPr lang="en-GB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9525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9525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30910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30910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fld id="{EC508B3D-E2BA-4AAA-B7AE-A801A2023B2C}" type="slidenum">
              <a:rPr lang="en-GB"/>
              <a:t>‹#›</a:t>
            </a:fld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57725"/>
            <a:ext cx="5029200" cy="441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Klikk for å redigere tekststiler i malen</a:t>
            </a:r>
          </a:p>
          <a:p>
            <a:pPr lvl="1"/>
            <a:r>
              <a:rPr lang="en-GB" smtClean="0"/>
              <a:t>Andre nivå</a:t>
            </a:r>
          </a:p>
          <a:p>
            <a:pPr lvl="2"/>
            <a:r>
              <a:rPr lang="en-GB" smtClean="0"/>
              <a:t>Tredje nivå</a:t>
            </a:r>
          </a:p>
          <a:p>
            <a:pPr lvl="3"/>
            <a:r>
              <a:rPr lang="en-GB" smtClean="0"/>
              <a:t>Fjerde nivå</a:t>
            </a:r>
          </a:p>
          <a:p>
            <a:pPr lvl="4"/>
            <a:r>
              <a:rPr lang="en-GB" smtClean="0"/>
              <a:t>Femte nivå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854075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E7DC724-7DA3-4A96-B2B8-F21A53B0C405}" type="slidenum">
              <a:rPr lang="en-GB"/>
              <a:t>1</a:t>
            </a:fld>
            <a:endParaRPr lang="en-GB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4075"/>
            <a:ext cx="4556125" cy="3416300"/>
          </a:xfrm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868B1-FF26-428D-9BA9-6E450D475600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A1AE3-D851-4602-A29E-BA3A802C85C1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53373-9510-4216-BEA8-112CEA93C4ED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33A36-96FC-4B4B-BDB8-FE4E326718C2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CF4EF-33CC-4B69-BBE6-CE29F6E08AE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5495F-D6CB-445F-92AD-18EE437D9A3C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F052D-2CDA-427D-AF83-E97566D4741E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DC3E7-4FCC-4606-B0D0-F38BBECEB0C3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E2923-63BE-4459-8A4D-E3888C59D8CE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68E88-2367-40D2-A759-43CCFBFBF0D6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5B7DB-6B48-4EED-84F0-D5300C2414D2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400"/>
            </a:lvl1pPr>
          </a:lstStyle>
          <a:p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400"/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/>
            </a:lvl1pPr>
          </a:lstStyle>
          <a:p>
            <a:fld id="{70FDE844-B769-4321-BEA4-1024C0C7F1B2}" type="slidenum">
              <a:rPr lang="en-GB"/>
              <a:t>‹#›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Klikk for å redigere tittelstil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Klikk for å redigere tekststiler i malen</a:t>
            </a:r>
          </a:p>
          <a:p>
            <a:pPr lvl="1"/>
            <a:r>
              <a:rPr lang="en-GB" smtClean="0"/>
              <a:t>Andre nivå</a:t>
            </a:r>
          </a:p>
          <a:p>
            <a:pPr lvl="2"/>
            <a:r>
              <a:rPr lang="en-GB" smtClean="0"/>
              <a:t>Tredje nivå</a:t>
            </a:r>
          </a:p>
          <a:p>
            <a:pPr lvl="3"/>
            <a:r>
              <a:rPr lang="en-GB" smtClean="0"/>
              <a:t>Fjerde nivå</a:t>
            </a:r>
          </a:p>
          <a:p>
            <a:pPr lvl="4"/>
            <a:r>
              <a:rPr lang="en-GB" smtClean="0"/>
              <a:t>Femte nivå</a:t>
            </a: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311150" y="311150"/>
            <a:ext cx="8521700" cy="6235700"/>
          </a:xfrm>
          <a:prstGeom prst="roundRect">
            <a:avLst>
              <a:gd name="adj" fmla="val 3556"/>
            </a:avLst>
          </a:prstGeom>
          <a:noFill/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Tx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4.png" /><Relationship Id="rId4" Type="http://schemas.openxmlformats.org/officeDocument/2006/relationships/vmlDrawing" Target="../drawings/vmlDrawing1.v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Relationship Id="rId4" Type="http://schemas.openxmlformats.org/officeDocument/2006/relationships/image" Target="../media/image7.jpeg" /><Relationship Id="rId5" Type="http://schemas.openxmlformats.org/officeDocument/2006/relationships/image" Target="../media/image8.jpeg" /><Relationship Id="rId6" Type="http://schemas.openxmlformats.org/officeDocument/2006/relationships/image" Target="../media/image9.jpeg" /><Relationship Id="rId7" Type="http://schemas.openxmlformats.org/officeDocument/2006/relationships/image" Target="../media/image10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6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Relationship Id="rId4" Type="http://schemas.openxmlformats.org/officeDocument/2006/relationships/image" Target="../media/image19.png" /><Relationship Id="rId5" Type="http://schemas.openxmlformats.org/officeDocument/2006/relationships/image" Target="../media/image20.jpeg" /><Relationship Id="rId6" Type="http://schemas.openxmlformats.org/officeDocument/2006/relationships/image" Target="../media/image2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482" name="Group 50"/>
          <p:cNvGrpSpPr/>
          <p:nvPr/>
        </p:nvGrpSpPr>
        <p:grpSpPr>
          <a:xfrm>
            <a:off x="685800" y="457200"/>
            <a:ext cx="7696200" cy="990600"/>
            <a:chOff x="432" y="288"/>
            <a:chExt cx="4848" cy="624"/>
          </a:xfrm>
        </p:grpSpPr>
        <p:sp>
          <p:nvSpPr>
            <p:cNvPr id="18467" name="EK_Bedriftsnavn?22"/>
            <p:cNvSpPr>
              <a:spLocks noChangeArrowheads="1"/>
            </p:cNvSpPr>
            <p:nvPr/>
          </p:nvSpPr>
          <p:spPr bwMode="auto">
            <a:xfrm>
              <a:off x="432" y="288"/>
              <a:ext cx="3456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762000"/>
              <a:r>
                <a:rPr lang="nb-NO" sz="1200" b="1"/>
                <a:t>Sørlandet sykehus HF</a:t>
              </a:r>
            </a:p>
          </p:txBody>
        </p:sp>
        <p:sp>
          <p:nvSpPr>
            <p:cNvPr id="18468" name="EK_DokTittel?23"/>
            <p:cNvSpPr>
              <a:spLocks noChangeArrowheads="1"/>
            </p:cNvSpPr>
            <p:nvPr/>
          </p:nvSpPr>
          <p:spPr bwMode="auto">
            <a:xfrm>
              <a:off x="432" y="480"/>
              <a:ext cx="3456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762000"/>
              <a:r>
                <a:rPr lang="nb-NO" sz="1200" b="1" smtClean="0"/>
                <a:t>INSTRUMENTLÆRE-STERILSENTRALEN SSK</a:t>
              </a:r>
              <a:endParaRPr lang="nb-NO" sz="1200" b="1"/>
            </a:p>
          </p:txBody>
        </p:sp>
        <p:sp>
          <p:nvSpPr>
            <p:cNvPr id="18469" name="Rectangle 37"/>
            <p:cNvSpPr>
              <a:spLocks noChangeArrowheads="1"/>
            </p:cNvSpPr>
            <p:nvPr/>
          </p:nvSpPr>
          <p:spPr bwMode="auto">
            <a:xfrm>
              <a:off x="3888" y="288"/>
              <a:ext cx="384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762000"/>
              <a:r>
                <a:rPr lang="nb-NO" sz="1200"/>
                <a:t>Dok.id:</a:t>
              </a:r>
            </a:p>
          </p:txBody>
        </p:sp>
        <p:sp>
          <p:nvSpPr>
            <p:cNvPr id="18470" name="EK_RefNr?24"/>
            <p:cNvSpPr>
              <a:spLocks noChangeArrowheads="1"/>
            </p:cNvSpPr>
            <p:nvPr/>
          </p:nvSpPr>
          <p:spPr bwMode="auto">
            <a:xfrm>
              <a:off x="4272" y="288"/>
              <a:ext cx="100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762000"/>
              <a:r>
                <a:rPr lang="nb-NO" sz="1200" smtClean="0"/>
                <a:t>II.SOK.AIO.SSK.4.1-5</a:t>
              </a:r>
              <a:endParaRPr lang="nb-NO" sz="1200"/>
            </a:p>
          </p:txBody>
        </p:sp>
        <p:sp>
          <p:nvSpPr>
            <p:cNvPr id="18471" name="EK_DokType?25"/>
            <p:cNvSpPr>
              <a:spLocks noChangeArrowheads="1"/>
            </p:cNvSpPr>
            <p:nvPr/>
          </p:nvSpPr>
          <p:spPr bwMode="auto">
            <a:xfrm>
              <a:off x="3888" y="480"/>
              <a:ext cx="1392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762000"/>
              <a:r>
                <a:rPr lang="nb-NO" sz="1200" smtClean="0"/>
                <a:t>Generelt dokument</a:t>
              </a:r>
              <a:endParaRPr lang="nb-NO" sz="1200"/>
            </a:p>
          </p:txBody>
        </p:sp>
        <p:sp>
          <p:nvSpPr>
            <p:cNvPr id="18472" name="Rectangle 40"/>
            <p:cNvSpPr>
              <a:spLocks noChangeArrowheads="1"/>
            </p:cNvSpPr>
            <p:nvPr/>
          </p:nvSpPr>
          <p:spPr bwMode="auto">
            <a:xfrm>
              <a:off x="432" y="624"/>
              <a:ext cx="480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762000"/>
              <a:r>
                <a:rPr lang="nb-NO" sz="1200"/>
                <a:t>Utgave:</a:t>
              </a:r>
            </a:p>
          </p:txBody>
        </p:sp>
        <p:sp>
          <p:nvSpPr>
            <p:cNvPr id="18473" name="Rectangle 41"/>
            <p:cNvSpPr>
              <a:spLocks noChangeArrowheads="1"/>
            </p:cNvSpPr>
            <p:nvPr/>
          </p:nvSpPr>
          <p:spPr bwMode="auto">
            <a:xfrm>
              <a:off x="912" y="624"/>
              <a:ext cx="2112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762000"/>
              <a:r>
                <a:rPr lang="nb-NO" sz="1200"/>
                <a:t>Skrevet av:</a:t>
              </a:r>
            </a:p>
          </p:txBody>
        </p:sp>
        <p:sp>
          <p:nvSpPr>
            <p:cNvPr id="18474" name="EK_Utgave?26"/>
            <p:cNvSpPr>
              <a:spLocks noChangeArrowheads="1"/>
            </p:cNvSpPr>
            <p:nvPr/>
          </p:nvSpPr>
          <p:spPr bwMode="auto">
            <a:xfrm>
              <a:off x="432" y="768"/>
              <a:ext cx="480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762000"/>
              <a:r>
                <a:rPr lang="nb-NO" sz="1200" smtClean="0"/>
                <a:t>3.00</a:t>
              </a:r>
              <a:endParaRPr lang="nb-NO" sz="1200"/>
            </a:p>
          </p:txBody>
        </p:sp>
        <p:sp>
          <p:nvSpPr>
            <p:cNvPr id="18475" name="Rectangle 43"/>
            <p:cNvSpPr>
              <a:spLocks noChangeArrowheads="1"/>
            </p:cNvSpPr>
            <p:nvPr/>
          </p:nvSpPr>
          <p:spPr bwMode="auto">
            <a:xfrm>
              <a:off x="3888" y="624"/>
              <a:ext cx="1392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762000"/>
              <a:r>
                <a:rPr lang="nb-NO" sz="1200"/>
                <a:t>Godkjent av:</a:t>
              </a:r>
            </a:p>
          </p:txBody>
        </p:sp>
        <p:sp>
          <p:nvSpPr>
            <p:cNvPr id="18476" name="EK_Signatur?27"/>
            <p:cNvSpPr>
              <a:spLocks noChangeArrowheads="1"/>
            </p:cNvSpPr>
            <p:nvPr/>
          </p:nvSpPr>
          <p:spPr bwMode="auto">
            <a:xfrm>
              <a:off x="3888" y="768"/>
              <a:ext cx="1392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762000"/>
              <a:r>
                <a:rPr lang="nb-NO" sz="1200" smtClean="0"/>
                <a:t>[ ]</a:t>
              </a:r>
              <a:endParaRPr lang="nb-NO" sz="1200"/>
            </a:p>
          </p:txBody>
        </p:sp>
        <p:sp>
          <p:nvSpPr>
            <p:cNvPr id="18477" name="Rectangle 45"/>
            <p:cNvSpPr>
              <a:spLocks noChangeArrowheads="1"/>
            </p:cNvSpPr>
            <p:nvPr/>
          </p:nvSpPr>
          <p:spPr bwMode="auto">
            <a:xfrm>
              <a:off x="3024" y="624"/>
              <a:ext cx="864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762000"/>
              <a:r>
                <a:rPr lang="nb-NO" sz="1200"/>
                <a:t>Gjelder fra:</a:t>
              </a:r>
            </a:p>
          </p:txBody>
        </p:sp>
        <p:sp>
          <p:nvSpPr>
            <p:cNvPr id="18478" name="EK_GjelderFra?28"/>
            <p:cNvSpPr>
              <a:spLocks noChangeArrowheads="1"/>
            </p:cNvSpPr>
            <p:nvPr/>
          </p:nvSpPr>
          <p:spPr bwMode="auto">
            <a:xfrm>
              <a:off x="3024" y="768"/>
              <a:ext cx="864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762000"/>
              <a:r>
                <a:rPr lang="nb-NO" sz="1200" smtClean="0"/>
                <a:t> </a:t>
              </a:r>
              <a:endParaRPr lang="nb-NO" sz="1200"/>
            </a:p>
          </p:txBody>
        </p:sp>
        <p:sp>
          <p:nvSpPr>
            <p:cNvPr id="18479" name="EK_SkrevetAv?29"/>
            <p:cNvSpPr>
              <a:spLocks noChangeArrowheads="1"/>
            </p:cNvSpPr>
            <p:nvPr/>
          </p:nvSpPr>
          <p:spPr bwMode="auto">
            <a:xfrm>
              <a:off x="912" y="768"/>
              <a:ext cx="2112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762000"/>
              <a:r>
                <a:rPr lang="nb-NO" sz="1200" smtClean="0"/>
                <a:t>Leonor dos Santos</a:t>
              </a:r>
              <a:endParaRPr lang="nb-NO" sz="1200"/>
            </a:p>
          </p:txBody>
        </p:sp>
      </p:grp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851648" cy="864096"/>
          </a:xfrm>
        </p:spPr>
        <p:txBody>
          <a:bodyPr>
            <a:normAutofit fontScale="90000"/>
          </a:bodyPr>
          <a:lstStyle/>
          <a:p>
            <a:pPr lvl="0" algn="ctr"/>
            <a:br>
              <a:rPr lang="nb-NO" sz="1100" smtClean="0">
                <a:latin typeface="Times New Roman" pitchFamily="18" charset="0"/>
                <a:cs typeface="Times New Roman" pitchFamily="18" charset="0"/>
              </a:rPr>
            </a:br>
            <a:br>
              <a:rPr lang="nb-NO" sz="2900" smtClean="0">
                <a:latin typeface="Times New Roman" pitchFamily="18" charset="0"/>
                <a:cs typeface="Times New Roman" pitchFamily="18" charset="0"/>
              </a:rPr>
            </a:br>
            <a:br>
              <a:rPr lang="nb-NO" sz="2900" smtClean="0">
                <a:latin typeface="Times New Roman" pitchFamily="18" charset="0"/>
                <a:cs typeface="Times New Roman" pitchFamily="18" charset="0"/>
              </a:rPr>
            </a:br>
            <a:br>
              <a:rPr lang="nb-NO" sz="2900" smtClean="0">
                <a:latin typeface="Times New Roman" pitchFamily="18" charset="0"/>
                <a:cs typeface="Times New Roman" pitchFamily="18" charset="0"/>
              </a:rPr>
            </a:br>
            <a:br>
              <a:rPr lang="nb-NO" sz="2900" smtClean="0">
                <a:latin typeface="Times New Roman" pitchFamily="18" charset="0"/>
                <a:cs typeface="Times New Roman" pitchFamily="18" charset="0"/>
              </a:rPr>
            </a:br>
            <a:r>
              <a:rPr lang="nb-NO" sz="54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INSTRUMENTLÆRE</a:t>
            </a:r>
            <a:endParaRPr lang="nb-NO" sz="540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533400" y="3501008"/>
            <a:ext cx="7854696" cy="3024336"/>
          </a:xfrm>
        </p:spPr>
        <p:txBody>
          <a:bodyPr/>
          <a:lstStyle/>
          <a:p>
            <a:endParaRPr lang="nb-NO" smtClean="0"/>
          </a:p>
          <a:p>
            <a:endParaRPr lang="nb-NO"/>
          </a:p>
        </p:txBody>
      </p:sp>
      <p:pic>
        <p:nvPicPr>
          <p:cNvPr id="6" name="Bilde 5" descr="HPIM344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580112" y="2924944"/>
            <a:ext cx="3384376" cy="3096344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395538" y="1916833"/>
            <a:ext cx="85689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20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ea typeface="+mj-ea"/>
                <a:cs typeface="Times New Roman" pitchFamily="18" charset="0"/>
              </a:rPr>
              <a:t>MISFARGING  /KORROSJON OG MEKANISK SKADE AV METALLER</a:t>
            </a:r>
          </a:p>
        </p:txBody>
      </p:sp>
      <p:sp>
        <p:nvSpPr>
          <p:cNvPr id="9" name="Rektangel 8"/>
          <p:cNvSpPr/>
          <p:nvPr/>
        </p:nvSpPr>
        <p:spPr>
          <a:xfrm>
            <a:off x="395536" y="2204865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b-NO" sz="120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ea typeface="+mj-ea"/>
                <a:cs typeface="Times New Roman" pitchFamily="18" charset="0"/>
              </a:rPr>
              <a:t>MOTTAK OG KONTROLL/ VEDLIKEHOLD</a:t>
            </a:r>
          </a:p>
        </p:txBody>
      </p:sp>
      <p:pic>
        <p:nvPicPr>
          <p:cNvPr id="22529" name="Picture 1" descr="O:\Kirurgisk klinikk\Operasjonsavd. SSK\Sterilsentral SSK\Sterilsentralen\kardex\Ortopedi Driller, Bor, Sager\7627 Power Drive Nr.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9512" y="2924944"/>
            <a:ext cx="3507904" cy="3096344"/>
          </a:xfrm>
          <a:prstGeom prst="rect">
            <a:avLst/>
          </a:prstGeom>
          <a:noFill/>
        </p:spPr>
      </p:pic>
      <p:pic>
        <p:nvPicPr>
          <p:cNvPr id="22530" name="Picture 2" descr="O:\Kirurgisk klinikk\Operasjonsavd. SSK\Sterilsentral SSK\Sterilsentralen\kardex\Ortopedi Rygg\7200 Ryggrist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987824" y="2492897"/>
            <a:ext cx="3363888" cy="2736304"/>
          </a:xfrm>
          <a:prstGeom prst="rect">
            <a:avLst/>
          </a:prstGeom>
          <a:noFill/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460F-72A5-4474-9FAE-92C9B133C67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9473884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10594" name="Object 2"/>
          <p:cNvGraphicFramePr>
            <a:graphicFrameLocks noChangeAspect="1"/>
          </p:cNvGraphicFramePr>
          <p:nvPr/>
        </p:nvGraphicFramePr>
        <p:xfrm>
          <a:off x="971600" y="2204865"/>
          <a:ext cx="3040696" cy="3095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name="Photo Editor Photo" r:id="rId2" imgW="3040696" imgH="3095600" progId="">
                  <p:embed/>
                </p:oleObj>
              </mc:Choice>
              <mc:Fallback>
                <p:oleObj name="Photo Editor Photo" r:id="rId2" imgW="3040696" imgH="30956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71600" y="2204865"/>
                        <a:ext cx="3040696" cy="30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 noGrp="1"/>
          </p:cNvSpPr>
          <p:nvPr>
            <p:ph type="title"/>
          </p:nvPr>
        </p:nvSpPr>
        <p:spPr bwMode="auto">
          <a:xfrm>
            <a:off x="395537" y="762000"/>
            <a:ext cx="8208912" cy="9388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b-NO" b="1" i="0" u="none" strike="noStrike" kern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OVERFLATEFORANDRINGER</a:t>
            </a:r>
            <a:br>
              <a:rPr kumimoji="0" lang="nb-NO" sz="2400" b="1" i="0" u="none" strike="noStrike" kern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en-US" sz="1300" i="0" u="none" strike="noStrike" kern="0" normalizeH="0" baseline="0" noProof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4932040" y="2420888"/>
            <a:ext cx="36724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b-NO" sz="1400" b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Misfargning </a:t>
            </a:r>
            <a:endParaRPr lang="nb-NO" sz="6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400" b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Lys eller mørk misfargning</a:t>
            </a:r>
            <a:endParaRPr lang="nb-NO" sz="6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Årsak:</a:t>
            </a:r>
            <a:endParaRPr lang="nb-NO" sz="6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vann dråper (kalsium, magnesium)</a:t>
            </a:r>
            <a:endParaRPr lang="nb-NO" sz="6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Løsning</a:t>
            </a:r>
            <a:endParaRPr lang="nb-NO" sz="6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Tør instrumenter etter rengjøring / vask</a:t>
            </a:r>
            <a:endParaRPr lang="nb-NO" sz="6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følg fabrikantens anvisninger</a:t>
            </a:r>
            <a:endParaRPr lang="nb-NO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251520" y="1844825"/>
            <a:ext cx="84969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200" kern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MISFARGING-</a:t>
            </a:r>
            <a:r>
              <a:rPr lang="nb-NO" sz="120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SILIKATBELEGG (REGNBUEFARGER)</a:t>
            </a:r>
            <a:endParaRPr lang="nb-NO" sz="120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460F-72A5-4474-9FAE-92C9B133C67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312586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Bild 1" descr="schwarzbärb4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691680" y="1772817"/>
            <a:ext cx="2376264" cy="144016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TextBox 6"/>
          <p:cNvSpPr txBox="1"/>
          <p:nvPr/>
        </p:nvSpPr>
        <p:spPr>
          <a:xfrm>
            <a:off x="395536" y="249289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smtClean="0"/>
              <a:t>Sorte </a:t>
            </a:r>
          </a:p>
          <a:p>
            <a:r>
              <a:rPr lang="nb-NO" sz="1600" smtClean="0"/>
              <a:t>instrumenter</a:t>
            </a:r>
            <a:endParaRPr lang="en-US" sz="1600"/>
          </a:p>
        </p:txBody>
      </p:sp>
      <p:sp>
        <p:nvSpPr>
          <p:cNvPr id="8" name="TextBox 7"/>
          <p:cNvSpPr txBox="1"/>
          <p:nvPr/>
        </p:nvSpPr>
        <p:spPr>
          <a:xfrm>
            <a:off x="323528" y="5491730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smtClean="0"/>
              <a:t>Organiske</a:t>
            </a:r>
            <a:r>
              <a:rPr lang="nb-NO" smtClean="0"/>
              <a:t> rester</a:t>
            </a:r>
            <a:endParaRPr lang="en-US"/>
          </a:p>
        </p:txBody>
      </p:sp>
      <p:pic>
        <p:nvPicPr>
          <p:cNvPr id="9" name="Bild 246" descr="Wundh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691680" y="4941168"/>
            <a:ext cx="2376264" cy="1296144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" name="TextBox 9"/>
          <p:cNvSpPr txBox="1"/>
          <p:nvPr/>
        </p:nvSpPr>
        <p:spPr>
          <a:xfrm>
            <a:off x="323528" y="378904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smtClean="0"/>
              <a:t>Vannmerker</a:t>
            </a:r>
            <a:endParaRPr lang="en-US" sz="1600"/>
          </a:p>
        </p:txBody>
      </p:sp>
      <p:pic>
        <p:nvPicPr>
          <p:cNvPr id="11" name="Bild 248" descr="W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691680" y="3429000"/>
            <a:ext cx="2376264" cy="1296144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2" name="TextBox 11"/>
          <p:cNvSpPr txBox="1"/>
          <p:nvPr/>
        </p:nvSpPr>
        <p:spPr>
          <a:xfrm>
            <a:off x="4932040" y="2204865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smtClean="0"/>
              <a:t>Silikater</a:t>
            </a:r>
            <a:endParaRPr lang="en-US" sz="1600"/>
          </a:p>
        </p:txBody>
      </p:sp>
      <p:pic>
        <p:nvPicPr>
          <p:cNvPr id="13" name="Bild 3" descr="silikat1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6156176" y="1700808"/>
            <a:ext cx="2421805" cy="151216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" name="Bild 10" descr="beschriftung3"/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6228184" y="3356992"/>
            <a:ext cx="2304256" cy="14287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5" name="TextBox 14"/>
          <p:cNvSpPr txBox="1"/>
          <p:nvPr/>
        </p:nvSpPr>
        <p:spPr>
          <a:xfrm>
            <a:off x="4788024" y="378904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smtClean="0"/>
              <a:t>ID</a:t>
            </a:r>
            <a:r>
              <a:rPr lang="nb-NO" smtClean="0"/>
              <a:t> </a:t>
            </a:r>
            <a:r>
              <a:rPr lang="nb-NO" sz="1600" smtClean="0"/>
              <a:t>merker</a:t>
            </a:r>
            <a:endParaRPr lang="en-US" sz="1600"/>
          </a:p>
        </p:txBody>
      </p:sp>
      <p:pic>
        <p:nvPicPr>
          <p:cNvPr id="16" name="Grafik 0" descr="IMG_0595.JPG"/>
          <p:cNvPicPr/>
          <p:nvPr/>
        </p:nvPicPr>
        <p:blipFill>
          <a:blip r:embed="rId7"/>
          <a:stretch>
            <a:fillRect/>
          </a:stretch>
        </p:blipFill>
        <p:spPr bwMode="auto">
          <a:xfrm>
            <a:off x="6228184" y="4941168"/>
            <a:ext cx="2304256" cy="1656184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7" name="TextBox 16"/>
          <p:cNvSpPr txBox="1"/>
          <p:nvPr/>
        </p:nvSpPr>
        <p:spPr>
          <a:xfrm>
            <a:off x="4572000" y="5517232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smtClean="0"/>
              <a:t>Belegg/coating</a:t>
            </a:r>
            <a:endParaRPr lang="en-US" sz="1600"/>
          </a:p>
        </p:txBody>
      </p:sp>
      <p:sp>
        <p:nvSpPr>
          <p:cNvPr id="18" name="Rektangel 17"/>
          <p:cNvSpPr/>
          <p:nvPr/>
        </p:nvSpPr>
        <p:spPr>
          <a:xfrm>
            <a:off x="1979712" y="620688"/>
            <a:ext cx="51125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5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MISFARGING</a:t>
            </a:r>
            <a:endParaRPr lang="nb-NO" sz="500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460F-72A5-4474-9FAE-92C9B133C67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6256486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5"/>
          <p:cNvSpPr txBox="1"/>
          <p:nvPr/>
        </p:nvSpPr>
        <p:spPr>
          <a:xfrm>
            <a:off x="2771800" y="1412776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2000" smtClean="0"/>
          </a:p>
          <a:p>
            <a:r>
              <a:rPr lang="nb-NO" sz="2000" smtClean="0"/>
              <a:t>Pinsetter skal IKKE se slik ut:</a:t>
            </a:r>
            <a:endParaRPr lang="en-US" sz="2000"/>
          </a:p>
        </p:txBody>
      </p:sp>
      <p:pic>
        <p:nvPicPr>
          <p:cNvPr id="7" name="Picture 8" descr="066_Instr_verbogen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3889" y="3501009"/>
            <a:ext cx="4956665" cy="3205103"/>
          </a:xfrm>
          <a:prstGeom prst="rect">
            <a:avLst/>
          </a:prstGeom>
          <a:noFill/>
        </p:spPr>
      </p:pic>
      <p:pic>
        <p:nvPicPr>
          <p:cNvPr id="8" name="Picture 7" descr="069_Instr_verbogen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5400000">
            <a:off x="379600" y="3300923"/>
            <a:ext cx="3151278" cy="3263423"/>
          </a:xfrm>
          <a:prstGeom prst="rect">
            <a:avLst/>
          </a:prstGeom>
          <a:noFill/>
        </p:spPr>
      </p:pic>
      <p:pic>
        <p:nvPicPr>
          <p:cNvPr id="9" name="Picture 26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195736" y="2132857"/>
            <a:ext cx="3600400" cy="24793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10" name="Rektangel 9"/>
          <p:cNvSpPr/>
          <p:nvPr/>
        </p:nvSpPr>
        <p:spPr>
          <a:xfrm>
            <a:off x="1979712" y="620688"/>
            <a:ext cx="46085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5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MISFARGING</a:t>
            </a:r>
            <a:endParaRPr lang="nb-NO" sz="500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460F-72A5-4474-9FAE-92C9B133C67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7709992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6412" y="116632"/>
            <a:ext cx="91440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nb-NO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OVERFLATEFORANDRINGER</a:t>
            </a:r>
            <a:r>
              <a:rPr lang="nb-NO" sz="5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nb-NO" sz="5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nb-NO" sz="4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GRAVRUST / PITTING</a:t>
            </a:r>
            <a:endParaRPr lang="en-US" sz="4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050_Instr_flecken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44009" y="5085184"/>
            <a:ext cx="1527175" cy="1295400"/>
          </a:xfrm>
          <a:prstGeom prst="rect">
            <a:avLst/>
          </a:prstGeom>
          <a:noFill/>
        </p:spPr>
      </p:pic>
      <p:pic>
        <p:nvPicPr>
          <p:cNvPr id="7" name="Picture 9" descr="051_Instr_flecken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79713" y="5085184"/>
            <a:ext cx="1527175" cy="1295400"/>
          </a:xfrm>
          <a:prstGeom prst="rect">
            <a:avLst/>
          </a:prstGeo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051722" y="4653136"/>
            <a:ext cx="4042767" cy="430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200" err="1">
                <a:latin typeface="Arial Narrow" pitchFamily="34" charset="0"/>
              </a:rPr>
              <a:t>Mikroskopisk bilde (forstørret  20 x)</a:t>
            </a:r>
          </a:p>
        </p:txBody>
      </p:sp>
      <p:sp>
        <p:nvSpPr>
          <p:cNvPr id="13" name="Rektangel 12"/>
          <p:cNvSpPr/>
          <p:nvPr/>
        </p:nvSpPr>
        <p:spPr>
          <a:xfrm>
            <a:off x="1331640" y="1916832"/>
            <a:ext cx="612068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b-NO" sz="1400" b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Korrosjon</a:t>
            </a:r>
            <a:endParaRPr lang="nb-NO" sz="6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400" b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Ruster rustfritt stål?</a:t>
            </a:r>
            <a:endParaRPr lang="nb-NO" sz="6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Rustfritt stål er ikke rustfritt</a:t>
            </a:r>
            <a:endParaRPr lang="nb-NO" sz="6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Rustfritt stål ruster langsomt</a:t>
            </a:r>
            <a:endParaRPr lang="nb-NO" sz="6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Rustfritt stål kan ruste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endParaRPr lang="nb-NO" sz="14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endParaRPr lang="nb-NO" sz="6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b-NO" sz="1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Forskjellige former for korrosjon: </a:t>
            </a:r>
            <a:endParaRPr lang="nb-NO" sz="6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Galvanisk korrosjon</a:t>
            </a:r>
            <a:endParaRPr lang="nb-NO" sz="6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Spennings korrosjon</a:t>
            </a:r>
            <a:endParaRPr lang="nb-NO" sz="6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Korrosjons trøtthet  / utmatning</a:t>
            </a:r>
            <a:endParaRPr lang="nb-NO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2915818" y="4221088"/>
            <a:ext cx="20617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de-DE" sz="2000" b="1" smtClean="0">
                <a:solidFill>
                  <a:prstClr val="black"/>
                </a:solidFill>
                <a:latin typeface="Arial Narrow" pitchFamily="34" charset="0"/>
              </a:rPr>
              <a:t>Bilde av en meisel.</a:t>
            </a:r>
            <a:endParaRPr lang="de-DE" sz="2000" b="1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460F-72A5-4474-9FAE-92C9B133C67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343749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609600" y="332656"/>
            <a:ext cx="2450232" cy="2880320"/>
          </a:xfrm>
        </p:spPr>
        <p:txBody>
          <a:bodyPr>
            <a:normAutofit fontScale="90000"/>
          </a:bodyPr>
          <a:lstStyle/>
          <a:p>
            <a:r>
              <a:rPr lang="nb-NO" sz="1600" smtClean="0"/>
              <a:t> </a:t>
            </a:r>
            <a:r>
              <a:rPr lang="nb-NO" smtClean="0">
                <a:latin typeface="Times New Roman" pitchFamily="18" charset="0"/>
                <a:cs typeface="Times New Roman" pitchFamily="18" charset="0"/>
              </a:rPr>
              <a:t>Årsaker til korrosjon:</a:t>
            </a:r>
            <a:br>
              <a:rPr lang="nb-NO" smtClean="0">
                <a:latin typeface="Times New Roman" pitchFamily="18" charset="0"/>
                <a:cs typeface="Times New Roman" pitchFamily="18" charset="0"/>
              </a:rPr>
            </a:br>
            <a:r>
              <a:rPr lang="nb-NO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1800" smtClean="0">
                <a:latin typeface="Times New Roman" pitchFamily="18" charset="0"/>
                <a:cs typeface="Times New Roman" pitchFamily="18" charset="0"/>
              </a:rPr>
              <a:t>inntørket blod eller vev</a:t>
            </a:r>
            <a:br>
              <a:rPr lang="nb-NO" sz="1800" smtClean="0">
                <a:latin typeface="Times New Roman" pitchFamily="18" charset="0"/>
                <a:cs typeface="Times New Roman" pitchFamily="18" charset="0"/>
              </a:rPr>
            </a:br>
            <a:r>
              <a:rPr lang="nb-NO" sz="1800" smtClean="0">
                <a:latin typeface="Times New Roman" pitchFamily="18" charset="0"/>
                <a:cs typeface="Times New Roman" pitchFamily="18" charset="0"/>
              </a:rPr>
              <a:t>fukt etter autoklavering</a:t>
            </a:r>
            <a:br>
              <a:rPr lang="nb-NO" sz="1800" smtClean="0">
                <a:latin typeface="Times New Roman" pitchFamily="18" charset="0"/>
                <a:cs typeface="Times New Roman" pitchFamily="18" charset="0"/>
              </a:rPr>
            </a:br>
            <a:r>
              <a:rPr lang="nb-NO" sz="1800" smtClean="0">
                <a:latin typeface="Times New Roman" pitchFamily="18" charset="0"/>
                <a:cs typeface="Times New Roman" pitchFamily="18" charset="0"/>
              </a:rPr>
              <a:t>uren damp</a:t>
            </a:r>
            <a:br>
              <a:rPr lang="nb-NO" sz="1800" smtClean="0">
                <a:latin typeface="Times New Roman" pitchFamily="18" charset="0"/>
                <a:cs typeface="Times New Roman" pitchFamily="18" charset="0"/>
              </a:rPr>
            </a:br>
            <a:r>
              <a:rPr lang="nb-NO" sz="1800" smtClean="0">
                <a:latin typeface="Times New Roman" pitchFamily="18" charset="0"/>
                <a:cs typeface="Times New Roman" pitchFamily="18" charset="0"/>
              </a:rPr>
              <a:t>“gamle rør”</a:t>
            </a:r>
            <a:br>
              <a:rPr lang="nb-NO" sz="1800" smtClean="0">
                <a:latin typeface="Times New Roman" pitchFamily="18" charset="0"/>
                <a:cs typeface="Times New Roman" pitchFamily="18" charset="0"/>
              </a:rPr>
            </a:br>
            <a:r>
              <a:rPr lang="nb-NO" sz="1800" smtClean="0">
                <a:latin typeface="Times New Roman" pitchFamily="18" charset="0"/>
                <a:cs typeface="Times New Roman" pitchFamily="18" charset="0"/>
              </a:rPr>
              <a:t>klorid (blod, koksalt )</a:t>
            </a:r>
            <a:br>
              <a:rPr lang="nb-NO" sz="1800" smtClean="0">
                <a:latin typeface="Times New Roman" pitchFamily="18" charset="0"/>
                <a:cs typeface="Times New Roman" pitchFamily="18" charset="0"/>
              </a:rPr>
            </a:br>
            <a:r>
              <a:rPr lang="nb-NO" sz="1800" smtClean="0">
                <a:latin typeface="Times New Roman" pitchFamily="18" charset="0"/>
                <a:cs typeface="Times New Roman" pitchFamily="18" charset="0"/>
              </a:rPr>
              <a:t>matte instrumenter</a:t>
            </a:r>
            <a:br>
              <a:rPr lang="nb-NO" sz="1800" smtClean="0">
                <a:latin typeface="Times New Roman" pitchFamily="18" charset="0"/>
                <a:cs typeface="Times New Roman" pitchFamily="18" charset="0"/>
              </a:rPr>
            </a:br>
            <a:r>
              <a:rPr lang="nb-NO" sz="1800" smtClean="0">
                <a:latin typeface="Times New Roman" pitchFamily="18" charset="0"/>
                <a:cs typeface="Times New Roman" pitchFamily="18" charset="0"/>
              </a:rPr>
              <a:t>kompleks design</a:t>
            </a:r>
            <a:br>
              <a:rPr lang="nb-NO" sz="1800" smtClean="0">
                <a:latin typeface="Times New Roman" pitchFamily="18" charset="0"/>
                <a:cs typeface="Times New Roman" pitchFamily="18" charset="0"/>
              </a:rPr>
            </a:br>
            <a:r>
              <a:rPr lang="nb-NO" sz="1800" smtClean="0">
                <a:latin typeface="Times New Roman" pitchFamily="18" charset="0"/>
                <a:cs typeface="Times New Roman" pitchFamily="18" charset="0"/>
              </a:rPr>
              <a:t> mekanisk stress</a:t>
            </a:r>
            <a:br>
              <a:rPr lang="nb-NO" smtClean="0"/>
            </a:b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None/>
            </a:pPr>
            <a:endParaRPr lang="de-DE" sz="2800" smtClean="0">
              <a:latin typeface="Arial Narrow" pitchFamily="34" charset="0"/>
            </a:endParaRPr>
          </a:p>
          <a:p>
            <a:pPr>
              <a:buNone/>
            </a:pPr>
            <a:endParaRPr lang="nb-NO"/>
          </a:p>
        </p:txBody>
      </p:sp>
      <p:sp>
        <p:nvSpPr>
          <p:cNvPr id="10" name="Plassholder for bilde 9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7" descr="052_Makro_flecken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456575">
            <a:off x="3465213" y="1174512"/>
            <a:ext cx="4644209" cy="3920935"/>
          </a:xfrm>
          <a:prstGeom prst="rect">
            <a:avLst/>
          </a:prstGeom>
          <a:noFill/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460F-72A5-4474-9FAE-92C9B133C67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5624332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Bild 4" descr="lochkorr8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835697" y="1772816"/>
            <a:ext cx="1809751" cy="14287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TextBox 6"/>
          <p:cNvSpPr txBox="1"/>
          <p:nvPr/>
        </p:nvSpPr>
        <p:spPr>
          <a:xfrm>
            <a:off x="3851920" y="2564905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Gravrust /pitting</a:t>
            </a:r>
            <a:endParaRPr lang="en-US"/>
          </a:p>
        </p:txBody>
      </p:sp>
      <p:pic>
        <p:nvPicPr>
          <p:cNvPr id="12" name="Bild 249" descr="Spaltkorr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876256" y="1700809"/>
            <a:ext cx="2131691" cy="72008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3" name="TextBox 12"/>
          <p:cNvSpPr txBox="1"/>
          <p:nvPr/>
        </p:nvSpPr>
        <p:spPr>
          <a:xfrm>
            <a:off x="5652120" y="184482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Spalt</a:t>
            </a:r>
          </a:p>
          <a:p>
            <a:r>
              <a:rPr lang="nb-NO" smtClean="0"/>
              <a:t>korrosjon         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52120" y="2852937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Kontakt korrosjon</a:t>
            </a:r>
            <a:endParaRPr lang="en-US"/>
          </a:p>
        </p:txBody>
      </p:sp>
      <p:pic>
        <p:nvPicPr>
          <p:cNvPr id="16" name="Bild 8" descr="kontaktkorr"/>
          <p:cNvPicPr/>
          <p:nvPr/>
        </p:nvPicPr>
        <p:blipFill>
          <a:blip r:embed="rId4">
            <a:lum bright="12000" contrast="6000"/>
          </a:blip>
          <a:stretch>
            <a:fillRect/>
          </a:stretch>
        </p:blipFill>
        <p:spPr bwMode="auto">
          <a:xfrm>
            <a:off x="6876257" y="2564904"/>
            <a:ext cx="1809751" cy="14287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7" name="Bild 255" descr="P9030109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1979713" y="5373216"/>
            <a:ext cx="1646684" cy="85682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8" name="TextBox 17"/>
          <p:cNvSpPr txBox="1"/>
          <p:nvPr/>
        </p:nvSpPr>
        <p:spPr>
          <a:xfrm>
            <a:off x="3851920" y="3717033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Overflate korrosjon</a:t>
            </a:r>
            <a:endParaRPr lang="en-US"/>
          </a:p>
        </p:txBody>
      </p:sp>
      <p:pic>
        <p:nvPicPr>
          <p:cNvPr id="19" name="Picture 9" descr="062_Klingen_rost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907706" y="3573017"/>
            <a:ext cx="1716791" cy="97576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923928" y="544522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Smitte/utenfra korrosjon</a:t>
            </a:r>
            <a:endParaRPr lang="en-US"/>
          </a:p>
        </p:txBody>
      </p:sp>
      <p:sp>
        <p:nvSpPr>
          <p:cNvPr id="21" name="Tittel 20"/>
          <p:cNvSpPr>
            <a:spLocks noGrp="1"/>
          </p:cNvSpPr>
          <p:nvPr>
            <p:ph type="title"/>
          </p:nvPr>
        </p:nvSpPr>
        <p:spPr>
          <a:xfrm>
            <a:off x="277180" y="44624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nb-NO" sz="4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KORROSJON</a:t>
            </a:r>
            <a:endParaRPr lang="nb-NO" sz="44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460F-72A5-4474-9FAE-92C9B133C67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352391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8"/>
          <p:cNvSpPr txBox="1">
            <a:spLocks noGrp="1"/>
          </p:cNvSpPr>
          <p:nvPr>
            <p:ph idx="4294967295"/>
          </p:nvPr>
        </p:nvSpPr>
        <p:spPr>
          <a:xfrm>
            <a:off x="611560" y="569784"/>
            <a:ext cx="2736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b-NO" sz="2400" smtClean="0">
                <a:latin typeface="Times New Roman" pitchFamily="18" charset="0"/>
                <a:cs typeface="Times New Roman" pitchFamily="18" charset="0"/>
              </a:rPr>
              <a:t>Spennings korrosjon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Bild 5" descr="spannriss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71601" y="1052736"/>
            <a:ext cx="1809751" cy="14287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Grafik 255" descr="Reibkorr. 2.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156177" y="1052736"/>
            <a:ext cx="1790700" cy="13525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TextBox 10"/>
          <p:cNvSpPr txBox="1"/>
          <p:nvPr/>
        </p:nvSpPr>
        <p:spPr>
          <a:xfrm>
            <a:off x="5830949" y="54726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smtClean="0">
                <a:latin typeface="Times New Roman" pitchFamily="18" charset="0"/>
                <a:cs typeface="Times New Roman" pitchFamily="18" charset="0"/>
              </a:rPr>
              <a:t>Friksjons korrosjon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1211264" y="2492896"/>
            <a:ext cx="68171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b-NO" sz="1400" b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Mekanisk spenning</a:t>
            </a:r>
            <a:endParaRPr lang="nb-NO" sz="14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Aldri instrumenter i mekanisk spenning = alltid åpne</a:t>
            </a:r>
            <a:endParaRPr lang="nb-NO" sz="14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Mekanisk spenning + forurensing = gode forutsetninger for korrosjon</a:t>
            </a:r>
            <a:endParaRPr lang="nb-NO" sz="14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400" b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Vedlikehold</a:t>
            </a:r>
            <a:endParaRPr lang="nb-NO" sz="14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Olje:</a:t>
            </a:r>
            <a:endParaRPr lang="nb-NO" sz="14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b-NO" sz="1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Riktig olje</a:t>
            </a:r>
            <a:endParaRPr lang="nb-NO" sz="14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b-NO" sz="1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Riktig mengde</a:t>
            </a:r>
            <a:endParaRPr lang="nb-NO" sz="14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b-NO" sz="1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Riktig sted</a:t>
            </a:r>
            <a:endParaRPr lang="nb-NO" sz="14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b-NO" sz="1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Etter tørking</a:t>
            </a:r>
            <a:endParaRPr lang="nb-NO" sz="14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Autoklave:</a:t>
            </a:r>
            <a:endParaRPr lang="nb-NO" sz="14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b-NO" sz="1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Åpne låsbare instrumenter</a:t>
            </a:r>
            <a:endParaRPr lang="nb-NO" sz="14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b-NO" sz="1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Pakk ikke for tet - kondens</a:t>
            </a:r>
            <a:endParaRPr lang="nb-NO" sz="14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b-NO" sz="1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Dampkvalitet</a:t>
            </a:r>
            <a:endParaRPr lang="nb-NO" sz="14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b-NO" sz="1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Tørt</a:t>
            </a:r>
            <a:endParaRPr lang="nb-NO" sz="14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Service / Reparasjon</a:t>
            </a:r>
            <a:endParaRPr lang="nb-NO" sz="14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b-NO" sz="1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Anvend proff service /</a:t>
            </a:r>
            <a:endParaRPr lang="nb-NO" sz="14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b-NO" sz="1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Reparasjons -verksted til slipning og reparasjon.</a:t>
            </a:r>
            <a:endParaRPr lang="nb-NO" sz="14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b-NO" sz="1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Garanti –bestemmelser</a:t>
            </a:r>
            <a:endParaRPr lang="nb-NO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460F-72A5-4474-9FAE-92C9B133C67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255155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7763.0"/>
  <p:tag name="AS_RELEASE_DATE" val="2023.05.14"/>
  <p:tag name="AS_TITLE" val="Aspose.Slides for .NET 4.0 Client Profile"/>
  <p:tag name="AS_VERSION" val="23.5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83</Paragraphs>
  <Slides>9</Slides>
  <Notes>1</Notes>
  <TotalTime>11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5">
      <vt:lpstr>Arial</vt:lpstr>
      <vt:lpstr>Times New Roman</vt:lpstr>
      <vt:lpstr>Calibri</vt:lpstr>
      <vt:lpstr>Arial Narrow</vt:lpstr>
      <vt:lpstr>Symbol</vt:lpstr>
      <vt:lpstr>Default Design</vt:lpstr>
      <vt:lpstr>PowerPoint Presentation</vt:lpstr>
      <vt:lpstr>INSTRUMENTLÆRE</vt:lpstr>
      <vt:lpstr>OVERFLATEFORANDRINGER</vt:lpstr>
      <vt:lpstr>PowerPoint Presentation</vt:lpstr>
      <vt:lpstr>PowerPoint Presentation</vt:lpstr>
      <vt:lpstr>OVERFLATEFORANDRINGER GRAVRUST / PITTING</vt:lpstr>
      <vt:lpstr> Årsaker til korrosjon: inntørket blod eller vevfukt etter autoklaveringuren damp“gamle rør”klorid (blod, koksalt )matte instrumenterkompleks design mekanisk stress</vt:lpstr>
      <vt:lpstr>KORROSJON</vt:lpstr>
      <vt:lpstr>PowerPoint Presentation</vt:lpstr>
    </vt:vector>
  </TitlesOfParts>
  <LinksUpToDate>0</LinksUpToDate>
  <SharedDoc>0</SharedDoc>
  <HyperlinksChanged>0</HyperlinksChanged>
  <Application>Aspose.Slides for .NET</Application>
  <AppVersion>23.0500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Standard Powerpoint</dc:title>
  <dc:creator>LeifK</dc:creator>
  <dc:description>EK_Avdeling¤2#4¤2# ¤3#EK_Avsnitt¤2#4¤2# ¤3#EK_Bedriftsnavn¤2#1¤2#Sørlandet sykehus HF¤3#EK_GjelderFra¤2#0¤2# ¤3#EK_KlGjelderFra¤2#0¤2# ¤3#EK_Opprettet¤2#0¤2#13.12.2019¤3#EK_Utgitt¤2#0¤2#19.12.2019¤3#EK_IBrukDato¤2#0¤2#13.06.2022¤3#EK_DokumentID¤2#0¤2#D49680¤3#EK_DokTittel¤2#0¤2#INSTRUMENTLÆRE-STERILSENTRALEN SSK¤3#EK_DokType¤2#0¤2#Generelt dokument¤3#EK_DocLvlShort¤2#0¤2# ¤3#EK_DocLevel¤2#0¤2# ¤3#EK_EksRef¤2#2¤2# 0	¤3#EK_Erstatter¤2#0¤2#2.01¤3#EK_ErstatterD¤2#0¤2#26.03.2021¤3#EK_Signatur¤2#0¤2#¤3#EK_Verifisert¤2#0¤2#¤3#EK_Hørt¤2#0¤2#¤3#EK_AuditReview¤2#2¤2#¤3#EK_AuditApprove¤2#2¤2#¤3#EK_Gradering¤2#0¤2#Åpen¤3#EK_Gradnr¤2#4¤2#0¤3#EK_Kapittel¤2#4¤2# ¤3#EK_Referanse¤2#2¤2# 0	¤3#EK_RefNr¤2#0¤2#II.SOK.AIO.SSK.4.1-5¤3#EK_Revisjon¤2#0¤2#3.00¤3#EK_Ansvarlig¤2#0¤2#Leonor Fortes Dos Santos¤3#EK_SkrevetAv¤2#0¤2#Leonor dos Santos¤3#EK_DokAnsvNavn¤2#0¤2#Maureen J. Prins¤3#EK_UText2¤2#0¤2# ¤3#EK_UText3¤2#0¤2# ¤3#EK_UText4¤2#0¤2# ¤3#EK_Status¤2#0¤2#Til godkj.(rev)¤3#EK_Stikkord¤2#0¤2#¤3#EK_SuperStikkord¤2#0¤2#¤3#EK_Rapport¤2#3¤2#¤3#EK_EKPrintMerke¤2#0¤2#¤3#EK_Watermark¤2#0¤2#¤3#EK_Utgave¤2#0¤2#3.00¤3#EK_Merknad¤2#7¤2#¤3#EK_VerLogg¤2#2¤2#Ver. 3.00 - 13.06.2022|¤1#Ver. 2.01 - 13.06.2022|¤1#Ver. 2.00 - 26.03.2021|¤1#Ver. 1.00 - 19.12.2019|¤3#EK_RF1¤2#4¤2# ¤3#EK_RF2¤2#4¤2# ¤3#EK_RF3¤2#4¤2# ¤3#EK_RF4¤2#4¤2# ¤3#EK_RF5¤2#4¤2# ¤3#EK_RF6¤2#4¤2# ¤3#EK_RF7¤2#4¤2# ¤3#EK_RF8¤2#4¤2# ¤3#EK_RF9¤2#4¤2# ¤3#EK_Mappe1¤2#4¤2# ¤3#EK_Mappe2¤2#4¤2# ¤3#EK_Mappe3¤2#4¤2# ¤3#EK_Mappe4¤2#4¤2# ¤3#EK_Mappe5¤2#4¤2# ¤3#EK_Mappe6¤2#4¤2# ¤3#EK_Mappe7¤2#4¤2# ¤3#EK_Mappe8¤2#4¤2# ¤3#EK_Mappe9¤2#4¤2# ¤3#EK_DL¤2#0¤2#5¤3#EK_GjelderTil¤2#0¤2#¤3#EK_Vedlegg¤2#2¤2# 0	¤3#EK_AvdelingOver¤2#4¤2# ¤3#EK_HRefNr¤2#0¤2# ¤3#EK_HbNavn¤2#0¤2# ¤3#EK_DokRefnr¤2#4¤2#00020307070401¤3#EK_Dokendrdato¤2#4¤2#28.02.2023 11:07:01¤3#EK_HbType¤2#4¤2# ¤3#EK_Offisiell¤2#4¤2# ¤3#EK_VedleggRef¤2#4¤2#II.SOK.AIO.SSK.4.1-5¤3#EK_Strukt00¤2#5¤2#¤5#II¤5#Klinikknivå¤5#0¤5#0¤4#.¤5#SOK¤5#Somatikk Kristiansand¤5#0¤5#0¤4#.¤5#AIO¤5#Anestesi, Intensiv, Operasjon¤5#0¤5#0¤4#.¤5#SSK¤5#Sterilsentral Kvalitetshåndbok¤5#0¤5#0¤4#.¤5#4¤5#Personell¤5#0¤5#0¤4#.¤5#1¤5#Teori ny ansatt¤5#0¤5#0¤4#\¤3#EK_Strukt01¤2#5¤2#¤3#EK_Strukt02¤2#5¤2# ¤3#EK_Pub¤2#6¤2# ¤3#EKR_DokType¤2#0¤2# ¤3#EKR_Doktittel¤2#0¤2# ¤3#EKR_DokumentID¤2#0¤2# ¤3#EKR_RefNr¤2#0¤2# ¤3#EKR_Gradering¤2#0¤2# ¤3#EKR_Signatur¤2#0¤2# ¤3#EKR_Verifisert¤2#0¤2# ¤3#EKR_Hørt¤2#0¤2# ¤3#EKR_AuditReview¤2#2¤2# ¤3#EKR_AuditApprove¤2#2¤2# ¤3#EKR_AuditFinal¤2#2¤2# ¤3#EKR_Dokeier¤2#0¤2# ¤3#EKR_Status¤2#0¤2# ¤3#EKR_Opprettet¤2#0¤2# ¤3#EKR_Endret¤2#0¤2# ¤3#EKR_Ibruk¤2#0¤2# ¤3#EKR_Rapport¤2#3¤2# ¤3#EKR_Utgitt¤2#0¤2# ¤3#EKR_SkrevetAv¤2#0¤2# ¤3#EKR_UText1¤2#0¤2# ¤3#EKR_UText2¤2#0¤2# ¤3#EKR_UText3¤2#0¤2# ¤3#EKR_UText4¤2#0¤2# ¤3#EKR_DokRefnr¤2#4¤2# ¤3#EKR_Gradnr¤2#4¤2# ¤3#EKR_Strukt00¤2#5¤2#¤5#II¤5#Klinikknivå¤5#0¤5#0¤4#.¤5#SOK¤5#Somatikk Kristiansand¤5#0¤5#0¤4#.¤5#AIO¤5#Anestesi, Intensiv, Operasjon¤5#0¤5#0¤4#.¤5#SSK¤5#Sterilsentral Kvalitetshåndbok¤5#0¤5#0¤4#.¤5#4¤5#Personell¤5#0¤5#0¤4#.¤5#1¤5#Teori ny ansatt¤5#0¤5#0¤4#\¤3#</dc:description>
  <cp:keywords>&lt;dok49680.pptx&gt;&lt;n&gt;ek_type&lt;/n&gt;&lt;v&gt;ARB&lt;/v&gt;&lt;n&gt;khb&lt;/n&gt;&lt;v&gt;UB&lt;/v&gt;&lt;n&gt;beskyttet&lt;/n&gt;&lt;v&gt;nei&lt;/v&gt;&lt;/dok49680.pptx&gt;</cp:keywords>
  <cp:lastModifiedBy>Leonor Fortes Dos Santos</cp:lastModifiedBy>
  <cp:revision>104</cp:revision>
  <cp:lastPrinted>1999-11-02T12:57:05.000</cp:lastPrinted>
  <dcterms:created xsi:type="dcterms:W3CDTF">1996-08-05T15:40:36Z</dcterms:created>
  <dcterms:modified xsi:type="dcterms:W3CDTF">2024-02-09T11:32:16Z</dcterms:modified>
  <dc:subject>00|[RefNr]|[Gradnr]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urrDocVer">
    <vt:lpwstr>2.20</vt:lpwstr>
  </property>
  <property fmtid="{D5CDD505-2E9C-101B-9397-08002B2CF9AE}" pid="3" name="EK_Format">
    <vt:lpwstr>10</vt:lpwstr>
  </property>
  <property fmtid="{D5CDD505-2E9C-101B-9397-08002B2CF9AE}" pid="4" name="shape_Counter">
    <vt:i4>29</vt:i4>
  </property>
</Properties>
</file>