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0" r:id="rId4"/>
    <p:sldId id="261" r:id="rId5"/>
    <p:sldId id="256" r:id="rId6"/>
    <p:sldId id="266" r:id="rId7"/>
    <p:sldId id="258" r:id="rId8"/>
    <p:sldId id="270" r:id="rId9"/>
    <p:sldId id="267" r:id="rId10"/>
    <p:sldId id="262" r:id="rId11"/>
    <p:sldId id="269" r:id="rId12"/>
    <p:sldId id="268" r:id="rId13"/>
    <p:sldId id="263" r:id="rId14"/>
  </p:sldIdLst>
  <p:sldSz cx="12192000" cy="6858000"/>
  <p:notesSz cx="6858000" cy="9144000"/>
  <p:custDataLst>
    <p:tags r:id="rId1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09688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58772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7633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5019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3280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45804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67887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4849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6454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12530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4351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002F-0AD8-4D83-982C-107F06204493}" type="datetimeFigureOut">
              <a:rPr lang="nb-NO" smtClean="0"/>
              <a:t>10.04.2024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B637-3C2D-4A4A-BBD7-49E14A1844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3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Relationship Id="rId4" Type="http://schemas.openxmlformats.org/officeDocument/2006/relationships/image" Target="../media/image1.jpeg" /><Relationship Id="rId5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tekst 3"/>
          <p:cNvSpPr txBox="1"/>
          <p:nvPr/>
        </p:nvSpPr>
        <p:spPr>
          <a:xfrm>
            <a:off x="4947066" y="4138617"/>
            <a:ext cx="2596734" cy="8313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Brukerveiledning</a:t>
            </a:r>
          </a:p>
          <a:p>
            <a:pPr algn="ctr"/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de 3" descr="Logo SSHF_CMYK[1]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840466" y="383786"/>
            <a:ext cx="3000375" cy="50038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394433" y="2147054"/>
            <a:ext cx="7439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800" b="1" smtClean="0">
                <a:solidFill>
                  <a:schemeClr val="accent1">
                    <a:lumMod val="50000"/>
                  </a:schemeClr>
                </a:solidFill>
              </a:rPr>
              <a:t>ROS-analyse i risikomodulen</a:t>
            </a:r>
            <a:endParaRPr lang="nb-NO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" y="4138617"/>
            <a:ext cx="28670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02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kstSylinder 5"/>
          <p:cNvSpPr txBox="1"/>
          <p:nvPr/>
        </p:nvSpPr>
        <p:spPr>
          <a:xfrm>
            <a:off x="767443" y="604157"/>
            <a:ext cx="216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Oppsummering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10110" y="1612263"/>
            <a:ext cx="234554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Risikomatrisen gir en oversikt over samlet risiko. </a:t>
            </a:r>
            <a:b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Ved å klikke i matrisen vil du se hvilke risikomomenter og hvilke konsekvensområder som er vurdert.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I tiltaksplanen listes </a:t>
            </a:r>
            <a:r>
              <a:rPr lang="nb-NO" sz="1700" b="1" smtClean="0">
                <a:solidFill>
                  <a:schemeClr val="accent1">
                    <a:lumMod val="50000"/>
                  </a:schemeClr>
                </a:solidFill>
              </a:rPr>
              <a:t>tiltak som skal iverksettes</a:t>
            </a:r>
            <a:r>
              <a:rPr lang="nb-NO" sz="170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555323" y="216520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3413192" y="1429430"/>
            <a:ext cx="8525234" cy="4228420"/>
            <a:chOff x="3413192" y="1429430"/>
            <a:chExt cx="8525234" cy="4228420"/>
          </a:xfrm>
        </p:grpSpPr>
        <p:sp>
          <p:nvSpPr>
            <p:cNvPr id="15" name="TekstSylinder 14"/>
            <p:cNvSpPr txBox="1"/>
            <p:nvPr/>
          </p:nvSpPr>
          <p:spPr>
            <a:xfrm>
              <a:off x="3413192" y="21462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3458458" y="450886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grpSp>
          <p:nvGrpSpPr>
            <p:cNvPr id="2" name="Gruppe 1"/>
            <p:cNvGrpSpPr/>
            <p:nvPr/>
          </p:nvGrpSpPr>
          <p:grpSpPr>
            <a:xfrm>
              <a:off x="3714878" y="1429430"/>
              <a:ext cx="8223548" cy="4228420"/>
              <a:chOff x="3714878" y="1429430"/>
              <a:chExt cx="8223548" cy="4228420"/>
            </a:xfrm>
          </p:grpSpPr>
          <p:pic>
            <p:nvPicPr>
              <p:cNvPr id="4" name="Bild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4878" y="1429430"/>
                <a:ext cx="8223548" cy="42284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8" name="Rektangel 17"/>
              <p:cNvSpPr/>
              <p:nvPr/>
            </p:nvSpPr>
            <p:spPr>
              <a:xfrm>
                <a:off x="3761222" y="2206022"/>
                <a:ext cx="802614" cy="26775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Rektangel 18"/>
              <p:cNvSpPr/>
              <p:nvPr/>
            </p:nvSpPr>
            <p:spPr>
              <a:xfrm>
                <a:off x="3789961" y="4610435"/>
                <a:ext cx="2676154" cy="26775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ktangel 19"/>
              <p:cNvSpPr/>
              <p:nvPr/>
            </p:nvSpPr>
            <p:spPr>
              <a:xfrm>
                <a:off x="7842100" y="2206021"/>
                <a:ext cx="689579" cy="26775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ktangel 20"/>
              <p:cNvSpPr/>
              <p:nvPr/>
            </p:nvSpPr>
            <p:spPr>
              <a:xfrm>
                <a:off x="6625621" y="2028602"/>
                <a:ext cx="1216479" cy="23332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80265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kstSylinder 3"/>
          <p:cNvSpPr txBox="1"/>
          <p:nvPr/>
        </p:nvSpPr>
        <p:spPr>
          <a:xfrm>
            <a:off x="767443" y="604157"/>
            <a:ext cx="382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Ferdigstille risikovurderinger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10110" y="1604099"/>
            <a:ext cx="234554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Når alle vedtatte tiltak er gjennomført kan risikovurderingen avsluttes.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Du endrer status i nedtrekksmenyen øverst til høyre i bildet.  </a:t>
            </a:r>
          </a:p>
          <a:p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3469822" y="2017701"/>
            <a:ext cx="7874452" cy="2342027"/>
            <a:chOff x="3469822" y="2017701"/>
            <a:chExt cx="7874452" cy="2342027"/>
          </a:xfrm>
        </p:grpSpPr>
        <p:grpSp>
          <p:nvGrpSpPr>
            <p:cNvPr id="10" name="Gruppe 9"/>
            <p:cNvGrpSpPr/>
            <p:nvPr/>
          </p:nvGrpSpPr>
          <p:grpSpPr>
            <a:xfrm>
              <a:off x="3469822" y="2017701"/>
              <a:ext cx="7874452" cy="2342027"/>
              <a:chOff x="1771649" y="167185"/>
              <a:chExt cx="7605031" cy="2151352"/>
            </a:xfrm>
          </p:grpSpPr>
          <p:pic>
            <p:nvPicPr>
              <p:cNvPr id="8" name="Bild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71649" y="167185"/>
                <a:ext cx="7605031" cy="215135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9" name="Bild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9071" y="370758"/>
                <a:ext cx="970871" cy="2481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sp>
          <p:nvSpPr>
            <p:cNvPr id="7" name="Rektangel 6"/>
            <p:cNvSpPr/>
            <p:nvPr/>
          </p:nvSpPr>
          <p:spPr>
            <a:xfrm>
              <a:off x="9886950" y="2017701"/>
              <a:ext cx="1457323" cy="61119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9721275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42" y="4265038"/>
            <a:ext cx="4969161" cy="1858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461" y="1526297"/>
            <a:ext cx="1583869" cy="2003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kstSylinder 3"/>
          <p:cNvSpPr txBox="1"/>
          <p:nvPr/>
        </p:nvSpPr>
        <p:spPr>
          <a:xfrm>
            <a:off x="501005" y="1431373"/>
            <a:ext cx="25045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Når du velger ROS-analyse i grått menyvalg (Behandle), får du opp en liste over eksisterende ROS-analyser innenfor det organisatoriske nivå som er valgt.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Klikk på ikonet           for å redigere i eksisterende ROS-analyse.</a:t>
            </a:r>
            <a:b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Et klikk på ikonet        gir deg en pdf-fil med oppsummering av aktuell ROS-analyse.</a:t>
            </a: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67443" y="604157"/>
            <a:ext cx="7894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Oversikt over ROS-analyser for gjeldende organisatorisk nivå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de 6" descr="Logo SSHF_CMYK[1]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0177272" y="328660"/>
            <a:ext cx="1471545" cy="283726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488461" y="2345636"/>
            <a:ext cx="1583869" cy="3177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877986" y="5061696"/>
            <a:ext cx="681415" cy="2677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3096183" y="2319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5535298" y="50109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rcRect l="7858" t="31461" r="62784" b="19022"/>
          <a:stretch>
            <a:fillRect/>
          </a:stretch>
        </p:blipFill>
        <p:spPr>
          <a:xfrm>
            <a:off x="2277790" y="3840480"/>
            <a:ext cx="385897" cy="30185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5"/>
          <a:srcRect l="58679" t="10461" r="13495" b="16495"/>
          <a:stretch>
            <a:fillRect/>
          </a:stretch>
        </p:blipFill>
        <p:spPr>
          <a:xfrm>
            <a:off x="2532856" y="5061696"/>
            <a:ext cx="261661" cy="3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621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kstSylinder 2"/>
          <p:cNvSpPr txBox="1"/>
          <p:nvPr/>
        </p:nvSpPr>
        <p:spPr>
          <a:xfrm>
            <a:off x="767443" y="604157"/>
            <a:ext cx="14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Rapporter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3523975" y="2460206"/>
            <a:ext cx="7759905" cy="2259876"/>
            <a:chOff x="3309290" y="1267510"/>
            <a:chExt cx="7759905" cy="2259876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9290" y="1267510"/>
              <a:ext cx="7759905" cy="225987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Rektangel 3"/>
            <p:cNvSpPr/>
            <p:nvPr/>
          </p:nvSpPr>
          <p:spPr>
            <a:xfrm>
              <a:off x="7713555" y="1314437"/>
              <a:ext cx="1209214" cy="2737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3309290" y="2305879"/>
              <a:ext cx="1715934" cy="42937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710111" y="1604099"/>
            <a:ext cx="18205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I modulen vil det være mulig å få rapporter og status for ulike parametre.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</a:rPr>
              <a:t>Velg arkfanen «Rapporter»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</a:rPr>
              <a:t>Marker for Sørlandet sykehus for generelle rapporter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</a:rPr>
              <a:t>Du kan lage egne rapporter og plassere de under egen enhet.</a:t>
            </a:r>
          </a:p>
          <a:p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841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rcRect r="11834"/>
          <a:stretch>
            <a:fillRect/>
          </a:stretch>
        </p:blipFill>
        <p:spPr>
          <a:xfrm>
            <a:off x="3934074" y="1799062"/>
            <a:ext cx="7779460" cy="377480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538843" y="328660"/>
            <a:ext cx="617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ROS-analyse i risikomodulen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Bilde 6" descr="Logo SSHF_CMYK[1]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840466" y="383786"/>
            <a:ext cx="3000375" cy="5003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369554" y="2203996"/>
            <a:ext cx="891565" cy="2397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204464" y="1799062"/>
            <a:ext cx="3214597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Gå til modul for risikovurdering ved å velge fra menypunktet «Risikovurdering» i Kvalitetsportelan</a:t>
            </a:r>
            <a:endParaRPr lang="nb-NO" sz="14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Opprett ny ROS-analyse ved å velge ROS-analyse i blått menyvalg (</a:t>
            </a:r>
            <a:r>
              <a:rPr lang="nb-NO" sz="170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y risikovurdering).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Skal du behandle en eksisterende ROS-analyse velger du fra grått </a:t>
            </a:r>
            <a:r>
              <a:rPr lang="nb-NO" sz="1700">
                <a:solidFill>
                  <a:schemeClr val="accent1">
                    <a:lumMod val="50000"/>
                  </a:schemeClr>
                </a:solidFill>
              </a:rPr>
              <a:t>menyvalg </a:t>
            </a: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(Behandle).</a:t>
            </a:r>
            <a:endParaRPr lang="nb-NO" sz="140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6218711" y="18706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3632388" y="330298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667983" y="434947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559930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kstSylinder 4"/>
          <p:cNvSpPr txBox="1"/>
          <p:nvPr/>
        </p:nvSpPr>
        <p:spPr>
          <a:xfrm>
            <a:off x="551936" y="1351006"/>
            <a:ext cx="264846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Gi risikovurderingen en beskrivende tittel</a:t>
            </a:r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nb-NO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err="1" smtClean="0">
                <a:solidFill>
                  <a:schemeClr val="accent1">
                    <a:lumMod val="50000"/>
                  </a:schemeClr>
                </a:solidFill>
              </a:rPr>
              <a:t>Definér enhet som gjennomfører risikovurderingen ved plassering i organisasjonstreet.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b-NO" sz="1400" smtClean="0">
                <a:solidFill>
                  <a:schemeClr val="accent1">
                    <a:lumMod val="50000"/>
                  </a:schemeClr>
                </a:solidFill>
              </a:rPr>
              <a:t>Klinikk, avdeling eller enhet.</a:t>
            </a:r>
          </a:p>
          <a:p>
            <a:endParaRPr lang="nb-NO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443" y="604157"/>
            <a:ext cx="390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Gjennomføre ny ROS-analyse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4892160" y="2048811"/>
            <a:ext cx="6306639" cy="2675574"/>
            <a:chOff x="4892160" y="2048811"/>
            <a:chExt cx="6306639" cy="2675574"/>
          </a:xfrm>
        </p:grpSpPr>
        <p:grpSp>
          <p:nvGrpSpPr>
            <p:cNvPr id="14" name="Gruppe 13"/>
            <p:cNvGrpSpPr/>
            <p:nvPr/>
          </p:nvGrpSpPr>
          <p:grpSpPr>
            <a:xfrm>
              <a:off x="4892160" y="2048811"/>
              <a:ext cx="6306639" cy="2675574"/>
              <a:chOff x="4874079" y="2076040"/>
              <a:chExt cx="6306639" cy="2675574"/>
            </a:xfrm>
          </p:grpSpPr>
          <p:pic>
            <p:nvPicPr>
              <p:cNvPr id="11" name="Bilde 10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74079" y="2076040"/>
                <a:ext cx="6306639" cy="2675574"/>
              </a:xfrm>
              <a:prstGeom prst="rect">
                <a:avLst/>
              </a:prstGeom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8347166" y="3469822"/>
                <a:ext cx="2625634" cy="20288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9179923" y="4286249"/>
                <a:ext cx="1792877" cy="21227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TekstSylinder 7"/>
            <p:cNvSpPr txBox="1"/>
            <p:nvPr/>
          </p:nvSpPr>
          <p:spPr>
            <a:xfrm>
              <a:off x="8045480" y="33865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8878237" y="420771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28064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uppe 17"/>
          <p:cNvGrpSpPr/>
          <p:nvPr/>
        </p:nvGrpSpPr>
        <p:grpSpPr>
          <a:xfrm>
            <a:off x="3647373" y="1065822"/>
            <a:ext cx="8296948" cy="4439129"/>
            <a:chOff x="3655537" y="1049494"/>
            <a:chExt cx="8296948" cy="4439129"/>
          </a:xfrm>
        </p:grpSpPr>
        <p:grpSp>
          <p:nvGrpSpPr>
            <p:cNvPr id="17" name="Gruppe 16"/>
            <p:cNvGrpSpPr/>
            <p:nvPr/>
          </p:nvGrpSpPr>
          <p:grpSpPr>
            <a:xfrm>
              <a:off x="3655537" y="1186414"/>
              <a:ext cx="8296948" cy="4302209"/>
              <a:chOff x="3647372" y="1186414"/>
              <a:chExt cx="8296948" cy="4302209"/>
            </a:xfrm>
          </p:grpSpPr>
          <p:pic>
            <p:nvPicPr>
              <p:cNvPr id="3" name="Bild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00043" y="1186414"/>
                <a:ext cx="8044277" cy="4302209"/>
              </a:xfrm>
              <a:prstGeom prst="rect">
                <a:avLst/>
              </a:prstGeom>
            </p:spPr>
          </p:pic>
          <p:sp>
            <p:nvSpPr>
              <p:cNvPr id="7" name="Rektangel 6"/>
              <p:cNvSpPr/>
              <p:nvPr/>
            </p:nvSpPr>
            <p:spPr>
              <a:xfrm>
                <a:off x="3949059" y="1870359"/>
                <a:ext cx="7946247" cy="271979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Rektangel 7"/>
              <p:cNvSpPr/>
              <p:nvPr/>
            </p:nvSpPr>
            <p:spPr>
              <a:xfrm>
                <a:off x="3949059" y="4662278"/>
                <a:ext cx="7946247" cy="79139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3647374" y="13347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mtClean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TekstSylinder 10"/>
              <p:cNvSpPr txBox="1"/>
              <p:nvPr/>
            </p:nvSpPr>
            <p:spPr>
              <a:xfrm>
                <a:off x="3647372" y="2368040"/>
                <a:ext cx="30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2" name="TekstSylinder 11"/>
              <p:cNvSpPr txBox="1"/>
              <p:nvPr/>
            </p:nvSpPr>
            <p:spPr>
              <a:xfrm>
                <a:off x="3647372" y="4848804"/>
                <a:ext cx="30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3" name="Rektangel 12"/>
              <p:cNvSpPr/>
              <p:nvPr/>
            </p:nvSpPr>
            <p:spPr>
              <a:xfrm>
                <a:off x="4090307" y="1873535"/>
                <a:ext cx="1216479" cy="23332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" name="Rektangel 5"/>
            <p:cNvSpPr/>
            <p:nvPr/>
          </p:nvSpPr>
          <p:spPr>
            <a:xfrm>
              <a:off x="3949059" y="1049494"/>
              <a:ext cx="7946247" cy="76847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kstSylinder 8"/>
          <p:cNvSpPr txBox="1"/>
          <p:nvPr/>
        </p:nvSpPr>
        <p:spPr>
          <a:xfrm>
            <a:off x="551936" y="1186414"/>
            <a:ext cx="30382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Feltene i toppen på siden vil fylles inn automatisk. Gjør eventuelle endringer.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Ved å krysse av for Begrenset tilgang  er </a:t>
            </a:r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det kun ansvarlig, fasilitator og interne deltakere som vil ha 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tilgang.</a:t>
            </a:r>
            <a:b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</a:br>
            <a:endParaRPr lang="nb-NO" sz="12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20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anen «Beskrivelse»: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Velg frekvenstabell. Se betydningen av ulike frekvenstabeller ved å klikke på blå «i».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Skriv kort om målsetting, og beskriv hva som skal risikovurderes.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Fyll inn aktuelle roller og deltakere.</a:t>
            </a:r>
            <a:b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</a:br>
            <a:endParaRPr lang="nb-NO" sz="12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Referanser kan kobles til ved å klikke på den grønne +-tegnet. Det kan refereres til elementer fra andre moduler i Kvalitetsportalen.</a:t>
            </a:r>
          </a:p>
          <a:p>
            <a:endParaRPr lang="nb-NO" sz="1200" smtClean="0">
              <a:solidFill>
                <a:schemeClr val="accent1">
                  <a:lumMod val="50000"/>
                </a:schemeClr>
              </a:solidFill>
            </a:endParaRPr>
          </a:p>
          <a:p>
            <a:pPr marL="358775"/>
            <a:r>
              <a:rPr lang="nb-NO" sz="1200" smtClean="0">
                <a:solidFill>
                  <a:schemeClr val="accent1">
                    <a:lumMod val="50000"/>
                  </a:schemeClr>
                </a:solidFill>
              </a:rPr>
              <a:t>Vedlegg av de fleste fil-formater kan kobles til. </a:t>
            </a:r>
          </a:p>
          <a:p>
            <a:pPr marL="358775"/>
            <a:endParaRPr lang="nb-NO" sz="1200">
              <a:solidFill>
                <a:schemeClr val="accent1">
                  <a:lumMod val="50000"/>
                </a:schemeClr>
              </a:solidFill>
            </a:endParaRPr>
          </a:p>
          <a:p>
            <a:pPr marL="358775"/>
            <a:r>
              <a:rPr lang="nb-NO" sz="1400" b="1" smtClean="0">
                <a:solidFill>
                  <a:schemeClr val="accent1">
                    <a:lumMod val="50000"/>
                  </a:schemeClr>
                </a:solidFill>
              </a:rPr>
              <a:t>Husk å lagre endringer i skjermbildene. </a:t>
            </a:r>
          </a:p>
          <a:p>
            <a:endParaRPr lang="nb-NO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67443" y="604157"/>
            <a:ext cx="162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Beskrivelse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012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uppe 1"/>
          <p:cNvGrpSpPr/>
          <p:nvPr/>
        </p:nvGrpSpPr>
        <p:grpSpPr>
          <a:xfrm>
            <a:off x="4016829" y="1351006"/>
            <a:ext cx="7756072" cy="3808834"/>
            <a:chOff x="4016829" y="1351006"/>
            <a:chExt cx="7756072" cy="3808834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6829" y="1351006"/>
              <a:ext cx="7756072" cy="380883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Rektangel 13"/>
            <p:cNvSpPr/>
            <p:nvPr/>
          </p:nvSpPr>
          <p:spPr>
            <a:xfrm>
              <a:off x="4988379" y="1930206"/>
              <a:ext cx="1216479" cy="233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kstSylinder 6"/>
          <p:cNvSpPr txBox="1"/>
          <p:nvPr/>
        </p:nvSpPr>
        <p:spPr>
          <a:xfrm>
            <a:off x="551935" y="1351006"/>
            <a:ext cx="27464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Opprett nye risikomomenter ved å klikke på grønn +. Opprett underpunkter om ønskelig.</a:t>
            </a:r>
            <a:br>
              <a:rPr lang="nb-NO" sz="1700">
                <a:solidFill>
                  <a:schemeClr val="accent1">
                    <a:lumMod val="50000"/>
                  </a:schemeClr>
                </a:solidFill>
              </a:rPr>
            </a:b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For hvert risikomoment fyller du inn i aktuelle felt.</a:t>
            </a:r>
            <a:b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Gjør en vurdering av sannsynlighet for risikomomentet, og konsekvens for de relevante konsekvensområdene.</a:t>
            </a:r>
          </a:p>
          <a:p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767443" y="604157"/>
            <a:ext cx="333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Risikovurdering før tiltak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150722" y="2163535"/>
            <a:ext cx="3335927" cy="1175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4150722" y="1839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744022" y="18392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Rektangel 12"/>
          <p:cNvSpPr/>
          <p:nvPr/>
        </p:nvSpPr>
        <p:spPr>
          <a:xfrm>
            <a:off x="7546253" y="2163534"/>
            <a:ext cx="4145004" cy="28656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9481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kstSylinder 2"/>
          <p:cNvSpPr txBox="1"/>
          <p:nvPr/>
        </p:nvSpPr>
        <p:spPr>
          <a:xfrm>
            <a:off x="767443" y="604157"/>
            <a:ext cx="89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Tiltak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50932" y="1352639"/>
            <a:ext cx="228618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Opprett et nytt tiltak ved å klikke på grønn + til høyre i bildet. 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Du kan opprette så mange tiltak som ønskelig. </a:t>
            </a: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3362537" y="1704253"/>
            <a:ext cx="8167475" cy="1912526"/>
            <a:chOff x="3362537" y="1704253"/>
            <a:chExt cx="8167475" cy="1912526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2537" y="1704253"/>
              <a:ext cx="8167475" cy="191252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Rektangel 4"/>
            <p:cNvSpPr/>
            <p:nvPr/>
          </p:nvSpPr>
          <p:spPr>
            <a:xfrm>
              <a:off x="10768693" y="2554381"/>
              <a:ext cx="702128" cy="1888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Rektangel 5"/>
            <p:cNvSpPr/>
            <p:nvPr/>
          </p:nvSpPr>
          <p:spPr>
            <a:xfrm>
              <a:off x="5339443" y="2321053"/>
              <a:ext cx="1216479" cy="233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1610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uppe 1"/>
          <p:cNvGrpSpPr/>
          <p:nvPr/>
        </p:nvGrpSpPr>
        <p:grpSpPr>
          <a:xfrm>
            <a:off x="4195527" y="993821"/>
            <a:ext cx="7599188" cy="4437650"/>
            <a:chOff x="4195527" y="993821"/>
            <a:chExt cx="7599188" cy="4437650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527" y="993821"/>
              <a:ext cx="7599188" cy="44376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6" name="Rektangel 25"/>
            <p:cNvSpPr/>
            <p:nvPr/>
          </p:nvSpPr>
          <p:spPr>
            <a:xfrm>
              <a:off x="4354829" y="1679481"/>
              <a:ext cx="1216479" cy="233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" name="TekstSylinder 2"/>
          <p:cNvSpPr txBox="1"/>
          <p:nvPr/>
        </p:nvSpPr>
        <p:spPr>
          <a:xfrm>
            <a:off x="750932" y="1352639"/>
            <a:ext cx="30163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Gi tiltaket en beskrivende tittel, og beskriv hva som er tenkt gjennomført. 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Fyll inn i aktuelle felt. </a:t>
            </a:r>
            <a:r>
              <a:rPr lang="nb-NO" sz="1700" b="1" smtClean="0">
                <a:solidFill>
                  <a:schemeClr val="accent1">
                    <a:lumMod val="50000"/>
                  </a:schemeClr>
                </a:solidFill>
              </a:rPr>
              <a:t>Beslutning om å iverksette tiltak gjøres av leder med beslutningsmyndighet</a:t>
            </a: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Påvirker tiltaket sannsynlighet, og innvirker det på konsekvensområder? </a:t>
            </a: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Angi hvilke risikomomenter tiltaket har effekt på.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Det kan tildeles oppgaver til aktuelle personer.</a:t>
            </a: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67443" y="604157"/>
            <a:ext cx="16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Tiltak, forts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4354829" y="1853292"/>
            <a:ext cx="3401242" cy="9062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7932484" y="1853291"/>
            <a:ext cx="3554666" cy="19536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354829" y="2816676"/>
            <a:ext cx="3401242" cy="9902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4354829" y="4278083"/>
            <a:ext cx="3401242" cy="9936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085908" y="4278082"/>
            <a:ext cx="3401242" cy="9936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3942173" y="20123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7693435" y="19190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911277" y="297397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831204" y="447620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7764855" y="448844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904552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011" y="1352639"/>
            <a:ext cx="5958400" cy="4536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kstSylinder 1"/>
          <p:cNvSpPr txBox="1"/>
          <p:nvPr/>
        </p:nvSpPr>
        <p:spPr>
          <a:xfrm>
            <a:off x="767443" y="604157"/>
            <a:ext cx="141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Oppgaver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750932" y="1352639"/>
            <a:ext cx="301639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Når en oppgave opprettes velger du hvem som skal ha oppgaven (med tilhørende nødvendig tilganger), frist og prioritet. 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Beskriv oppgaven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Klikk Opprett oppgave</a:t>
            </a:r>
          </a:p>
          <a:p>
            <a:pPr marL="342900" indent="-342900">
              <a:buFont typeface="+mj-lt"/>
              <a:buAutoNum type="arabicPeriod"/>
            </a:pPr>
            <a:endParaRPr lang="nb-NO" sz="170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Den som utfører oppgaven mottar en mail med lenke til oppgaven. Besvar, kryss av for utført og lukk oppgaven.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960779" y="2103568"/>
            <a:ext cx="2868898" cy="15858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032544" y="2103569"/>
            <a:ext cx="2845633" cy="15858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032544" y="4034160"/>
            <a:ext cx="5856471" cy="13349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7984211" y="1734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743786" y="228416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746760" y="451213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8" name="Rektangel 17"/>
          <p:cNvSpPr/>
          <p:nvPr/>
        </p:nvSpPr>
        <p:spPr>
          <a:xfrm>
            <a:off x="9796007" y="5430740"/>
            <a:ext cx="1033670" cy="3737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9501695" y="54307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834162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kstSylinder 6"/>
          <p:cNvSpPr txBox="1"/>
          <p:nvPr/>
        </p:nvSpPr>
        <p:spPr>
          <a:xfrm>
            <a:off x="551935" y="1351006"/>
            <a:ext cx="27464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Vurder sannsynlighet og konsekvens for aktuelle områder etter tiltak.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Endret risiko vi fremkomme i tabellen. Velg alternativ visning i nedtrekksmeny.</a:t>
            </a:r>
          </a:p>
          <a:p>
            <a:pPr marL="342900" indent="-342900">
              <a:buFont typeface="+mj-lt"/>
              <a:buAutoNum type="arabicPeriod"/>
            </a:pPr>
            <a:endParaRPr lang="nb-NO" sz="17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700" smtClean="0">
                <a:solidFill>
                  <a:schemeClr val="accent1">
                    <a:lumMod val="50000"/>
                  </a:schemeClr>
                </a:solidFill>
              </a:rPr>
              <a:t>Tiltak knyttet til det enkelte risikomoment listes opp når dette er koblet i tiltaksfanen. </a:t>
            </a:r>
          </a:p>
          <a:p>
            <a:endParaRPr lang="nb-NO" sz="1700"/>
          </a:p>
        </p:txBody>
      </p:sp>
      <p:sp>
        <p:nvSpPr>
          <p:cNvPr id="9" name="TekstSylinder 8"/>
          <p:cNvSpPr txBox="1"/>
          <p:nvPr/>
        </p:nvSpPr>
        <p:spPr>
          <a:xfrm>
            <a:off x="767443" y="604157"/>
            <a:ext cx="359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smtClean="0">
                <a:solidFill>
                  <a:schemeClr val="accent1">
                    <a:lumMod val="50000"/>
                  </a:schemeClr>
                </a:solidFill>
              </a:rPr>
              <a:t>Risikovurdering etter tiltak</a:t>
            </a:r>
            <a:endParaRPr lang="nb-NO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4041323" y="1351006"/>
            <a:ext cx="7639730" cy="4472437"/>
            <a:chOff x="4041323" y="1326915"/>
            <a:chExt cx="7639730" cy="4472437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1323" y="1326915"/>
              <a:ext cx="7639730" cy="44724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ktangel 9"/>
            <p:cNvSpPr/>
            <p:nvPr/>
          </p:nvSpPr>
          <p:spPr>
            <a:xfrm>
              <a:off x="6613071" y="2334986"/>
              <a:ext cx="906236" cy="66130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6311385" y="2278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9461596" y="3563133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9763282" y="3575159"/>
              <a:ext cx="1258504" cy="128995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7306670" y="5140542"/>
              <a:ext cx="3715116" cy="46536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6960080" y="509972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4972050" y="1914357"/>
              <a:ext cx="1216479" cy="233328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18406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83</Paragraphs>
  <Slides>13</Slides>
  <Notes>0</Notes>
  <TotalTime>734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8">
      <vt:lpstr>Arial</vt:lpstr>
      <vt:lpstr>Calibri Light</vt:lpstr>
      <vt:lpstr>Calibri</vt:lpstr>
      <vt:lpstr>Courier New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Per Gunnar Waldal</dc:creator>
  <dc:description>EK_Avdeling¤2#4¤2# ¤3#EK_Avsnitt¤2#4¤2# ¤3#EK_Bedriftsnavn¤2#1¤2#Sørlandet sykehus HF¤3#EK_GjelderFra¤2#0¤2#10.04.2024¤3#EK_KlGjelderFra¤2#0¤2#¤3#EK_Opprettet¤2#0¤2#26.03.2020¤3#EK_Utgitt¤2#0¤2#26.03.2020¤3#EK_IBrukDato¤2#0¤2#10.04.2024¤3#EK_DokumentID¤2#0¤2#D50514¤3#EK_DokTittel¤2#0¤2#ROS-analyse - brukerveiledning¤3#EK_DokType¤2#0¤2#Brukerveiledning¤3#EK_DocLvlShort¤2#0¤2# ¤3#EK_DocLevel¤2#0¤2# ¤3#EK_EksRef¤2#2¤2# 0	¤3#EK_Erstatter¤2#0¤2#0.06¤3#EK_ErstatterD¤2#0¤2#24.04.2023¤3#EK_Signatur¤2#0¤2#&lt;ikke styrt&gt;¤3#EK_Verifisert¤2#0¤2# ¤3#EK_Hørt¤2#0¤2# ¤3#EK_AuditReview¤2#2¤2# ¤3#EK_AuditApprove¤2#2¤2# ¤3#EK_Gradering¤2#0¤2#Åpen¤3#EK_Gradnr¤2#4¤2#0¤3#EK_Kapittel¤2#4¤2# ¤3#EK_Referanse¤2#2¤2# 0	¤3#EK_RefNr¤2#0¤2#I.6.2.2.2-1¤3#EK_Revisjon¤2#0¤2#-¤3#EK_Ansvarlig¤2#0¤2#Lasse Fangel Nielsen¤3#EK_SkrevetAv¤2#0¤2#Per Gunnar Waldal¤3#EK_DokAnsvNavn¤2#0¤2#Else Kristin Reitan¤3#EK_UText2¤2#0¤2# ¤3#EK_UText3¤2#0¤2# ¤3#EK_UText4¤2#0¤2# ¤3#EK_Status¤2#0¤2#I bruk¤3#EK_Stikkord¤2#0¤2#¤3#EK_SuperStikkord¤2#0¤2#¤3#EK_Rapport¤2#3¤2#¤3#EK_EKPrintMerke¤2#0¤2#¤3#EK_Watermark¤2#0¤2#¤3#EK_Utgave¤2#0¤2#0.07¤3#EK_Merknad¤2#7¤2#¤3#EK_VerLogg¤2#2¤2#Ver. 0.07 - 10.04.2024|¤1#Ver. 0.06 - 24.04.2023|Forlenget gyldighet til 24.04.2025 uten endringer i dokumentet.¤1#Ver. 0.05 - 15.06.2021|¤1#Ver. 0.04 - 06.04.2020|¤1#Ver. 0.03 - 30.03.2020|¤1#Ver. 0.02 - 26.03.2020|¤1#Ver. 0.01 - 26.03.2020|¤1#Ver. 0.00 - 26.03.2020|¤3#EK_RF1¤2#4¤2#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¤3#EK_DL¤2#0¤2#1¤3#EK_GjelderTil¤2#0¤2#10.04.2026¤3#EK_Vedlegg¤2#2¤2# 0	¤3#EK_AvdelingOver¤2#4¤2# ¤3#EK_HRefNr¤2#0¤2# ¤3#EK_HbNavn¤2#0¤2# ¤3#EK_DokRefnr¤2#4¤2#000106020202¤3#EK_Dokendrdato¤2#4¤2#10.05.2023 13:36:26¤3#EK_HbType¤2#4¤2# ¤3#EK_Offisiell¤2#4¤2# ¤3#EK_VedleggRef¤2#4¤2#I.6.2.2.2-1¤3#EK_Strukt00¤2#5¤2#¤5#I¤5#Foretaksnivå¤5#0¤5#0¤4#.¤5#6¤5#Virksomhetsstyring¤5#0¤5#0¤4#.¤5#2¤5#Kvalitet og pasientsikkerhet¤5#0¤5#0¤4#.¤5#2¤5#Dokumentstyring¤5#0¤5#0¤4#.¤5#2¤5#Brukerveiledninger EK¤5#0¤5#0¤4#\¤3#EK_Strukt01¤2#5¤2#¤3#EK_Strukt02¤2#5¤2# 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¤3#EKR_Strukt00¤2#5¤2#¤5#I¤5#Foretaksnivå¤5#0¤5#0¤4#.¤5#6¤5#Virksomhetsstyring¤5#0¤5#0¤4#.¤5#2¤5#Kvalitet og pasientsikkerhet¤5#0¤5#0¤4#.¤5#2¤5#Dokumentstyring¤5#0¤5#0¤4#.¤5#2¤5#Brukerveiledninger EK¤5#0¤5#0¤4#\¤3#</dc:description>
  <cp:keywords>&lt;dok50514.pptx&gt;&lt;n&gt;ek_type&lt;/n&gt;&lt;v&gt;DOK&lt;/v&gt;&lt;n&gt;khb&lt;/n&gt;&lt;v&gt;UB&lt;/v&gt;&lt;n&gt;beskyttet&lt;/n&gt;&lt;v&gt;nei&lt;/v&gt;&lt;/dok50514.pptx&gt;</cp:keywords>
  <cp:lastModifiedBy>Vemund Gitlestad</cp:lastModifiedBy>
  <cp:revision>115</cp:revision>
  <dcterms:created xsi:type="dcterms:W3CDTF">2020-03-20T13:06:17Z</dcterms:created>
  <dcterms:modified xsi:type="dcterms:W3CDTF">2024-10-18T14:28:24Z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