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5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64" r:id="rId2"/>
    <p:sldId id="267" r:id="rId3"/>
    <p:sldId id="259" r:id="rId4"/>
    <p:sldId id="260" r:id="rId5"/>
    <p:sldId id="261" r:id="rId6"/>
    <p:sldId id="256" r:id="rId7"/>
    <p:sldId id="258" r:id="rId8"/>
    <p:sldId id="262" r:id="rId9"/>
    <p:sldId id="265" r:id="rId10"/>
    <p:sldId id="266" r:id="rId11"/>
    <p:sldId id="263" r:id="rId12"/>
  </p:sldIdLst>
  <p:sldSz cx="12192000" cy="6858000"/>
  <p:notesSz cx="6858000" cy="9144000"/>
  <p:custDataLst>
    <p:tags r:id="rId13"/>
  </p:custData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8" d="100"/>
          <a:sy n="88" d="100"/>
        </p:scale>
        <p:origin x="90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tags" Target="tags/tag1.xml" /><Relationship Id="rId14" Type="http://schemas.openxmlformats.org/officeDocument/2006/relationships/presProps" Target="presProps.xml" /><Relationship Id="rId15" Type="http://schemas.openxmlformats.org/officeDocument/2006/relationships/viewProps" Target="viewProps.xml" /><Relationship Id="rId16" Type="http://schemas.openxmlformats.org/officeDocument/2006/relationships/theme" Target="theme/theme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8002F-0AD8-4D83-982C-107F06204493}" type="datetimeFigureOut">
              <a:rPr lang="nb-NO" smtClean="0"/>
              <a:t>02.03.2023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B637-3C2D-4A4A-BBD7-49E14A1844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7096888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8002F-0AD8-4D83-982C-107F06204493}" type="datetimeFigureOut">
              <a:rPr lang="nb-NO" smtClean="0"/>
              <a:t>02.03.2023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B637-3C2D-4A4A-BBD7-49E14A1844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0587723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8002F-0AD8-4D83-982C-107F06204493}" type="datetimeFigureOut">
              <a:rPr lang="nb-NO" smtClean="0"/>
              <a:t>02.03.2023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B637-3C2D-4A4A-BBD7-49E14A1844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976330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8002F-0AD8-4D83-982C-107F06204493}" type="datetimeFigureOut">
              <a:rPr lang="nb-NO" smtClean="0"/>
              <a:t>02.03.2023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B637-3C2D-4A4A-BBD7-49E14A1844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250197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8002F-0AD8-4D83-982C-107F06204493}" type="datetimeFigureOut">
              <a:rPr lang="nb-NO" smtClean="0"/>
              <a:t>02.03.2023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B637-3C2D-4A4A-BBD7-49E14A1844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4328001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8002F-0AD8-4D83-982C-107F06204493}" type="datetimeFigureOut">
              <a:rPr lang="nb-NO" smtClean="0"/>
              <a:t>02.03.2023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B637-3C2D-4A4A-BBD7-49E14A1844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6458048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8002F-0AD8-4D83-982C-107F06204493}" type="datetimeFigureOut">
              <a:rPr lang="nb-NO" smtClean="0"/>
              <a:t>02.03.2023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B637-3C2D-4A4A-BBD7-49E14A1844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1678872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8002F-0AD8-4D83-982C-107F06204493}" type="datetimeFigureOut">
              <a:rPr lang="nb-NO" smtClean="0"/>
              <a:t>02.03.2023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B637-3C2D-4A4A-BBD7-49E14A1844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1484943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8002F-0AD8-4D83-982C-107F06204493}" type="datetimeFigureOut">
              <a:rPr lang="nb-NO" smtClean="0"/>
              <a:t>02.03.2023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B637-3C2D-4A4A-BBD7-49E14A1844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364545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8002F-0AD8-4D83-982C-107F06204493}" type="datetimeFigureOut">
              <a:rPr lang="nb-NO" smtClean="0"/>
              <a:t>02.03.2023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B637-3C2D-4A4A-BBD7-49E14A1844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4125305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8002F-0AD8-4D83-982C-107F06204493}" type="datetimeFigureOut">
              <a:rPr lang="nb-NO" smtClean="0"/>
              <a:t>02.03.2023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B637-3C2D-4A4A-BBD7-49E14A1844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5435124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8002F-0AD8-4D83-982C-107F06204493}" type="datetimeFigureOut">
              <a:rPr lang="nb-NO" smtClean="0"/>
              <a:t>02.03.2023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B637-3C2D-4A4A-BBD7-49E14A1844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4344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2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3.png" /><Relationship Id="rId3" Type="http://schemas.openxmlformats.org/officeDocument/2006/relationships/image" Target="../media/image1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.png" /><Relationship Id="rId3" Type="http://schemas.openxmlformats.org/officeDocument/2006/relationships/image" Target="../media/image1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png" /><Relationship Id="rId3" Type="http://schemas.openxmlformats.org/officeDocument/2006/relationships/image" Target="../media/image1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Relationship Id="rId3" Type="http://schemas.openxmlformats.org/officeDocument/2006/relationships/image" Target="../media/image1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7.png" /><Relationship Id="rId3" Type="http://schemas.openxmlformats.org/officeDocument/2006/relationships/image" Target="../media/image1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8.png" /><Relationship Id="rId3" Type="http://schemas.openxmlformats.org/officeDocument/2006/relationships/image" Target="../media/image1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9.png" /><Relationship Id="rId4" Type="http://schemas.openxmlformats.org/officeDocument/2006/relationships/image" Target="../media/image10.png" /><Relationship Id="rId5" Type="http://schemas.openxmlformats.org/officeDocument/2006/relationships/image" Target="../media/image11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lassholder for tekst 3"/>
          <p:cNvSpPr txBox="1"/>
          <p:nvPr/>
        </p:nvSpPr>
        <p:spPr>
          <a:xfrm>
            <a:off x="4947066" y="4138617"/>
            <a:ext cx="2596734" cy="831372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2400" b="1" smtClean="0">
                <a:solidFill>
                  <a:schemeClr val="accent1">
                    <a:lumMod val="50000"/>
                  </a:schemeClr>
                </a:solidFill>
              </a:rPr>
              <a:t>Brukerveiledning</a:t>
            </a:r>
          </a:p>
          <a:p>
            <a:pPr algn="ctr"/>
            <a:endParaRPr lang="nb-NO" sz="2400" b="1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Bilde 3" descr="Logo SSHF_CMYK[1]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8840466" y="383786"/>
            <a:ext cx="3000375" cy="500380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2620223" y="2147054"/>
            <a:ext cx="69881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4800" b="1">
                <a:solidFill>
                  <a:schemeClr val="accent1">
                    <a:lumMod val="75000"/>
                  </a:schemeClr>
                </a:solidFill>
              </a:rPr>
              <a:t>Modul for handlingsplaner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7" y="4138617"/>
            <a:ext cx="286702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24928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916" y="1394419"/>
            <a:ext cx="8108204" cy="3982719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685619" y="1457141"/>
            <a:ext cx="2157738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700" smtClean="0">
                <a:solidFill>
                  <a:schemeClr val="accent1">
                    <a:lumMod val="75000"/>
                  </a:schemeClr>
                </a:solidFill>
              </a:rPr>
              <a:t>Du kan kopiere en plan ved å kikke på menyvalget på overliggende meny.</a:t>
            </a:r>
          </a:p>
          <a:p>
            <a:endParaRPr lang="nb-NO" sz="170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b-NO" sz="1700" smtClean="0">
                <a:solidFill>
                  <a:schemeClr val="accent1">
                    <a:lumMod val="75000"/>
                  </a:schemeClr>
                </a:solidFill>
              </a:rPr>
              <a:t>Ta med ønskede elementer fra eksisterende plan.</a:t>
            </a:r>
          </a:p>
          <a:p>
            <a:endParaRPr lang="nb-NO" sz="170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b-NO" sz="1700" smtClean="0">
                <a:solidFill>
                  <a:schemeClr val="accent1">
                    <a:lumMod val="75000"/>
                  </a:schemeClr>
                </a:solidFill>
              </a:rPr>
              <a:t>Pågående tiltak kan videreføres i ny plan.</a:t>
            </a:r>
            <a:endParaRPr lang="nb-NO" sz="17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767443" y="604157"/>
            <a:ext cx="5007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smtClean="0">
                <a:solidFill>
                  <a:schemeClr val="accent1">
                    <a:lumMod val="75000"/>
                  </a:schemeClr>
                </a:solidFill>
              </a:rPr>
              <a:t>Kopiere ny handlingsplan for neste år</a:t>
            </a:r>
            <a:endParaRPr lang="nb-NO" sz="24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8668139" y="2138149"/>
            <a:ext cx="572486" cy="51137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9240624" y="2138148"/>
            <a:ext cx="2590495" cy="3497542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645987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kstSylinder 2"/>
          <p:cNvSpPr txBox="1"/>
          <p:nvPr/>
        </p:nvSpPr>
        <p:spPr>
          <a:xfrm>
            <a:off x="767443" y="604157"/>
            <a:ext cx="1482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smtClean="0">
                <a:solidFill>
                  <a:schemeClr val="accent1">
                    <a:lumMod val="75000"/>
                  </a:schemeClr>
                </a:solidFill>
              </a:rPr>
              <a:t>Rapporter</a:t>
            </a:r>
            <a:endParaRPr lang="nb-NO" sz="2400" b="1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5" name="Gruppe 4"/>
          <p:cNvGrpSpPr/>
          <p:nvPr/>
        </p:nvGrpSpPr>
        <p:grpSpPr>
          <a:xfrm>
            <a:off x="3429980" y="1362465"/>
            <a:ext cx="8180614" cy="3460485"/>
            <a:chOff x="3429980" y="1362465"/>
            <a:chExt cx="8180614" cy="3460485"/>
          </a:xfrm>
        </p:grpSpPr>
        <p:pic>
          <p:nvPicPr>
            <p:cNvPr id="2" name="Bild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29980" y="1362465"/>
              <a:ext cx="8180614" cy="3460485"/>
            </a:xfrm>
            <a:prstGeom prst="rect">
              <a:avLst/>
            </a:prstGeom>
          </p:spPr>
        </p:pic>
        <p:sp>
          <p:nvSpPr>
            <p:cNvPr id="4" name="Rektangel 3"/>
            <p:cNvSpPr/>
            <p:nvPr/>
          </p:nvSpPr>
          <p:spPr>
            <a:xfrm>
              <a:off x="8523595" y="2501263"/>
              <a:ext cx="1209214" cy="273760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" name="Rektangel 6"/>
            <p:cNvSpPr/>
            <p:nvPr/>
          </p:nvSpPr>
          <p:spPr>
            <a:xfrm>
              <a:off x="3613159" y="3456702"/>
              <a:ext cx="1209214" cy="273760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8" name="TekstSylinder 7"/>
          <p:cNvSpPr txBox="1"/>
          <p:nvPr/>
        </p:nvSpPr>
        <p:spPr>
          <a:xfrm>
            <a:off x="710110" y="1604099"/>
            <a:ext cx="2151961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700" smtClean="0">
                <a:solidFill>
                  <a:schemeClr val="accent1">
                    <a:lumMod val="75000"/>
                  </a:schemeClr>
                </a:solidFill>
              </a:rPr>
              <a:t>I modulen vil det være mulig å ta ut rapporter og status for ulike parametre.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b-NO" sz="1400" smtClean="0">
                <a:solidFill>
                  <a:schemeClr val="accent1">
                    <a:lumMod val="75000"/>
                  </a:schemeClr>
                </a:solidFill>
              </a:rPr>
              <a:t>Velg arkfanen rapporter.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b-NO" sz="1400" smtClean="0">
                <a:solidFill>
                  <a:schemeClr val="accent1">
                    <a:lumMod val="75000"/>
                  </a:schemeClr>
                </a:solidFill>
              </a:rPr>
              <a:t>Marker Sørlandet sykehus for generelle rapporter.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b-NO" sz="1400" smtClean="0">
                <a:solidFill>
                  <a:schemeClr val="accent1">
                    <a:lumMod val="75000"/>
                  </a:schemeClr>
                </a:solidFill>
              </a:rPr>
              <a:t>Du kan lage egne rapporter og plassere de under egen enhet.</a:t>
            </a:r>
          </a:p>
          <a:p>
            <a:endParaRPr lang="nb-NO" sz="170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Bilde 8" descr="Logo SSHF_CMYK[1]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0177272" y="328660"/>
            <a:ext cx="1471545" cy="28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198411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kstSylinder 5"/>
          <p:cNvSpPr txBox="1"/>
          <p:nvPr/>
        </p:nvSpPr>
        <p:spPr>
          <a:xfrm>
            <a:off x="538843" y="328660"/>
            <a:ext cx="3584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smtClean="0">
                <a:solidFill>
                  <a:schemeClr val="accent1">
                    <a:lumMod val="75000"/>
                  </a:schemeClr>
                </a:solidFill>
              </a:rPr>
              <a:t>Modul for handlingsplaner</a:t>
            </a:r>
            <a:endParaRPr lang="nb-NO" sz="2400" b="1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Bilde 12" descr="Logo SSHF_CMYK[1]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0177272" y="328660"/>
            <a:ext cx="1471545" cy="283726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767443" y="1288906"/>
            <a:ext cx="1029516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ct val="0"/>
              </a:spcAft>
            </a:pPr>
            <a:r>
              <a:rPr lang="nb-NO" sz="200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 kan velge mellom følgende to maler for handlingsplaner: </a:t>
            </a:r>
          </a:p>
          <a:p>
            <a:pPr marL="457200">
              <a:spcAft>
                <a:spcPct val="0"/>
              </a:spcAft>
            </a:pPr>
            <a:endParaRPr lang="nb-NO" sz="200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sz="2000" b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HMS-handlingsplan</a:t>
            </a:r>
            <a:r>
              <a:rPr lang="nb-NO" sz="200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skal </a:t>
            </a:r>
            <a:r>
              <a:rPr lang="nb-NO" sz="200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brukes for oppfølging av medarbeiderundersøkelsen </a:t>
            </a:r>
            <a:r>
              <a:rPr lang="nb-NO" sz="200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ForBedring</a:t>
            </a:r>
            <a:r>
              <a:rPr lang="nb-NO" sz="200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b-NO" sz="200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 oppfølging </a:t>
            </a:r>
            <a:r>
              <a:rPr lang="nb-NO" sz="200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etter vernerunder. </a:t>
            </a:r>
            <a:endParaRPr lang="nb-NO" sz="200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ct val="0"/>
              </a:spcAft>
            </a:pPr>
            <a:endParaRPr lang="nb-NO" sz="200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/>
            <a:r>
              <a:rPr lang="nb-NO" sz="2000" smtClean="0">
                <a:solidFill>
                  <a:srgbClr val="0070C0"/>
                </a:solidFill>
              </a:rPr>
              <a:t>	Du legger inn tiltak fra både Forbedring og vernerunden i samme handlingsplan. </a:t>
            </a:r>
            <a:endParaRPr lang="nb-NO" sz="2000">
              <a:solidFill>
                <a:srgbClr val="0070C0"/>
              </a:solidFill>
            </a:endParaRPr>
          </a:p>
          <a:p>
            <a:pPr marL="457200"/>
            <a:endParaRPr lang="nb-NO" sz="2000">
              <a:solidFill>
                <a:srgbClr val="0070C0"/>
              </a:solidFill>
            </a:endParaRPr>
          </a:p>
          <a:p>
            <a:pPr marL="457200"/>
            <a:r>
              <a:rPr lang="nb-NO" sz="200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Rapporten </a:t>
            </a:r>
            <a:r>
              <a:rPr lang="nb-NO" sz="200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 undersøkelsen </a:t>
            </a:r>
            <a:r>
              <a:rPr lang="nb-NO" sz="200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ForBedring </a:t>
            </a:r>
            <a:r>
              <a:rPr lang="nb-NO" sz="200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 utfylte vernerundeskjema skal lastes opp </a:t>
            </a:r>
            <a:r>
              <a:rPr lang="nb-NO" sz="200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som </a:t>
            </a:r>
            <a:r>
              <a:rPr lang="nb-NO" sz="200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vedlegg til handlingsplanen. Utfylte vernerundeskjema skal ikke lenger lagres i EK.</a:t>
            </a:r>
            <a:endParaRPr lang="nb-NO" sz="2000">
              <a:solidFill>
                <a:srgbClr val="0070C0"/>
              </a:solidFill>
            </a:endParaRPr>
          </a:p>
          <a:p>
            <a:pPr marL="800100" indent="-342900">
              <a:spcAft>
                <a:spcPct val="0"/>
              </a:spcAft>
              <a:buFontTx/>
              <a:buChar char="-"/>
            </a:pPr>
            <a:endParaRPr lang="nb-NO" sz="200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ct val="0"/>
              </a:spcAft>
            </a:pPr>
            <a:endParaRPr lang="nb-NO" sz="200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nb-NO" sz="2000"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Generell handlingsplan </a:t>
            </a:r>
            <a:r>
              <a:rPr lang="nb-NO" sz="200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benyttes for </a:t>
            </a:r>
            <a:r>
              <a:rPr lang="nb-NO" sz="200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øvrige handlingsplaner, f. eks virksomhetsplaner og andre planer der det er behov for å ha oversikt og kunne følge opp vedtatte tiltak.</a:t>
            </a:r>
            <a:endParaRPr lang="nb-NO" sz="200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/>
            <a:endParaRPr lang="nb-NO" sz="2000" smtClean="0">
              <a:solidFill>
                <a:srgbClr val="0070C0"/>
              </a:solidFill>
            </a:endParaRPr>
          </a:p>
          <a:p>
            <a:pPr marL="457200">
              <a:spcAft>
                <a:spcPct val="0"/>
              </a:spcAft>
            </a:pPr>
            <a:endParaRPr lang="nb-NO" sz="200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361010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kstSylinder 5"/>
          <p:cNvSpPr txBox="1"/>
          <p:nvPr/>
        </p:nvSpPr>
        <p:spPr>
          <a:xfrm>
            <a:off x="538843" y="328660"/>
            <a:ext cx="3584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smtClean="0">
                <a:solidFill>
                  <a:schemeClr val="accent1">
                    <a:lumMod val="75000"/>
                  </a:schemeClr>
                </a:solidFill>
              </a:rPr>
              <a:t>Modul for handlingsplaner</a:t>
            </a:r>
            <a:endParaRPr lang="nb-NO" sz="24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167954" y="1041023"/>
            <a:ext cx="3197104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700" smtClean="0">
                <a:solidFill>
                  <a:srgbClr val="0070C0"/>
                </a:solidFill>
              </a:rPr>
              <a:t>Gå inn i Kvalitetsportalen</a:t>
            </a:r>
          </a:p>
          <a:p>
            <a:pPr marL="342900" indent="-342900">
              <a:buFont typeface="+mj-lt"/>
              <a:buAutoNum type="arabicPeriod"/>
            </a:pPr>
            <a:endParaRPr lang="nb-NO" sz="1700" smtClean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nb-NO" sz="1700" smtClean="0">
                <a:solidFill>
                  <a:srgbClr val="0070C0"/>
                </a:solidFill>
              </a:rPr>
              <a:t>Gå til modul for handlingsplaner ved å velge menypunktet «Handlingsplaner», jf. </a:t>
            </a:r>
            <a:r>
              <a:rPr lang="nb-NO" sz="1700">
                <a:solidFill>
                  <a:srgbClr val="0070C0"/>
                </a:solidFill>
              </a:rPr>
              <a:t>b</a:t>
            </a:r>
            <a:r>
              <a:rPr lang="nb-NO" sz="1700" smtClean="0">
                <a:solidFill>
                  <a:srgbClr val="0070C0"/>
                </a:solidFill>
              </a:rPr>
              <a:t>ildet.</a:t>
            </a:r>
            <a:endParaRPr lang="nb-NO" sz="1400" smtClean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nb-NO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nb-NO" sz="1700" smtClean="0">
                <a:solidFill>
                  <a:srgbClr val="0070C0"/>
                </a:solidFill>
              </a:rPr>
              <a:t>For å opprette ny handlingsplan, velg aktuell handlingsplan i blått felt under Ny handlingsplan på venstre side. </a:t>
            </a:r>
          </a:p>
          <a:p>
            <a:pPr marL="342900" indent="-342900">
              <a:buFont typeface="+mj-lt"/>
              <a:buAutoNum type="arabicPeriod"/>
            </a:pPr>
            <a:endParaRPr lang="nb-NO" sz="170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nb-NO" sz="1700">
                <a:solidFill>
                  <a:srgbClr val="0070C0"/>
                </a:solidFill>
              </a:rPr>
              <a:t>For å arbeide videre med en eksisterende handlingsplan, velg </a:t>
            </a:r>
            <a:r>
              <a:rPr lang="nb-NO" sz="1700" smtClean="0">
                <a:solidFill>
                  <a:srgbClr val="0070C0"/>
                </a:solidFill>
              </a:rPr>
              <a:t>aktuell handlingsplan </a:t>
            </a:r>
            <a:r>
              <a:rPr lang="nb-NO" sz="1700">
                <a:solidFill>
                  <a:srgbClr val="0070C0"/>
                </a:solidFill>
              </a:rPr>
              <a:t>i grønt felt under Behandle </a:t>
            </a:r>
            <a:r>
              <a:rPr lang="nb-NO" sz="1700" smtClean="0">
                <a:solidFill>
                  <a:srgbClr val="0070C0"/>
                </a:solidFill>
              </a:rPr>
              <a:t>handlingsplan.</a:t>
            </a:r>
            <a:endParaRPr lang="nb-NO" sz="1700">
              <a:solidFill>
                <a:srgbClr val="0070C0"/>
              </a:solidFill>
            </a:endParaRPr>
          </a:p>
          <a:p>
            <a:endParaRPr lang="nb-NO" sz="1400">
              <a:solidFill>
                <a:srgbClr val="0070C0"/>
              </a:solidFill>
            </a:endParaRPr>
          </a:p>
        </p:txBody>
      </p:sp>
      <p:grpSp>
        <p:nvGrpSpPr>
          <p:cNvPr id="8" name="Gruppe 7"/>
          <p:cNvGrpSpPr/>
          <p:nvPr/>
        </p:nvGrpSpPr>
        <p:grpSpPr>
          <a:xfrm>
            <a:off x="3524008" y="1041023"/>
            <a:ext cx="8298578" cy="4497387"/>
            <a:chOff x="3524008" y="1041023"/>
            <a:chExt cx="8298578" cy="4497387"/>
          </a:xfrm>
        </p:grpSpPr>
        <p:pic>
          <p:nvPicPr>
            <p:cNvPr id="7" name="Bild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88697" y="1041023"/>
              <a:ext cx="8033889" cy="4497387"/>
            </a:xfrm>
            <a:prstGeom prst="rect">
              <a:avLst/>
            </a:prstGeom>
          </p:spPr>
        </p:pic>
        <p:sp>
          <p:nvSpPr>
            <p:cNvPr id="4" name="Rektangel 3"/>
            <p:cNvSpPr/>
            <p:nvPr/>
          </p:nvSpPr>
          <p:spPr>
            <a:xfrm>
              <a:off x="8076213" y="1385863"/>
              <a:ext cx="1168315" cy="266469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4" name="Rektangel 13"/>
            <p:cNvSpPr/>
            <p:nvPr/>
          </p:nvSpPr>
          <p:spPr>
            <a:xfrm>
              <a:off x="3886669" y="2243055"/>
              <a:ext cx="1934468" cy="61444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3" name="Rektangel 22"/>
            <p:cNvSpPr/>
            <p:nvPr/>
          </p:nvSpPr>
          <p:spPr>
            <a:xfrm>
              <a:off x="3886670" y="3135617"/>
              <a:ext cx="1934468" cy="636283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0" name="TekstSylinder 9"/>
            <p:cNvSpPr txBox="1"/>
            <p:nvPr/>
          </p:nvSpPr>
          <p:spPr>
            <a:xfrm>
              <a:off x="7988630" y="104102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mtClean="0">
                  <a:solidFill>
                    <a:schemeClr val="accent1">
                      <a:lumMod val="75000"/>
                    </a:schemeClr>
                  </a:solidFill>
                </a:rPr>
                <a:t>1</a:t>
              </a:r>
              <a:endParaRPr lang="nb-NO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1" name="TekstSylinder 10"/>
            <p:cNvSpPr txBox="1"/>
            <p:nvPr/>
          </p:nvSpPr>
          <p:spPr>
            <a:xfrm>
              <a:off x="3535997" y="2323012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>
                  <a:solidFill>
                    <a:schemeClr val="accent1">
                      <a:lumMod val="75000"/>
                    </a:schemeClr>
                  </a:solidFill>
                </a:rPr>
                <a:t>2</a:t>
              </a:r>
            </a:p>
          </p:txBody>
        </p:sp>
        <p:sp>
          <p:nvSpPr>
            <p:cNvPr id="12" name="TekstSylinder 11"/>
            <p:cNvSpPr txBox="1"/>
            <p:nvPr/>
          </p:nvSpPr>
          <p:spPr>
            <a:xfrm>
              <a:off x="3524008" y="3264266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>
                  <a:solidFill>
                    <a:schemeClr val="accent1">
                      <a:lumMod val="75000"/>
                    </a:schemeClr>
                  </a:solidFill>
                </a:rPr>
                <a:t>3</a:t>
              </a:r>
            </a:p>
          </p:txBody>
        </p:sp>
      </p:grpSp>
      <p:pic>
        <p:nvPicPr>
          <p:cNvPr id="13" name="Bilde 12" descr="Logo SSHF_CMYK[1]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0177272" y="328660"/>
            <a:ext cx="1471545" cy="28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599303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kstSylinder 4"/>
          <p:cNvSpPr txBox="1"/>
          <p:nvPr/>
        </p:nvSpPr>
        <p:spPr>
          <a:xfrm>
            <a:off x="551936" y="1837120"/>
            <a:ext cx="3053564" cy="397031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b-NO" sz="1700" smtClean="0">
                <a:solidFill>
                  <a:schemeClr val="accent1">
                    <a:lumMod val="75000"/>
                  </a:schemeClr>
                </a:solidFill>
              </a:rPr>
              <a:t>Gi handlingsplanen en tittel</a:t>
            </a:r>
            <a:r>
              <a:rPr lang="nb-NO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b-NO" sz="1400" smtClean="0">
                <a:solidFill>
                  <a:schemeClr val="accent1">
                    <a:lumMod val="75000"/>
                  </a:schemeClr>
                </a:solidFill>
              </a:rPr>
              <a:t>Gi planen en beskrivende tittel inkludert perioden den gjelder for.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nb-NO" sz="1400" smtClean="0">
              <a:solidFill>
                <a:schemeClr val="accent1">
                  <a:lumMod val="75000"/>
                </a:schemeClr>
              </a:solidFill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b-NO" sz="1400" smtClean="0">
                <a:solidFill>
                  <a:schemeClr val="accent1">
                    <a:lumMod val="75000"/>
                  </a:schemeClr>
                </a:solidFill>
              </a:rPr>
              <a:t>For HMS-handlingsplaner utarbeides det kun én pr år. </a:t>
            </a:r>
            <a:br>
              <a:rPr lang="nb-NO" sz="140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nb-NO" sz="1400" smtClean="0">
                <a:solidFill>
                  <a:schemeClr val="accent1">
                    <a:lumMod val="75000"/>
                  </a:schemeClr>
                </a:solidFill>
              </a:rPr>
              <a:t>Tittel på planen kan derfor være årstallet den gjelder for</a:t>
            </a:r>
            <a:br>
              <a:rPr lang="nb-NO" sz="140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nb-NO" sz="1400" smtClean="0">
                <a:solidFill>
                  <a:schemeClr val="accent1">
                    <a:lumMod val="75000"/>
                  </a:schemeClr>
                </a:solidFill>
              </a:rPr>
              <a:t>(f.eks 2020)</a:t>
            </a:r>
          </a:p>
          <a:p>
            <a:pPr marL="342900" indent="-342900">
              <a:buFont typeface="+mj-lt"/>
              <a:buAutoNum type="arabicPeriod"/>
            </a:pPr>
            <a:endParaRPr lang="nb-NO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nb-NO" sz="1700" err="1" smtClean="0">
                <a:solidFill>
                  <a:schemeClr val="accent1">
                    <a:lumMod val="75000"/>
                  </a:schemeClr>
                </a:solidFill>
              </a:rPr>
              <a:t>Definér hvor ansvar for planen skal følges opp.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b-NO" sz="1400" smtClean="0">
                <a:solidFill>
                  <a:schemeClr val="accent1">
                    <a:lumMod val="75000"/>
                  </a:schemeClr>
                </a:solidFill>
              </a:rPr>
              <a:t>Plasser planen i organisasjonstreet, (klinikk, avdeling eller enhet).</a:t>
            </a:r>
          </a:p>
          <a:p>
            <a:endParaRPr lang="nb-NO" sz="14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767443" y="604157"/>
            <a:ext cx="3427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smtClean="0">
                <a:solidFill>
                  <a:schemeClr val="accent1">
                    <a:lumMod val="75000"/>
                  </a:schemeClr>
                </a:solidFill>
              </a:rPr>
              <a:t>Opprett ny handlingsplan</a:t>
            </a:r>
            <a:endParaRPr lang="nb-NO" sz="2400" b="1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Bilde 11" descr="Logo SSHF_CMYK[1]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0177272" y="328660"/>
            <a:ext cx="1471545" cy="283726"/>
          </a:xfrm>
          <a:prstGeom prst="rect">
            <a:avLst/>
          </a:prstGeom>
        </p:spPr>
      </p:pic>
      <p:grpSp>
        <p:nvGrpSpPr>
          <p:cNvPr id="6" name="Gruppe 5"/>
          <p:cNvGrpSpPr/>
          <p:nvPr/>
        </p:nvGrpSpPr>
        <p:grpSpPr>
          <a:xfrm>
            <a:off x="4622227" y="1221111"/>
            <a:ext cx="6946565" cy="5285825"/>
            <a:chOff x="5299864" y="1199171"/>
            <a:chExt cx="6456580" cy="5202335"/>
          </a:xfrm>
        </p:grpSpPr>
        <p:pic>
          <p:nvPicPr>
            <p:cNvPr id="2" name="Bild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99864" y="1199171"/>
              <a:ext cx="6456580" cy="5202335"/>
            </a:xfrm>
            <a:prstGeom prst="rect">
              <a:avLst/>
            </a:prstGeom>
          </p:spPr>
        </p:pic>
        <p:sp>
          <p:nvSpPr>
            <p:cNvPr id="3" name="Rektangel 2"/>
            <p:cNvSpPr/>
            <p:nvPr/>
          </p:nvSpPr>
          <p:spPr>
            <a:xfrm>
              <a:off x="8528154" y="3012621"/>
              <a:ext cx="2305853" cy="220437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4" name="Rektangel 3"/>
            <p:cNvSpPr/>
            <p:nvPr/>
          </p:nvSpPr>
          <p:spPr>
            <a:xfrm>
              <a:off x="9623668" y="3743595"/>
              <a:ext cx="1700196" cy="294592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" name="TekstSylinder 6"/>
            <p:cNvSpPr txBox="1"/>
            <p:nvPr/>
          </p:nvSpPr>
          <p:spPr>
            <a:xfrm>
              <a:off x="8277227" y="2938173"/>
              <a:ext cx="250927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b-NO" smtClean="0">
                  <a:solidFill>
                    <a:schemeClr val="accent1">
                      <a:lumMod val="75000"/>
                    </a:schemeClr>
                  </a:solidFill>
                </a:rPr>
                <a:t>1</a:t>
              </a:r>
              <a:endParaRPr lang="nb-NO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" name="TekstSylinder 7"/>
            <p:cNvSpPr txBox="1"/>
            <p:nvPr/>
          </p:nvSpPr>
          <p:spPr>
            <a:xfrm>
              <a:off x="9191088" y="3726906"/>
              <a:ext cx="248841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b-NO">
                  <a:solidFill>
                    <a:schemeClr val="accent1">
                      <a:lumMod val="75000"/>
                    </a:schemeClr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1280643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TekstSylinder 8"/>
          <p:cNvSpPr txBox="1"/>
          <p:nvPr/>
        </p:nvSpPr>
        <p:spPr>
          <a:xfrm>
            <a:off x="551935" y="1186414"/>
            <a:ext cx="2950543" cy="558614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b-NO" sz="1700" smtClean="0">
                <a:solidFill>
                  <a:schemeClr val="accent1">
                    <a:lumMod val="75000"/>
                  </a:schemeClr>
                </a:solidFill>
              </a:rPr>
              <a:t>Feltene i toppen på siden fylles inn automatisk.</a:t>
            </a:r>
            <a:br>
              <a:rPr lang="nb-NO" sz="1700" smtClean="0">
                <a:solidFill>
                  <a:schemeClr val="accent1">
                    <a:lumMod val="75000"/>
                  </a:schemeClr>
                </a:solidFill>
              </a:rPr>
            </a:br>
            <a:endParaRPr lang="nb-NO" sz="170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nb-NO" sz="1700" smtClean="0">
                <a:solidFill>
                  <a:schemeClr val="accent1">
                    <a:lumMod val="75000"/>
                  </a:schemeClr>
                </a:solidFill>
              </a:rPr>
              <a:t>I fanen «Beskrivelse» skriver du kort om bakgrunn og mål. Du kan også oppnevne en saksbehandler, sette frist og velge om verneombudet skal involveres.</a:t>
            </a:r>
            <a:br>
              <a:rPr lang="nb-NO" sz="1700" smtClean="0">
                <a:solidFill>
                  <a:schemeClr val="accent1">
                    <a:lumMod val="75000"/>
                  </a:schemeClr>
                </a:solidFill>
              </a:rPr>
            </a:br>
            <a:endParaRPr lang="nb-NO" sz="170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nb-NO" sz="1700" smtClean="0">
                <a:solidFill>
                  <a:schemeClr val="accent1">
                    <a:lumMod val="75000"/>
                  </a:schemeClr>
                </a:solidFill>
              </a:rPr>
              <a:t>Referanser kan kobles til ved å klikke på den grønne +-tegnet.</a:t>
            </a:r>
          </a:p>
          <a:p>
            <a:endParaRPr lang="nb-NO" sz="1700" smtClean="0">
              <a:solidFill>
                <a:schemeClr val="accent1">
                  <a:lumMod val="75000"/>
                </a:schemeClr>
              </a:solidFill>
            </a:endParaRPr>
          </a:p>
          <a:p>
            <a:pPr marL="358775"/>
            <a:r>
              <a:rPr lang="nb-NO" sz="1700" smtClean="0">
                <a:solidFill>
                  <a:schemeClr val="accent1">
                    <a:lumMod val="75000"/>
                  </a:schemeClr>
                </a:solidFill>
              </a:rPr>
              <a:t>Dokumenter, f.eks virksomhetsplanen,  rapporten etter ForBedring eller utfylt verne-rundeskjema kobles til som vedlegg.</a:t>
            </a:r>
            <a:endParaRPr lang="nb-NO" sz="170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" name="Gruppe 1"/>
          <p:cNvGrpSpPr/>
          <p:nvPr/>
        </p:nvGrpSpPr>
        <p:grpSpPr>
          <a:xfrm>
            <a:off x="3654231" y="1641846"/>
            <a:ext cx="8247934" cy="3805754"/>
            <a:chOff x="3590223" y="1285230"/>
            <a:chExt cx="8247934" cy="3805754"/>
          </a:xfrm>
        </p:grpSpPr>
        <p:pic>
          <p:nvPicPr>
            <p:cNvPr id="5" name="Bild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91910" y="1285231"/>
              <a:ext cx="7946247" cy="3805753"/>
            </a:xfrm>
            <a:prstGeom prst="rect">
              <a:avLst/>
            </a:prstGeom>
            <a:ln w="28575">
              <a:solidFill>
                <a:schemeClr val="tx2"/>
              </a:solidFill>
            </a:ln>
          </p:spPr>
        </p:pic>
        <p:sp>
          <p:nvSpPr>
            <p:cNvPr id="7" name="Rektangel 6"/>
            <p:cNvSpPr/>
            <p:nvPr/>
          </p:nvSpPr>
          <p:spPr>
            <a:xfrm>
              <a:off x="3891910" y="1917913"/>
              <a:ext cx="7946247" cy="1550217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" name="Rektangel 7"/>
            <p:cNvSpPr/>
            <p:nvPr/>
          </p:nvSpPr>
          <p:spPr>
            <a:xfrm>
              <a:off x="3891910" y="3978876"/>
              <a:ext cx="7946247" cy="1112108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0" name="TekstSylinder 9"/>
            <p:cNvSpPr txBox="1"/>
            <p:nvPr/>
          </p:nvSpPr>
          <p:spPr>
            <a:xfrm>
              <a:off x="3590225" y="140716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mtClean="0">
                  <a:solidFill>
                    <a:schemeClr val="accent1">
                      <a:lumMod val="75000"/>
                    </a:schemeClr>
                  </a:solidFill>
                </a:rPr>
                <a:t>1</a:t>
              </a:r>
              <a:endParaRPr lang="nb-NO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1" name="TekstSylinder 10"/>
            <p:cNvSpPr txBox="1"/>
            <p:nvPr/>
          </p:nvSpPr>
          <p:spPr>
            <a:xfrm>
              <a:off x="3590223" y="2392466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>
                  <a:solidFill>
                    <a:schemeClr val="accent1">
                      <a:lumMod val="75000"/>
                    </a:schemeClr>
                  </a:solidFill>
                </a:rPr>
                <a:t>2</a:t>
              </a:r>
            </a:p>
          </p:txBody>
        </p:sp>
        <p:sp>
          <p:nvSpPr>
            <p:cNvPr id="12" name="TekstSylinder 11"/>
            <p:cNvSpPr txBox="1"/>
            <p:nvPr/>
          </p:nvSpPr>
          <p:spPr>
            <a:xfrm>
              <a:off x="3590223" y="4171520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>
                  <a:solidFill>
                    <a:schemeClr val="accent1">
                      <a:lumMod val="75000"/>
                    </a:schemeClr>
                  </a:solidFill>
                </a:rPr>
                <a:t>3</a:t>
              </a: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4065814" y="1912777"/>
              <a:ext cx="1216479" cy="222485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6" name="Rektangel 15"/>
            <p:cNvSpPr/>
            <p:nvPr/>
          </p:nvSpPr>
          <p:spPr>
            <a:xfrm>
              <a:off x="3891910" y="1285230"/>
              <a:ext cx="7946247" cy="557103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4" name="TekstSylinder 13"/>
          <p:cNvSpPr txBox="1"/>
          <p:nvPr/>
        </p:nvSpPr>
        <p:spPr>
          <a:xfrm>
            <a:off x="767443" y="604157"/>
            <a:ext cx="1621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smtClean="0">
                <a:solidFill>
                  <a:schemeClr val="accent1">
                    <a:lumMod val="75000"/>
                  </a:schemeClr>
                </a:solidFill>
              </a:rPr>
              <a:t>Beskrivelse</a:t>
            </a:r>
            <a:endParaRPr lang="nb-NO" sz="2400" b="1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" name="Bilde 14" descr="Logo SSHF_CMYK[1]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0177272" y="328660"/>
            <a:ext cx="1471545" cy="28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01272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TekstSylinder 6"/>
          <p:cNvSpPr txBox="1"/>
          <p:nvPr/>
        </p:nvSpPr>
        <p:spPr>
          <a:xfrm>
            <a:off x="551936" y="1351006"/>
            <a:ext cx="2118112" cy="532453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nb-NO" sz="1700" smtClean="0">
                <a:solidFill>
                  <a:schemeClr val="accent1">
                    <a:lumMod val="75000"/>
                  </a:schemeClr>
                </a:solidFill>
              </a:rPr>
              <a:t>Nytt tiltak opprettes ved å klikke på «grønn +» til høyre i bildet.</a:t>
            </a:r>
          </a:p>
          <a:p>
            <a:pPr marL="342900" indent="-342900">
              <a:buAutoNum type="arabicPeriod"/>
            </a:pPr>
            <a:endParaRPr lang="nb-NO" sz="170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b-NO" sz="1700" smtClean="0">
                <a:solidFill>
                  <a:schemeClr val="accent1">
                    <a:lumMod val="75000"/>
                  </a:schemeClr>
                </a:solidFill>
              </a:rPr>
              <a:t>Du kan opprette så mange tiltak som ønskelig.</a:t>
            </a:r>
          </a:p>
          <a:p>
            <a:endParaRPr lang="nb-NO" sz="1700">
              <a:solidFill>
                <a:schemeClr val="accent1">
                  <a:lumMod val="75000"/>
                </a:schemeClr>
              </a:solidFill>
            </a:endParaRPr>
          </a:p>
          <a:p>
            <a:endParaRPr lang="nb-NO" sz="1700" b="1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b-NO" sz="1700" b="1" smtClean="0">
                <a:solidFill>
                  <a:schemeClr val="accent1">
                    <a:lumMod val="75000"/>
                  </a:schemeClr>
                </a:solidFill>
              </a:rPr>
              <a:t>Angående HMS-handlingsplan:</a:t>
            </a:r>
          </a:p>
          <a:p>
            <a:endParaRPr lang="nb-NO" sz="1700" b="1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b-NO" sz="1700" b="1" smtClean="0">
                <a:solidFill>
                  <a:schemeClr val="accent1">
                    <a:lumMod val="75000"/>
                  </a:schemeClr>
                </a:solidFill>
              </a:rPr>
              <a:t>Det kan opprettes tiltak etter både ForBedring og vernerunde fra samme år i samme handlingsplan.</a:t>
            </a:r>
          </a:p>
          <a:p>
            <a:endParaRPr lang="nb-NO" sz="170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" name="Gruppe 1"/>
          <p:cNvGrpSpPr/>
          <p:nvPr/>
        </p:nvGrpSpPr>
        <p:grpSpPr>
          <a:xfrm>
            <a:off x="2926081" y="1534886"/>
            <a:ext cx="8824368" cy="3658906"/>
            <a:chOff x="3690257" y="1534886"/>
            <a:chExt cx="8060191" cy="3404507"/>
          </a:xfrm>
        </p:grpSpPr>
        <p:grpSp>
          <p:nvGrpSpPr>
            <p:cNvPr id="6" name="Gruppe 5"/>
            <p:cNvGrpSpPr/>
            <p:nvPr/>
          </p:nvGrpSpPr>
          <p:grpSpPr>
            <a:xfrm>
              <a:off x="3690257" y="1534886"/>
              <a:ext cx="8060191" cy="3404507"/>
              <a:chOff x="261937" y="1123950"/>
              <a:chExt cx="11668125" cy="4610100"/>
            </a:xfrm>
          </p:grpSpPr>
          <p:pic>
            <p:nvPicPr>
              <p:cNvPr id="4" name="Bild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61937" y="1123950"/>
                <a:ext cx="11668125" cy="4610100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</p:pic>
          <p:sp>
            <p:nvSpPr>
              <p:cNvPr id="5" name="Rektangel 4"/>
              <p:cNvSpPr/>
              <p:nvPr/>
            </p:nvSpPr>
            <p:spPr>
              <a:xfrm>
                <a:off x="10602097" y="2685535"/>
                <a:ext cx="1145060" cy="370703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8" name="Rektangel 7"/>
            <p:cNvSpPr/>
            <p:nvPr/>
          </p:nvSpPr>
          <p:spPr>
            <a:xfrm>
              <a:off x="5257800" y="2465614"/>
              <a:ext cx="1216479" cy="222485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9" name="TekstSylinder 8"/>
          <p:cNvSpPr txBox="1"/>
          <p:nvPr/>
        </p:nvSpPr>
        <p:spPr>
          <a:xfrm>
            <a:off x="767443" y="604157"/>
            <a:ext cx="891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smtClean="0">
                <a:solidFill>
                  <a:schemeClr val="accent1">
                    <a:lumMod val="75000"/>
                  </a:schemeClr>
                </a:solidFill>
              </a:rPr>
              <a:t>Tiltak</a:t>
            </a:r>
            <a:endParaRPr lang="nb-NO" sz="2400" b="1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Bilde 9" descr="Logo SSHF_CMYK[1]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0177272" y="328660"/>
            <a:ext cx="1471545" cy="28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94810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kstSylinder 2"/>
          <p:cNvSpPr txBox="1"/>
          <p:nvPr/>
        </p:nvSpPr>
        <p:spPr>
          <a:xfrm>
            <a:off x="750932" y="1352639"/>
            <a:ext cx="3016396" cy="506292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b-NO" sz="1700" smtClean="0">
                <a:solidFill>
                  <a:schemeClr val="accent1">
                    <a:lumMod val="75000"/>
                  </a:schemeClr>
                </a:solidFill>
              </a:rPr>
              <a:t>Gi tiltaket en beskrivende tittel. Velg tema og kategori fra nedtrekksmenyen. </a:t>
            </a:r>
            <a:br>
              <a:rPr lang="nb-NO" sz="1700" smtClean="0">
                <a:solidFill>
                  <a:schemeClr val="accent1">
                    <a:lumMod val="75000"/>
                  </a:schemeClr>
                </a:solidFill>
              </a:rPr>
            </a:br>
            <a:br>
              <a:rPr lang="nb-NO" sz="170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nb-NO" sz="1700" b="1" smtClean="0">
                <a:solidFill>
                  <a:schemeClr val="accent1">
                    <a:lumMod val="75000"/>
                  </a:schemeClr>
                </a:solidFill>
              </a:rPr>
              <a:t>ForBedring og vernerunde har ulike forhåndsdefinerte temaer.</a:t>
            </a:r>
          </a:p>
          <a:p>
            <a:pPr marL="342900" indent="-342900">
              <a:buFont typeface="+mj-lt"/>
              <a:buAutoNum type="arabicPeriod"/>
            </a:pPr>
            <a:endParaRPr lang="nb-NO" sz="170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nb-NO" sz="1700" smtClean="0">
                <a:solidFill>
                  <a:schemeClr val="accent1">
                    <a:lumMod val="75000"/>
                  </a:schemeClr>
                </a:solidFill>
              </a:rPr>
              <a:t>Du </a:t>
            </a:r>
            <a:r>
              <a:rPr lang="nb-NO" sz="1700">
                <a:solidFill>
                  <a:schemeClr val="accent1">
                    <a:lumMod val="75000"/>
                  </a:schemeClr>
                </a:solidFill>
              </a:rPr>
              <a:t>kan eventuelt oppnevne saksbehandler for hvert tiltak og sette frist</a:t>
            </a:r>
            <a:r>
              <a:rPr lang="nb-NO" sz="170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nb-NO" sz="170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nb-NO" sz="1700" smtClean="0">
                <a:solidFill>
                  <a:schemeClr val="accent1">
                    <a:lumMod val="75000"/>
                  </a:schemeClr>
                </a:solidFill>
              </a:rPr>
              <a:t>Beskriv øvrige felt etter hvert som planen fullføres.</a:t>
            </a:r>
          </a:p>
          <a:p>
            <a:pPr marL="342900" indent="-342900">
              <a:buFont typeface="+mj-lt"/>
              <a:buAutoNum type="arabicPeriod"/>
            </a:pPr>
            <a:endParaRPr lang="nb-NO" sz="170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nb-NO" sz="1700">
                <a:solidFill>
                  <a:schemeClr val="accent1">
                    <a:lumMod val="75000"/>
                  </a:schemeClr>
                </a:solidFill>
              </a:rPr>
              <a:t>Personer kan tildeles </a:t>
            </a:r>
            <a:r>
              <a:rPr lang="nb-NO" sz="1700" smtClean="0">
                <a:solidFill>
                  <a:schemeClr val="accent1">
                    <a:lumMod val="75000"/>
                  </a:schemeClr>
                </a:solidFill>
              </a:rPr>
              <a:t>oppgaver, og det </a:t>
            </a:r>
            <a:r>
              <a:rPr lang="nb-NO" sz="1700">
                <a:solidFill>
                  <a:schemeClr val="accent1">
                    <a:lumMod val="75000"/>
                  </a:schemeClr>
                </a:solidFill>
              </a:rPr>
              <a:t>kan knyttes vedlegg til det enkelte tiltak</a:t>
            </a:r>
            <a:r>
              <a:rPr lang="nb-NO" sz="170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nb-NO" sz="170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7" name="Gruppe 6"/>
          <p:cNvGrpSpPr/>
          <p:nvPr/>
        </p:nvGrpSpPr>
        <p:grpSpPr>
          <a:xfrm>
            <a:off x="4892587" y="1086022"/>
            <a:ext cx="6890811" cy="3759881"/>
            <a:chOff x="4846867" y="537451"/>
            <a:chExt cx="6890811" cy="3759881"/>
          </a:xfrm>
        </p:grpSpPr>
        <p:pic>
          <p:nvPicPr>
            <p:cNvPr id="2" name="Bild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21205" y="537451"/>
              <a:ext cx="6616473" cy="3759881"/>
            </a:xfrm>
            <a:prstGeom prst="rect">
              <a:avLst/>
            </a:prstGeom>
          </p:spPr>
        </p:pic>
        <p:sp>
          <p:nvSpPr>
            <p:cNvPr id="4" name="Rektangel 3"/>
            <p:cNvSpPr/>
            <p:nvPr/>
          </p:nvSpPr>
          <p:spPr>
            <a:xfrm>
              <a:off x="5240571" y="1351005"/>
              <a:ext cx="2874729" cy="453301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" name="Rektangel 5"/>
            <p:cNvSpPr/>
            <p:nvPr/>
          </p:nvSpPr>
          <p:spPr>
            <a:xfrm>
              <a:off x="8467614" y="1351004"/>
              <a:ext cx="3117507" cy="453301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" name="Rektangel 7"/>
            <p:cNvSpPr/>
            <p:nvPr/>
          </p:nvSpPr>
          <p:spPr>
            <a:xfrm>
              <a:off x="5252993" y="3179804"/>
              <a:ext cx="6332128" cy="866218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0" name="TekstSylinder 9"/>
            <p:cNvSpPr txBox="1"/>
            <p:nvPr/>
          </p:nvSpPr>
          <p:spPr>
            <a:xfrm>
              <a:off x="4874216" y="1375495"/>
              <a:ext cx="246989" cy="372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mtClean="0">
                  <a:solidFill>
                    <a:schemeClr val="accent1">
                      <a:lumMod val="75000"/>
                    </a:schemeClr>
                  </a:solidFill>
                </a:rPr>
                <a:t>1</a:t>
              </a:r>
              <a:endParaRPr lang="nb-NO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1" name="TekstSylinder 10"/>
            <p:cNvSpPr txBox="1"/>
            <p:nvPr/>
          </p:nvSpPr>
          <p:spPr>
            <a:xfrm>
              <a:off x="8214787" y="1351004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>
                  <a:solidFill>
                    <a:schemeClr val="accent1">
                      <a:lumMod val="75000"/>
                    </a:schemeClr>
                  </a:solidFill>
                </a:rPr>
                <a:t>2</a:t>
              </a:r>
            </a:p>
          </p:txBody>
        </p:sp>
        <p:sp>
          <p:nvSpPr>
            <p:cNvPr id="12" name="TekstSylinder 11"/>
            <p:cNvSpPr txBox="1"/>
            <p:nvPr/>
          </p:nvSpPr>
          <p:spPr>
            <a:xfrm>
              <a:off x="4846867" y="3428247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>
                  <a:solidFill>
                    <a:schemeClr val="accent1">
                      <a:lumMod val="75000"/>
                    </a:schemeClr>
                  </a:solidFill>
                </a:rPr>
                <a:t>4</a:t>
              </a: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5240570" y="1833878"/>
              <a:ext cx="6344551" cy="1261956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4" name="TekstSylinder 13"/>
            <p:cNvSpPr txBox="1"/>
            <p:nvPr/>
          </p:nvSpPr>
          <p:spPr>
            <a:xfrm>
              <a:off x="4857692" y="2257873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>
                  <a:solidFill>
                    <a:schemeClr val="accent1">
                      <a:lumMod val="75000"/>
                    </a:schemeClr>
                  </a:solidFill>
                </a:rPr>
                <a:t>3</a:t>
              </a:r>
            </a:p>
          </p:txBody>
        </p:sp>
      </p:grpSp>
      <p:sp>
        <p:nvSpPr>
          <p:cNvPr id="15" name="TekstSylinder 14"/>
          <p:cNvSpPr txBox="1"/>
          <p:nvPr/>
        </p:nvSpPr>
        <p:spPr>
          <a:xfrm>
            <a:off x="767443" y="604157"/>
            <a:ext cx="163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smtClean="0">
                <a:solidFill>
                  <a:schemeClr val="accent1">
                    <a:lumMod val="75000"/>
                  </a:schemeClr>
                </a:solidFill>
              </a:rPr>
              <a:t>Tiltak, forts</a:t>
            </a:r>
            <a:endParaRPr lang="nb-NO" sz="2400" b="1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Bilde 15" descr="Logo SSHF_CMYK[1]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0177272" y="328660"/>
            <a:ext cx="1471545" cy="28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045521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kstSylinder 5"/>
          <p:cNvSpPr txBox="1"/>
          <p:nvPr/>
        </p:nvSpPr>
        <p:spPr>
          <a:xfrm>
            <a:off x="767443" y="604157"/>
            <a:ext cx="3730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smtClean="0">
                <a:solidFill>
                  <a:schemeClr val="accent1">
                    <a:lumMod val="75000"/>
                  </a:schemeClr>
                </a:solidFill>
              </a:rPr>
              <a:t>Merknad og oppsummering</a:t>
            </a:r>
            <a:endParaRPr lang="nb-NO" sz="24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710111" y="1604099"/>
            <a:ext cx="2309218" cy="375487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nb-NO" sz="1700" smtClean="0">
                <a:solidFill>
                  <a:schemeClr val="accent1">
                    <a:lumMod val="75000"/>
                  </a:schemeClr>
                </a:solidFill>
              </a:rPr>
              <a:t>Arkfanen er valgfri å benytte, men kan brukes til å anføre sine egne notater.</a:t>
            </a:r>
          </a:p>
          <a:p>
            <a:endParaRPr lang="nb-NO" sz="170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nb-NO" sz="1700" smtClean="0">
                <a:solidFill>
                  <a:schemeClr val="accent1">
                    <a:lumMod val="75000"/>
                  </a:schemeClr>
                </a:solidFill>
              </a:rPr>
              <a:t>Legg til en merknad ved å klikke på «grønn +» til høyre i bildet.</a:t>
            </a:r>
            <a:br>
              <a:rPr lang="nb-NO" sz="170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nb-NO" sz="170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700" smtClean="0">
                <a:solidFill>
                  <a:schemeClr val="accent1">
                    <a:lumMod val="75000"/>
                  </a:schemeClr>
                </a:solidFill>
              </a:rPr>
              <a:t>I sluttevaluering kan du gi din oppsummering.</a:t>
            </a:r>
          </a:p>
          <a:p>
            <a:endParaRPr lang="nb-NO" sz="170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" name="Gruppe 2"/>
          <p:cNvGrpSpPr/>
          <p:nvPr/>
        </p:nvGrpSpPr>
        <p:grpSpPr>
          <a:xfrm>
            <a:off x="3255264" y="1408176"/>
            <a:ext cx="8654749" cy="4006758"/>
            <a:chOff x="3083322" y="1286527"/>
            <a:chExt cx="8835835" cy="4128407"/>
          </a:xfrm>
        </p:grpSpPr>
        <p:sp>
          <p:nvSpPr>
            <p:cNvPr id="12" name="TekstSylinder 11"/>
            <p:cNvSpPr txBox="1"/>
            <p:nvPr/>
          </p:nvSpPr>
          <p:spPr>
            <a:xfrm>
              <a:off x="3118119" y="2106745"/>
              <a:ext cx="246989" cy="380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mtClean="0">
                  <a:solidFill>
                    <a:schemeClr val="accent1">
                      <a:lumMod val="75000"/>
                    </a:schemeClr>
                  </a:solidFill>
                </a:rPr>
                <a:t>1</a:t>
              </a:r>
              <a:endParaRPr lang="nb-NO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3" name="TekstSylinder 12"/>
            <p:cNvSpPr txBox="1"/>
            <p:nvPr/>
          </p:nvSpPr>
          <p:spPr>
            <a:xfrm>
              <a:off x="3083322" y="4544294"/>
              <a:ext cx="301686" cy="380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>
                  <a:solidFill>
                    <a:schemeClr val="accent1">
                      <a:lumMod val="75000"/>
                    </a:schemeClr>
                  </a:solidFill>
                </a:rPr>
                <a:t>2</a:t>
              </a:r>
            </a:p>
          </p:txBody>
        </p:sp>
        <p:grpSp>
          <p:nvGrpSpPr>
            <p:cNvPr id="2" name="Gruppe 1"/>
            <p:cNvGrpSpPr/>
            <p:nvPr/>
          </p:nvGrpSpPr>
          <p:grpSpPr>
            <a:xfrm>
              <a:off x="3383396" y="1286527"/>
              <a:ext cx="8535761" cy="4128407"/>
              <a:chOff x="3383396" y="1286527"/>
              <a:chExt cx="8535761" cy="4128407"/>
            </a:xfrm>
          </p:grpSpPr>
          <p:grpSp>
            <p:nvGrpSpPr>
              <p:cNvPr id="9" name="Gruppe 8"/>
              <p:cNvGrpSpPr/>
              <p:nvPr/>
            </p:nvGrpSpPr>
            <p:grpSpPr>
              <a:xfrm>
                <a:off x="3383396" y="1286527"/>
                <a:ext cx="8535761" cy="4128407"/>
                <a:chOff x="3383396" y="1286527"/>
                <a:chExt cx="8535761" cy="4128407"/>
              </a:xfrm>
            </p:grpSpPr>
            <p:pic>
              <p:nvPicPr>
                <p:cNvPr id="5" name="Bilde 4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383396" y="1286527"/>
                  <a:ext cx="8535761" cy="4128407"/>
                </a:xfrm>
                <a:prstGeom prst="rect">
                  <a:avLst/>
                </a:prstGeom>
                <a:ln>
                  <a:solidFill>
                    <a:schemeClr val="accent5"/>
                  </a:solidFill>
                </a:ln>
              </p:spPr>
            </p:pic>
            <p:sp>
              <p:nvSpPr>
                <p:cNvPr id="8" name="Rektangel 7"/>
                <p:cNvSpPr/>
                <p:nvPr/>
              </p:nvSpPr>
              <p:spPr>
                <a:xfrm>
                  <a:off x="10873929" y="2267438"/>
                  <a:ext cx="790993" cy="273760"/>
                </a:xfrm>
                <a:prstGeom prst="rect">
                  <a:avLst/>
                </a:prstGeom>
                <a:noFill/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0" name="Rektangel 9"/>
                <p:cNvSpPr/>
                <p:nvPr/>
              </p:nvSpPr>
              <p:spPr>
                <a:xfrm>
                  <a:off x="3421569" y="2139422"/>
                  <a:ext cx="790993" cy="273760"/>
                </a:xfrm>
                <a:prstGeom prst="rect">
                  <a:avLst/>
                </a:prstGeom>
                <a:noFill/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1" name="Rektangel 10"/>
                <p:cNvSpPr/>
                <p:nvPr/>
              </p:nvSpPr>
              <p:spPr>
                <a:xfrm>
                  <a:off x="3439857" y="4544294"/>
                  <a:ext cx="790993" cy="273760"/>
                </a:xfrm>
                <a:prstGeom prst="rect">
                  <a:avLst/>
                </a:prstGeom>
                <a:noFill/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p:grpSp>
          <p:sp>
            <p:nvSpPr>
              <p:cNvPr id="14" name="Rektangel 13"/>
              <p:cNvSpPr/>
              <p:nvPr/>
            </p:nvSpPr>
            <p:spPr>
              <a:xfrm>
                <a:off x="5718527" y="1958926"/>
                <a:ext cx="1660681" cy="271936"/>
              </a:xfrm>
              <a:prstGeom prst="rect">
                <a:avLst/>
              </a:pr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</p:grpSp>
      <p:pic>
        <p:nvPicPr>
          <p:cNvPr id="15" name="Bilde 14" descr="Logo SSHF_CMYK[1]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0177272" y="328660"/>
            <a:ext cx="1471545" cy="28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02657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kstSylinder 3"/>
          <p:cNvSpPr txBox="1"/>
          <p:nvPr/>
        </p:nvSpPr>
        <p:spPr>
          <a:xfrm>
            <a:off x="685619" y="1457141"/>
            <a:ext cx="2157738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700" smtClean="0">
                <a:solidFill>
                  <a:schemeClr val="accent1">
                    <a:lumMod val="75000"/>
                  </a:schemeClr>
                </a:solidFill>
              </a:rPr>
              <a:t>Når du velger «Behandle handlingsplaner», (på forsiden), får du opp en liste over eksisterende handlingsplaner innenfor det organisatoriske nivå som er valgt.</a:t>
            </a:r>
          </a:p>
          <a:p>
            <a:endParaRPr lang="nb-NO" sz="170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b-NO" sz="1700" smtClean="0">
                <a:solidFill>
                  <a:schemeClr val="accent1">
                    <a:lumMod val="75000"/>
                  </a:schemeClr>
                </a:solidFill>
              </a:rPr>
              <a:t>Klikk på ikonet for å redigere i eksisterende plan.</a:t>
            </a:r>
            <a:br>
              <a:rPr lang="nb-NO" sz="1700" smtClean="0">
                <a:solidFill>
                  <a:schemeClr val="accent1">
                    <a:lumMod val="75000"/>
                  </a:schemeClr>
                </a:solidFill>
              </a:rPr>
            </a:br>
            <a:endParaRPr lang="nb-NO" sz="170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b-NO" sz="1700" smtClean="0">
                <a:solidFill>
                  <a:schemeClr val="accent1">
                    <a:lumMod val="75000"/>
                  </a:schemeClr>
                </a:solidFill>
              </a:rPr>
              <a:t>Klikk på ikonet for å få en pdf-fil med oppsummering av aktuell handlingsplan.</a:t>
            </a:r>
            <a:endParaRPr lang="nb-NO" sz="17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767443" y="604157"/>
            <a:ext cx="8184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smtClean="0">
                <a:solidFill>
                  <a:schemeClr val="accent1">
                    <a:lumMod val="75000"/>
                  </a:schemeClr>
                </a:solidFill>
              </a:rPr>
              <a:t>Oversikt over handlingsplaner for gjeldende organisatorisk nivå</a:t>
            </a:r>
            <a:endParaRPr lang="nb-NO" sz="2400" b="1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Bilde 6" descr="Logo SSHF_CMYK[1]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0177272" y="328660"/>
            <a:ext cx="1471545" cy="283726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81" y="4064628"/>
            <a:ext cx="381000" cy="35242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207" y="5105625"/>
            <a:ext cx="285750" cy="333375"/>
          </a:xfrm>
          <a:prstGeom prst="rect">
            <a:avLst/>
          </a:prstGeom>
        </p:spPr>
      </p:pic>
      <p:grpSp>
        <p:nvGrpSpPr>
          <p:cNvPr id="10" name="Gruppe 9"/>
          <p:cNvGrpSpPr/>
          <p:nvPr/>
        </p:nvGrpSpPr>
        <p:grpSpPr>
          <a:xfrm>
            <a:off x="3210627" y="1609344"/>
            <a:ext cx="8696575" cy="3530155"/>
            <a:chOff x="3210627" y="1609344"/>
            <a:chExt cx="8696575" cy="3530155"/>
          </a:xfrm>
        </p:grpSpPr>
        <p:pic>
          <p:nvPicPr>
            <p:cNvPr id="2" name="Bild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10627" y="1609344"/>
              <a:ext cx="8696575" cy="3530155"/>
            </a:xfrm>
            <a:prstGeom prst="rect">
              <a:avLst/>
            </a:prstGeom>
          </p:spPr>
        </p:pic>
        <p:sp>
          <p:nvSpPr>
            <p:cNvPr id="9" name="Rektangel 8"/>
            <p:cNvSpPr/>
            <p:nvPr/>
          </p:nvSpPr>
          <p:spPr>
            <a:xfrm>
              <a:off x="5491246" y="4654989"/>
              <a:ext cx="774782" cy="265693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6499440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7763.0"/>
  <p:tag name="AS_RELEASE_DATE" val="2023.05.14"/>
  <p:tag name="AS_TITLE" val="Aspose.Slides for .NET 4.0 Client Profile"/>
  <p:tag name="AS_VERSION" val="23.5"/>
</p:tagLst>
</file>

<file path=ppt/theme/theme1.xml><?xml version="1.0" encoding="utf-8"?>
<a:theme xmlns:r="http://schemas.openxmlformats.org/officeDocument/2006/relationships"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Helse Sør-Øst</Company>
  <PresentationFormat>Widescreen</PresentationFormat>
  <Paragraphs>65</Paragraphs>
  <Slides>11</Slides>
  <Notes>0</Notes>
  <TotalTime>689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baseType="lpstr" size="18">
      <vt:lpstr>Arial</vt:lpstr>
      <vt:lpstr>Calibri Light</vt:lpstr>
      <vt:lpstr>Calibri</vt:lpstr>
      <vt:lpstr>Times New Roman</vt:lpstr>
      <vt:lpstr>Wingdings</vt:lpstr>
      <vt:lpstr>Courier New</vt:lpstr>
      <vt:lpstr>Office-tema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23.0500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PowerPoint-presentasjon</dc:title>
  <dc:creator>Per Gunnar Waldal</dc:creator>
  <dc:description>EK_Avdeling¤2#4¤2# ¤3#EK_Avsnitt¤2#4¤2# ¤3#EK_Bedriftsnavn¤2#1¤2#Sørlandet sykehus HF¤3#EK_GjelderFra¤2#0¤2#02.03.2023¤3#EK_KlGjelderFra¤2#0¤2#¤3#EK_Opprettet¤2#0¤2#30.03.2020¤3#EK_Utgitt¤2#0¤2#30.03.2020¤3#EK_IBrukDato¤2#0¤2#02.03.2023¤3#EK_DokumentID¤2#0¤2#D50545¤3#EK_DokTittel¤2#0¤2#Handlingsplaner - brukerveiledning¤3#EK_DokType¤2#0¤2#Brukerveiledning¤3#EK_DocLvlShort¤2#0¤2# ¤3#EK_DocLevel¤2#0¤2# ¤3#EK_EksRef¤2#2¤2# 0	¤3#EK_Erstatter¤2#0¤2#0.03¤3#EK_ErstatterD¤2#0¤2#15.08.2022¤3#EK_Signatur¤2#0¤2#&lt;ikke styrt&gt;¤3#EK_Verifisert¤2#0¤2# ¤3#EK_Hørt¤2#0¤2# ¤3#EK_AuditReview¤2#2¤2# ¤3#EK_AuditApprove¤2#2¤2# ¤3#EK_Gradering¤2#0¤2#Åpen¤3#EK_Gradnr¤2#4¤2#0¤3#EK_Kapittel¤2#4¤2# ¤3#EK_Referanse¤2#2¤2# 0	¤3#EK_RefNr¤2#0¤2#I.1.3.11-7¤3#EK_Revisjon¤2#0¤2#-¤3#EK_Ansvarlig¤2#0¤2#Per Gunnar Waldal¤3#EK_SkrevetAv¤2#0¤2#Per Gunnar Waldal¤3#EK_DokAnsvNavn¤2#0¤2#Else Kristin Reitan¤3#EK_UText2¤2#0¤2# ¤3#EK_UText3¤2#0¤2# ¤3#EK_UText4¤2#0¤2# ¤3#EK_Status¤2#0¤2#I bruk¤3#EK_Stikkord¤2#0¤2#HMS-handlingsplan, ForBedring, vernerunde,¤3#EK_SuperStikkord¤2#0¤2#¤3#EK_Rapport¤2#3¤2#¤3#EK_EKPrintMerke¤2#0¤2#¤3#EK_Watermark¤2#0¤2#¤3#EK_Utgave¤2#0¤2#0.04¤3#EK_Merknad¤2#7¤2#¤3#EK_VerLogg¤2#2¤2#Ver. 0.04 - 02.03.2023|¤1#Ver. 0.03 - 15.08.2022|Forlenget gyldighet til 15.08.2024 uten endringer i dokumentet.¤1#Ver. 0.02 - 19.08.2020|¤1#Ver. 0.01 - 30.03.2020|¤1#Ver. 0.00 - 30.03.2020|¤3#EK_RF1¤2#4¤2# ¤3#EK_RF2¤2#4¤2# ¤3#EK_RF3¤2#4¤2# ¤3#EK_RF4¤2#4¤2# ¤3#EK_RF5¤2#4¤2# ¤3#EK_RF6¤2#4¤2# ¤3#EK_RF7¤2#4¤2# ¤3#EK_RF8¤2#4¤2# ¤3#EK_RF9¤2#4¤2# ¤3#EK_Mappe1¤2#4¤2# ¤3#EK_Mappe2¤2#4¤2# ¤3#EK_Mappe3¤2#4¤2# ¤3#EK_Mappe4¤2#4¤2# ¤3#EK_Mappe5¤2#4¤2# ¤3#EK_Mappe6¤2#4¤2# ¤3#EK_Mappe7¤2#4¤2# ¤3#EK_Mappe8¤2#4¤2# ¤3#EK_Mappe9¤2#4¤2# ¤3#EK_DL¤2#0¤2#7¤3#EK_GjelderTil¤2#0¤2#02.03.2025¤3#EK_Vedlegg¤2#2¤2# 0	¤3#EK_AvdelingOver¤2#4¤2# ¤3#EK_HRefNr¤2#0¤2# ¤3#EK_HbNavn¤2#0¤2# ¤3#EK_DokRefnr¤2#4¤2#0001010311¤3#EK_Dokendrdato¤2#4¤2#27.02.2023 15:11:42¤3#EK_HbType¤2#4¤2# ¤3#EK_Offisiell¤2#4¤2# ¤3#EK_VedleggRef¤2#4¤2#I.1.3.11-7¤3#EK_Strukt00¤2#5¤2#¤5#I¤5#Foretaksnivå¤5#0¤5#0¤4#.¤5#1¤5#Virksomhetsgrunnlag, ledelse, administrasjon¤5#0¤5#0¤4#.¤5#3¤5#Kvalitets- og risikostyring¤5#0¤5#0¤4#.¤5#11¤5#Brukerveiledninger Kvalitetsportalen¤5#0¤5#0¤4#\¤3#EK_Strukt01¤2#5¤2#¤3#EK_Pub¤2#6¤2#;15;¤3#EKR_DokType¤2#0¤2# ¤3#EKR_Doktittel¤2#0¤2# ¤3#EKR_DokumentID¤2#0¤2# ¤3#EKR_RefNr¤2#0¤2# ¤3#EKR_Gradering¤2#0¤2# ¤3#EKR_Signatur¤2#0¤2# ¤3#EKR_Verifisert¤2#0¤2# ¤3#EKR_Hørt¤2#0¤2# ¤3#EKR_AuditReview¤2#2¤2# ¤3#EKR_AuditApprove¤2#2¤2# ¤3#EKR_AuditFinal¤2#2¤2# ¤3#EKR_Dokeier¤2#0¤2# ¤3#EKR_Status¤2#0¤2# ¤3#EKR_Opprettet¤2#0¤2# ¤3#EKR_Endret¤2#0¤2# ¤3#EKR_Ibruk¤2#0¤2# ¤3#EKR_Rapport¤2#3¤2# ¤3#EKR_Utgitt¤2#0¤2# ¤3#EKR_SkrevetAv¤2#0¤2# ¤3#EKR_UText1¤2#0¤2# ¤3#EKR_UText2¤2#0¤2# ¤3#EKR_UText3¤2#0¤2# ¤3#EKR_UText4¤2#0¤2# ¤3#EKR_DokRefnr¤2#4¤2# ¤3#EKR_Gradnr¤2#4¤2# ¤3#EKR_Strukt00¤2#5¤2#¤5#I¤5#Foretaksnivå¤5#0¤5#0¤4#.¤5#1¤5#Virksomhetsgrunnlag, ledelse, administrasjon¤5#0¤5#0¤4#.¤5#3¤5#Kvalitets- og risikostyring¤5#0¤5#0¤4#.¤5#11¤5#Brukerveiledninger Kvalitetsportalen¤5#0¤5#0¤4#\¤3#</dc:description>
  <cp:keywords>&lt;dok50545.pptx&gt;&lt;n&gt;ek_type&lt;/n&gt;&lt;v&gt;DOK&lt;/v&gt;&lt;n&gt;khb&lt;/n&gt;&lt;v&gt;UB&lt;/v&gt;&lt;n&gt;beskyttet&lt;/n&gt;&lt;v&gt;nei&lt;/v&gt;&lt;/dok50545.pptx&gt;</cp:keywords>
  <cp:lastModifiedBy>Per Gunnar Waldal</cp:lastModifiedBy>
  <cp:revision>86</cp:revision>
  <dcterms:created xsi:type="dcterms:W3CDTF">2020-03-20T13:06:17Z</dcterms:created>
  <dcterms:modified xsi:type="dcterms:W3CDTF">2024-09-23T09:00:42Z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CurrDocVer">
    <vt:lpwstr>2.20</vt:lpwstr>
  </property>
  <property fmtid="{D5CDD505-2E9C-101B-9397-08002B2CF9AE}" pid="3" name="EK_Format">
    <vt:lpwstr>-1</vt:lpwstr>
  </property>
</Properties>
</file>