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mf" ContentType="image/x-w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5-->
<p:presentation xmlns:r="http://schemas.openxmlformats.org/officeDocument/2006/relationships" xmlns:a="http://schemas.openxmlformats.org/drawingml/2006/main" xmlns:p="http://schemas.openxmlformats.org/presentationml/2006/main" saveSubsetFonts="1">
  <p:sldMasterIdLst>
    <p:sldMasterId id="2147483648" r:id="rId2"/>
  </p:sldMasterIdLst>
  <p:notesMasterIdLst>
    <p:notesMasterId r:id="rId3"/>
  </p:notesMasterIdLst>
  <p:handoutMasterIdLst>
    <p:handoutMasterId r:id="rId4"/>
  </p:handoutMasterIdLst>
  <p:sldIdLst>
    <p:sldId id="257" r:id="rId5"/>
    <p:sldId id="259" r:id="rId6"/>
    <p:sldId id="286" r:id="rId7"/>
    <p:sldId id="332" r:id="rId8"/>
    <p:sldId id="334" r:id="rId9"/>
    <p:sldId id="425" r:id="rId10"/>
    <p:sldId id="337" r:id="rId11"/>
    <p:sldId id="338" r:id="rId12"/>
    <p:sldId id="339" r:id="rId13"/>
    <p:sldId id="342" r:id="rId14"/>
    <p:sldId id="341" r:id="rId15"/>
    <p:sldId id="359" r:id="rId16"/>
    <p:sldId id="356" r:id="rId17"/>
    <p:sldId id="358" r:id="rId18"/>
    <p:sldId id="357" r:id="rId19"/>
    <p:sldId id="411" r:id="rId20"/>
    <p:sldId id="413" r:id="rId21"/>
    <p:sldId id="414" r:id="rId22"/>
    <p:sldId id="416" r:id="rId23"/>
    <p:sldId id="417" r:id="rId24"/>
    <p:sldId id="344" r:id="rId25"/>
    <p:sldId id="346" r:id="rId26"/>
    <p:sldId id="349" r:id="rId27"/>
    <p:sldId id="430" r:id="rId28"/>
    <p:sldId id="403" r:id="rId29"/>
    <p:sldId id="360" r:id="rId30"/>
    <p:sldId id="361" r:id="rId31"/>
    <p:sldId id="362" r:id="rId32"/>
    <p:sldId id="432" r:id="rId33"/>
    <p:sldId id="364" r:id="rId34"/>
    <p:sldId id="365" r:id="rId35"/>
    <p:sldId id="433" r:id="rId36"/>
    <p:sldId id="395" r:id="rId37"/>
    <p:sldId id="398" r:id="rId38"/>
    <p:sldId id="397" r:id="rId39"/>
    <p:sldId id="396" r:id="rId40"/>
    <p:sldId id="409" r:id="rId41"/>
    <p:sldId id="410" r:id="rId42"/>
    <p:sldId id="427" r:id="rId43"/>
    <p:sldId id="428" r:id="rId44"/>
    <p:sldId id="429" r:id="rId45"/>
    <p:sldId id="434" r:id="rId46"/>
    <p:sldId id="436" r:id="rId47"/>
    <p:sldId id="437" r:id="rId48"/>
    <p:sldId id="404" r:id="rId49"/>
    <p:sldId id="440" r:id="rId50"/>
    <p:sldId id="419" r:id="rId51"/>
    <p:sldId id="439" r:id="rId52"/>
  </p:sldIdLst>
  <p:sldSz cx="9906000" cy="6858000" type="A4"/>
  <p:notesSz cx="6797675" cy="9874250"/>
  <p:custDataLst>
    <p:tags r:id="rId53"/>
  </p:custDataLst>
  <p:defaultTextStyle>
    <a:defPPr>
      <a:defRPr lang="nb-NO"/>
    </a:defPPr>
    <a:lvl1pPr algn="l" rtl="0" fontAlgn="base">
      <a:spcBef>
        <a:spcPct val="0"/>
      </a:spcBef>
      <a:spcAft>
        <a:spcPct val="0"/>
      </a:spcAft>
      <a:defRPr kern="1200">
        <a:solidFill>
          <a:schemeClr val="tx1"/>
        </a:solidFill>
        <a:latin typeface="ScalaSans" pitchFamily="34" charset="2"/>
        <a:ea typeface="+mn-ea"/>
        <a:cs typeface="+mn-cs"/>
      </a:defRPr>
    </a:lvl1pPr>
    <a:lvl2pPr marL="457200" algn="l" rtl="0" fontAlgn="base">
      <a:spcBef>
        <a:spcPct val="0"/>
      </a:spcBef>
      <a:spcAft>
        <a:spcPct val="0"/>
      </a:spcAft>
      <a:defRPr kern="1200">
        <a:solidFill>
          <a:schemeClr val="tx1"/>
        </a:solidFill>
        <a:latin typeface="ScalaSans" pitchFamily="34" charset="2"/>
        <a:ea typeface="+mn-ea"/>
        <a:cs typeface="+mn-cs"/>
      </a:defRPr>
    </a:lvl2pPr>
    <a:lvl3pPr marL="914400" algn="l" rtl="0" fontAlgn="base">
      <a:spcBef>
        <a:spcPct val="0"/>
      </a:spcBef>
      <a:spcAft>
        <a:spcPct val="0"/>
      </a:spcAft>
      <a:defRPr kern="1200">
        <a:solidFill>
          <a:schemeClr val="tx1"/>
        </a:solidFill>
        <a:latin typeface="ScalaSans" pitchFamily="34" charset="2"/>
        <a:ea typeface="+mn-ea"/>
        <a:cs typeface="+mn-cs"/>
      </a:defRPr>
    </a:lvl3pPr>
    <a:lvl4pPr marL="1371600" algn="l" rtl="0" fontAlgn="base">
      <a:spcBef>
        <a:spcPct val="0"/>
      </a:spcBef>
      <a:spcAft>
        <a:spcPct val="0"/>
      </a:spcAft>
      <a:defRPr kern="1200">
        <a:solidFill>
          <a:schemeClr val="tx1"/>
        </a:solidFill>
        <a:latin typeface="ScalaSans" pitchFamily="34" charset="2"/>
        <a:ea typeface="+mn-ea"/>
        <a:cs typeface="+mn-cs"/>
      </a:defRPr>
    </a:lvl4pPr>
    <a:lvl5pPr marL="1828800" algn="l" rtl="0" fontAlgn="base">
      <a:spcBef>
        <a:spcPct val="0"/>
      </a:spcBef>
      <a:spcAft>
        <a:spcPct val="0"/>
      </a:spcAft>
      <a:defRPr kern="1200">
        <a:solidFill>
          <a:schemeClr val="tx1"/>
        </a:solidFill>
        <a:latin typeface="ScalaSans" pitchFamily="34" charset="2"/>
        <a:ea typeface="+mn-ea"/>
        <a:cs typeface="+mn-cs"/>
      </a:defRPr>
    </a:lvl5pPr>
    <a:lvl6pPr marL="2286000" algn="l" defTabSz="914400" rtl="0" eaLnBrk="1" latinLnBrk="0" hangingPunct="1">
      <a:defRPr kern="1200">
        <a:solidFill>
          <a:schemeClr val="tx1"/>
        </a:solidFill>
        <a:latin typeface="ScalaSans" pitchFamily="34" charset="2"/>
        <a:ea typeface="+mn-ea"/>
        <a:cs typeface="+mn-cs"/>
      </a:defRPr>
    </a:lvl6pPr>
    <a:lvl7pPr marL="2743200" algn="l" defTabSz="914400" rtl="0" eaLnBrk="1" latinLnBrk="0" hangingPunct="1">
      <a:defRPr kern="1200">
        <a:solidFill>
          <a:schemeClr val="tx1"/>
        </a:solidFill>
        <a:latin typeface="ScalaSans" pitchFamily="34" charset="2"/>
        <a:ea typeface="+mn-ea"/>
        <a:cs typeface="+mn-cs"/>
      </a:defRPr>
    </a:lvl7pPr>
    <a:lvl8pPr marL="3200400" algn="l" defTabSz="914400" rtl="0" eaLnBrk="1" latinLnBrk="0" hangingPunct="1">
      <a:defRPr kern="1200">
        <a:solidFill>
          <a:schemeClr val="tx1"/>
        </a:solidFill>
        <a:latin typeface="ScalaSans" pitchFamily="34" charset="2"/>
        <a:ea typeface="+mn-ea"/>
        <a:cs typeface="+mn-cs"/>
      </a:defRPr>
    </a:lvl8pPr>
    <a:lvl9pPr marL="3657600" algn="l" defTabSz="914400" rtl="0" eaLnBrk="1" latinLnBrk="0" hangingPunct="1">
      <a:defRPr kern="1200">
        <a:solidFill>
          <a:schemeClr val="tx1"/>
        </a:solidFill>
        <a:latin typeface="ScalaSans" pitchFamily="34" charset="2"/>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0" name="Hilde Strand" initials="HS" lastIdx="0" clrIdx="0"/>
  <p:cmAuthor id="1" name="Sissel Francke" initials="SF" lastIdx="0" clrIdx="1">
    <p:extLst>
      <p:ext uri="{19B8F6BF-5375-455C-9EA6-DF929625EA0E}">
        <p15:presenceInfo xmlns:p15="http://schemas.microsoft.com/office/powerpoint/2012/main" userId="Sissel Francke" providerId="None"/>
      </p:ext>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0343" autoAdjust="0"/>
  </p:normalViewPr>
  <p:slideViewPr>
    <p:cSldViewPr>
      <p:cViewPr varScale="1">
        <p:scale>
          <a:sx n="33" d="100"/>
          <a:sy n="33" d="100"/>
        </p:scale>
        <p:origin x="1147" y="43"/>
      </p:cViewPr>
      <p:guideLst>
        <p:guide orient="horz" pos="2160"/>
        <p:guide pos="3120"/>
      </p:guideLst>
    </p:cSldViewPr>
  </p:slideViewPr>
  <p:outlineViewPr>
    <p:cViewPr>
      <p:scale>
        <a:sx n="33" d="100"/>
        <a:sy n="33" d="100"/>
      </p:scale>
      <p:origin x="0" y="-3989"/>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9" d="100"/>
          <a:sy n="79" d="100"/>
        </p:scale>
        <p:origin x="3984" y="114"/>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slide" Target="slides/slide46.xml" /><Relationship Id="rId51" Type="http://schemas.openxmlformats.org/officeDocument/2006/relationships/slide" Target="slides/slide47.xml" /><Relationship Id="rId52" Type="http://schemas.openxmlformats.org/officeDocument/2006/relationships/slide" Target="slides/slide48.xml" /><Relationship Id="rId53" Type="http://schemas.openxmlformats.org/officeDocument/2006/relationships/tags" Target="tags/tag1.xml" /><Relationship Id="rId54" Type="http://schemas.openxmlformats.org/officeDocument/2006/relationships/presProps" Target="presProps.xml" /><Relationship Id="rId55" Type="http://schemas.openxmlformats.org/officeDocument/2006/relationships/viewProps" Target="viewProps.xml" /><Relationship Id="rId56" Type="http://schemas.openxmlformats.org/officeDocument/2006/relationships/theme" Target="theme/theme1.xml" /><Relationship Id="rId57" Type="http://schemas.openxmlformats.org/officeDocument/2006/relationships/tableStyles" Target="tableStyles.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Plassholder for topptekst 1"/>
          <p:cNvSpPr>
            <a:spLocks noGrp="1"/>
          </p:cNvSpPr>
          <p:nvPr>
            <p:ph type="hdr" sz="quarter"/>
          </p:nvPr>
        </p:nvSpPr>
        <p:spPr>
          <a:xfrm>
            <a:off x="1" y="0"/>
            <a:ext cx="2945015" cy="49402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1051" y="0"/>
            <a:ext cx="2945015" cy="494025"/>
          </a:xfrm>
          <a:prstGeom prst="rect">
            <a:avLst/>
          </a:prstGeom>
        </p:spPr>
        <p:txBody>
          <a:bodyPr vert="horz" lIns="91440" tIns="45720" rIns="91440" bIns="45720" rtlCol="0"/>
          <a:lstStyle>
            <a:lvl1pPr algn="r">
              <a:defRPr sz="1200"/>
            </a:lvl1pPr>
          </a:lstStyle>
          <a:p>
            <a:fld id="{C12D6F7D-330C-47EA-B51F-7713B5A915E2}" type="datetimeFigureOut">
              <a:rPr lang="nb-NO" smtClean="0"/>
              <a:t>14.12.2022</a:t>
            </a:fld>
            <a:endParaRPr lang="nb-NO"/>
          </a:p>
        </p:txBody>
      </p:sp>
      <p:sp>
        <p:nvSpPr>
          <p:cNvPr id="4" name="Plassholder for bunntekst 3"/>
          <p:cNvSpPr>
            <a:spLocks noGrp="1"/>
          </p:cNvSpPr>
          <p:nvPr>
            <p:ph type="ftr" sz="quarter" idx="2"/>
          </p:nvPr>
        </p:nvSpPr>
        <p:spPr>
          <a:xfrm>
            <a:off x="1" y="9378667"/>
            <a:ext cx="2945015" cy="49402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1051" y="9378667"/>
            <a:ext cx="2945015" cy="494025"/>
          </a:xfrm>
          <a:prstGeom prst="rect">
            <a:avLst/>
          </a:prstGeom>
        </p:spPr>
        <p:txBody>
          <a:bodyPr vert="horz" lIns="91440" tIns="45720" rIns="91440" bIns="45720" rtlCol="0" anchor="b"/>
          <a:lstStyle>
            <a:lvl1pPr algn="r">
              <a:defRPr sz="1200"/>
            </a:lvl1pPr>
          </a:lstStyle>
          <a:p>
            <a:fld id="{B466C015-765D-476D-B88C-CBC76A5E2214}" type="slidenum">
              <a:rPr lang="nb-NO" smtClean="0"/>
              <a:t>‹#›</a:t>
            </a:fld>
            <a:endParaRPr lang="nb-NO"/>
          </a:p>
        </p:txBody>
      </p:sp>
    </p:spTree>
    <p:extLst>
      <p:ext uri="{BB962C8B-B14F-4D97-AF65-F5344CB8AC3E}">
        <p14:creationId xmlns:p14="http://schemas.microsoft.com/office/powerpoint/2010/main" val="942350098"/>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Plassholder for topptekst 1"/>
          <p:cNvSpPr>
            <a:spLocks noGrp="1"/>
          </p:cNvSpPr>
          <p:nvPr>
            <p:ph type="hdr" sz="quarter"/>
          </p:nvPr>
        </p:nvSpPr>
        <p:spPr>
          <a:xfrm>
            <a:off x="1" y="0"/>
            <a:ext cx="2945015" cy="49402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1051" y="0"/>
            <a:ext cx="2945015" cy="494025"/>
          </a:xfrm>
          <a:prstGeom prst="rect">
            <a:avLst/>
          </a:prstGeom>
        </p:spPr>
        <p:txBody>
          <a:bodyPr vert="horz" lIns="91440" tIns="45720" rIns="91440" bIns="45720" rtlCol="0"/>
          <a:lstStyle>
            <a:lvl1pPr algn="r">
              <a:defRPr sz="1200"/>
            </a:lvl1pPr>
          </a:lstStyle>
          <a:p>
            <a:fld id="{7F282582-B491-414E-9446-F2E4D49A4474}" type="datetimeFigureOut">
              <a:rPr lang="nb-NO" smtClean="0"/>
              <a:t>14.12.2022</a:t>
            </a:fld>
            <a:endParaRPr lang="nb-NO"/>
          </a:p>
        </p:txBody>
      </p:sp>
      <p:sp>
        <p:nvSpPr>
          <p:cNvPr id="4" name="Plassholder for lysbilde 3"/>
          <p:cNvSpPr>
            <a:spLocks noGrp="1" noRot="1" noChangeAspect="1"/>
          </p:cNvSpPr>
          <p:nvPr>
            <p:ph type="sldImg" idx="2"/>
          </p:nvPr>
        </p:nvSpPr>
        <p:spPr>
          <a:xfrm>
            <a:off x="723900" y="739775"/>
            <a:ext cx="5349875" cy="3703638"/>
          </a:xfrm>
          <a:prstGeom prst="rect">
            <a:avLst/>
          </a:prstGeom>
          <a:noFill/>
          <a:ln w="12700">
            <a:solidFill>
              <a:prstClr val="black"/>
            </a:solidFill>
          </a:ln>
        </p:spPr>
      </p:sp>
      <p:sp>
        <p:nvSpPr>
          <p:cNvPr id="5" name="Plassholder for notater 4"/>
          <p:cNvSpPr>
            <a:spLocks noGrp="1"/>
          </p:cNvSpPr>
          <p:nvPr>
            <p:ph type="body" sz="quarter" idx="3"/>
          </p:nvPr>
        </p:nvSpPr>
        <p:spPr>
          <a:xfrm>
            <a:off x="679124" y="4690893"/>
            <a:ext cx="5439427" cy="4443101"/>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1" y="9378667"/>
            <a:ext cx="2945015" cy="49402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1051" y="9378667"/>
            <a:ext cx="2945015" cy="494025"/>
          </a:xfrm>
          <a:prstGeom prst="rect">
            <a:avLst/>
          </a:prstGeom>
        </p:spPr>
        <p:txBody>
          <a:bodyPr vert="horz" lIns="91440" tIns="45720" rIns="91440" bIns="45720" rtlCol="0" anchor="b"/>
          <a:lstStyle>
            <a:lvl1pPr algn="r">
              <a:defRPr sz="1200"/>
            </a:lvl1pPr>
          </a:lstStyle>
          <a:p>
            <a:fld id="{1234DE39-A266-44EB-A8C1-BCEE32113F38}" type="slidenum">
              <a:rPr lang="nb-NO" smtClean="0"/>
              <a:t>‹#›</a:t>
            </a:fld>
            <a:endParaRPr lang="nb-NO"/>
          </a:p>
        </p:txBody>
      </p:sp>
    </p:spTree>
    <p:extLst>
      <p:ext uri="{BB962C8B-B14F-4D97-AF65-F5344CB8AC3E}">
        <p14:creationId xmlns:p14="http://schemas.microsoft.com/office/powerpoint/2010/main" val="195503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1</a:t>
            </a:fld>
            <a:endParaRPr lang="nb-NO"/>
          </a:p>
        </p:txBody>
      </p:sp>
    </p:spTree>
    <p:extLst>
      <p:ext uri="{BB962C8B-B14F-4D97-AF65-F5344CB8AC3E}">
        <p14:creationId xmlns:p14="http://schemas.microsoft.com/office/powerpoint/2010/main" val="212338678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smtClean="0"/>
              <a:t>Påminnelse i Outlook </a:t>
            </a:r>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11</a:t>
            </a:fld>
            <a:endParaRPr lang="nb-NO"/>
          </a:p>
        </p:txBody>
      </p:sp>
    </p:spTree>
    <p:extLst>
      <p:ext uri="{BB962C8B-B14F-4D97-AF65-F5344CB8AC3E}">
        <p14:creationId xmlns:p14="http://schemas.microsoft.com/office/powerpoint/2010/main" val="126228522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13</a:t>
            </a:fld>
            <a:endParaRPr lang="nb-NO"/>
          </a:p>
        </p:txBody>
      </p:sp>
    </p:spTree>
    <p:extLst>
      <p:ext uri="{BB962C8B-B14F-4D97-AF65-F5344CB8AC3E}">
        <p14:creationId xmlns:p14="http://schemas.microsoft.com/office/powerpoint/2010/main" val="316170565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15</a:t>
            </a:fld>
            <a:endParaRPr lang="nb-NO"/>
          </a:p>
        </p:txBody>
      </p:sp>
    </p:spTree>
    <p:extLst>
      <p:ext uri="{BB962C8B-B14F-4D97-AF65-F5344CB8AC3E}">
        <p14:creationId xmlns:p14="http://schemas.microsoft.com/office/powerpoint/2010/main" val="422809604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Det som skjer før prøven ankommer Avd.</a:t>
            </a:r>
            <a:r>
              <a:rPr lang="nb-NO" baseline="0" smtClean="0"/>
              <a:t> for patologi</a:t>
            </a:r>
            <a:endParaRPr lang="nb-NO" smtClean="0"/>
          </a:p>
          <a:p>
            <a:r>
              <a:rPr lang="nb-NO" smtClean="0"/>
              <a:t>Prøvetaking-</a:t>
            </a:r>
            <a:r>
              <a:rPr lang="nb-NO" baseline="0" smtClean="0"/>
              <a:t> eks. mye blod i prøven, representativ prøve? (fått med forandringene), umerket prøve </a:t>
            </a:r>
          </a:p>
          <a:p>
            <a:r>
              <a:rPr lang="nb-NO" baseline="0" smtClean="0"/>
              <a:t>Kliniske opplysninger – har vi fått de opplysningene som trengs for å kunne stille riktig diagnose (uten å få hele `livshistorien`)</a:t>
            </a:r>
          </a:p>
          <a:p>
            <a:r>
              <a:rPr lang="nb-NO" baseline="0" smtClean="0"/>
              <a:t>Oppbevaring – noe skal i romtemperatur, noe skal oppbevare i kjøleskap om det ikke leveres men en gang</a:t>
            </a:r>
          </a:p>
          <a:p>
            <a:r>
              <a:rPr lang="nb-NO" baseline="0" smtClean="0"/>
              <a:t>Fiksering – ulik fiksering til forskjellige typer prøver, rekvirenten finner informasjon om dette i laboratoriehåndboken. Viktig med nok formalin</a:t>
            </a:r>
          </a:p>
          <a:p>
            <a:r>
              <a:rPr lang="nb-NO" baseline="0" smtClean="0"/>
              <a:t> </a:t>
            </a:r>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17</a:t>
            </a:fld>
            <a:endParaRPr lang="nb-NO"/>
          </a:p>
        </p:txBody>
      </p:sp>
    </p:spTree>
    <p:extLst>
      <p:ext uri="{BB962C8B-B14F-4D97-AF65-F5344CB8AC3E}">
        <p14:creationId xmlns:p14="http://schemas.microsoft.com/office/powerpoint/2010/main" val="397269750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Det</a:t>
            </a:r>
            <a:r>
              <a:rPr lang="nb-NO" baseline="0" smtClean="0"/>
              <a:t> som kan gå galt på avdelingen</a:t>
            </a:r>
            <a:endParaRPr lang="nb-NO" smtClean="0"/>
          </a:p>
          <a:p>
            <a:r>
              <a:rPr lang="nb-NO" smtClean="0"/>
              <a:t>Forbytting – kan</a:t>
            </a:r>
            <a:r>
              <a:rPr lang="nb-NO" baseline="0" smtClean="0"/>
              <a:t> skje i mange ledd, eks. ved innregistrering (minsker ved elektronisk rekvirering), på lab (blander prøver ved preparering, `fisker` opp feil snitt), 	besvarer prøven på feil pasient osv.</a:t>
            </a:r>
          </a:p>
          <a:p>
            <a:r>
              <a:rPr lang="nb-NO" baseline="0" smtClean="0"/>
              <a:t>Innregistrering – til feil rekvirent/legekontor så svaret ikke kommer frem</a:t>
            </a:r>
          </a:p>
          <a:p>
            <a:r>
              <a:rPr lang="nb-NO" baseline="0" smtClean="0"/>
              <a:t>Feil behandling – følger ikke prosedyre, ikke godt nok opplært, unøyaktighet,  for lite tid</a:t>
            </a:r>
          </a:p>
          <a:p>
            <a:r>
              <a:rPr lang="nb-NO" baseline="0" smtClean="0"/>
              <a:t>Feil diagnose – tolker feil, overser forandringer/atypi</a:t>
            </a:r>
          </a:p>
          <a:p>
            <a:pPr marL="0" marR="0" lvl="0" indent="0" algn="l" defTabSz="914400" rtl="0" eaLnBrk="1" fontAlgn="auto" latinLnBrk="0" hangingPunct="1">
              <a:lnSpc>
                <a:spcPct val="100000"/>
              </a:lnSpc>
              <a:spcBef>
                <a:spcPct val="0"/>
              </a:spcBef>
              <a:spcAft>
                <a:spcPct val="0"/>
              </a:spcAft>
              <a:buClrTx/>
              <a:buSzTx/>
              <a:buFontTx/>
              <a:buNone/>
              <a:defRPr/>
            </a:pPr>
            <a:r>
              <a:rPr lang="nb-NO" smtClean="0"/>
              <a:t>Resultatregistrering – eks. HPV-resultater som legges inn manuelt</a:t>
            </a:r>
          </a:p>
          <a:p>
            <a:endParaRPr lang="nb-NO" baseline="0" smtClean="0"/>
          </a:p>
        </p:txBody>
      </p:sp>
      <p:sp>
        <p:nvSpPr>
          <p:cNvPr id="4" name="Plassholder for lysbildenummer 3"/>
          <p:cNvSpPr>
            <a:spLocks noGrp="1"/>
          </p:cNvSpPr>
          <p:nvPr>
            <p:ph type="sldNum" sz="quarter" idx="10"/>
          </p:nvPr>
        </p:nvSpPr>
        <p:spPr/>
        <p:txBody>
          <a:bodyPr/>
          <a:lstStyle/>
          <a:p>
            <a:fld id="{1234DE39-A266-44EB-A8C1-BCEE32113F38}" type="slidenum">
              <a:rPr lang="nb-NO" smtClean="0"/>
              <a:t>18</a:t>
            </a:fld>
            <a:endParaRPr lang="nb-NO"/>
          </a:p>
        </p:txBody>
      </p:sp>
    </p:spTree>
    <p:extLst>
      <p:ext uri="{BB962C8B-B14F-4D97-AF65-F5344CB8AC3E}">
        <p14:creationId xmlns:p14="http://schemas.microsoft.com/office/powerpoint/2010/main" val="403053164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nb-NO" baseline="0" smtClean="0"/>
          </a:p>
          <a:p>
            <a:r>
              <a:rPr lang="nb-NO" smtClean="0"/>
              <a:t>Elektronisk overføring</a:t>
            </a:r>
            <a:r>
              <a:rPr lang="nb-NO" baseline="0" smtClean="0"/>
              <a:t> blir fulgt opp med tester hver mnd.</a:t>
            </a:r>
            <a:endParaRPr lang="nb-NO" smtClean="0"/>
          </a:p>
          <a:p>
            <a:r>
              <a:rPr lang="nb-NO" smtClean="0"/>
              <a:t>Feil tolkning</a:t>
            </a:r>
            <a:r>
              <a:rPr lang="nb-NO" baseline="0" smtClean="0"/>
              <a:t> – derfor viktig å bruke mest mulig frasekoder. Da blir svarene mest mulig like..</a:t>
            </a:r>
            <a:endParaRPr lang="nb-NO" smtClean="0"/>
          </a:p>
        </p:txBody>
      </p:sp>
      <p:sp>
        <p:nvSpPr>
          <p:cNvPr id="4" name="Plassholder for lysbildenummer 3"/>
          <p:cNvSpPr>
            <a:spLocks noGrp="1"/>
          </p:cNvSpPr>
          <p:nvPr>
            <p:ph type="sldNum" sz="quarter" idx="10"/>
          </p:nvPr>
        </p:nvSpPr>
        <p:spPr/>
        <p:txBody>
          <a:bodyPr/>
          <a:lstStyle/>
          <a:p>
            <a:fld id="{1234DE39-A266-44EB-A8C1-BCEE32113F38}" type="slidenum">
              <a:rPr lang="nb-NO" smtClean="0"/>
              <a:t>19</a:t>
            </a:fld>
            <a:endParaRPr lang="nb-NO"/>
          </a:p>
        </p:txBody>
      </p:sp>
    </p:spTree>
    <p:extLst>
      <p:ext uri="{BB962C8B-B14F-4D97-AF65-F5344CB8AC3E}">
        <p14:creationId xmlns:p14="http://schemas.microsoft.com/office/powerpoint/2010/main" val="304757101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21</a:t>
            </a:fld>
            <a:endParaRPr lang="nb-NO"/>
          </a:p>
        </p:txBody>
      </p:sp>
    </p:spTree>
    <p:extLst>
      <p:ext uri="{BB962C8B-B14F-4D97-AF65-F5344CB8AC3E}">
        <p14:creationId xmlns:p14="http://schemas.microsoft.com/office/powerpoint/2010/main" val="75476081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Kort</a:t>
            </a:r>
            <a:r>
              <a:rPr lang="nb-NO" baseline="0" smtClean="0"/>
              <a:t> gjennomgang av saksbehandlingen. Utføres av enhetsledere, kvalitetskoordinator og avdelingssjef – kun ment for å vise hvordan vi jobber videre med avvikene som meldes.</a:t>
            </a:r>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22</a:t>
            </a:fld>
            <a:endParaRPr lang="nb-NO"/>
          </a:p>
        </p:txBody>
      </p:sp>
    </p:spTree>
    <p:extLst>
      <p:ext uri="{BB962C8B-B14F-4D97-AF65-F5344CB8AC3E}">
        <p14:creationId xmlns:p14="http://schemas.microsoft.com/office/powerpoint/2010/main" val="366937694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a:p>
        </p:txBody>
      </p:sp>
      <p:sp>
        <p:nvSpPr>
          <p:cNvPr id="4" name="Plassholder for lysbildenummer 3"/>
          <p:cNvSpPr>
            <a:spLocks noGrp="1"/>
          </p:cNvSpPr>
          <p:nvPr>
            <p:ph type="sldNum" sz="quarter" idx="10"/>
          </p:nvPr>
        </p:nvSpPr>
        <p:spPr/>
        <p:txBody>
          <a:bodyPr/>
          <a:lstStyle/>
          <a:p>
            <a:fld id="{23B83115-E28D-4F2F-8600-024FC08B3117}" type="slidenum">
              <a:rPr lang="nb-NO" smtClean="0"/>
              <a:t>28</a:t>
            </a:fld>
            <a:endParaRPr lang="nb-NO"/>
          </a:p>
        </p:txBody>
      </p:sp>
    </p:spTree>
    <p:extLst>
      <p:ext uri="{BB962C8B-B14F-4D97-AF65-F5344CB8AC3E}">
        <p14:creationId xmlns:p14="http://schemas.microsoft.com/office/powerpoint/2010/main" val="80449859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a:xfrm>
            <a:off x="723900" y="739775"/>
            <a:ext cx="5349875" cy="3703638"/>
          </a:xfrm>
        </p:spPr>
      </p:sp>
      <p:sp>
        <p:nvSpPr>
          <p:cNvPr id="3" name="Plassholder for notater 2"/>
          <p:cNvSpPr>
            <a:spLocks noGrp="1"/>
          </p:cNvSpPr>
          <p:nvPr>
            <p:ph type="body" idx="1"/>
          </p:nvPr>
        </p:nvSpPr>
        <p:spPr/>
        <p:txBody>
          <a:bodyPr>
            <a:normAutofit/>
          </a:bodyPr>
          <a:lstStyle/>
          <a:p>
            <a:pPr>
              <a:buFont typeface="Arial" panose="020b0604020202020204" pitchFamily="34" charset="0"/>
              <a:buNone/>
            </a:pPr>
            <a:endParaRPr lang="nb-NO" sz="1600"/>
          </a:p>
        </p:txBody>
      </p:sp>
      <p:sp>
        <p:nvSpPr>
          <p:cNvPr id="4" name="Plassholder for lysbildenummer 3"/>
          <p:cNvSpPr>
            <a:spLocks noGrp="1"/>
          </p:cNvSpPr>
          <p:nvPr>
            <p:ph type="sldNum" sz="quarter" idx="10"/>
          </p:nvPr>
        </p:nvSpPr>
        <p:spPr/>
        <p:txBody>
          <a:bodyPr/>
          <a:lstStyle/>
          <a:p>
            <a:fld id="{23B83115-E28D-4F2F-8600-024FC08B3117}" type="slidenum">
              <a:rPr lang="nb-NO" smtClean="0"/>
              <a:t>31</a:t>
            </a:fld>
            <a:endParaRPr lang="nb-NO"/>
          </a:p>
        </p:txBody>
      </p:sp>
    </p:spTree>
    <p:extLst>
      <p:ext uri="{BB962C8B-B14F-4D97-AF65-F5344CB8AC3E}">
        <p14:creationId xmlns:p14="http://schemas.microsoft.com/office/powerpoint/2010/main" val="329568701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2</a:t>
            </a:fld>
            <a:endParaRPr lang="nb-NO"/>
          </a:p>
        </p:txBody>
      </p:sp>
    </p:spTree>
    <p:extLst>
      <p:ext uri="{BB962C8B-B14F-4D97-AF65-F5344CB8AC3E}">
        <p14:creationId xmlns:p14="http://schemas.microsoft.com/office/powerpoint/2010/main" val="18329791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35</a:t>
            </a:fld>
            <a:endParaRPr lang="nb-NO"/>
          </a:p>
        </p:txBody>
      </p:sp>
    </p:spTree>
    <p:extLst>
      <p:ext uri="{BB962C8B-B14F-4D97-AF65-F5344CB8AC3E}">
        <p14:creationId xmlns:p14="http://schemas.microsoft.com/office/powerpoint/2010/main" val="365226377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sz="1600"/>
          </a:p>
        </p:txBody>
      </p:sp>
      <p:sp>
        <p:nvSpPr>
          <p:cNvPr id="4" name="Plassholder for lysbildenummer 3"/>
          <p:cNvSpPr>
            <a:spLocks noGrp="1"/>
          </p:cNvSpPr>
          <p:nvPr>
            <p:ph type="sldNum" sz="quarter" idx="10"/>
          </p:nvPr>
        </p:nvSpPr>
        <p:spPr/>
        <p:txBody>
          <a:bodyPr/>
          <a:lstStyle/>
          <a:p>
            <a:fld id="{23B83115-E28D-4F2F-8600-024FC08B3117}" type="slidenum">
              <a:rPr lang="nb-NO" smtClean="0"/>
              <a:t>36</a:t>
            </a:fld>
            <a:endParaRPr lang="nb-NO"/>
          </a:p>
        </p:txBody>
      </p:sp>
    </p:spTree>
    <p:extLst>
      <p:ext uri="{BB962C8B-B14F-4D97-AF65-F5344CB8AC3E}">
        <p14:creationId xmlns:p14="http://schemas.microsoft.com/office/powerpoint/2010/main" val="126140403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Foreløpig ikke for lab</a:t>
            </a:r>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41</a:t>
            </a:fld>
            <a:endParaRPr lang="nb-NO"/>
          </a:p>
        </p:txBody>
      </p:sp>
    </p:spTree>
    <p:extLst>
      <p:ext uri="{BB962C8B-B14F-4D97-AF65-F5344CB8AC3E}">
        <p14:creationId xmlns:p14="http://schemas.microsoft.com/office/powerpoint/2010/main" val="330292971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i</a:t>
            </a:r>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44</a:t>
            </a:fld>
            <a:endParaRPr lang="nb-NO"/>
          </a:p>
        </p:txBody>
      </p:sp>
    </p:spTree>
    <p:extLst>
      <p:ext uri="{BB962C8B-B14F-4D97-AF65-F5344CB8AC3E}">
        <p14:creationId xmlns:p14="http://schemas.microsoft.com/office/powerpoint/2010/main" val="258739498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Vise litt hvordan</a:t>
            </a:r>
            <a:r>
              <a:rPr lang="nb-NO" baseline="0" smtClean="0"/>
              <a:t> labhåndboka fungerer – viktig å kunne henvise til denne for rekvirentene. Nyhetssaker mm</a:t>
            </a:r>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45</a:t>
            </a:fld>
            <a:endParaRPr lang="nb-NO"/>
          </a:p>
        </p:txBody>
      </p:sp>
    </p:spTree>
    <p:extLst>
      <p:ext uri="{BB962C8B-B14F-4D97-AF65-F5344CB8AC3E}">
        <p14:creationId xmlns:p14="http://schemas.microsoft.com/office/powerpoint/2010/main" val="214661604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48</a:t>
            </a:fld>
            <a:endParaRPr lang="nb-NO"/>
          </a:p>
        </p:txBody>
      </p:sp>
    </p:spTree>
    <p:extLst>
      <p:ext uri="{BB962C8B-B14F-4D97-AF65-F5344CB8AC3E}">
        <p14:creationId xmlns:p14="http://schemas.microsoft.com/office/powerpoint/2010/main" val="209862591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b-NO" smtClean="0"/>
              <a:t>Man skal</a:t>
            </a:r>
            <a:r>
              <a:rPr lang="nb-NO" baseline="0" smtClean="0"/>
              <a:t> til en hver tid har kontroll på arbeidet man utfører</a:t>
            </a:r>
            <a:endParaRPr lang="nb-NO" smtClean="0"/>
          </a:p>
          <a:p>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3</a:t>
            </a:fld>
            <a:endParaRPr lang="nb-NO"/>
          </a:p>
        </p:txBody>
      </p:sp>
    </p:spTree>
    <p:extLst>
      <p:ext uri="{BB962C8B-B14F-4D97-AF65-F5344CB8AC3E}">
        <p14:creationId xmlns:p14="http://schemas.microsoft.com/office/powerpoint/2010/main" val="233892612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4</a:t>
            </a:fld>
            <a:endParaRPr lang="nb-NO"/>
          </a:p>
        </p:txBody>
      </p:sp>
    </p:spTree>
    <p:extLst>
      <p:ext uri="{BB962C8B-B14F-4D97-AF65-F5344CB8AC3E}">
        <p14:creationId xmlns:p14="http://schemas.microsoft.com/office/powerpoint/2010/main" val="303986260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Korrigere</a:t>
            </a:r>
          </a:p>
          <a:p>
            <a:pPr lvl="1"/>
            <a:r>
              <a:rPr lang="nb-NO" smtClean="0"/>
              <a:t>Dokumentstyring</a:t>
            </a:r>
          </a:p>
          <a:p>
            <a:pPr lvl="2"/>
            <a:r>
              <a:rPr lang="nb-NO" sz="1900" smtClean="0"/>
              <a:t>Rutiner for endring og oppdatering av dokumenter</a:t>
            </a:r>
          </a:p>
          <a:p>
            <a:pPr lvl="1"/>
            <a:r>
              <a:rPr lang="nb-NO" smtClean="0"/>
              <a:t>Rutiner for revisjon av hele kvalitetssystemet</a:t>
            </a:r>
          </a:p>
          <a:p>
            <a:pPr lvl="2"/>
            <a:r>
              <a:rPr lang="nb-NO" sz="1900" smtClean="0"/>
              <a:t>Internrevisjon</a:t>
            </a:r>
          </a:p>
          <a:p>
            <a:pPr lvl="2"/>
            <a:r>
              <a:rPr lang="nb-NO" sz="1900" smtClean="0"/>
              <a:t>Ledelsens gjennomgang</a:t>
            </a:r>
          </a:p>
          <a:p>
            <a:pPr lvl="1"/>
            <a:r>
              <a:rPr lang="nb-NO" smtClean="0"/>
              <a:t>Rutiner for tilbakemelding til personell</a:t>
            </a:r>
          </a:p>
          <a:p>
            <a:pPr lvl="2"/>
            <a:r>
              <a:rPr lang="nb-NO" sz="1900" smtClean="0"/>
              <a:t>møterutiner</a:t>
            </a:r>
          </a:p>
          <a:p>
            <a:pPr lvl="2"/>
            <a:r>
              <a:rPr lang="nb-NO" sz="1900" smtClean="0"/>
              <a:t>Uønskede</a:t>
            </a:r>
            <a:r>
              <a:rPr lang="nb-NO" sz="1900" baseline="0" smtClean="0"/>
              <a:t> hendelser</a:t>
            </a:r>
            <a:r>
              <a:rPr lang="nb-NO" sz="1900" smtClean="0"/>
              <a:t> – automatisk tilbakemelding</a:t>
            </a:r>
          </a:p>
          <a:p>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5</a:t>
            </a:fld>
            <a:endParaRPr lang="nb-NO"/>
          </a:p>
        </p:txBody>
      </p:sp>
    </p:spTree>
    <p:extLst>
      <p:ext uri="{BB962C8B-B14F-4D97-AF65-F5344CB8AC3E}">
        <p14:creationId xmlns:p14="http://schemas.microsoft.com/office/powerpoint/2010/main" val="230616199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7</a:t>
            </a:fld>
            <a:endParaRPr lang="nb-NO"/>
          </a:p>
        </p:txBody>
      </p:sp>
    </p:spTree>
    <p:extLst>
      <p:ext uri="{BB962C8B-B14F-4D97-AF65-F5344CB8AC3E}">
        <p14:creationId xmlns:p14="http://schemas.microsoft.com/office/powerpoint/2010/main" val="345446169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smtClean="0"/>
              <a:t>Kan søke på stikkord hvis du ikke husker helt hvor en bestemt prosedyre ligger eller hva den heter. </a:t>
            </a:r>
          </a:p>
          <a:p>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8</a:t>
            </a:fld>
            <a:endParaRPr lang="nb-NO"/>
          </a:p>
        </p:txBody>
      </p:sp>
    </p:spTree>
    <p:extLst>
      <p:ext uri="{BB962C8B-B14F-4D97-AF65-F5344CB8AC3E}">
        <p14:creationId xmlns:p14="http://schemas.microsoft.com/office/powerpoint/2010/main" val="295841679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9</a:t>
            </a:fld>
            <a:endParaRPr lang="nb-NO"/>
          </a:p>
        </p:txBody>
      </p:sp>
    </p:spTree>
    <p:extLst>
      <p:ext uri="{BB962C8B-B14F-4D97-AF65-F5344CB8AC3E}">
        <p14:creationId xmlns:p14="http://schemas.microsoft.com/office/powerpoint/2010/main" val="376411531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1234DE39-A266-44EB-A8C1-BCEE32113F38}" type="slidenum">
              <a:rPr lang="nb-NO" smtClean="0"/>
              <a:t>10</a:t>
            </a:fld>
            <a:endParaRPr lang="nb-NO"/>
          </a:p>
        </p:txBody>
      </p:sp>
    </p:spTree>
    <p:extLst>
      <p:ext uri="{BB962C8B-B14F-4D97-AF65-F5344CB8AC3E}">
        <p14:creationId xmlns:p14="http://schemas.microsoft.com/office/powerpoint/2010/main" val="267289636"/>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Tittellysbilde">
    <p:bg>
      <p:bgPr>
        <a:blipFill dpi="0" rotWithShape="0">
          <a:blip r:embed="rId1">
            <a:lum/>
          </a:blip>
          <a:stretch>
            <a:fillRect/>
          </a:stretch>
        </a:blipFill>
        <a:effectLst/>
      </p:bgPr>
    </p:bg>
    <p:spTree>
      <p:nvGrpSpPr>
        <p:cNvPr id="1" name=""/>
        <p:cNvGrpSpPr/>
        <p:nvPr/>
      </p:nvGrpSpPr>
      <p:grpSpPr>
        <a:xfrm>
          <a:off x="0" y="0"/>
          <a:ext cx="0" cy="0"/>
        </a:xfrm>
      </p:grpSpPr>
      <p:sp>
        <p:nvSpPr>
          <p:cNvPr id="2" name="Tittel 1"/>
          <p:cNvSpPr>
            <a:spLocks noGrp="1"/>
          </p:cNvSpPr>
          <p:nvPr>
            <p:ph type="ctrTitle"/>
          </p:nvPr>
        </p:nvSpPr>
        <p:spPr>
          <a:xfrm>
            <a:off x="742950" y="1196752"/>
            <a:ext cx="8420100" cy="1470025"/>
          </a:xfrm>
        </p:spPr>
        <p:txBody>
          <a:bodyPr/>
          <a:lstStyle>
            <a:lvl1pPr algn="ctr">
              <a:defRPr sz="4000">
                <a:latin typeface="Calibri" pitchFamily="34" charset="0"/>
              </a:defRPr>
            </a:lvl1pPr>
          </a:lstStyle>
          <a:p>
            <a:r>
              <a:rPr lang="nb-NO" smtClean="0"/>
              <a:t>Klikk for å redigere tittelstil</a:t>
            </a:r>
            <a:endParaRPr lang="nb-NO"/>
          </a:p>
        </p:txBody>
      </p:sp>
      <p:sp>
        <p:nvSpPr>
          <p:cNvPr id="3" name="Undertittel 2"/>
          <p:cNvSpPr>
            <a:spLocks noGrp="1"/>
          </p:cNvSpPr>
          <p:nvPr>
            <p:ph type="subTitle" idx="1"/>
          </p:nvPr>
        </p:nvSpPr>
        <p:spPr>
          <a:xfrm>
            <a:off x="1485900" y="2952527"/>
            <a:ext cx="69342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10" name="Plassholder for tekst 9"/>
          <p:cNvSpPr>
            <a:spLocks noGrp="1"/>
          </p:cNvSpPr>
          <p:nvPr>
            <p:ph type="body" sz="quarter" idx="10" hasCustomPrompt="1"/>
          </p:nvPr>
        </p:nvSpPr>
        <p:spPr>
          <a:xfrm>
            <a:off x="1496616" y="4870673"/>
            <a:ext cx="6912767" cy="790575"/>
          </a:xfrm>
        </p:spPr>
        <p:txBody>
          <a:bodyPr/>
          <a:lstStyle>
            <a:lvl1pPr algn="ctr">
              <a:buNone/>
              <a:defRPr sz="1800"/>
            </a:lvl1pPr>
            <a:lvl5pPr algn="l">
              <a:buNone/>
              <a:defRPr baseline="0"/>
            </a:lvl5pPr>
          </a:lstStyle>
          <a:p>
            <a:pPr lvl="0"/>
            <a:r>
              <a:rPr lang="nb-NO" smtClean="0"/>
              <a:t>Klikk for å legge til navn og tittel på foredragsholder </a:t>
            </a:r>
            <a:endParaRPr lang="nb-NO"/>
          </a:p>
        </p:txBody>
      </p:sp>
      <p:sp>
        <p:nvSpPr>
          <p:cNvPr id="14" name="Plassholder for tekst 10"/>
          <p:cNvSpPr>
            <a:spLocks noGrp="1"/>
          </p:cNvSpPr>
          <p:nvPr>
            <p:ph type="body" sz="quarter" idx="11" hasCustomPrompt="1"/>
          </p:nvPr>
        </p:nvSpPr>
        <p:spPr>
          <a:xfrm>
            <a:off x="1496617" y="5803925"/>
            <a:ext cx="6912768" cy="433387"/>
          </a:xfrm>
        </p:spPr>
        <p:txBody>
          <a:bodyPr/>
          <a:lstStyle>
            <a:lvl1pPr marL="342900" marR="0" indent="-342900" algn="ctr" defTabSz="914400" rtl="0" eaLnBrk="1" fontAlgn="base" latinLnBrk="0" hangingPunct="1">
              <a:lnSpc>
                <a:spcPct val="100000"/>
              </a:lnSpc>
              <a:spcBef>
                <a:spcPct val="20000"/>
              </a:spcBef>
              <a:spcAft>
                <a:spcPct val="0"/>
              </a:spcAft>
              <a:buClrTx/>
              <a:buSzTx/>
              <a:buFontTx/>
              <a:buNone/>
              <a:defRPr sz="1800"/>
            </a:lvl1pPr>
            <a:lvl5pPr algn="r">
              <a:defRPr/>
            </a:lvl5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lang="nb-NO" kern="0" smtClean="0">
                <a:solidFill>
                  <a:srgbClr val="00338D"/>
                </a:solidFill>
                <a:latin typeface="Calibri" pitchFamily="34" charset="0"/>
              </a:rPr>
              <a:t>Klikk for å legge til dato og sted </a:t>
            </a:r>
          </a:p>
          <a:p>
            <a:pPr lvl="0"/>
            <a:endParaRPr lang="nb-NO"/>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Loddrett tekst">
    <p:spTree>
      <p:nvGrpSpPr>
        <p:cNvPr id="1" name=""/>
        <p:cNvGrpSpPr/>
        <p:nvPr/>
      </p:nvGrpSpPr>
      <p:grpSpPr>
        <a:xfrm>
          <a:off x="0" y="0"/>
          <a:ext cx="0" cy="0"/>
        </a:xfrm>
      </p:grpSpPr>
      <p:sp>
        <p:nvSpPr>
          <p:cNvPr id="2" name="Tittel 1"/>
          <p:cNvSpPr>
            <a:spLocks noGrp="1"/>
          </p:cNvSpPr>
          <p:nvPr>
            <p:ph type="title"/>
          </p:nvPr>
        </p:nvSpPr>
        <p:spPr>
          <a:xfrm>
            <a:off x="848544" y="835200"/>
            <a:ext cx="7632700" cy="649287"/>
          </a:xfrm>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a:xfrm>
            <a:off x="849313" y="1844825"/>
            <a:ext cx="7632700" cy="3776514"/>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514ECEEF-5377-45E9-946E-B271D1C73A12}" type="slidenum">
              <a:rPr lang="nb-NO"/>
              <a:t>‹#›</a:t>
            </a:fld>
            <a:endParaRPr lang="nb-NO"/>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Loddrett tittel og tekst">
    <p:spTree>
      <p:nvGrpSpPr>
        <p:cNvPr id="1" name=""/>
        <p:cNvGrpSpPr/>
        <p:nvPr/>
      </p:nvGrpSpPr>
      <p:grpSpPr>
        <a:xfrm>
          <a:off x="0" y="0"/>
          <a:ext cx="0" cy="0"/>
        </a:xfrm>
      </p:grpSpPr>
      <p:sp>
        <p:nvSpPr>
          <p:cNvPr id="2" name="Loddrett tittel 1"/>
          <p:cNvSpPr>
            <a:spLocks noGrp="1"/>
          </p:cNvSpPr>
          <p:nvPr>
            <p:ph type="title" orient="vert"/>
          </p:nvPr>
        </p:nvSpPr>
        <p:spPr>
          <a:xfrm>
            <a:off x="6573838" y="1341438"/>
            <a:ext cx="1908175" cy="42799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49313" y="1341438"/>
            <a:ext cx="5572125" cy="42799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05A24EA3-30FB-4103-B819-6BE52BC73759}" type="slidenum">
              <a:rPr lang="nb-NO"/>
              <a:t>‹#›</a:t>
            </a:fld>
            <a:endParaRPr lang="nb-NO"/>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tel og innhold">
    <p:bg>
      <p:bgPr>
        <a:blipFill dpi="0" rotWithShape="0">
          <a:blip r:embed="rId1">
            <a:lum/>
          </a:blip>
          <a:stretch>
            <a:fillRect/>
          </a:stretch>
        </a:blipFill>
        <a:effectLst/>
      </p:bgPr>
    </p:bg>
    <p:spTree>
      <p:nvGrpSpPr>
        <p:cNvPr id="1" name=""/>
        <p:cNvGrpSpPr/>
        <p:nvPr/>
      </p:nvGrpSpPr>
      <p:grpSpPr>
        <a:xfrm>
          <a:off x="0" y="0"/>
          <a:ext cx="0" cy="0"/>
        </a:xfrm>
      </p:grpSpPr>
      <p:sp>
        <p:nvSpPr>
          <p:cNvPr id="2" name="Tittel 1"/>
          <p:cNvSpPr>
            <a:spLocks noGrp="1"/>
          </p:cNvSpPr>
          <p:nvPr>
            <p:ph type="title"/>
          </p:nvPr>
        </p:nvSpPr>
        <p:spPr>
          <a:xfrm>
            <a:off x="848544" y="332656"/>
            <a:ext cx="7632700" cy="649287"/>
          </a:xfrm>
        </p:spPr>
        <p:txBody>
          <a:bodyPr/>
          <a:lstStyle/>
          <a:p>
            <a:r>
              <a:rPr lang="nb-NO" smtClean="0"/>
              <a:t>Klikk for å redigere tittelstil</a:t>
            </a:r>
            <a:endParaRPr lang="nb-NO"/>
          </a:p>
        </p:txBody>
      </p:sp>
      <p:sp>
        <p:nvSpPr>
          <p:cNvPr id="3" name="Plassholder for innhold 2"/>
          <p:cNvSpPr>
            <a:spLocks noGrp="1"/>
          </p:cNvSpPr>
          <p:nvPr>
            <p:ph idx="1"/>
          </p:nvPr>
        </p:nvSpPr>
        <p:spPr>
          <a:xfrm>
            <a:off x="849313" y="1196752"/>
            <a:ext cx="7632700" cy="468052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7793AADF-B206-42A9-8088-D83F1A6FD2F1}" type="slidenum">
              <a:rPr lang="nb-NO"/>
              <a:t>‹#›</a:t>
            </a:fld>
            <a:endParaRPr lang="nb-NO"/>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Inndelingsoverskrift">
    <p:spTree>
      <p:nvGrpSpPr>
        <p:cNvPr id="1" name=""/>
        <p:cNvGrpSpPr/>
        <p:nvPr/>
      </p:nvGrpSpPr>
      <p:grpSpPr>
        <a:xfrm>
          <a:off x="0" y="0"/>
          <a:ext cx="0" cy="0"/>
        </a:xfrm>
      </p:grpSpPr>
      <p:sp>
        <p:nvSpPr>
          <p:cNvPr id="2" name="Tittel 1"/>
          <p:cNvSpPr>
            <a:spLocks noGrp="1"/>
          </p:cNvSpPr>
          <p:nvPr>
            <p:ph type="title"/>
          </p:nvPr>
        </p:nvSpPr>
        <p:spPr>
          <a:xfrm>
            <a:off x="782638" y="4406900"/>
            <a:ext cx="8420100" cy="1362075"/>
          </a:xfrm>
        </p:spPr>
        <p:txBody>
          <a:bodyPr/>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813BA2EA-E9F8-4936-BA43-69F010E5C520}" type="slidenum">
              <a:rPr lang="nb-NO"/>
              <a:t>‹#›</a:t>
            </a:fld>
            <a:endParaRPr lang="nb-NO"/>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o innholdsdeler">
    <p:spTree>
      <p:nvGrpSpPr>
        <p:cNvPr id="1" name=""/>
        <p:cNvGrpSpPr/>
        <p:nvPr/>
      </p:nvGrpSpPr>
      <p:grpSpPr>
        <a:xfrm>
          <a:off x="0" y="0"/>
          <a:ext cx="0" cy="0"/>
        </a:xfrm>
      </p:grpSpPr>
      <p:sp>
        <p:nvSpPr>
          <p:cNvPr id="2" name="Tittel 1"/>
          <p:cNvSpPr>
            <a:spLocks noGrp="1"/>
          </p:cNvSpPr>
          <p:nvPr>
            <p:ph type="title"/>
          </p:nvPr>
        </p:nvSpPr>
        <p:spPr>
          <a:xfrm>
            <a:off x="848544" y="260648"/>
            <a:ext cx="7632700" cy="649287"/>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49313" y="1196752"/>
            <a:ext cx="3740150" cy="46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741863" y="1268760"/>
            <a:ext cx="374015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8081DDAF-8143-4E52-BE8D-FC65E038B47C}" type="slidenum">
              <a:rPr lang="nb-NO"/>
              <a:t>‹#›</a:t>
            </a:fld>
            <a:endParaRPr lang="nb-NO"/>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Sammenligning">
    <p:spTree>
      <p:nvGrpSpPr>
        <p:cNvPr id="1" name=""/>
        <p:cNvGrpSpPr/>
        <p:nvPr/>
      </p:nvGrpSpPr>
      <p:grpSpPr>
        <a:xfrm>
          <a:off x="0" y="0"/>
          <a:ext cx="0" cy="0"/>
        </a:xfrm>
      </p:grpSpPr>
      <p:sp>
        <p:nvSpPr>
          <p:cNvPr id="2" name="Tittel 1"/>
          <p:cNvSpPr>
            <a:spLocks noGrp="1"/>
          </p:cNvSpPr>
          <p:nvPr>
            <p:ph type="title"/>
          </p:nvPr>
        </p:nvSpPr>
        <p:spPr>
          <a:xfrm>
            <a:off x="848544" y="332656"/>
            <a:ext cx="7632000" cy="648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848544" y="1196752"/>
            <a:ext cx="3740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48544" y="1916832"/>
            <a:ext cx="3740400" cy="4209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736976" y="1205062"/>
            <a:ext cx="3740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741200" y="1988841"/>
            <a:ext cx="3740400" cy="41373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lvl1pPr>
              <a:defRPr/>
            </a:lvl1pPr>
          </a:lstStyle>
          <a:p>
            <a:endParaRPr lang="nb-NO"/>
          </a:p>
        </p:txBody>
      </p:sp>
      <p:sp>
        <p:nvSpPr>
          <p:cNvPr id="8" name="Plassholder for bunntekst 7"/>
          <p:cNvSpPr>
            <a:spLocks noGrp="1"/>
          </p:cNvSpPr>
          <p:nvPr>
            <p:ph type="ftr" sz="quarter" idx="11"/>
          </p:nvPr>
        </p:nvSpPr>
        <p:spPr/>
        <p:txBody>
          <a:bodyPr/>
          <a:lstStyle>
            <a:lvl1pPr>
              <a:defRPr/>
            </a:lvl1pPr>
          </a:lstStyle>
          <a:p>
            <a:endParaRPr lang="nb-NO"/>
          </a:p>
        </p:txBody>
      </p:sp>
      <p:sp>
        <p:nvSpPr>
          <p:cNvPr id="9" name="Plassholder for lysbildenummer 8"/>
          <p:cNvSpPr>
            <a:spLocks noGrp="1"/>
          </p:cNvSpPr>
          <p:nvPr>
            <p:ph type="sldNum" sz="quarter" idx="12"/>
          </p:nvPr>
        </p:nvSpPr>
        <p:spPr/>
        <p:txBody>
          <a:bodyPr/>
          <a:lstStyle>
            <a:lvl1pPr>
              <a:defRPr/>
            </a:lvl1pPr>
          </a:lstStyle>
          <a:p>
            <a:fld id="{87D00C7D-C46B-48A3-A0D8-53CB68759327}" type="slidenum">
              <a:rPr lang="nb-NO"/>
              <a:t>‹#›</a:t>
            </a:fld>
            <a:endParaRPr lang="nb-NO"/>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Bare tittel">
    <p:spTree>
      <p:nvGrpSpPr>
        <p:cNvPr id="1" name=""/>
        <p:cNvGrpSpPr/>
        <p:nvPr/>
      </p:nvGrpSpPr>
      <p:grpSpPr>
        <a:xfrm>
          <a:off x="0" y="0"/>
          <a:ext cx="0" cy="0"/>
        </a:xfrm>
      </p:grpSpPr>
      <p:sp>
        <p:nvSpPr>
          <p:cNvPr id="2" name="Tittel 1"/>
          <p:cNvSpPr>
            <a:spLocks noGrp="1"/>
          </p:cNvSpPr>
          <p:nvPr>
            <p:ph type="title"/>
          </p:nvPr>
        </p:nvSpPr>
        <p:spPr>
          <a:xfrm>
            <a:off x="848544" y="332656"/>
            <a:ext cx="7632700" cy="649287"/>
          </a:xfrm>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lvl1pPr>
              <a:defRPr/>
            </a:lvl1pPr>
          </a:lstStyle>
          <a:p>
            <a:endParaRPr lang="nb-NO"/>
          </a:p>
        </p:txBody>
      </p:sp>
      <p:sp>
        <p:nvSpPr>
          <p:cNvPr id="4" name="Plassholder for bunntekst 3"/>
          <p:cNvSpPr>
            <a:spLocks noGrp="1"/>
          </p:cNvSpPr>
          <p:nvPr>
            <p:ph type="ftr" sz="quarter" idx="11"/>
          </p:nvPr>
        </p:nvSpPr>
        <p:spPr/>
        <p:txBody>
          <a:bodyPr/>
          <a:lstStyle>
            <a:lvl1pPr>
              <a:defRPr/>
            </a:lvl1pPr>
          </a:lstStyle>
          <a:p>
            <a:endParaRPr lang="nb-NO"/>
          </a:p>
        </p:txBody>
      </p:sp>
      <p:sp>
        <p:nvSpPr>
          <p:cNvPr id="5" name="Plassholder for lysbildenummer 4"/>
          <p:cNvSpPr>
            <a:spLocks noGrp="1"/>
          </p:cNvSpPr>
          <p:nvPr>
            <p:ph type="sldNum" sz="quarter" idx="12"/>
          </p:nvPr>
        </p:nvSpPr>
        <p:spPr/>
        <p:txBody>
          <a:bodyPr/>
          <a:lstStyle>
            <a:lvl1pPr>
              <a:defRPr/>
            </a:lvl1pPr>
          </a:lstStyle>
          <a:p>
            <a:fld id="{F53FDCB6-5780-4214-A803-A4E5BB08A211}" type="slidenum">
              <a:rPr lang="nb-NO"/>
              <a:t>‹#›</a:t>
            </a:fld>
            <a:endParaRPr lang="nb-NO"/>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Tomt">
    <p:spTree>
      <p:nvGrpSpPr>
        <p:cNvPr id="1" name=""/>
        <p:cNvGrpSpPr/>
        <p:nvPr/>
      </p:nvGrpSpPr>
      <p:grpSpPr>
        <a:xfrm>
          <a:off x="0" y="0"/>
          <a:ext cx="0" cy="0"/>
        </a:xfrm>
      </p:grpSpPr>
      <p:sp>
        <p:nvSpPr>
          <p:cNvPr id="2" name="Plassholder for dato 1"/>
          <p:cNvSpPr>
            <a:spLocks noGrp="1"/>
          </p:cNvSpPr>
          <p:nvPr>
            <p:ph type="dt" sz="half" idx="10"/>
          </p:nvPr>
        </p:nvSpPr>
        <p:spPr/>
        <p:txBody>
          <a:bodyPr/>
          <a:lstStyle>
            <a:lvl1pPr>
              <a:defRPr/>
            </a:lvl1pPr>
          </a:lstStyle>
          <a:p>
            <a:endParaRPr lang="nb-NO"/>
          </a:p>
        </p:txBody>
      </p:sp>
      <p:sp>
        <p:nvSpPr>
          <p:cNvPr id="3" name="Plassholder for bunntekst 2"/>
          <p:cNvSpPr>
            <a:spLocks noGrp="1"/>
          </p:cNvSpPr>
          <p:nvPr>
            <p:ph type="ftr" sz="quarter" idx="11"/>
          </p:nvPr>
        </p:nvSpPr>
        <p:spPr/>
        <p:txBody>
          <a:bodyPr/>
          <a:lstStyle>
            <a:lvl1pPr>
              <a:defRPr/>
            </a:lvl1pPr>
          </a:lstStyle>
          <a:p>
            <a:endParaRPr lang="nb-NO"/>
          </a:p>
        </p:txBody>
      </p:sp>
      <p:sp>
        <p:nvSpPr>
          <p:cNvPr id="4" name="Plassholder for lysbildenummer 3"/>
          <p:cNvSpPr>
            <a:spLocks noGrp="1"/>
          </p:cNvSpPr>
          <p:nvPr>
            <p:ph type="sldNum" sz="quarter" idx="12"/>
          </p:nvPr>
        </p:nvSpPr>
        <p:spPr/>
        <p:txBody>
          <a:bodyPr/>
          <a:lstStyle>
            <a:lvl1pPr>
              <a:defRPr/>
            </a:lvl1pPr>
          </a:lstStyle>
          <a:p>
            <a:fld id="{2984C4FE-31BE-4374-8B82-673B996102AC}" type="slidenum">
              <a:rPr lang="nb-NO"/>
              <a:t>‹#›</a:t>
            </a:fld>
            <a:endParaRPr lang="nb-NO"/>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Innhold med tekst">
    <p:spTree>
      <p:nvGrpSpPr>
        <p:cNvPr id="1" name=""/>
        <p:cNvGrpSpPr/>
        <p:nvPr/>
      </p:nvGrpSpPr>
      <p:grpSpPr>
        <a:xfrm>
          <a:off x="0" y="0"/>
          <a:ext cx="0" cy="0"/>
        </a:xfrm>
      </p:grpSpPr>
      <p:sp>
        <p:nvSpPr>
          <p:cNvPr id="2" name="Tittel 1"/>
          <p:cNvSpPr>
            <a:spLocks noGrp="1"/>
          </p:cNvSpPr>
          <p:nvPr>
            <p:ph type="title"/>
          </p:nvPr>
        </p:nvSpPr>
        <p:spPr>
          <a:xfrm>
            <a:off x="495300" y="273050"/>
            <a:ext cx="3259138"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59BBA0B2-B562-47A0-900A-B35EEE06A121}" type="slidenum">
              <a:rPr lang="nb-NO"/>
              <a:t>‹#›</a:t>
            </a:fld>
            <a:endParaRPr lang="nb-NO"/>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Bilde med tekst">
    <p:spTree>
      <p:nvGrpSpPr>
        <p:cNvPr id="1" name=""/>
        <p:cNvGrpSpPr/>
        <p:nvPr/>
      </p:nvGrpSpPr>
      <p:grpSpPr>
        <a:xfrm>
          <a:off x="0" y="0"/>
          <a:ext cx="0" cy="0"/>
        </a:xfrm>
      </p:grpSpPr>
      <p:sp>
        <p:nvSpPr>
          <p:cNvPr id="2" name="Tittel 1"/>
          <p:cNvSpPr>
            <a:spLocks noGrp="1"/>
          </p:cNvSpPr>
          <p:nvPr>
            <p:ph type="title"/>
          </p:nvPr>
        </p:nvSpPr>
        <p:spPr>
          <a:xfrm>
            <a:off x="1941513" y="4800600"/>
            <a:ext cx="59436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nb-NO"/>
          </a:p>
        </p:txBody>
      </p:sp>
      <p:sp>
        <p:nvSpPr>
          <p:cNvPr id="6" name="Plassholder for bunntekst 5"/>
          <p:cNvSpPr>
            <a:spLocks noGrp="1"/>
          </p:cNvSpPr>
          <p:nvPr>
            <p:ph type="ftr" sz="quarter" idx="11"/>
          </p:nvPr>
        </p:nvSpPr>
        <p:spPr/>
        <p:txBody>
          <a:bodyPr/>
          <a:lstStyle>
            <a:lvl1pPr>
              <a:defRPr/>
            </a:lvl1pPr>
          </a:lstStyle>
          <a:p>
            <a:endParaRPr lang="nb-NO"/>
          </a:p>
        </p:txBody>
      </p:sp>
      <p:sp>
        <p:nvSpPr>
          <p:cNvPr id="7" name="Plassholder for lysbildenummer 6"/>
          <p:cNvSpPr>
            <a:spLocks noGrp="1"/>
          </p:cNvSpPr>
          <p:nvPr>
            <p:ph type="sldNum" sz="quarter" idx="12"/>
          </p:nvPr>
        </p:nvSpPr>
        <p:spPr/>
        <p:txBody>
          <a:bodyPr/>
          <a:lstStyle>
            <a:lvl1pPr>
              <a:defRPr/>
            </a:lvl1pPr>
          </a:lstStyle>
          <a:p>
            <a:fld id="{2110FC83-9392-4BA3-B3A1-20F057233F29}" type="slidenum">
              <a:rPr lang="nb-NO"/>
              <a:t>‹#›</a:t>
            </a:fld>
            <a:endParaRPr lang="nb-NO"/>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3.jpeg" /><Relationship Id="rId13" Type="http://schemas.openxmlformats.org/officeDocument/2006/relationships/image" Target="../media/image2.jpe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0">
          <a:blip r:embed="rId13">
            <a:lum/>
          </a:blip>
          <a:stretch>
            <a:fillRect/>
          </a:stretch>
        </a:blip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848544" y="332656"/>
            <a:ext cx="7632700" cy="649287"/>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nb-NO" smtClean="0"/>
              <a:t>Overskrift</a:t>
            </a:r>
          </a:p>
        </p:txBody>
      </p:sp>
      <p:sp>
        <p:nvSpPr>
          <p:cNvPr id="1027" name="Rectangle 3"/>
          <p:cNvSpPr>
            <a:spLocks noGrp="1" noChangeArrowheads="1"/>
          </p:cNvSpPr>
          <p:nvPr>
            <p:ph type="body" idx="1"/>
          </p:nvPr>
        </p:nvSpPr>
        <p:spPr bwMode="auto">
          <a:xfrm>
            <a:off x="849313" y="1268761"/>
            <a:ext cx="7632700" cy="435257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nb-NO" smtClean="0"/>
              <a:t>Skriv inn tekst her</a:t>
            </a:r>
          </a:p>
          <a:p>
            <a:pPr lvl="1"/>
            <a:r>
              <a:rPr lang="nb-NO" err="1" smtClean="0"/>
              <a:t>Second level</a:t>
            </a:r>
            <a:endParaRPr lang="nb-NO" smtClean="0"/>
          </a:p>
          <a:p>
            <a:pPr lvl="2"/>
            <a:r>
              <a:rPr lang="nb-NO" err="1" smtClean="0"/>
              <a:t>Third level</a:t>
            </a:r>
            <a:endParaRPr lang="nb-NO" smtClean="0"/>
          </a:p>
          <a:p>
            <a:pPr lvl="3"/>
            <a:r>
              <a:rPr lang="nb-NO" err="1" smtClean="0"/>
              <a:t>Fourth level</a:t>
            </a:r>
            <a:endParaRPr lang="nb-NO" smtClean="0"/>
          </a:p>
          <a:p>
            <a:pPr lvl="4"/>
            <a:r>
              <a:rPr lang="nb-NO" err="1" smtClean="0"/>
              <a:t>Fifth level</a:t>
            </a:r>
            <a:endParaRPr lang="nb-NO" smtClean="0"/>
          </a:p>
        </p:txBody>
      </p:sp>
      <p:sp>
        <p:nvSpPr>
          <p:cNvPr id="1028" name="Rectangle 4"/>
          <p:cNvSpPr>
            <a:spLocks noGrp="1" noChangeArrowheads="1"/>
          </p:cNvSpPr>
          <p:nvPr>
            <p:ph type="dt" sz="half" idx="2"/>
          </p:nvPr>
        </p:nvSpPr>
        <p:spPr bwMode="auto">
          <a:xfrm>
            <a:off x="495300" y="6245225"/>
            <a:ext cx="1289348"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00">
                <a:solidFill>
                  <a:schemeClr val="bg1">
                    <a:lumMod val="50000"/>
                  </a:schemeClr>
                </a:solidFill>
                <a:latin typeface="+mn-lt"/>
              </a:defRPr>
            </a:lvl1pPr>
          </a:lstStyle>
          <a:p>
            <a:endParaRPr lang="nb-NO"/>
          </a:p>
        </p:txBody>
      </p:sp>
      <p:sp>
        <p:nvSpPr>
          <p:cNvPr id="1029" name="Rectangle 5"/>
          <p:cNvSpPr>
            <a:spLocks noGrp="1" noChangeArrowheads="1"/>
          </p:cNvSpPr>
          <p:nvPr>
            <p:ph type="ftr" sz="quarter" idx="3"/>
          </p:nvPr>
        </p:nvSpPr>
        <p:spPr bwMode="auto">
          <a:xfrm>
            <a:off x="2072680" y="6237312"/>
            <a:ext cx="2376264"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400">
                <a:solidFill>
                  <a:schemeClr val="bg1">
                    <a:lumMod val="50000"/>
                  </a:schemeClr>
                </a:solidFill>
                <a:latin typeface="+mn-lt"/>
              </a:defRPr>
            </a:lvl1pPr>
          </a:lstStyle>
          <a:p>
            <a:endParaRPr lang="nb-NO"/>
          </a:p>
        </p:txBody>
      </p:sp>
      <p:sp>
        <p:nvSpPr>
          <p:cNvPr id="1030" name="Rectangle 6"/>
          <p:cNvSpPr>
            <a:spLocks noGrp="1" noChangeArrowheads="1"/>
          </p:cNvSpPr>
          <p:nvPr>
            <p:ph type="sldNum" sz="quarter" idx="4"/>
          </p:nvPr>
        </p:nvSpPr>
        <p:spPr bwMode="auto">
          <a:xfrm>
            <a:off x="4664968" y="6237312"/>
            <a:ext cx="1807344"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solidFill>
                  <a:schemeClr val="bg1">
                    <a:lumMod val="50000"/>
                  </a:schemeClr>
                </a:solidFill>
                <a:latin typeface="+mn-lt"/>
              </a:defRPr>
            </a:lvl1pPr>
          </a:lstStyle>
          <a:p>
            <a:fld id="{B2C3FED8-DD6D-4120-99C6-8A01CD541CA2}" type="slidenum">
              <a:rPr lang="nb-NO" smtClean="0"/>
              <a:t>‹#›</a:t>
            </a:fld>
            <a:endParaRPr lang="nb-NO"/>
          </a:p>
        </p:txBody>
      </p:sp>
      <p:pic>
        <p:nvPicPr>
          <p:cNvPr id="8" name="Bilde 7" descr="Logo SSHF_CMYK[1].jpg"/>
          <p:cNvPicPr>
            <a:picLocks noChangeAspect="1"/>
          </p:cNvPicPr>
          <p:nvPr/>
        </p:nvPicPr>
        <p:blipFill>
          <a:blip r:embed="rId12">
            <a:clrChange>
              <a:clrFrom>
                <a:srgbClr val="FFFFFE"/>
              </a:clrFrom>
              <a:clrTo>
                <a:srgbClr val="FFFFFE">
                  <a:alpha val="0"/>
                </a:srgbClr>
              </a:clrTo>
            </a:clrChange>
          </a:blip>
          <a:stretch>
            <a:fillRect/>
          </a:stretch>
        </p:blipFill>
        <p:spPr>
          <a:xfrm>
            <a:off x="6666281" y="6165304"/>
            <a:ext cx="3239719" cy="5404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rtl="0" eaLnBrk="1" fontAlgn="base" hangingPunct="1">
        <a:spcBef>
          <a:spcPct val="0"/>
        </a:spcBef>
        <a:spcAft>
          <a:spcPct val="0"/>
        </a:spcAft>
        <a:defRPr sz="2800" b="1">
          <a:solidFill>
            <a:srgbClr val="00338D"/>
          </a:solidFill>
          <a:latin typeface="+mj-lt"/>
          <a:ea typeface="+mj-ea"/>
          <a:cs typeface="+mj-cs"/>
        </a:defRPr>
      </a:lvl1pPr>
      <a:lvl2pPr algn="l" rtl="0" eaLnBrk="1" fontAlgn="base" hangingPunct="1">
        <a:spcBef>
          <a:spcPct val="0"/>
        </a:spcBef>
        <a:spcAft>
          <a:spcPct val="0"/>
        </a:spcAft>
        <a:defRPr sz="2800" b="1">
          <a:solidFill>
            <a:schemeClr val="tx2"/>
          </a:solidFill>
          <a:latin typeface="Arial"/>
        </a:defRPr>
      </a:lvl2pPr>
      <a:lvl3pPr algn="l" rtl="0" eaLnBrk="1" fontAlgn="base" hangingPunct="1">
        <a:spcBef>
          <a:spcPct val="0"/>
        </a:spcBef>
        <a:spcAft>
          <a:spcPct val="0"/>
        </a:spcAft>
        <a:defRPr sz="2800" b="1">
          <a:solidFill>
            <a:schemeClr val="tx2"/>
          </a:solidFill>
          <a:latin typeface="Arial"/>
        </a:defRPr>
      </a:lvl3pPr>
      <a:lvl4pPr algn="l" rtl="0" eaLnBrk="1" fontAlgn="base" hangingPunct="1">
        <a:spcBef>
          <a:spcPct val="0"/>
        </a:spcBef>
        <a:spcAft>
          <a:spcPct val="0"/>
        </a:spcAft>
        <a:defRPr sz="2800" b="1">
          <a:solidFill>
            <a:schemeClr val="tx2"/>
          </a:solidFill>
          <a:latin typeface="Arial"/>
        </a:defRPr>
      </a:lvl4pPr>
      <a:lvl5pPr algn="l" rtl="0" eaLnBrk="1" fontAlgn="base" hangingPunct="1">
        <a:spcBef>
          <a:spcPct val="0"/>
        </a:spcBef>
        <a:spcAft>
          <a:spcPct val="0"/>
        </a:spcAft>
        <a:defRPr sz="2800" b="1">
          <a:solidFill>
            <a:schemeClr val="tx2"/>
          </a:solidFill>
          <a:latin typeface="Arial"/>
        </a:defRPr>
      </a:lvl5pPr>
      <a:lvl6pPr marL="457200" algn="l" rtl="0" eaLnBrk="1" fontAlgn="base" hangingPunct="1">
        <a:spcBef>
          <a:spcPct val="0"/>
        </a:spcBef>
        <a:spcAft>
          <a:spcPct val="0"/>
        </a:spcAft>
        <a:defRPr sz="2800" b="1">
          <a:solidFill>
            <a:schemeClr val="tx2"/>
          </a:solidFill>
          <a:latin typeface="Arial"/>
        </a:defRPr>
      </a:lvl6pPr>
      <a:lvl7pPr marL="914400" algn="l" rtl="0" eaLnBrk="1" fontAlgn="base" hangingPunct="1">
        <a:spcBef>
          <a:spcPct val="0"/>
        </a:spcBef>
        <a:spcAft>
          <a:spcPct val="0"/>
        </a:spcAft>
        <a:defRPr sz="2800" b="1">
          <a:solidFill>
            <a:schemeClr val="tx2"/>
          </a:solidFill>
          <a:latin typeface="Arial"/>
        </a:defRPr>
      </a:lvl7pPr>
      <a:lvl8pPr marL="1371600" algn="l" rtl="0" eaLnBrk="1" fontAlgn="base" hangingPunct="1">
        <a:spcBef>
          <a:spcPct val="0"/>
        </a:spcBef>
        <a:spcAft>
          <a:spcPct val="0"/>
        </a:spcAft>
        <a:defRPr sz="2800" b="1">
          <a:solidFill>
            <a:schemeClr val="tx2"/>
          </a:solidFill>
          <a:latin typeface="Arial"/>
        </a:defRPr>
      </a:lvl8pPr>
      <a:lvl9pPr marL="1828800" algn="l" rtl="0" eaLnBrk="1" fontAlgn="base" hangingPunct="1">
        <a:spcBef>
          <a:spcPct val="0"/>
        </a:spcBef>
        <a:spcAft>
          <a:spcPct val="0"/>
        </a:spcAft>
        <a:defRPr sz="2800" b="1">
          <a:solidFill>
            <a:schemeClr val="tx2"/>
          </a:solidFill>
          <a:latin typeface="Arial"/>
        </a:defRPr>
      </a:lvl9pPr>
    </p:titleStyle>
    <p:bodyStyle>
      <a:lvl1pPr marL="342900" indent="-342900" algn="l" rtl="0" eaLnBrk="1" fontAlgn="base" hangingPunct="1">
        <a:spcBef>
          <a:spcPct val="20000"/>
        </a:spcBef>
        <a:spcAft>
          <a:spcPct val="0"/>
        </a:spcAft>
        <a:buChar char="•"/>
        <a:defRPr sz="2800">
          <a:solidFill>
            <a:srgbClr val="00338D"/>
          </a:solidFill>
          <a:latin typeface="+mn-lt"/>
          <a:ea typeface="+mn-ea"/>
          <a:cs typeface="+mn-cs"/>
        </a:defRPr>
      </a:lvl1pPr>
      <a:lvl2pPr marL="742950" indent="-285750" algn="l" rtl="0" eaLnBrk="1" fontAlgn="base" hangingPunct="1">
        <a:spcBef>
          <a:spcPct val="20000"/>
        </a:spcBef>
        <a:spcAft>
          <a:spcPct val="0"/>
        </a:spcAft>
        <a:buChar char="–"/>
        <a:defRPr sz="2400">
          <a:solidFill>
            <a:srgbClr val="00338D"/>
          </a:solidFill>
          <a:latin typeface="+mn-lt"/>
        </a:defRPr>
      </a:lvl2pPr>
      <a:lvl3pPr marL="1143000" indent="-228600" algn="l" rtl="0" eaLnBrk="1" fontAlgn="base" hangingPunct="1">
        <a:spcBef>
          <a:spcPct val="20000"/>
        </a:spcBef>
        <a:spcAft>
          <a:spcPct val="0"/>
        </a:spcAft>
        <a:buChar char="•"/>
        <a:defRPr sz="2000">
          <a:solidFill>
            <a:srgbClr val="00338D"/>
          </a:solidFill>
          <a:latin typeface="+mn-lt"/>
        </a:defRPr>
      </a:lvl3pPr>
      <a:lvl4pPr marL="1600200" indent="-228600" algn="l" rtl="0" eaLnBrk="1" fontAlgn="base" hangingPunct="1">
        <a:spcBef>
          <a:spcPct val="20000"/>
        </a:spcBef>
        <a:spcAft>
          <a:spcPct val="0"/>
        </a:spcAft>
        <a:buChar char="–"/>
        <a:defRPr>
          <a:solidFill>
            <a:srgbClr val="00338D"/>
          </a:solidFill>
          <a:latin typeface="+mn-lt"/>
        </a:defRPr>
      </a:lvl4pPr>
      <a:lvl5pPr marL="2057400" indent="-228600" algn="l" rtl="0" eaLnBrk="1" fontAlgn="base" hangingPunct="1">
        <a:spcBef>
          <a:spcPct val="20000"/>
        </a:spcBef>
        <a:spcAft>
          <a:spcPct val="0"/>
        </a:spcAft>
        <a:buChar char="»"/>
        <a:defRPr>
          <a:solidFill>
            <a:srgbClr val="00338D"/>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9.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10.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akkreditert.no/" TargetMode="External" /><Relationship Id="rId3" Type="http://schemas.openxmlformats.org/officeDocument/2006/relationships/hyperlink" Target="file:///\\sikt.sykehuspartner.no\Data\SSHF\Felles\Medisinsk%20serviceklinikk\Avdeling%20for%20patologi%20SSK\Akkreditering\Test%20281\TEST%20281%20Akkrediteringsdokument%20190129.pdf"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2.xml" /><Relationship Id="rId3" Type="http://schemas.openxmlformats.org/officeDocument/2006/relationships/image" Target="../media/image11.png" /><Relationship Id="rId4" Type="http://schemas.openxmlformats.org/officeDocument/2006/relationships/image" Target="../media/image1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wmf"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4.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hyperlink" Target="http://kvalitet2.sshf.no/docs/pub/dok27738.pdf" TargetMode="Externa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ekweb-sshf.sikt.sykehuspartner.no/docs/pub/dok29143.pdf" TargetMode="Externa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www.lovdata.no/" TargetMode="External" /><Relationship Id="rId3" Type="http://schemas.openxmlformats.org/officeDocument/2006/relationships/hyperlink" Target="https://lovdata.no/dokument/SF/forskrift/2016-10-28-1250" TargetMode="External" /><Relationship Id="rId4" Type="http://schemas.openxmlformats.org/officeDocument/2006/relationships/hyperlink" Target="http://www.lovdata.no/all/nl-19990702-064.html" TargetMode="External" /><Relationship Id="rId5" Type="http://schemas.openxmlformats.org/officeDocument/2006/relationships/hyperlink" Target="https://eur-lex.europa.eu/legal-content/EN/TXT/PDF/?uri=OJ:L:2017:117:FULL&amp;from=EN" TargetMode="External" /><Relationship Id="rId6" Type="http://schemas.openxmlformats.org/officeDocument/2006/relationships/hyperlink" Target="http://www.lovdata.no/all/nl-20050617-062.html" TargetMode="External" /><Relationship Id="rId7" Type="http://schemas.openxmlformats.org/officeDocument/2006/relationships/hyperlink" Target="http://www.lovdata.no/all/nl-19950112-006.html"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file:///\\SDS-EKWEB-02\EK\DB\handbok\dok\Spesialisthelsetjenesteloven" TargetMode="Externa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15.png" /><Relationship Id="rId4" Type="http://schemas.openxmlformats.org/officeDocument/2006/relationships/image" Target="../media/image16.pn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 Id="rId3" Type="http://schemas.openxmlformats.org/officeDocument/2006/relationships/hyperlink" Target="https://sshf.no/helsefaglig/Laboratoriehandboka" TargetMode="External" /><Relationship Id="rId4" Type="http://schemas.openxmlformats.org/officeDocument/2006/relationships/image" Target="../media/image17.pn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pn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png" /><Relationship Id="rId3" Type="http://schemas.openxmlformats.org/officeDocument/2006/relationships/image" Target="../media/image20.png" /><Relationship Id="rId4" Type="http://schemas.openxmlformats.org/officeDocument/2006/relationships/image" Target="../media/image21.pn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image" Target="../media/image22.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hyperlink" Target="http://kvalitet2.sshf.no/docs/pub/dok28129.pdf" TargetMode="External" /><Relationship Id="rId4" Type="http://schemas.openxmlformats.org/officeDocument/2006/relationships/image" Target="../media/image5.png" /><Relationship Id="rId5" Type="http://schemas.openxmlformats.org/officeDocument/2006/relationships/image" Target="../media/image6.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7.xml" /><Relationship Id="rId3"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Tittel 4"/>
          <p:cNvSpPr>
            <a:spLocks noGrp="1"/>
          </p:cNvSpPr>
          <p:nvPr>
            <p:ph type="ctrTitle"/>
          </p:nvPr>
        </p:nvSpPr>
        <p:spPr>
          <a:xfrm>
            <a:off x="742949" y="2060848"/>
            <a:ext cx="8420100" cy="1470025"/>
          </a:xfrm>
        </p:spPr>
        <p:txBody>
          <a:bodyPr/>
          <a:lstStyle/>
          <a:p>
            <a:r>
              <a:rPr lang="nb-NO" sz="4400" smtClean="0"/>
              <a:t>Gjennomgang av kvalitetssystemet</a:t>
            </a:r>
            <a:br>
              <a:rPr lang="nb-NO" sz="4400" smtClean="0"/>
            </a:br>
            <a:r>
              <a:rPr lang="nb-NO" sz="3200" smtClean="0"/>
              <a:t>Avd. for patologi </a:t>
            </a:r>
            <a:br>
              <a:rPr lang="nb-NO" sz="3200" smtClean="0"/>
            </a:br>
            <a:r>
              <a:rPr lang="nb-NO" sz="3200" smtClean="0"/>
              <a:t>SSHF Kristiansand</a:t>
            </a:r>
            <a:endParaRPr lang="nb-NO" sz="3200"/>
          </a:p>
        </p:txBody>
      </p:sp>
      <p:sp>
        <p:nvSpPr>
          <p:cNvPr id="7" name="Plassholder for tekst 6"/>
          <p:cNvSpPr>
            <a:spLocks noGrp="1"/>
          </p:cNvSpPr>
          <p:nvPr>
            <p:ph type="body" sz="quarter" idx="10"/>
          </p:nvPr>
        </p:nvSpPr>
        <p:spPr>
          <a:xfrm>
            <a:off x="1496615" y="4725144"/>
            <a:ext cx="6912767" cy="375419"/>
          </a:xfrm>
        </p:spPr>
        <p:txBody>
          <a:bodyPr/>
          <a:lstStyle/>
          <a:p>
            <a:r>
              <a:rPr lang="nb-NO" sz="2800" smtClean="0">
                <a:latin typeface="Calibri" pitchFamily="34" charset="0"/>
              </a:rPr>
              <a:t>Kvalitetskoordinator Linda Kvelland Skåra</a:t>
            </a:r>
          </a:p>
        </p:txBody>
      </p:sp>
      <p:sp>
        <p:nvSpPr>
          <p:cNvPr id="8" name="Plassholder for tekst 7"/>
          <p:cNvSpPr>
            <a:spLocks noGrp="1"/>
          </p:cNvSpPr>
          <p:nvPr>
            <p:ph type="body" sz="quarter" idx="11"/>
          </p:nvPr>
        </p:nvSpPr>
        <p:spPr>
          <a:xfrm>
            <a:off x="1496614" y="5301208"/>
            <a:ext cx="6912768" cy="433387"/>
          </a:xfrm>
        </p:spPr>
        <p:txBody>
          <a:bodyPr/>
          <a:lstStyle/>
          <a:p>
            <a:endParaRPr lang="nb-NO" sz="2000">
              <a:latin typeface="Calibri" pitchFamily="34" charset="0"/>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a:xfrm>
            <a:off x="200472" y="188640"/>
            <a:ext cx="9433048" cy="936104"/>
          </a:xfrm>
        </p:spPr>
        <p:txBody>
          <a:bodyPr/>
          <a:lstStyle/>
          <a:p>
            <a:pPr algn="ctr"/>
            <a:r>
              <a:rPr lang="nb-NO" sz="3200" smtClean="0">
                <a:latin typeface="Calibri" pitchFamily="34" charset="0"/>
              </a:rPr>
              <a:t>Kvalitetshåndboken</a:t>
            </a:r>
            <a:endParaRPr lang="nb-NO" sz="3200">
              <a:latin typeface="Calibri" pitchFamily="34" charset="0"/>
            </a:endParaRPr>
          </a:p>
        </p:txBody>
      </p:sp>
      <p:sp>
        <p:nvSpPr>
          <p:cNvPr id="5" name="Plassholder for innhold 4"/>
          <p:cNvSpPr>
            <a:spLocks noGrp="1"/>
          </p:cNvSpPr>
          <p:nvPr>
            <p:ph idx="1"/>
          </p:nvPr>
        </p:nvSpPr>
        <p:spPr>
          <a:xfrm>
            <a:off x="344488" y="1196752"/>
            <a:ext cx="9289031" cy="4680520"/>
          </a:xfrm>
        </p:spPr>
        <p:txBody>
          <a:bodyPr/>
          <a:lstStyle/>
          <a:p>
            <a:r>
              <a:rPr lang="nb-NO" sz="2200" smtClean="0">
                <a:latin typeface="Calibri" pitchFamily="34" charset="0"/>
              </a:rPr>
              <a:t>Her finner man overordnede </a:t>
            </a:r>
            <a:r>
              <a:rPr lang="nb-NO" sz="2200">
                <a:latin typeface="Calibri" pitchFamily="34" charset="0"/>
              </a:rPr>
              <a:t>dokumenter </a:t>
            </a:r>
            <a:r>
              <a:rPr lang="nb-NO" sz="2200" smtClean="0">
                <a:latin typeface="Calibri" pitchFamily="34" charset="0"/>
              </a:rPr>
              <a:t>som gjelder for hele laboratorievirksomheten.</a:t>
            </a:r>
          </a:p>
          <a:p>
            <a:r>
              <a:rPr lang="nb-NO" sz="2200" smtClean="0">
                <a:latin typeface="Calibri" pitchFamily="34" charset="0"/>
              </a:rPr>
              <a:t>Har samme oppbygging som Norsk standard NS-EN ISO 15189 (som vi er akkreditert etter)</a:t>
            </a:r>
          </a:p>
          <a:p>
            <a:pPr marL="0" indent="0">
              <a:buNone/>
            </a:pPr>
            <a:r>
              <a:rPr lang="nb-NO" sz="2600" smtClean="0">
                <a:latin typeface="Calibri" pitchFamily="34" charset="0"/>
              </a:rPr>
              <a:t> </a:t>
            </a:r>
            <a:endParaRPr lang="nb-NO" sz="2600"/>
          </a:p>
        </p:txBody>
      </p:sp>
      <p:pic>
        <p:nvPicPr>
          <p:cNvPr id="6" name="Plassholder for innhold 3"/>
          <p:cNvPicPr>
            <a:picLocks noChangeAspect="1"/>
          </p:cNvPicPr>
          <p:nvPr/>
        </p:nvPicPr>
        <p:blipFill>
          <a:blip r:embed="rId3"/>
          <a:stretch>
            <a:fillRect/>
          </a:stretch>
        </p:blipFill>
        <p:spPr bwMode="auto">
          <a:xfrm>
            <a:off x="704528" y="2708920"/>
            <a:ext cx="5479464" cy="4001315"/>
          </a:xfrm>
          <a:prstGeom prst="rect">
            <a:avLst/>
          </a:prstGeom>
          <a:noFill/>
          <a:ln w="9525">
            <a:noFill/>
            <a:miter lim="800000"/>
          </a:ln>
          <a:effectLst/>
        </p:spPr>
      </p:pic>
    </p:spTree>
    <p:extLst>
      <p:ext uri="{BB962C8B-B14F-4D97-AF65-F5344CB8AC3E}">
        <p14:creationId xmlns:p14="http://schemas.microsoft.com/office/powerpoint/2010/main" val="690352878"/>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a:xfrm>
            <a:off x="848544" y="332656"/>
            <a:ext cx="7632700" cy="936104"/>
          </a:xfrm>
        </p:spPr>
        <p:txBody>
          <a:bodyPr/>
          <a:lstStyle/>
          <a:p>
            <a:r>
              <a:rPr lang="nb-NO" sz="3200">
                <a:latin typeface="Calibri" pitchFamily="34" charset="0"/>
              </a:rPr>
              <a:t>2</a:t>
            </a:r>
            <a:r>
              <a:rPr lang="nb-NO" sz="3200" smtClean="0">
                <a:latin typeface="Calibri" pitchFamily="34" charset="0"/>
              </a:rPr>
              <a:t>. Kvalitetssystemet vårt </a:t>
            </a:r>
            <a:br>
              <a:rPr lang="nb-NO" smtClean="0"/>
            </a:br>
            <a:endParaRPr lang="nb-NO" sz="2400"/>
          </a:p>
        </p:txBody>
      </p:sp>
      <p:sp>
        <p:nvSpPr>
          <p:cNvPr id="7" name="Rektangel 6"/>
          <p:cNvSpPr/>
          <p:nvPr/>
        </p:nvSpPr>
        <p:spPr>
          <a:xfrm>
            <a:off x="336404" y="942980"/>
            <a:ext cx="8937075" cy="892552"/>
          </a:xfrm>
          <a:prstGeom prst="rect">
            <a:avLst/>
          </a:prstGeom>
        </p:spPr>
        <p:txBody>
          <a:bodyPr wrap="square">
            <a:spAutoFit/>
          </a:bodyPr>
          <a:lstStyle/>
          <a:p>
            <a:pPr algn="ctr"/>
            <a:r>
              <a:rPr lang="nb-NO" sz="2600" b="1" kern="0">
                <a:solidFill>
                  <a:srgbClr val="00338D"/>
                </a:solidFill>
                <a:latin typeface="Calibri" pitchFamily="34" charset="0"/>
                <a:ea typeface="+mj-ea"/>
                <a:cs typeface="+mj-cs"/>
                <a:sym typeface="Wingdings" panose="05000000000000000000" pitchFamily="2" charset="2"/>
              </a:rPr>
              <a:t> </a:t>
            </a:r>
            <a:r>
              <a:rPr lang="nb-NO" sz="2600" b="1" kern="0" smtClean="0">
                <a:solidFill>
                  <a:srgbClr val="00338D"/>
                </a:solidFill>
                <a:latin typeface="Calibri" pitchFamily="34" charset="0"/>
                <a:ea typeface="+mj-ea"/>
                <a:cs typeface="+mj-cs"/>
                <a:sym typeface="Wingdings" panose="05000000000000000000" pitchFamily="2" charset="2"/>
              </a:rPr>
              <a:t>Vi s</a:t>
            </a:r>
            <a:r>
              <a:rPr lang="nb-NO" sz="2600" b="1" kern="0" smtClean="0">
                <a:solidFill>
                  <a:srgbClr val="00338D"/>
                </a:solidFill>
                <a:latin typeface="Calibri" pitchFamily="34" charset="0"/>
                <a:ea typeface="+mj-ea"/>
                <a:cs typeface="+mj-cs"/>
              </a:rPr>
              <a:t>kal </a:t>
            </a:r>
            <a:r>
              <a:rPr lang="nb-NO" sz="2600" b="1" kern="0">
                <a:solidFill>
                  <a:srgbClr val="00338D"/>
                </a:solidFill>
                <a:latin typeface="Calibri" pitchFamily="34" charset="0"/>
                <a:ea typeface="+mj-ea"/>
                <a:cs typeface="+mj-cs"/>
              </a:rPr>
              <a:t>holde oss oppdatert på </a:t>
            </a:r>
            <a:r>
              <a:rPr lang="nb-NO" sz="2600" b="1" kern="0" smtClean="0">
                <a:solidFill>
                  <a:srgbClr val="00338D"/>
                </a:solidFill>
                <a:latin typeface="Calibri" pitchFamily="34" charset="0"/>
                <a:ea typeface="+mj-ea"/>
                <a:cs typeface="+mj-cs"/>
              </a:rPr>
              <a:t>nye/reviderte dokumenter </a:t>
            </a:r>
            <a:r>
              <a:rPr lang="nb-NO" sz="2600" b="1" kern="0">
                <a:solidFill>
                  <a:srgbClr val="00338D"/>
                </a:solidFill>
                <a:latin typeface="Calibri" pitchFamily="34" charset="0"/>
                <a:ea typeface="+mj-ea"/>
                <a:cs typeface="+mj-cs"/>
              </a:rPr>
              <a:t>hver </a:t>
            </a:r>
            <a:r>
              <a:rPr lang="nb-NO" sz="2600" b="1" kern="0" smtClean="0">
                <a:solidFill>
                  <a:srgbClr val="00338D"/>
                </a:solidFill>
                <a:latin typeface="Calibri" pitchFamily="34" charset="0"/>
                <a:ea typeface="+mj-ea"/>
                <a:cs typeface="+mj-cs"/>
              </a:rPr>
              <a:t>måned,</a:t>
            </a:r>
            <a:r>
              <a:rPr lang="nb-NO" sz="2600" b="1" kern="0" smtClean="0">
                <a:solidFill>
                  <a:srgbClr val="00338D"/>
                </a:solidFill>
                <a:latin typeface="Calibri" pitchFamily="34" charset="0"/>
              </a:rPr>
              <a:t> </a:t>
            </a:r>
            <a:r>
              <a:rPr lang="nb-NO" sz="2600" b="1" kern="0">
                <a:solidFill>
                  <a:srgbClr val="00338D"/>
                </a:solidFill>
                <a:latin typeface="Calibri" pitchFamily="34" charset="0"/>
              </a:rPr>
              <a:t>og </a:t>
            </a:r>
            <a:r>
              <a:rPr lang="nb-NO" sz="2600" b="1" kern="0" smtClean="0">
                <a:solidFill>
                  <a:srgbClr val="00338D"/>
                </a:solidFill>
                <a:latin typeface="Calibri" pitchFamily="34" charset="0"/>
              </a:rPr>
              <a:t>signerer i Kompetanseportalen når vi har lest</a:t>
            </a:r>
            <a:endParaRPr lang="nb-NO" sz="2600">
              <a:latin typeface="Calibri" pitchFamily="34" charset="0"/>
            </a:endParaRPr>
          </a:p>
        </p:txBody>
      </p:sp>
      <p:pic>
        <p:nvPicPr>
          <p:cNvPr id="15" name="Plassholder for innhold 14"/>
          <p:cNvPicPr>
            <a:picLocks noGrp="1" noChangeAspect="1"/>
          </p:cNvPicPr>
          <p:nvPr>
            <p:ph idx="1"/>
          </p:nvPr>
        </p:nvPicPr>
        <p:blipFill>
          <a:blip r:embed="rId3"/>
          <a:stretch>
            <a:fillRect/>
          </a:stretch>
        </p:blipFill>
        <p:spPr>
          <a:xfrm>
            <a:off x="992560" y="1912997"/>
            <a:ext cx="4908212" cy="4540339"/>
          </a:xfrm>
          <a:prstGeom prst="rect">
            <a:avLst/>
          </a:prstGeom>
        </p:spPr>
      </p:pic>
      <p:sp>
        <p:nvSpPr>
          <p:cNvPr id="13" name="Ellipse 12"/>
          <p:cNvSpPr/>
          <p:nvPr/>
        </p:nvSpPr>
        <p:spPr>
          <a:xfrm>
            <a:off x="2720752" y="2060848"/>
            <a:ext cx="648073" cy="3850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ktangel 2"/>
          <p:cNvSpPr/>
          <p:nvPr/>
        </p:nvSpPr>
        <p:spPr>
          <a:xfrm>
            <a:off x="6681192" y="3068960"/>
            <a:ext cx="2592287"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mtClean="0">
                <a:solidFill>
                  <a:schemeClr val="tx1"/>
                </a:solidFill>
              </a:rPr>
              <a:t>Finner du en feil i en prosedyre – gi beskjed på mail til den som er ansvarlig for prosedyren</a:t>
            </a:r>
            <a:endParaRPr lang="nb-NO">
              <a:solidFill>
                <a:schemeClr val="tx1"/>
              </a:solidFill>
            </a:endParaRPr>
          </a:p>
        </p:txBody>
      </p:sp>
    </p:spTree>
    <p:extLst>
      <p:ext uri="{BB962C8B-B14F-4D97-AF65-F5344CB8AC3E}">
        <p14:creationId xmlns:p14="http://schemas.microsoft.com/office/powerpoint/2010/main" val="1240216768"/>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a:latin typeface="Calibri" pitchFamily="34" charset="0"/>
              </a:rPr>
              <a:t>2</a:t>
            </a:r>
            <a:r>
              <a:rPr lang="nb-NO" sz="3200" smtClean="0">
                <a:latin typeface="Calibri" pitchFamily="34" charset="0"/>
              </a:rPr>
              <a:t>. Kvalitetssystemet vårt - Akkreditering</a:t>
            </a:r>
            <a:endParaRPr lang="nb-NO" sz="3200">
              <a:latin typeface="Calibri" pitchFamily="34" charset="0"/>
            </a:endParaRPr>
          </a:p>
        </p:txBody>
      </p:sp>
      <p:sp>
        <p:nvSpPr>
          <p:cNvPr id="3" name="Plassholder for innhold 2"/>
          <p:cNvSpPr>
            <a:spLocks noGrp="1"/>
          </p:cNvSpPr>
          <p:nvPr>
            <p:ph idx="1"/>
          </p:nvPr>
        </p:nvSpPr>
        <p:spPr>
          <a:xfrm>
            <a:off x="849312" y="1052736"/>
            <a:ext cx="7632700" cy="5544616"/>
          </a:xfrm>
        </p:spPr>
        <p:txBody>
          <a:bodyPr/>
          <a:lstStyle/>
          <a:p>
            <a:r>
              <a:rPr lang="nb-NO" sz="2200">
                <a:latin typeface="Calibri" pitchFamily="34" charset="0"/>
              </a:rPr>
              <a:t>Vi er akkreditert etter NS-EN ISO 15189 som omhandler særskilte krav til kvalitet og kompetanse for medisinske laboratorier</a:t>
            </a:r>
          </a:p>
          <a:p>
            <a:r>
              <a:rPr lang="nb-NO" sz="2200">
                <a:latin typeface="Calibri" pitchFamily="34" charset="0"/>
              </a:rPr>
              <a:t>Akkreditering er en offisiell anerkjennelse av vår organisasjons kompetanse og evne til å utføre angitte oppgaver i samsvar med gitte </a:t>
            </a:r>
            <a:r>
              <a:rPr lang="nb-NO" sz="2200" smtClean="0">
                <a:latin typeface="Calibri" pitchFamily="34" charset="0"/>
              </a:rPr>
              <a:t>krav</a:t>
            </a:r>
          </a:p>
          <a:p>
            <a:r>
              <a:rPr lang="nb-NO" sz="2200" smtClean="0">
                <a:latin typeface="Calibri" pitchFamily="34" charset="0"/>
              </a:rPr>
              <a:t>Vi </a:t>
            </a:r>
            <a:r>
              <a:rPr lang="nb-NO" sz="2200">
                <a:latin typeface="Calibri" pitchFamily="34" charset="0"/>
              </a:rPr>
              <a:t>er akkreditert av Norsk akkreditering (NA)</a:t>
            </a:r>
          </a:p>
          <a:p>
            <a:r>
              <a:rPr lang="nb-NO" sz="2200" smtClean="0">
                <a:latin typeface="Calibri" pitchFamily="34" charset="0"/>
              </a:rPr>
              <a:t>NA </a:t>
            </a:r>
            <a:r>
              <a:rPr lang="nb-NO" sz="2200">
                <a:latin typeface="Calibri" pitchFamily="34" charset="0"/>
              </a:rPr>
              <a:t>er en uavhengig og upartisk organisasjon, og er det eneste akkrediteringsorganet i Norge</a:t>
            </a:r>
          </a:p>
          <a:p>
            <a:r>
              <a:rPr lang="nb-NO" sz="2200">
                <a:latin typeface="Calibri" pitchFamily="34" charset="0"/>
              </a:rPr>
              <a:t>NA kommer på inspeksjon for oppfølging av akkrediteringen </a:t>
            </a:r>
            <a:r>
              <a:rPr lang="nb-NO" sz="2200" smtClean="0">
                <a:latin typeface="Calibri" pitchFamily="34" charset="0"/>
              </a:rPr>
              <a:t>ca. hvert </a:t>
            </a:r>
            <a:r>
              <a:rPr lang="nb-NO" sz="2200">
                <a:latin typeface="Calibri" pitchFamily="34" charset="0"/>
              </a:rPr>
              <a:t>år.</a:t>
            </a:r>
          </a:p>
          <a:p>
            <a:r>
              <a:rPr lang="nb-NO" sz="2200">
                <a:latin typeface="Calibri" pitchFamily="34" charset="0"/>
              </a:rPr>
              <a:t>Akkrediteringen fornyes ved full gjennomgang fra NA hvert 5.år</a:t>
            </a:r>
          </a:p>
          <a:p>
            <a:r>
              <a:rPr lang="nb-NO" sz="2200" smtClean="0">
                <a:latin typeface="Calibri" pitchFamily="34" charset="0"/>
              </a:rPr>
              <a:t>For mer informasjon, se </a:t>
            </a:r>
            <a:r>
              <a:rPr lang="nb-NO" sz="2200" smtClean="0">
                <a:latin typeface="Calibri" pitchFamily="34" charset="0"/>
                <a:hlinkClick r:id="rId2" tgtFrame="_blank"/>
              </a:rPr>
              <a:t>akkreditert.no</a:t>
            </a:r>
            <a:endParaRPr lang="nb-NO" sz="2200" smtClean="0">
              <a:latin typeface="Calibri" pitchFamily="34" charset="0"/>
            </a:endParaRPr>
          </a:p>
          <a:p>
            <a:r>
              <a:rPr lang="nb-NO" sz="2200" smtClean="0">
                <a:latin typeface="Calibri" pitchFamily="34" charset="0"/>
              </a:rPr>
              <a:t>Vi har testnr 281 (</a:t>
            </a:r>
            <a:r>
              <a:rPr lang="nb-NO" sz="2200" smtClean="0">
                <a:latin typeface="Calibri" pitchFamily="34" charset="0"/>
                <a:hlinkClick r:id="rId3" tgtFrame="_blank"/>
              </a:rPr>
              <a:t>akkrediteringsomfang</a:t>
            </a:r>
            <a:r>
              <a:rPr lang="nb-NO" sz="2200" smtClean="0">
                <a:latin typeface="Calibri" pitchFamily="34" charset="0"/>
              </a:rPr>
              <a:t>)</a:t>
            </a:r>
            <a:endParaRPr lang="nb-NO" sz="2200">
              <a:latin typeface="Calibri" pitchFamily="34" charset="0"/>
            </a:endParaRPr>
          </a:p>
        </p:txBody>
      </p:sp>
    </p:spTree>
    <p:extLst>
      <p:ext uri="{BB962C8B-B14F-4D97-AF65-F5344CB8AC3E}">
        <p14:creationId xmlns:p14="http://schemas.microsoft.com/office/powerpoint/2010/main" val="3450559248"/>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a:t>3</a:t>
            </a:r>
            <a:r>
              <a:rPr lang="nb-NO" smtClean="0"/>
              <a:t>. Kvalitetsindikatorer</a:t>
            </a:r>
            <a:endParaRPr lang="nb-NO"/>
          </a:p>
        </p:txBody>
      </p:sp>
      <p:sp>
        <p:nvSpPr>
          <p:cNvPr id="3" name="Plassholder for innhold 2"/>
          <p:cNvSpPr>
            <a:spLocks noGrp="1"/>
          </p:cNvSpPr>
          <p:nvPr>
            <p:ph idx="1"/>
          </p:nvPr>
        </p:nvSpPr>
        <p:spPr>
          <a:xfrm>
            <a:off x="849312" y="1196752"/>
            <a:ext cx="8712199" cy="5472608"/>
          </a:xfrm>
        </p:spPr>
        <p:txBody>
          <a:bodyPr/>
          <a:lstStyle/>
          <a:p>
            <a:pPr marL="0" indent="0">
              <a:buNone/>
            </a:pPr>
            <a:r>
              <a:rPr lang="nb-NO" smtClean="0">
                <a:latin typeface="Calibri" pitchFamily="34" charset="0"/>
              </a:rPr>
              <a:t>«Laboratoriet skal opprette kvalitetsindikatorer for å overvåke og evaluere kvaliteten på utførelsen av kritiske aspekter i preanalytiske, analytiske og postanalytiske prosesser.</a:t>
            </a:r>
          </a:p>
          <a:p>
            <a:pPr marL="0" indent="0">
              <a:buNone/>
            </a:pPr>
            <a:r>
              <a:rPr lang="nb-NO" smtClean="0">
                <a:latin typeface="Calibri" pitchFamily="34" charset="0"/>
              </a:rPr>
              <a:t>Prosessen med å overvåke kvalitetsindikatorer skal planlegges, noe som omfatter å etablere målsetninger, metoder, tolkning, grenser, handlingsplan og varighet for måling. </a:t>
            </a:r>
          </a:p>
          <a:p>
            <a:pPr marL="0" indent="0">
              <a:buNone/>
            </a:pPr>
            <a:r>
              <a:rPr lang="nb-NO" smtClean="0">
                <a:latin typeface="Calibri" pitchFamily="34" charset="0"/>
              </a:rPr>
              <a:t>Indikatorene skal gjennomgås regelmessig for å sikre at de til enhver tid er egnet.»</a:t>
            </a:r>
          </a:p>
          <a:p>
            <a:pPr marL="0" indent="0">
              <a:buNone/>
            </a:pPr>
            <a:r>
              <a:rPr lang="nb-NO" smtClean="0">
                <a:latin typeface="Calibri" pitchFamily="34" charset="0"/>
              </a:rPr>
              <a:t>	</a:t>
            </a:r>
            <a:r>
              <a:rPr lang="nb-NO" b="1" smtClean="0">
                <a:latin typeface="Calibri" pitchFamily="34" charset="0"/>
              </a:rPr>
              <a:t>NS-EN ISO 15189</a:t>
            </a:r>
          </a:p>
        </p:txBody>
      </p:sp>
    </p:spTree>
    <p:extLst>
      <p:ext uri="{BB962C8B-B14F-4D97-AF65-F5344CB8AC3E}">
        <p14:creationId xmlns:p14="http://schemas.microsoft.com/office/powerpoint/2010/main" val="335237221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a:latin typeface="Calibri" pitchFamily="34" charset="0"/>
              </a:rPr>
              <a:t>3</a:t>
            </a:r>
            <a:r>
              <a:rPr lang="nb-NO" sz="3200" smtClean="0">
                <a:latin typeface="Calibri" pitchFamily="34" charset="0"/>
              </a:rPr>
              <a:t>. Kvalitetsindikatorer </a:t>
            </a:r>
            <a:endParaRPr lang="nb-NO" sz="3200">
              <a:latin typeface="Calibri" pitchFamily="34" charset="0"/>
            </a:endParaRPr>
          </a:p>
        </p:txBody>
      </p:sp>
      <p:sp>
        <p:nvSpPr>
          <p:cNvPr id="3" name="Plassholder for innhold 2"/>
          <p:cNvSpPr>
            <a:spLocks noGrp="1"/>
          </p:cNvSpPr>
          <p:nvPr>
            <p:ph idx="1"/>
          </p:nvPr>
        </p:nvSpPr>
        <p:spPr>
          <a:xfrm>
            <a:off x="848544" y="1196752"/>
            <a:ext cx="8064896" cy="5328592"/>
          </a:xfrm>
        </p:spPr>
        <p:txBody>
          <a:bodyPr/>
          <a:lstStyle/>
          <a:p>
            <a:r>
              <a:rPr lang="nb-NO" sz="2400" smtClean="0">
                <a:latin typeface="Calibri" pitchFamily="34" charset="0"/>
              </a:rPr>
              <a:t>Kvalitetsgruppen ved LV har på bakgrunn av krav fra NA satt sammen felles kvalitetsindikatorer. I tillegg til disse har hver enkelt avdeling sine egne kvalitetsindikatorer</a:t>
            </a:r>
            <a:r>
              <a:rPr lang="nb-NO" sz="2400">
                <a:latin typeface="Calibri" pitchFamily="34" charset="0"/>
              </a:rPr>
              <a:t>.</a:t>
            </a:r>
          </a:p>
          <a:p>
            <a:r>
              <a:rPr lang="nb-NO" sz="2400">
                <a:latin typeface="Calibri" pitchFamily="34" charset="0"/>
              </a:rPr>
              <a:t>Innsamling av data, bearbeiding, tolkning, rapportering og oppfølging beskrives i </a:t>
            </a:r>
            <a:r>
              <a:rPr lang="nb-NO" sz="2400" smtClean="0">
                <a:latin typeface="Calibri" pitchFamily="34" charset="0"/>
              </a:rPr>
              <a:t>dokumentet som er opprettet </a:t>
            </a:r>
            <a:r>
              <a:rPr lang="nb-NO" sz="2400">
                <a:latin typeface="Calibri" pitchFamily="34" charset="0"/>
              </a:rPr>
              <a:t>for hver av indikatorene. </a:t>
            </a:r>
            <a:endParaRPr lang="nb-NO" sz="2400" smtClean="0">
              <a:latin typeface="Calibri" pitchFamily="34" charset="0"/>
            </a:endParaRPr>
          </a:p>
          <a:p>
            <a:r>
              <a:rPr lang="nb-NO" sz="2400" smtClean="0">
                <a:latin typeface="Calibri" pitchFamily="34" charset="0"/>
              </a:rPr>
              <a:t>Måles </a:t>
            </a:r>
            <a:r>
              <a:rPr lang="nb-NO" sz="2400">
                <a:latin typeface="Calibri" pitchFamily="34" charset="0"/>
              </a:rPr>
              <a:t>hver måned, eller til annet angitt intervall. Fokus på «problemområder», eller for å se om vi leverer det vi har sagt vi skal i hht rekvirentenes forventninger </a:t>
            </a:r>
            <a:r>
              <a:rPr lang="nb-NO" sz="2400" smtClean="0">
                <a:latin typeface="Calibri" pitchFamily="34" charset="0"/>
              </a:rPr>
              <a:t>(f.eks. svartider </a:t>
            </a:r>
            <a:r>
              <a:rPr lang="nb-NO" sz="2400">
                <a:latin typeface="Calibri" pitchFamily="34" charset="0"/>
              </a:rPr>
              <a:t>– labhåndbok</a:t>
            </a:r>
            <a:r>
              <a:rPr lang="nb-NO" sz="2400" smtClean="0">
                <a:latin typeface="Calibri" pitchFamily="34" charset="0"/>
              </a:rPr>
              <a:t>). Gjennomgås i kvalitetsmøte på avdelingen.</a:t>
            </a:r>
          </a:p>
          <a:p>
            <a:r>
              <a:rPr lang="nb-NO" sz="2400">
                <a:latin typeface="Calibri" pitchFamily="34" charset="0"/>
              </a:rPr>
              <a:t>Resultatene av målingene benyttes for å vurdere om igangsetting av tiltak har ønsket effekt og gir </a:t>
            </a:r>
            <a:r>
              <a:rPr lang="nb-NO" sz="2400" smtClean="0">
                <a:latin typeface="Calibri" pitchFamily="34" charset="0"/>
              </a:rPr>
              <a:t>kvalitetsforbedringer.</a:t>
            </a:r>
            <a:endParaRPr lang="nb-NO" sz="2400">
              <a:latin typeface="Calibri" pitchFamily="34" charset="0"/>
            </a:endParaRPr>
          </a:p>
          <a:p>
            <a:pPr marL="0" indent="0">
              <a:buNone/>
            </a:pPr>
            <a:endParaRPr lang="nb-NO"/>
          </a:p>
        </p:txBody>
      </p:sp>
    </p:spTree>
    <p:extLst>
      <p:ext uri="{BB962C8B-B14F-4D97-AF65-F5344CB8AC3E}">
        <p14:creationId xmlns:p14="http://schemas.microsoft.com/office/powerpoint/2010/main" val="25387189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a:latin typeface="Calibri" pitchFamily="34" charset="0"/>
              </a:rPr>
              <a:t>3</a:t>
            </a:r>
            <a:r>
              <a:rPr lang="nb-NO" smtClean="0">
                <a:latin typeface="Calibri" pitchFamily="34" charset="0"/>
              </a:rPr>
              <a:t>. Kvalitetsindikatorer, Avd. for patologi</a:t>
            </a:r>
            <a:endParaRPr lang="nb-NO">
              <a:latin typeface="Calibri" pitchFamily="34" charset="0"/>
            </a:endParaRPr>
          </a:p>
        </p:txBody>
      </p:sp>
      <p:sp>
        <p:nvSpPr>
          <p:cNvPr id="7" name="Plassholder for innhold 6"/>
          <p:cNvSpPr>
            <a:spLocks noGrp="1"/>
          </p:cNvSpPr>
          <p:nvPr>
            <p:ph sz="half" idx="2"/>
          </p:nvPr>
        </p:nvSpPr>
        <p:spPr>
          <a:xfrm>
            <a:off x="128464" y="3717032"/>
            <a:ext cx="9488866" cy="660709"/>
          </a:xfrm>
        </p:spPr>
        <p:txBody>
          <a:bodyPr/>
          <a:lstStyle/>
          <a:p>
            <a:pPr marL="0" indent="0" algn="ctr">
              <a:buNone/>
            </a:pPr>
            <a:r>
              <a:rPr lang="nb-NO" sz="2200" smtClean="0">
                <a:latin typeface="Calibri" pitchFamily="34" charset="0"/>
              </a:rPr>
              <a:t>Når vi har indikatorer med røde tall (ikke oppnådd ønsket mål) må vi gjøre en vurdering og sette inn tiltak.</a:t>
            </a:r>
            <a:endParaRPr lang="nb-NO" sz="2200">
              <a:latin typeface="Calibri" pitchFamily="34" charset="0"/>
            </a:endParaRPr>
          </a:p>
        </p:txBody>
      </p:sp>
      <p:pic>
        <p:nvPicPr>
          <p:cNvPr id="5" name="Bilde 4"/>
          <p:cNvPicPr>
            <a:picLocks noChangeAspect="1"/>
          </p:cNvPicPr>
          <p:nvPr/>
        </p:nvPicPr>
        <p:blipFill>
          <a:blip r:embed="rId3"/>
          <a:stretch>
            <a:fillRect/>
          </a:stretch>
        </p:blipFill>
        <p:spPr>
          <a:xfrm>
            <a:off x="1423912" y="731967"/>
            <a:ext cx="7177426" cy="2935070"/>
          </a:xfrm>
          <a:prstGeom prst="rect">
            <a:avLst/>
          </a:prstGeom>
        </p:spPr>
      </p:pic>
      <p:pic>
        <p:nvPicPr>
          <p:cNvPr id="9" name="Bilde 8"/>
          <p:cNvPicPr>
            <a:picLocks noChangeAspect="1"/>
          </p:cNvPicPr>
          <p:nvPr/>
        </p:nvPicPr>
        <p:blipFill>
          <a:blip r:embed="rId4"/>
          <a:stretch>
            <a:fillRect/>
          </a:stretch>
        </p:blipFill>
        <p:spPr>
          <a:xfrm>
            <a:off x="344488" y="4436136"/>
            <a:ext cx="7350783" cy="1818929"/>
          </a:xfrm>
          <a:prstGeom prst="rect">
            <a:avLst/>
          </a:prstGeom>
        </p:spPr>
      </p:pic>
    </p:spTree>
    <p:extLst>
      <p:ext uri="{BB962C8B-B14F-4D97-AF65-F5344CB8AC3E}">
        <p14:creationId xmlns:p14="http://schemas.microsoft.com/office/powerpoint/2010/main" val="2255954334"/>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a:xfrm>
            <a:off x="416496" y="980728"/>
            <a:ext cx="9001000" cy="649287"/>
          </a:xfrm>
        </p:spPr>
        <p:txBody>
          <a:bodyPr/>
          <a:lstStyle/>
          <a:p>
            <a:r>
              <a:rPr lang="nb-NO" sz="3200"/>
              <a:t>4</a:t>
            </a:r>
            <a:r>
              <a:rPr lang="nb-NO" sz="3200" smtClean="0"/>
              <a:t>. </a:t>
            </a:r>
            <a:r>
              <a:rPr lang="nb-NO" sz="3200" smtClean="0">
                <a:latin typeface="Calibri" pitchFamily="34" charset="0"/>
              </a:rPr>
              <a:t>Usikkerhetsvurderinger innen patologi</a:t>
            </a:r>
            <a:endParaRPr lang="nb-NO" sz="3200">
              <a:latin typeface="Calibri" pitchFamily="34" charset="0"/>
            </a:endParaRPr>
          </a:p>
        </p:txBody>
      </p:sp>
      <p:sp>
        <p:nvSpPr>
          <p:cNvPr id="3" name="Plassholder for innhold 2"/>
          <p:cNvSpPr>
            <a:spLocks noGrp="1"/>
          </p:cNvSpPr>
          <p:nvPr>
            <p:ph idx="1"/>
          </p:nvPr>
        </p:nvSpPr>
        <p:spPr>
          <a:xfrm>
            <a:off x="1136576" y="1988840"/>
            <a:ext cx="7488832" cy="3384376"/>
          </a:xfrm>
        </p:spPr>
        <p:txBody>
          <a:bodyPr/>
          <a:lstStyle/>
          <a:p>
            <a:pPr marL="0" indent="0">
              <a:buNone/>
            </a:pPr>
            <a:endParaRPr lang="nb-NO" sz="3600" smtClean="0">
              <a:latin typeface="Calibri" pitchFamily="34" charset="0"/>
            </a:endParaRPr>
          </a:p>
          <a:p>
            <a:pPr marL="571500" indent="-571500">
              <a:buFont typeface="+mj-lt"/>
              <a:buAutoNum type="romanLcPeriod"/>
            </a:pPr>
            <a:r>
              <a:rPr lang="nb-NO" sz="3600" err="1" smtClean="0">
                <a:latin typeface="Calibri" pitchFamily="34" charset="0"/>
              </a:rPr>
              <a:t>Preanalytisk usikkerhet</a:t>
            </a:r>
          </a:p>
          <a:p>
            <a:pPr marL="571500" indent="-571500">
              <a:buFont typeface="+mj-lt"/>
              <a:buAutoNum type="romanLcPeriod"/>
            </a:pPr>
            <a:r>
              <a:rPr lang="nb-NO" sz="3600" smtClean="0">
                <a:latin typeface="Calibri" pitchFamily="34" charset="0"/>
              </a:rPr>
              <a:t>Analytisk usikkerhet</a:t>
            </a:r>
          </a:p>
          <a:p>
            <a:pPr marL="571500" indent="-571500">
              <a:buFont typeface="+mj-lt"/>
              <a:buAutoNum type="romanLcPeriod"/>
            </a:pPr>
            <a:r>
              <a:rPr lang="nb-NO" sz="3600" smtClean="0">
                <a:latin typeface="Calibri" pitchFamily="34" charset="0"/>
              </a:rPr>
              <a:t>Postanalytisk usikkerhet</a:t>
            </a:r>
          </a:p>
        </p:txBody>
      </p:sp>
    </p:spTree>
    <p:extLst>
      <p:ext uri="{BB962C8B-B14F-4D97-AF65-F5344CB8AC3E}">
        <p14:creationId xmlns:p14="http://schemas.microsoft.com/office/powerpoint/2010/main" val="730260116"/>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a:xfrm>
            <a:off x="848544" y="332656"/>
            <a:ext cx="8424936" cy="649287"/>
          </a:xfrm>
        </p:spPr>
        <p:txBody>
          <a:bodyPr>
            <a:noAutofit/>
          </a:bodyPr>
          <a:lstStyle/>
          <a:p>
            <a:r>
              <a:rPr lang="nb-NO" sz="3200" smtClean="0">
                <a:latin typeface="Calibri" pitchFamily="34" charset="0"/>
              </a:rPr>
              <a:t>4. </a:t>
            </a:r>
            <a:r>
              <a:rPr lang="nb-NO" sz="3200">
                <a:latin typeface="Calibri" pitchFamily="34" charset="0"/>
              </a:rPr>
              <a:t>Usikkerhetsvurderinger innen </a:t>
            </a:r>
            <a:r>
              <a:rPr lang="nb-NO" sz="3200" smtClean="0">
                <a:latin typeface="Calibri" pitchFamily="34" charset="0"/>
              </a:rPr>
              <a:t>patologi</a:t>
            </a:r>
            <a:endParaRPr lang="nb-NO" sz="3200">
              <a:latin typeface="Calibri" pitchFamily="34" charset="0"/>
            </a:endParaRPr>
          </a:p>
        </p:txBody>
      </p:sp>
      <p:sp>
        <p:nvSpPr>
          <p:cNvPr id="3" name="Plassholder for innhold 2"/>
          <p:cNvSpPr>
            <a:spLocks noGrp="1"/>
          </p:cNvSpPr>
          <p:nvPr>
            <p:ph idx="1"/>
          </p:nvPr>
        </p:nvSpPr>
        <p:spPr/>
        <p:txBody>
          <a:bodyPr/>
          <a:lstStyle/>
          <a:p>
            <a:pPr marL="0" indent="0">
              <a:buNone/>
            </a:pPr>
            <a:r>
              <a:rPr lang="nb-NO" b="1" smtClean="0"/>
              <a:t>i</a:t>
            </a:r>
            <a:r>
              <a:rPr lang="nb-NO" sz="2600" b="1" smtClean="0">
                <a:latin typeface="Calibri" pitchFamily="34" charset="0"/>
              </a:rPr>
              <a:t>. Preanalytisk usikkerhet</a:t>
            </a:r>
          </a:p>
          <a:p>
            <a:pPr lvl="1"/>
            <a:r>
              <a:rPr lang="nb-NO" sz="2600" smtClean="0">
                <a:latin typeface="Calibri" pitchFamily="34" charset="0"/>
              </a:rPr>
              <a:t>Prøvetaking, merking av prøve </a:t>
            </a:r>
          </a:p>
          <a:p>
            <a:pPr lvl="1"/>
            <a:r>
              <a:rPr lang="nb-NO" sz="2600" smtClean="0">
                <a:latin typeface="Calibri" pitchFamily="34" charset="0"/>
              </a:rPr>
              <a:t>Forbytting av prøver</a:t>
            </a:r>
          </a:p>
          <a:p>
            <a:pPr lvl="1"/>
            <a:r>
              <a:rPr lang="nb-NO" sz="2600" smtClean="0">
                <a:latin typeface="Calibri" pitchFamily="34" charset="0"/>
              </a:rPr>
              <a:t>Kliniske opplysninger</a:t>
            </a:r>
          </a:p>
          <a:p>
            <a:pPr lvl="1"/>
            <a:r>
              <a:rPr lang="nb-NO" sz="2600" smtClean="0">
                <a:latin typeface="Calibri" pitchFamily="34" charset="0"/>
              </a:rPr>
              <a:t>Oppbevaring</a:t>
            </a:r>
          </a:p>
          <a:p>
            <a:pPr lvl="1"/>
            <a:r>
              <a:rPr lang="nb-NO" sz="2600" smtClean="0">
                <a:latin typeface="Calibri" pitchFamily="34" charset="0"/>
              </a:rPr>
              <a:t>Fiksering</a:t>
            </a:r>
          </a:p>
          <a:p>
            <a:pPr lvl="1"/>
            <a:r>
              <a:rPr lang="nb-NO" sz="2600" smtClean="0">
                <a:latin typeface="Calibri" pitchFamily="34" charset="0"/>
              </a:rPr>
              <a:t>Forsendelse</a:t>
            </a:r>
          </a:p>
          <a:p>
            <a:pPr lvl="1"/>
            <a:r>
              <a:rPr lang="nb-NO" sz="2600" smtClean="0">
                <a:latin typeface="Calibri" pitchFamily="34" charset="0"/>
              </a:rPr>
              <a:t>Prøvemottak</a:t>
            </a:r>
          </a:p>
          <a:p>
            <a:pPr lvl="1"/>
            <a:r>
              <a:rPr lang="nb-NO" sz="2600" smtClean="0">
                <a:latin typeface="Calibri" pitchFamily="34" charset="0"/>
              </a:rPr>
              <a:t>Elektroniske overføringer til vårt datasystem</a:t>
            </a:r>
          </a:p>
          <a:p>
            <a:pPr lvl="1"/>
            <a:r>
              <a:rPr lang="nb-NO" sz="2600" smtClean="0">
                <a:latin typeface="Calibri" pitchFamily="34" charset="0"/>
              </a:rPr>
              <a:t>Reagensfeil</a:t>
            </a:r>
          </a:p>
          <a:p>
            <a:pPr lvl="2"/>
            <a:endParaRPr lang="nb-NO" smtClean="0"/>
          </a:p>
          <a:p>
            <a:endParaRPr lang="nb-NO"/>
          </a:p>
        </p:txBody>
      </p:sp>
    </p:spTree>
    <p:extLst>
      <p:ext uri="{BB962C8B-B14F-4D97-AF65-F5344CB8AC3E}">
        <p14:creationId xmlns:p14="http://schemas.microsoft.com/office/powerpoint/2010/main" val="1483239372"/>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a:xfrm>
            <a:off x="848544" y="332656"/>
            <a:ext cx="8208912" cy="649287"/>
          </a:xfrm>
        </p:spPr>
        <p:txBody>
          <a:bodyPr>
            <a:normAutofit/>
          </a:bodyPr>
          <a:lstStyle/>
          <a:p>
            <a:r>
              <a:rPr lang="nb-NO" sz="3200" smtClean="0">
                <a:latin typeface="Calibri" pitchFamily="34" charset="0"/>
              </a:rPr>
              <a:t>4. </a:t>
            </a:r>
            <a:r>
              <a:rPr lang="nb-NO" sz="3200">
                <a:latin typeface="Calibri" pitchFamily="34" charset="0"/>
              </a:rPr>
              <a:t>Usikkerhetsvurderinger innen </a:t>
            </a:r>
            <a:r>
              <a:rPr lang="nb-NO" sz="3200" smtClean="0">
                <a:latin typeface="Calibri" pitchFamily="34" charset="0"/>
              </a:rPr>
              <a:t>patologi</a:t>
            </a:r>
            <a:endParaRPr lang="nb-NO" sz="3200">
              <a:latin typeface="Calibri" pitchFamily="34" charset="0"/>
            </a:endParaRPr>
          </a:p>
        </p:txBody>
      </p:sp>
      <p:sp>
        <p:nvSpPr>
          <p:cNvPr id="3" name="Plassholder for innhold 2"/>
          <p:cNvSpPr>
            <a:spLocks noGrp="1"/>
          </p:cNvSpPr>
          <p:nvPr>
            <p:ph idx="1"/>
          </p:nvPr>
        </p:nvSpPr>
        <p:spPr/>
        <p:txBody>
          <a:bodyPr/>
          <a:lstStyle/>
          <a:p>
            <a:pPr marL="0" indent="0">
              <a:buNone/>
            </a:pPr>
            <a:r>
              <a:rPr lang="nb-NO" sz="2600" b="1" smtClean="0"/>
              <a:t>ii. </a:t>
            </a:r>
            <a:r>
              <a:rPr lang="nb-NO" sz="2600" b="1" smtClean="0">
                <a:latin typeface="Calibri" pitchFamily="34" charset="0"/>
              </a:rPr>
              <a:t>Analytisk usikkerhet </a:t>
            </a:r>
          </a:p>
          <a:p>
            <a:pPr marL="0" indent="0">
              <a:buNone/>
            </a:pPr>
            <a:endParaRPr lang="nb-NO" sz="2600" b="1" smtClean="0">
              <a:latin typeface="Calibri" pitchFamily="34" charset="0"/>
            </a:endParaRPr>
          </a:p>
          <a:p>
            <a:pPr lvl="2">
              <a:buFontTx/>
              <a:buChar char="-"/>
            </a:pPr>
            <a:r>
              <a:rPr lang="nb-NO" sz="2600" smtClean="0">
                <a:latin typeface="Calibri" pitchFamily="34" charset="0"/>
              </a:rPr>
              <a:t>Forbytting av prøver</a:t>
            </a:r>
          </a:p>
          <a:p>
            <a:pPr lvl="2">
              <a:buFontTx/>
              <a:buChar char="-"/>
            </a:pPr>
            <a:r>
              <a:rPr lang="nb-NO" sz="2600" smtClean="0">
                <a:latin typeface="Calibri" pitchFamily="34" charset="0"/>
              </a:rPr>
              <a:t>Feil i innregistrering</a:t>
            </a:r>
          </a:p>
          <a:p>
            <a:pPr marL="914400" lvl="2" indent="0">
              <a:buNone/>
            </a:pPr>
            <a:r>
              <a:rPr lang="nb-NO" sz="2600" smtClean="0">
                <a:latin typeface="Calibri" pitchFamily="34" charset="0"/>
              </a:rPr>
              <a:t>- Feil behandling/utførelse</a:t>
            </a:r>
          </a:p>
          <a:p>
            <a:pPr marL="914400" lvl="2" indent="0">
              <a:buNone/>
            </a:pPr>
            <a:r>
              <a:rPr lang="nb-NO" sz="2600" smtClean="0">
                <a:latin typeface="Calibri" pitchFamily="34" charset="0"/>
              </a:rPr>
              <a:t>- Feil med reagenser</a:t>
            </a:r>
          </a:p>
          <a:p>
            <a:pPr marL="914400" lvl="2" indent="0">
              <a:buNone/>
            </a:pPr>
            <a:r>
              <a:rPr lang="nb-NO" sz="2600" smtClean="0">
                <a:latin typeface="Calibri" pitchFamily="34" charset="0"/>
              </a:rPr>
              <a:t>- Instrumentfeil</a:t>
            </a:r>
          </a:p>
          <a:p>
            <a:pPr lvl="2">
              <a:buFontTx/>
              <a:buChar char="-"/>
            </a:pPr>
            <a:r>
              <a:rPr lang="nb-NO" sz="2600" smtClean="0">
                <a:latin typeface="Calibri" pitchFamily="34" charset="0"/>
              </a:rPr>
              <a:t>Variasjon i erfaring/kompetanse</a:t>
            </a:r>
          </a:p>
          <a:p>
            <a:pPr marL="457200" lvl="1" indent="0">
              <a:buNone/>
            </a:pPr>
            <a:r>
              <a:rPr lang="nb-NO" sz="2600" smtClean="0">
                <a:latin typeface="Calibri" pitchFamily="34" charset="0"/>
              </a:rPr>
              <a:t>	- Feil </a:t>
            </a:r>
            <a:r>
              <a:rPr lang="nb-NO" sz="2600">
                <a:latin typeface="Calibri" pitchFamily="34" charset="0"/>
              </a:rPr>
              <a:t>diagnose ved mikroskopering</a:t>
            </a:r>
          </a:p>
          <a:p>
            <a:pPr marL="457200" lvl="1" indent="0">
              <a:buNone/>
            </a:pPr>
            <a:r>
              <a:rPr lang="nb-NO" sz="2600">
                <a:latin typeface="Calibri" pitchFamily="34" charset="0"/>
              </a:rPr>
              <a:t>	</a:t>
            </a:r>
            <a:r>
              <a:rPr lang="nb-NO" sz="2600" smtClean="0">
                <a:latin typeface="Calibri" pitchFamily="34" charset="0"/>
              </a:rPr>
              <a:t>- Resultatregistrering</a:t>
            </a:r>
            <a:endParaRPr lang="nb-NO" sz="2600">
              <a:latin typeface="Calibri" pitchFamily="34" charset="0"/>
            </a:endParaRPr>
          </a:p>
          <a:p>
            <a:pPr lvl="2">
              <a:buFontTx/>
              <a:buChar char="-"/>
            </a:pPr>
            <a:endParaRPr lang="nb-NO" sz="2600" smtClean="0">
              <a:latin typeface="Calibri" pitchFamily="34" charset="0"/>
            </a:endParaRPr>
          </a:p>
          <a:p>
            <a:pPr lvl="2">
              <a:buNone/>
            </a:pPr>
            <a:endParaRPr lang="nb-NO" smtClean="0"/>
          </a:p>
          <a:p>
            <a:endParaRPr lang="nb-NO"/>
          </a:p>
        </p:txBody>
      </p:sp>
    </p:spTree>
    <p:extLst>
      <p:ext uri="{BB962C8B-B14F-4D97-AF65-F5344CB8AC3E}">
        <p14:creationId xmlns:p14="http://schemas.microsoft.com/office/powerpoint/2010/main" val="2715478985"/>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a:xfrm>
            <a:off x="848544" y="332656"/>
            <a:ext cx="8208912" cy="649287"/>
          </a:xfrm>
        </p:spPr>
        <p:txBody>
          <a:bodyPr>
            <a:normAutofit/>
          </a:bodyPr>
          <a:lstStyle/>
          <a:p>
            <a:r>
              <a:rPr lang="nb-NO" sz="3200" smtClean="0">
                <a:latin typeface="Calibri" pitchFamily="34" charset="0"/>
              </a:rPr>
              <a:t>4. </a:t>
            </a:r>
            <a:r>
              <a:rPr lang="nb-NO" sz="3200">
                <a:latin typeface="Calibri" pitchFamily="34" charset="0"/>
              </a:rPr>
              <a:t>Usikkerhetsvurderinger </a:t>
            </a:r>
            <a:r>
              <a:rPr lang="nb-NO" sz="3200" smtClean="0">
                <a:latin typeface="Calibri" pitchFamily="34" charset="0"/>
              </a:rPr>
              <a:t>innen patologi</a:t>
            </a:r>
            <a:endParaRPr lang="nb-NO" sz="3200">
              <a:latin typeface="Calibri" pitchFamily="34" charset="0"/>
            </a:endParaRPr>
          </a:p>
        </p:txBody>
      </p:sp>
      <p:sp>
        <p:nvSpPr>
          <p:cNvPr id="3" name="Plassholder for innhold 2"/>
          <p:cNvSpPr>
            <a:spLocks noGrp="1"/>
          </p:cNvSpPr>
          <p:nvPr>
            <p:ph idx="1"/>
          </p:nvPr>
        </p:nvSpPr>
        <p:spPr/>
        <p:txBody>
          <a:bodyPr/>
          <a:lstStyle/>
          <a:p>
            <a:pPr marL="0" indent="0">
              <a:buNone/>
            </a:pPr>
            <a:r>
              <a:rPr lang="nb-NO" sz="2600" b="1" smtClean="0">
                <a:latin typeface="Calibri" pitchFamily="34" charset="0"/>
              </a:rPr>
              <a:t>iii. Postanalytiske usikkerhet</a:t>
            </a:r>
          </a:p>
          <a:p>
            <a:pPr marL="0" indent="0">
              <a:buNone/>
            </a:pPr>
            <a:endParaRPr lang="nb-NO" sz="2600" b="1" smtClean="0">
              <a:latin typeface="Calibri" pitchFamily="34" charset="0"/>
            </a:endParaRPr>
          </a:p>
          <a:p>
            <a:pPr lvl="1"/>
            <a:r>
              <a:rPr lang="nb-NO" sz="2600" smtClean="0">
                <a:latin typeface="Calibri" pitchFamily="34" charset="0"/>
              </a:rPr>
              <a:t>Elektroniske overføringer fra vårt datasystem</a:t>
            </a:r>
          </a:p>
          <a:p>
            <a:pPr lvl="1"/>
            <a:r>
              <a:rPr lang="nb-NO" sz="2600" smtClean="0">
                <a:latin typeface="Calibri" pitchFamily="34" charset="0"/>
              </a:rPr>
              <a:t>Feil tolkning av svar</a:t>
            </a:r>
          </a:p>
          <a:p>
            <a:pPr lvl="1"/>
            <a:r>
              <a:rPr lang="nb-NO" sz="2600" smtClean="0">
                <a:latin typeface="Calibri" pitchFamily="34" charset="0"/>
              </a:rPr>
              <a:t>Misforståelser ved svarutgivelser pr telefon hos mottaker</a:t>
            </a:r>
          </a:p>
          <a:p>
            <a:pPr marL="457200" lvl="1" indent="0">
              <a:buNone/>
            </a:pPr>
            <a:endParaRPr lang="nb-NO" sz="2600" smtClean="0">
              <a:latin typeface="Calibri" pitchFamily="34" charset="0"/>
            </a:endParaRPr>
          </a:p>
          <a:p>
            <a:pPr marL="457200" lvl="1" indent="0">
              <a:buNone/>
            </a:pPr>
            <a:endParaRPr lang="nb-NO" sz="2400" smtClean="0"/>
          </a:p>
          <a:p>
            <a:pPr lvl="1"/>
            <a:endParaRPr lang="nb-NO" sz="2400"/>
          </a:p>
          <a:p>
            <a:pPr marL="0" indent="0">
              <a:buNone/>
            </a:pPr>
            <a:endParaRPr lang="nb-NO"/>
          </a:p>
        </p:txBody>
      </p:sp>
    </p:spTree>
    <p:extLst>
      <p:ext uri="{BB962C8B-B14F-4D97-AF65-F5344CB8AC3E}">
        <p14:creationId xmlns:p14="http://schemas.microsoft.com/office/powerpoint/2010/main" val="3770370195"/>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smtClean="0">
                <a:latin typeface="Calibri" pitchFamily="34" charset="0"/>
              </a:rPr>
              <a:t>Plan</a:t>
            </a:r>
            <a:r>
              <a:rPr lang="nb-NO" sz="3600" smtClean="0">
                <a:latin typeface="Calibri" pitchFamily="34" charset="0"/>
              </a:rPr>
              <a:t> </a:t>
            </a:r>
            <a:r>
              <a:rPr lang="nb-NO" sz="3200" smtClean="0">
                <a:latin typeface="Calibri" pitchFamily="34" charset="0"/>
              </a:rPr>
              <a:t>for gjennomgangen</a:t>
            </a:r>
            <a:endParaRPr lang="nb-NO" sz="3200">
              <a:latin typeface="Calibri" pitchFamily="34" charset="0"/>
            </a:endParaRPr>
          </a:p>
        </p:txBody>
      </p:sp>
      <p:sp>
        <p:nvSpPr>
          <p:cNvPr id="3" name="Plassholder for innhold 2"/>
          <p:cNvSpPr>
            <a:spLocks noGrp="1"/>
          </p:cNvSpPr>
          <p:nvPr>
            <p:ph idx="1"/>
          </p:nvPr>
        </p:nvSpPr>
        <p:spPr>
          <a:xfrm>
            <a:off x="848544" y="981942"/>
            <a:ext cx="8496944" cy="5687417"/>
          </a:xfrm>
        </p:spPr>
        <p:txBody>
          <a:bodyPr/>
          <a:lstStyle/>
          <a:p>
            <a:pPr marL="514350" indent="-514350">
              <a:buFont typeface="+mj-lt"/>
              <a:buAutoNum type="arabicPeriod"/>
            </a:pPr>
            <a:r>
              <a:rPr lang="nb-NO" sz="2600" smtClean="0">
                <a:latin typeface="Calibri" pitchFamily="34" charset="0"/>
              </a:rPr>
              <a:t>Generelt om kvalitetssikring </a:t>
            </a:r>
          </a:p>
          <a:p>
            <a:pPr marL="514350" indent="-514350">
              <a:buFont typeface="+mj-lt"/>
              <a:buAutoNum type="arabicPeriod"/>
            </a:pPr>
            <a:r>
              <a:rPr lang="nb-NO" sz="2600" smtClean="0">
                <a:latin typeface="Calibri" pitchFamily="34" charset="0"/>
              </a:rPr>
              <a:t>Kvalitetsstyringssystemet</a:t>
            </a:r>
          </a:p>
          <a:p>
            <a:pPr marL="514350" indent="-514350">
              <a:buFont typeface="+mj-lt"/>
              <a:buAutoNum type="arabicPeriod"/>
            </a:pPr>
            <a:r>
              <a:rPr lang="nb-NO" sz="2600">
                <a:solidFill>
                  <a:srgbClr val="0C2E82"/>
                </a:solidFill>
                <a:latin typeface="Calibri" pitchFamily="34" charset="0"/>
              </a:rPr>
              <a:t>Kvalitetsindikatorer</a:t>
            </a:r>
          </a:p>
          <a:p>
            <a:pPr marL="514350" indent="-514350">
              <a:buFont typeface="+mj-lt"/>
              <a:buAutoNum type="arabicPeriod"/>
            </a:pPr>
            <a:r>
              <a:rPr lang="nb-NO" sz="2600" smtClean="0">
                <a:solidFill>
                  <a:srgbClr val="0C2E82"/>
                </a:solidFill>
                <a:latin typeface="Calibri" pitchFamily="34" charset="0"/>
              </a:rPr>
              <a:t>Usikkerhetsvurderinger </a:t>
            </a:r>
            <a:r>
              <a:rPr lang="nb-NO" sz="2600">
                <a:solidFill>
                  <a:srgbClr val="0C2E82"/>
                </a:solidFill>
                <a:latin typeface="Calibri" pitchFamily="34" charset="0"/>
              </a:rPr>
              <a:t>innen </a:t>
            </a:r>
            <a:r>
              <a:rPr lang="nb-NO" sz="2600" smtClean="0">
                <a:solidFill>
                  <a:srgbClr val="0C2E82"/>
                </a:solidFill>
                <a:latin typeface="Calibri" pitchFamily="34" charset="0"/>
              </a:rPr>
              <a:t>patologi</a:t>
            </a:r>
            <a:endParaRPr lang="nb-NO" sz="2600">
              <a:solidFill>
                <a:srgbClr val="0C2E82"/>
              </a:solidFill>
              <a:latin typeface="Calibri" pitchFamily="34" charset="0"/>
            </a:endParaRPr>
          </a:p>
          <a:p>
            <a:pPr marL="514350" indent="-514350">
              <a:buFont typeface="+mj-lt"/>
              <a:buAutoNum type="arabicPeriod"/>
            </a:pPr>
            <a:r>
              <a:rPr lang="nb-NO" sz="2600" smtClean="0">
                <a:solidFill>
                  <a:srgbClr val="0C2E82"/>
                </a:solidFill>
                <a:latin typeface="Calibri" pitchFamily="34" charset="0"/>
              </a:rPr>
              <a:t>Avvikssystemet </a:t>
            </a:r>
          </a:p>
          <a:p>
            <a:pPr marL="514350" indent="-514350">
              <a:buFont typeface="+mj-lt"/>
              <a:buAutoNum type="arabicPeriod"/>
            </a:pPr>
            <a:r>
              <a:rPr lang="nb-NO" sz="2600" smtClean="0">
                <a:solidFill>
                  <a:srgbClr val="0C2E82"/>
                </a:solidFill>
                <a:latin typeface="Calibri" pitchFamily="34" charset="0"/>
              </a:rPr>
              <a:t>Revisjon</a:t>
            </a:r>
          </a:p>
          <a:p>
            <a:pPr marL="514350" indent="-514350">
              <a:buFont typeface="+mj-lt"/>
              <a:buAutoNum type="arabicPeriod"/>
            </a:pPr>
            <a:r>
              <a:rPr lang="nb-NO" sz="2600" smtClean="0">
                <a:solidFill>
                  <a:srgbClr val="0C2E82"/>
                </a:solidFill>
                <a:latin typeface="Calibri" pitchFamily="34" charset="0"/>
              </a:rPr>
              <a:t>Kvalitetssikring av prøvesvar</a:t>
            </a:r>
            <a:endParaRPr lang="nb-NO" sz="2600">
              <a:solidFill>
                <a:srgbClr val="0C2E82"/>
              </a:solidFill>
              <a:latin typeface="Calibri" pitchFamily="34" charset="0"/>
            </a:endParaRPr>
          </a:p>
          <a:p>
            <a:pPr marL="514350" indent="-514350">
              <a:buFont typeface="+mj-lt"/>
              <a:buAutoNum type="arabicPeriod"/>
            </a:pPr>
            <a:r>
              <a:rPr lang="nb-NO" sz="2600" smtClean="0">
                <a:solidFill>
                  <a:srgbClr val="0C2E82"/>
                </a:solidFill>
                <a:latin typeface="Calibri" pitchFamily="34" charset="0"/>
              </a:rPr>
              <a:t>Endringskontroll </a:t>
            </a:r>
            <a:r>
              <a:rPr lang="nb-NO" sz="2600">
                <a:solidFill>
                  <a:srgbClr val="0C2E82"/>
                </a:solidFill>
                <a:latin typeface="Calibri" pitchFamily="34" charset="0"/>
              </a:rPr>
              <a:t>og metodeverifisering/validering</a:t>
            </a:r>
          </a:p>
          <a:p>
            <a:pPr marL="514350" indent="-514350">
              <a:buFont typeface="+mj-lt"/>
              <a:buAutoNum type="arabicPeriod"/>
            </a:pPr>
            <a:r>
              <a:rPr lang="nb-NO" sz="2600">
                <a:solidFill>
                  <a:srgbClr val="0C2E82"/>
                </a:solidFill>
                <a:latin typeface="Calibri" pitchFamily="34" charset="0"/>
              </a:rPr>
              <a:t>Ledelsens gjennomgang (LGG</a:t>
            </a:r>
            <a:r>
              <a:rPr lang="nb-NO" sz="2600" smtClean="0">
                <a:solidFill>
                  <a:srgbClr val="0C2E82"/>
                </a:solidFill>
                <a:latin typeface="Calibri" pitchFamily="34" charset="0"/>
              </a:rPr>
              <a:t>)</a:t>
            </a:r>
          </a:p>
          <a:p>
            <a:pPr marL="514350" indent="-514350">
              <a:buFont typeface="+mj-lt"/>
              <a:buAutoNum type="arabicPeriod"/>
            </a:pPr>
            <a:r>
              <a:rPr lang="nb-NO" sz="2600" smtClean="0">
                <a:latin typeface="Calibri" pitchFamily="34" charset="0"/>
              </a:rPr>
              <a:t>Lover og forskrifter</a:t>
            </a:r>
            <a:endParaRPr lang="nb-NO" sz="2600">
              <a:latin typeface="Calibri" pitchFamily="34" charset="0"/>
            </a:endParaRPr>
          </a:p>
          <a:p>
            <a:pPr marL="514350" indent="-514350">
              <a:buFont typeface="+mj-lt"/>
              <a:buAutoNum type="arabicPeriod"/>
            </a:pPr>
            <a:r>
              <a:rPr lang="nb-NO" sz="2600" smtClean="0">
                <a:solidFill>
                  <a:srgbClr val="0C2E82"/>
                </a:solidFill>
                <a:latin typeface="Calibri" pitchFamily="34" charset="0"/>
              </a:rPr>
              <a:t>Personale</a:t>
            </a:r>
          </a:p>
        </p:txBody>
      </p:sp>
    </p:spTree>
    <p:extLst>
      <p:ext uri="{BB962C8B-B14F-4D97-AF65-F5344CB8AC3E}">
        <p14:creationId xmlns:p14="http://schemas.microsoft.com/office/powerpoint/2010/main" val="636290526"/>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a:xfrm>
            <a:off x="848544" y="332656"/>
            <a:ext cx="8280920" cy="649287"/>
          </a:xfrm>
        </p:spPr>
        <p:txBody>
          <a:bodyPr/>
          <a:lstStyle/>
          <a:p>
            <a:r>
              <a:rPr lang="nb-NO" sz="3200">
                <a:latin typeface="Calibri" pitchFamily="34" charset="0"/>
              </a:rPr>
              <a:t>4</a:t>
            </a:r>
            <a:r>
              <a:rPr lang="nb-NO" sz="3200" smtClean="0">
                <a:latin typeface="Calibri" pitchFamily="34" charset="0"/>
              </a:rPr>
              <a:t>. </a:t>
            </a:r>
            <a:r>
              <a:rPr lang="nb-NO" sz="3200">
                <a:latin typeface="Calibri" pitchFamily="34" charset="0"/>
              </a:rPr>
              <a:t>Usikkerhetsvurderinger innen </a:t>
            </a:r>
            <a:r>
              <a:rPr lang="nb-NO" sz="3200" smtClean="0">
                <a:latin typeface="Calibri" pitchFamily="34" charset="0"/>
              </a:rPr>
              <a:t>patologi</a:t>
            </a:r>
            <a:endParaRPr lang="nb-NO" sz="3200">
              <a:latin typeface="Calibri" pitchFamily="34" charset="0"/>
            </a:endParaRPr>
          </a:p>
        </p:txBody>
      </p:sp>
      <p:sp>
        <p:nvSpPr>
          <p:cNvPr id="3" name="Plassholder for innhold 2"/>
          <p:cNvSpPr>
            <a:spLocks noGrp="1"/>
          </p:cNvSpPr>
          <p:nvPr>
            <p:ph idx="1"/>
          </p:nvPr>
        </p:nvSpPr>
        <p:spPr/>
        <p:txBody>
          <a:bodyPr/>
          <a:lstStyle/>
          <a:p>
            <a:pPr marL="0" indent="0" algn="ctr">
              <a:buNone/>
            </a:pPr>
            <a:r>
              <a:rPr lang="nb-NO" sz="2600" smtClean="0">
                <a:latin typeface="Calibri" pitchFamily="34" charset="0"/>
              </a:rPr>
              <a:t>For å minimere og ha kontroll på usikkerheten er det viktig med et godt kvalitetssystem med gode prosedyrer for å hjelpe oss i hverdagen </a:t>
            </a:r>
            <a:r>
              <a:rPr lang="nb-NO" sz="2600" smtClean="0">
                <a:latin typeface="Calibri" pitchFamily="34" charset="0"/>
                <a:sym typeface="Wingdings" panose="05000000000000000000" pitchFamily="2" charset="2"/>
              </a:rPr>
              <a:t></a:t>
            </a:r>
            <a:r>
              <a:rPr lang="nb-NO" sz="2600" smtClean="0">
                <a:latin typeface="Calibri" pitchFamily="34" charset="0"/>
              </a:rPr>
              <a:t> </a:t>
            </a:r>
            <a:endParaRPr lang="nb-NO" sz="2600">
              <a:latin typeface="Calibri" pitchFamily="34" charset="0"/>
            </a:endParaRPr>
          </a:p>
        </p:txBody>
      </p:sp>
      <p:pic>
        <p:nvPicPr>
          <p:cNvPr id="4" name="Picture 2"/>
          <p:cNvPicPr>
            <a:picLocks noChangeAspect="1" noChangeArrowheads="1"/>
          </p:cNvPicPr>
          <p:nvPr/>
        </p:nvPicPr>
        <p:blipFill>
          <a:blip r:embed="rId2"/>
          <a:stretch>
            <a:fillRect/>
          </a:stretch>
        </p:blipFill>
        <p:spPr bwMode="auto">
          <a:xfrm>
            <a:off x="2144688" y="2817877"/>
            <a:ext cx="4274096" cy="3059395"/>
          </a:xfrm>
          <a:prstGeom prst="rect">
            <a:avLst/>
          </a:prstGeom>
          <a:noFill/>
          <a:ln w="9525">
            <a:noFill/>
            <a:round/>
          </a:ln>
          <a:effectLst/>
        </p:spPr>
      </p:pic>
    </p:spTree>
    <p:extLst>
      <p:ext uri="{BB962C8B-B14F-4D97-AF65-F5344CB8AC3E}">
        <p14:creationId xmlns:p14="http://schemas.microsoft.com/office/powerpoint/2010/main" val="449562646"/>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a:latin typeface="Calibri" pitchFamily="34" charset="0"/>
              </a:rPr>
              <a:t>5</a:t>
            </a:r>
            <a:r>
              <a:rPr lang="nb-NO" sz="3200" smtClean="0">
                <a:latin typeface="Calibri" pitchFamily="34" charset="0"/>
              </a:rPr>
              <a:t>. Avvikssystemet</a:t>
            </a:r>
            <a:endParaRPr lang="nb-NO" sz="3200">
              <a:latin typeface="Calibri" pitchFamily="34" charset="0"/>
            </a:endParaRPr>
          </a:p>
        </p:txBody>
      </p:sp>
      <p:sp>
        <p:nvSpPr>
          <p:cNvPr id="3" name="Plassholder for innhold 2"/>
          <p:cNvSpPr>
            <a:spLocks noGrp="1"/>
          </p:cNvSpPr>
          <p:nvPr>
            <p:ph idx="1"/>
          </p:nvPr>
        </p:nvSpPr>
        <p:spPr>
          <a:xfrm>
            <a:off x="272480" y="981943"/>
            <a:ext cx="9455333" cy="5111353"/>
          </a:xfrm>
        </p:spPr>
        <p:txBody>
          <a:bodyPr/>
          <a:lstStyle/>
          <a:p>
            <a:r>
              <a:rPr lang="nb-NO" sz="2200" smtClean="0">
                <a:latin typeface="Calibri" pitchFamily="34" charset="0"/>
              </a:rPr>
              <a:t>SSHF definerer avvik slik: </a:t>
            </a:r>
          </a:p>
          <a:p>
            <a:pPr marL="0" indent="0">
              <a:buNone/>
            </a:pPr>
            <a:r>
              <a:rPr lang="nb-NO" sz="2200" smtClean="0">
                <a:latin typeface="Calibri" pitchFamily="34" charset="0"/>
              </a:rPr>
              <a:t>«Manglende oppnåelse av et krav gitt i lov, forskrift, standard, prosedyre, instrukser og lignende»</a:t>
            </a:r>
          </a:p>
          <a:p>
            <a:r>
              <a:rPr lang="nb-NO" sz="2200" smtClean="0">
                <a:latin typeface="Calibri" pitchFamily="34" charset="0"/>
              </a:rPr>
              <a:t>Krav fra NA:</a:t>
            </a:r>
          </a:p>
          <a:p>
            <a:pPr marL="0" indent="0">
              <a:buNone/>
            </a:pPr>
            <a:r>
              <a:rPr lang="nb-NO" sz="2200" smtClean="0">
                <a:latin typeface="Calibri" pitchFamily="34" charset="0"/>
              </a:rPr>
              <a:t>«Laboratoriet skal ha en dokumentert prosedyre for å kartlegge og styre avvik for alle aspekter ved kvalitetsstyringssystemet»</a:t>
            </a:r>
          </a:p>
          <a:p>
            <a:r>
              <a:rPr lang="nb-NO" sz="2200" smtClean="0">
                <a:latin typeface="Calibri" pitchFamily="34" charset="0"/>
              </a:rPr>
              <a:t>Avvik/uønskede hendelser meldes i Kvalitetsportalen som ligger på intranett:</a:t>
            </a:r>
          </a:p>
          <a:p>
            <a:endParaRPr lang="nb-NO" sz="2200" smtClean="0">
              <a:latin typeface="Calibri" pitchFamily="34" charset="0"/>
            </a:endParaRPr>
          </a:p>
          <a:p>
            <a:endParaRPr lang="nb-NO" sz="2200" smtClean="0">
              <a:latin typeface="Calibri" pitchFamily="34" charset="0"/>
            </a:endParaRPr>
          </a:p>
          <a:p>
            <a:endParaRPr lang="nb-NO" sz="2200" smtClean="0">
              <a:latin typeface="Calibri" pitchFamily="34" charset="0"/>
            </a:endParaRPr>
          </a:p>
          <a:p>
            <a:r>
              <a:rPr lang="nb-NO" sz="2200">
                <a:latin typeface="Calibri" pitchFamily="34" charset="0"/>
              </a:rPr>
              <a:t>E-læring i læringsportalen viser hvordan </a:t>
            </a:r>
            <a:r>
              <a:rPr lang="nb-NO" sz="2200" smtClean="0">
                <a:latin typeface="Calibri" pitchFamily="34" charset="0"/>
              </a:rPr>
              <a:t>uønskede hendelser meldes</a:t>
            </a:r>
            <a:r>
              <a:rPr lang="nb-NO" sz="2200">
                <a:latin typeface="Calibri" pitchFamily="34" charset="0"/>
              </a:rPr>
              <a:t>. </a:t>
            </a:r>
            <a:r>
              <a:rPr lang="nb-NO" sz="2200" smtClean="0">
                <a:latin typeface="Calibri" pitchFamily="34" charset="0"/>
              </a:rPr>
              <a:t> </a:t>
            </a:r>
          </a:p>
          <a:p>
            <a:r>
              <a:rPr lang="nb-NO" sz="2200" smtClean="0">
                <a:latin typeface="Calibri" pitchFamily="34" charset="0"/>
              </a:rPr>
              <a:t>Prosedyre i EKWeb</a:t>
            </a:r>
            <a:r>
              <a:rPr lang="nb-NO" sz="2200">
                <a:latin typeface="Calibri" pitchFamily="34" charset="0"/>
              </a:rPr>
              <a:t> </a:t>
            </a:r>
            <a:r>
              <a:rPr lang="nb-NO" sz="2200" smtClean="0">
                <a:latin typeface="Calibri" pitchFamily="34" charset="0"/>
              </a:rPr>
              <a:t>med trinnvis forklaring på hvordan vi registrerer uønskede hendelser ved Avd. for patologi.</a:t>
            </a:r>
            <a:endParaRPr lang="nb-NO" sz="2200">
              <a:latin typeface="Calibri" pitchFamily="34" charset="0"/>
            </a:endParaRPr>
          </a:p>
          <a:p>
            <a:endParaRPr lang="nb-NO" sz="2400" smtClean="0"/>
          </a:p>
          <a:p>
            <a:endParaRPr lang="nb-NO" sz="2400"/>
          </a:p>
          <a:p>
            <a:endParaRPr lang="nb-NO"/>
          </a:p>
        </p:txBody>
      </p:sp>
      <p:pic>
        <p:nvPicPr>
          <p:cNvPr id="4" name="Bilde 3"/>
          <p:cNvPicPr>
            <a:picLocks noChangeAspect="1"/>
          </p:cNvPicPr>
          <p:nvPr/>
        </p:nvPicPr>
        <p:blipFill>
          <a:blip r:embed="rId3"/>
          <a:stretch>
            <a:fillRect/>
          </a:stretch>
        </p:blipFill>
        <p:spPr>
          <a:xfrm>
            <a:off x="1640632" y="3717032"/>
            <a:ext cx="5283468" cy="1202226"/>
          </a:xfrm>
          <a:prstGeom prst="rect">
            <a:avLst/>
          </a:prstGeom>
        </p:spPr>
      </p:pic>
      <p:sp>
        <p:nvSpPr>
          <p:cNvPr id="5" name="Ellipse 4"/>
          <p:cNvSpPr/>
          <p:nvPr/>
        </p:nvSpPr>
        <p:spPr>
          <a:xfrm>
            <a:off x="4979884" y="4149080"/>
            <a:ext cx="1944216" cy="5075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84277237"/>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a:latin typeface="Calibri" pitchFamily="34" charset="0"/>
              </a:rPr>
              <a:t>5</a:t>
            </a:r>
            <a:r>
              <a:rPr lang="nb-NO" sz="3200" smtClean="0">
                <a:latin typeface="Calibri" pitchFamily="34" charset="0"/>
              </a:rPr>
              <a:t>. Avvikssystemet</a:t>
            </a:r>
            <a:endParaRPr lang="nb-NO" sz="3200">
              <a:latin typeface="Calibri" pitchFamily="34" charset="0"/>
            </a:endParaRPr>
          </a:p>
        </p:txBody>
      </p:sp>
      <p:sp>
        <p:nvSpPr>
          <p:cNvPr id="3" name="Plassholder for innhold 2"/>
          <p:cNvSpPr>
            <a:spLocks noGrp="1"/>
          </p:cNvSpPr>
          <p:nvPr>
            <p:ph idx="1"/>
          </p:nvPr>
        </p:nvSpPr>
        <p:spPr>
          <a:xfrm>
            <a:off x="416496" y="981943"/>
            <a:ext cx="9217024" cy="5112568"/>
          </a:xfrm>
        </p:spPr>
        <p:txBody>
          <a:bodyPr/>
          <a:lstStyle/>
          <a:p>
            <a:r>
              <a:rPr lang="nb-NO" smtClean="0">
                <a:latin typeface="Calibri" pitchFamily="34" charset="0"/>
              </a:rPr>
              <a:t>Saksbehandling</a:t>
            </a:r>
            <a:r>
              <a:rPr lang="nb-NO">
                <a:latin typeface="Calibri" pitchFamily="34" charset="0"/>
              </a:rPr>
              <a:t>:</a:t>
            </a:r>
            <a:endParaRPr lang="nb-NO">
              <a:latin typeface="Calibri" pitchFamily="34" charset="0"/>
              <a:hlinkClick r:id="rId3"/>
            </a:endParaRPr>
          </a:p>
          <a:p>
            <a:pPr marL="0" indent="0">
              <a:buNone/>
            </a:pPr>
            <a:r>
              <a:rPr lang="nb-NO" sz="2400" smtClean="0">
                <a:latin typeface="Calibri" pitchFamily="34" charset="0"/>
              </a:rPr>
              <a:t>Alle hendelser som meldes må først godkjennes av nærmeste leder. Deretter skal hendelsen behandles av tiltaksansvarlig/saksbehandler som må registrere årsak og iverksetter tiltak. Alle hendelsene kategoriseres slik at man kan bruke dette til statistikk og se på trender.</a:t>
            </a:r>
          </a:p>
          <a:p>
            <a:pPr marL="0" indent="0">
              <a:buNone/>
            </a:pPr>
            <a:r>
              <a:rPr lang="nb-NO" sz="2400" smtClean="0">
                <a:latin typeface="Calibri" pitchFamily="34" charset="0"/>
              </a:rPr>
              <a:t>Alvorlighetsgrad og valg av konsekvens avgjør om hendelsen skal behandles av KPU (Kvalitet og Pasientsikkerhetsutvalg). </a:t>
            </a:r>
          </a:p>
          <a:p>
            <a:pPr marL="0" indent="0">
              <a:buNone/>
            </a:pPr>
            <a:r>
              <a:rPr lang="nb-NO" sz="2400" smtClean="0">
                <a:latin typeface="Calibri" pitchFamily="34" charset="0"/>
              </a:rPr>
              <a:t>Til slutt vil avdelingssjef eller kvalitetskoordinator gjennomgå hendelsen og lukke den.</a:t>
            </a:r>
          </a:p>
          <a:p>
            <a:pPr marL="0" indent="0">
              <a:buNone/>
            </a:pPr>
            <a:r>
              <a:rPr lang="nb-NO" sz="2400" smtClean="0">
                <a:latin typeface="Calibri" pitchFamily="34" charset="0"/>
              </a:rPr>
              <a:t>LV har en felles kvalitetsindikator der vi måler hvor stor andel av uønskede hendelser som blir lukket innen 8 uker.</a:t>
            </a:r>
          </a:p>
          <a:p>
            <a:pPr marL="0" indent="0">
              <a:buNone/>
            </a:pPr>
            <a:endParaRPr lang="nb-NO" sz="2400" smtClean="0">
              <a:latin typeface="Calibri" pitchFamily="34" charset="0"/>
            </a:endParaRPr>
          </a:p>
          <a:p>
            <a:pPr marL="457200" lvl="1" indent="0">
              <a:buNone/>
            </a:pPr>
            <a:endParaRPr lang="nb-NO">
              <a:latin typeface="Calibri" pitchFamily="34" charset="0"/>
            </a:endParaRPr>
          </a:p>
          <a:p>
            <a:pPr marL="457200" lvl="1" indent="0">
              <a:buNone/>
            </a:pPr>
            <a:endParaRPr lang="nb-NO" smtClean="0">
              <a:latin typeface="Calibri" pitchFamily="34" charset="0"/>
            </a:endParaRPr>
          </a:p>
        </p:txBody>
      </p:sp>
    </p:spTree>
    <p:extLst>
      <p:ext uri="{BB962C8B-B14F-4D97-AF65-F5344CB8AC3E}">
        <p14:creationId xmlns:p14="http://schemas.microsoft.com/office/powerpoint/2010/main" val="3504628200"/>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a:latin typeface="Calibri" pitchFamily="34" charset="0"/>
              </a:rPr>
              <a:t>6</a:t>
            </a:r>
            <a:r>
              <a:rPr lang="nb-NO" sz="3200" smtClean="0">
                <a:latin typeface="Calibri" pitchFamily="34" charset="0"/>
              </a:rPr>
              <a:t>. Internrevisjon</a:t>
            </a:r>
            <a:endParaRPr lang="nb-NO" sz="3200">
              <a:latin typeface="Calibri" pitchFamily="34" charset="0"/>
            </a:endParaRPr>
          </a:p>
        </p:txBody>
      </p:sp>
      <p:sp>
        <p:nvSpPr>
          <p:cNvPr id="3" name="Plassholder for innhold 2"/>
          <p:cNvSpPr>
            <a:spLocks noGrp="1"/>
          </p:cNvSpPr>
          <p:nvPr>
            <p:ph idx="1"/>
          </p:nvPr>
        </p:nvSpPr>
        <p:spPr>
          <a:xfrm>
            <a:off x="849313" y="981943"/>
            <a:ext cx="7632700" cy="5687417"/>
          </a:xfrm>
        </p:spPr>
        <p:txBody>
          <a:bodyPr/>
          <a:lstStyle/>
          <a:p>
            <a:pPr marL="0" indent="0">
              <a:buNone/>
            </a:pPr>
            <a:r>
              <a:rPr lang="nb-NO" sz="2200">
                <a:latin typeface="Calibri" pitchFamily="34" charset="0"/>
              </a:rPr>
              <a:t>En revisjon er en planlagt, systematisk, dokumentert og mest mulig uavhengig undersøkelse for å fastslå om vårt kvalitetssystem og tilhørende resultater er hensiktsmessig og effektivt gjennomført, og om de er i overensstemmelse med pålagte kvalitetskrav. Revisjon brukes for å se om praksis er i tråd med prosedyrene, og for å synliggjøre og vurdere om det er behov for korrigerende tiltak. </a:t>
            </a:r>
          </a:p>
          <a:p>
            <a:pPr marL="0" indent="0">
              <a:buNone/>
            </a:pPr>
            <a:endParaRPr lang="nb-NO" sz="2200" b="1" smtClean="0">
              <a:latin typeface="Calibri" pitchFamily="34" charset="0"/>
            </a:endParaRPr>
          </a:p>
          <a:p>
            <a:pPr marL="0" indent="0">
              <a:buNone/>
            </a:pPr>
            <a:r>
              <a:rPr lang="nb-NO" sz="2200" b="1" smtClean="0">
                <a:latin typeface="Calibri" pitchFamily="34" charset="0"/>
              </a:rPr>
              <a:t>Krav fra NA: </a:t>
            </a:r>
          </a:p>
          <a:p>
            <a:pPr marL="0" indent="0">
              <a:buNone/>
            </a:pPr>
            <a:r>
              <a:rPr lang="nb-NO" sz="2200" smtClean="0">
                <a:latin typeface="Calibri" pitchFamily="34" charset="0"/>
              </a:rPr>
              <a:t>«Laboratoriet skal gjennomføre interne revisjoner med planlagte intervaller for å bestemme om alle aktivitetene i kvalitetsstyringssystemet er i samsvar med krav i ISO 15189 og egen krav - og om disse kravene er iverksatt, er effektive og blir vedlikeholdt.»</a:t>
            </a:r>
          </a:p>
          <a:p>
            <a:pPr marL="0" indent="0">
              <a:buNone/>
            </a:pPr>
            <a:endParaRPr lang="nb-NO" sz="2200">
              <a:latin typeface="Calibri" pitchFamily="34" charset="0"/>
            </a:endParaRPr>
          </a:p>
          <a:p>
            <a:pPr marL="0" indent="0">
              <a:buNone/>
            </a:pPr>
            <a:endParaRPr lang="nb-NO" sz="2200">
              <a:latin typeface="Calibri" pitchFamily="34" charset="0"/>
            </a:endParaRPr>
          </a:p>
          <a:p>
            <a:endParaRPr lang="nb-NO" sz="2200">
              <a:latin typeface="Calibri" pitchFamily="34" charset="0"/>
            </a:endParaRPr>
          </a:p>
        </p:txBody>
      </p:sp>
    </p:spTree>
    <p:extLst>
      <p:ext uri="{BB962C8B-B14F-4D97-AF65-F5344CB8AC3E}">
        <p14:creationId xmlns:p14="http://schemas.microsoft.com/office/powerpoint/2010/main" val="139138052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smtClean="0">
                <a:latin typeface="Calibri" pitchFamily="34" charset="0"/>
              </a:rPr>
              <a:t>6. Internrevisjon</a:t>
            </a:r>
            <a:endParaRPr lang="nb-NO" sz="3200">
              <a:latin typeface="Calibri" pitchFamily="34" charset="0"/>
            </a:endParaRPr>
          </a:p>
        </p:txBody>
      </p:sp>
      <p:sp>
        <p:nvSpPr>
          <p:cNvPr id="3" name="Plassholder for innhold 2"/>
          <p:cNvSpPr>
            <a:spLocks noGrp="1"/>
          </p:cNvSpPr>
          <p:nvPr>
            <p:ph idx="1"/>
          </p:nvPr>
        </p:nvSpPr>
        <p:spPr>
          <a:xfrm>
            <a:off x="849313" y="981943"/>
            <a:ext cx="7632700" cy="5327377"/>
          </a:xfrm>
        </p:spPr>
        <p:txBody>
          <a:bodyPr/>
          <a:lstStyle/>
          <a:p>
            <a:pPr marL="0" indent="0">
              <a:buNone/>
            </a:pPr>
            <a:r>
              <a:rPr lang="nb-NO" sz="2200" smtClean="0">
                <a:latin typeface="Calibri" pitchFamily="34" charset="0"/>
              </a:rPr>
              <a:t>Kvalitetsgruppen </a:t>
            </a:r>
            <a:r>
              <a:rPr lang="nb-NO" sz="2200">
                <a:latin typeface="Calibri" pitchFamily="34" charset="0"/>
              </a:rPr>
              <a:t>er ansvarlig for at interne revisjoner blir gjennomført i LV, mens den enkelte kvalitetskoordinator er ansvarlig for at revisjoner blir gjennomført i avdelingen.</a:t>
            </a:r>
          </a:p>
          <a:p>
            <a:pPr marL="0" indent="0">
              <a:buNone/>
            </a:pPr>
            <a:r>
              <a:rPr lang="nb-NO" sz="2200">
                <a:latin typeface="Calibri" pitchFamily="34" charset="0"/>
              </a:rPr>
              <a:t>Alle aktiviteter som inngår i akkrediteringsomfanget revideres i løpet av en 5-års periode. </a:t>
            </a:r>
            <a:r>
              <a:rPr lang="nb-NO" sz="2200" smtClean="0">
                <a:latin typeface="Calibri" pitchFamily="34" charset="0"/>
              </a:rPr>
              <a:t>Det utarbeides </a:t>
            </a:r>
            <a:r>
              <a:rPr lang="nb-NO" sz="2200">
                <a:latin typeface="Calibri" pitchFamily="34" charset="0"/>
              </a:rPr>
              <a:t>et 5-års program, i tillegg lages også mer detaljerte årsprogram.</a:t>
            </a:r>
          </a:p>
          <a:p>
            <a:pPr marL="0" indent="0">
              <a:buNone/>
            </a:pPr>
            <a:endParaRPr lang="nb-NO" sz="2200" smtClean="0">
              <a:latin typeface="Calibri" pitchFamily="34" charset="0"/>
            </a:endParaRPr>
          </a:p>
          <a:p>
            <a:pPr marL="0" indent="0">
              <a:buNone/>
            </a:pPr>
            <a:r>
              <a:rPr lang="nb-NO" sz="2200" smtClean="0">
                <a:latin typeface="Calibri" pitchFamily="34" charset="0"/>
              </a:rPr>
              <a:t>Revisjonsteam</a:t>
            </a:r>
          </a:p>
          <a:p>
            <a:pPr>
              <a:buFont typeface="Arial" panose="020b0604020202020204" pitchFamily="34" charset="0"/>
              <a:buChar char="•"/>
            </a:pPr>
            <a:r>
              <a:rPr lang="nb-NO" sz="2200" smtClean="0">
                <a:latin typeface="Calibri" pitchFamily="34" charset="0"/>
              </a:rPr>
              <a:t>Består av revisjonsleder og medrevisor</a:t>
            </a:r>
            <a:endParaRPr lang="nb-NO" sz="2200">
              <a:latin typeface="Calibri" pitchFamily="34" charset="0"/>
            </a:endParaRPr>
          </a:p>
          <a:p>
            <a:pPr>
              <a:buFont typeface="Arial" panose="020b0604020202020204" pitchFamily="34" charset="0"/>
              <a:buChar char="•"/>
            </a:pPr>
            <a:r>
              <a:rPr lang="nb-NO" sz="2200" smtClean="0">
                <a:latin typeface="Calibri" pitchFamily="34" charset="0"/>
              </a:rPr>
              <a:t>Revisjonsleder trenger ikke ha fagkunnskap til emnet det skal revideres i, men skal ha utdanning innen revisjon</a:t>
            </a:r>
          </a:p>
          <a:p>
            <a:pPr>
              <a:buFont typeface="Arial" panose="020b0604020202020204" pitchFamily="34" charset="0"/>
              <a:buChar char="•"/>
            </a:pPr>
            <a:r>
              <a:rPr lang="nb-NO" sz="2200" err="1" smtClean="0">
                <a:latin typeface="Calibri" pitchFamily="34" charset="0"/>
              </a:rPr>
              <a:t>Medrevisor skal ha gode fagkunnskaper innen revisjonstema, men trenger ikke utdanning innen revisjon</a:t>
            </a:r>
          </a:p>
          <a:p>
            <a:pPr>
              <a:buFont typeface="Arial" panose="020b0604020202020204" pitchFamily="34" charset="0"/>
              <a:buChar char="•"/>
            </a:pPr>
            <a:r>
              <a:rPr lang="nb-NO" sz="2200" smtClean="0">
                <a:latin typeface="Calibri" pitchFamily="34" charset="0"/>
              </a:rPr>
              <a:t>Man skal ikke revidere eget ansvarsområde</a:t>
            </a:r>
            <a:endParaRPr lang="nb-NO" sz="2200">
              <a:latin typeface="Calibri" pitchFamily="34" charset="0"/>
            </a:endParaRPr>
          </a:p>
          <a:p>
            <a:endParaRPr lang="nb-NO"/>
          </a:p>
        </p:txBody>
      </p:sp>
    </p:spTree>
    <p:extLst>
      <p:ext uri="{BB962C8B-B14F-4D97-AF65-F5344CB8AC3E}">
        <p14:creationId xmlns:p14="http://schemas.microsoft.com/office/powerpoint/2010/main" val="589685119"/>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a:latin typeface="Calibri" pitchFamily="34" charset="0"/>
              </a:rPr>
              <a:t>6</a:t>
            </a:r>
            <a:r>
              <a:rPr lang="nb-NO" sz="3200" smtClean="0">
                <a:latin typeface="Calibri" pitchFamily="34" charset="0"/>
              </a:rPr>
              <a:t>. Internrevisjon</a:t>
            </a:r>
            <a:endParaRPr lang="nb-NO" sz="3200">
              <a:latin typeface="Calibri" pitchFamily="34" charset="0"/>
            </a:endParaRPr>
          </a:p>
        </p:txBody>
      </p:sp>
      <p:sp>
        <p:nvSpPr>
          <p:cNvPr id="3" name="Plassholder for innhold 2"/>
          <p:cNvSpPr>
            <a:spLocks noGrp="1"/>
          </p:cNvSpPr>
          <p:nvPr>
            <p:ph idx="1"/>
          </p:nvPr>
        </p:nvSpPr>
        <p:spPr>
          <a:xfrm>
            <a:off x="849313" y="1196752"/>
            <a:ext cx="7632700" cy="5472608"/>
          </a:xfrm>
        </p:spPr>
        <p:txBody>
          <a:bodyPr/>
          <a:lstStyle/>
          <a:p>
            <a:r>
              <a:rPr lang="nb-NO" sz="2400" smtClean="0">
                <a:latin typeface="Calibri" pitchFamily="34" charset="0"/>
              </a:rPr>
              <a:t>Gjennomføring av internrevisjon: </a:t>
            </a:r>
          </a:p>
          <a:p>
            <a:pPr lvl="1"/>
            <a:r>
              <a:rPr lang="nb-NO">
                <a:latin typeface="Calibri" pitchFamily="34" charset="0"/>
                <a:hlinkClick r:id="rId2" tgtFrame="_blank"/>
              </a:rPr>
              <a:t>Internrevisjon - gjennomføring - SSHF</a:t>
            </a:r>
            <a:endParaRPr lang="nb-NO" smtClean="0">
              <a:latin typeface="Calibri" pitchFamily="34" charset="0"/>
            </a:endParaRPr>
          </a:p>
          <a:p>
            <a:r>
              <a:rPr lang="nb-NO" sz="2400" smtClean="0">
                <a:latin typeface="Calibri" pitchFamily="34" charset="0"/>
              </a:rPr>
              <a:t>Før </a:t>
            </a:r>
            <a:r>
              <a:rPr lang="nb-NO" sz="2400">
                <a:latin typeface="Calibri" pitchFamily="34" charset="0"/>
              </a:rPr>
              <a:t>en internrevisjon får </a:t>
            </a:r>
            <a:r>
              <a:rPr lang="nb-NO" sz="2400" smtClean="0">
                <a:latin typeface="Calibri" pitchFamily="34" charset="0"/>
              </a:rPr>
              <a:t>avdelingen/enheten varsel </a:t>
            </a:r>
            <a:r>
              <a:rPr lang="nb-NO" sz="2400">
                <a:latin typeface="Calibri" pitchFamily="34" charset="0"/>
              </a:rPr>
              <a:t>om revisjonstema og tidspunkt, og det settes opp program</a:t>
            </a:r>
          </a:p>
          <a:p>
            <a:r>
              <a:rPr lang="nb-NO" sz="2400">
                <a:latin typeface="Calibri" pitchFamily="34" charset="0"/>
              </a:rPr>
              <a:t>Revisjonen kan gjennomføres ved samtale, dokumentgjennomgang og/eller </a:t>
            </a:r>
            <a:r>
              <a:rPr lang="nb-NO" sz="2400" smtClean="0">
                <a:latin typeface="Calibri" pitchFamily="34" charset="0"/>
              </a:rPr>
              <a:t>befaring</a:t>
            </a:r>
          </a:p>
          <a:p>
            <a:pPr lvl="1"/>
            <a:r>
              <a:rPr lang="nb-NO" smtClean="0">
                <a:latin typeface="Calibri" pitchFamily="34" charset="0"/>
              </a:rPr>
              <a:t>Horisontal og vertikal revisjon. </a:t>
            </a:r>
            <a:endParaRPr lang="nb-NO">
              <a:latin typeface="Calibri" pitchFamily="34" charset="0"/>
            </a:endParaRPr>
          </a:p>
          <a:p>
            <a:r>
              <a:rPr lang="nb-NO" sz="2400">
                <a:latin typeface="Calibri" pitchFamily="34" charset="0"/>
              </a:rPr>
              <a:t>Revisjonen avsluttes med et sluttmøte med gjennomgang av evt. avvik og andre </a:t>
            </a:r>
            <a:r>
              <a:rPr lang="nb-NO" sz="2400" smtClean="0">
                <a:latin typeface="Calibri" pitchFamily="34" charset="0"/>
              </a:rPr>
              <a:t>funn, samt hvem som er ansvarlig for avvikene.</a:t>
            </a:r>
            <a:endParaRPr lang="nb-NO" sz="2400">
              <a:latin typeface="Calibri" pitchFamily="34" charset="0"/>
            </a:endParaRPr>
          </a:p>
          <a:p>
            <a:r>
              <a:rPr lang="nb-NO" sz="2400">
                <a:latin typeface="Calibri" pitchFamily="34" charset="0"/>
              </a:rPr>
              <a:t>Rapport fra revisjonen skal være klar innen to uker og sendes til avdelingsledelsen med kopi til kvalitetskoordinator</a:t>
            </a:r>
          </a:p>
          <a:p>
            <a:endParaRPr lang="nb-NO"/>
          </a:p>
        </p:txBody>
      </p:sp>
    </p:spTree>
    <p:extLst>
      <p:ext uri="{BB962C8B-B14F-4D97-AF65-F5344CB8AC3E}">
        <p14:creationId xmlns:p14="http://schemas.microsoft.com/office/powerpoint/2010/main" val="3285970520"/>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a:latin typeface="Calibri" pitchFamily="34" charset="0"/>
              </a:rPr>
              <a:t>7</a:t>
            </a:r>
            <a:r>
              <a:rPr lang="nb-NO" sz="3200" smtClean="0">
                <a:latin typeface="Calibri" pitchFamily="34" charset="0"/>
              </a:rPr>
              <a:t>. Kvalitetssikring av prøvesvar</a:t>
            </a:r>
            <a:br>
              <a:rPr lang="nb-NO"/>
            </a:br>
            <a:endParaRPr lang="nb-NO"/>
          </a:p>
        </p:txBody>
      </p:sp>
      <p:sp>
        <p:nvSpPr>
          <p:cNvPr id="3" name="Plassholder for innhold 2"/>
          <p:cNvSpPr>
            <a:spLocks noGrp="1"/>
          </p:cNvSpPr>
          <p:nvPr>
            <p:ph idx="1"/>
          </p:nvPr>
        </p:nvSpPr>
        <p:spPr/>
        <p:txBody>
          <a:bodyPr/>
          <a:lstStyle/>
          <a:p>
            <a:pPr marL="0" indent="0">
              <a:buNone/>
            </a:pPr>
            <a:r>
              <a:rPr lang="nb-NO" sz="2600" b="1">
                <a:latin typeface="Calibri" pitchFamily="34" charset="0"/>
              </a:rPr>
              <a:t>Krav fra NA: </a:t>
            </a:r>
          </a:p>
          <a:p>
            <a:pPr marL="0" indent="0">
              <a:buNone/>
            </a:pPr>
            <a:r>
              <a:rPr lang="nb-NO" sz="2600" smtClean="0">
                <a:latin typeface="Calibri" pitchFamily="34" charset="0"/>
              </a:rPr>
              <a:t>Laboratoriet skal utforme kvalitetskontrollprosedyrer som bekrefter at den ønskede kvaliteten på resultatene er oppnådd.</a:t>
            </a:r>
          </a:p>
          <a:p>
            <a:pPr marL="0" indent="0">
              <a:buNone/>
            </a:pPr>
            <a:r>
              <a:rPr lang="nb-NO" sz="2600" smtClean="0">
                <a:latin typeface="Calibri" pitchFamily="34" charset="0"/>
              </a:rPr>
              <a:t>Laboratoriet skal delta i program for sammenlignende laboratorieprøvinger som passer for analyse og tolkning av analyseresultater. </a:t>
            </a:r>
            <a:endParaRPr lang="nb-NO" sz="2600">
              <a:latin typeface="Calibri" pitchFamily="34" charset="0"/>
            </a:endParaRPr>
          </a:p>
          <a:p>
            <a:pPr marL="0" indent="0">
              <a:buNone/>
            </a:pPr>
            <a:r>
              <a:rPr lang="nb-NO" sz="2600" smtClean="0">
                <a:latin typeface="Calibri" pitchFamily="34" charset="0"/>
              </a:rPr>
              <a:t>		</a:t>
            </a:r>
          </a:p>
        </p:txBody>
      </p:sp>
    </p:spTree>
    <p:extLst>
      <p:ext uri="{BB962C8B-B14F-4D97-AF65-F5344CB8AC3E}">
        <p14:creationId xmlns:p14="http://schemas.microsoft.com/office/powerpoint/2010/main" val="3276402970"/>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Plassholder for innhold 2"/>
          <p:cNvSpPr>
            <a:spLocks noGrp="1"/>
          </p:cNvSpPr>
          <p:nvPr>
            <p:ph idx="1"/>
          </p:nvPr>
        </p:nvSpPr>
        <p:spPr/>
        <p:txBody>
          <a:bodyPr/>
          <a:lstStyle/>
          <a:p>
            <a:pPr>
              <a:buFont typeface="Arial" panose="020b0604020202020204" pitchFamily="34" charset="0"/>
              <a:buChar char="•"/>
            </a:pPr>
            <a:r>
              <a:rPr lang="nb-NO" sz="2400" smtClean="0">
                <a:latin typeface="Calibri" pitchFamily="34" charset="0"/>
              </a:rPr>
              <a:t>Hensikten er å sjekke kvaliteten på laboratoriets metoder</a:t>
            </a:r>
          </a:p>
          <a:p>
            <a:pPr>
              <a:buFont typeface="Arial" panose="020b0604020202020204" pitchFamily="34" charset="0"/>
              <a:buChar char="•"/>
            </a:pPr>
            <a:r>
              <a:rPr lang="nb-NO" sz="2400" smtClean="0">
                <a:latin typeface="Calibri" pitchFamily="34" charset="0"/>
              </a:rPr>
              <a:t>Kan avdekke systematiske og tilfeldige feil</a:t>
            </a:r>
          </a:p>
          <a:p>
            <a:pPr>
              <a:buFont typeface="Arial" panose="020b0604020202020204" pitchFamily="34" charset="0"/>
              <a:buChar char="•"/>
            </a:pPr>
            <a:r>
              <a:rPr lang="nb-NO" sz="2400" smtClean="0">
                <a:latin typeface="Calibri" pitchFamily="34" charset="0"/>
              </a:rPr>
              <a:t>Fagbioingeniørene vurderer i samarbeid med ledergruppen behovet for de ulike kvalitetskontrollrutiner</a:t>
            </a:r>
          </a:p>
          <a:p>
            <a:pPr>
              <a:buFont typeface="Arial" panose="020b0604020202020204" pitchFamily="34" charset="0"/>
              <a:buChar char="•"/>
            </a:pPr>
            <a:r>
              <a:rPr lang="nb-NO" sz="2400" smtClean="0">
                <a:latin typeface="Calibri" pitchFamily="34" charset="0"/>
              </a:rPr>
              <a:t>Fagbioingeniør har ansvar for igangsetting og vedlikehold av kvalitetskontrollrutinene, samt at resultater følges opp</a:t>
            </a:r>
          </a:p>
          <a:p>
            <a:pPr>
              <a:buFont typeface="Arial" panose="020b0604020202020204" pitchFamily="34" charset="0"/>
              <a:buChar char="•"/>
            </a:pPr>
            <a:r>
              <a:rPr lang="nb-NO" sz="2400" smtClean="0">
                <a:latin typeface="Calibri" pitchFamily="34" charset="0"/>
              </a:rPr>
              <a:t>Kvalitetskontrollene skal behandles i hht. vanlige arbeidsrutiner</a:t>
            </a:r>
          </a:p>
          <a:p>
            <a:pPr marL="0" indent="0">
              <a:buNone/>
            </a:pPr>
            <a:endParaRPr lang="nb-NO" sz="2200" smtClean="0">
              <a:latin typeface="Calibri" pitchFamily="34" charset="0"/>
            </a:endParaRPr>
          </a:p>
          <a:p>
            <a:pPr marL="0" indent="0">
              <a:buNone/>
            </a:pPr>
            <a:endParaRPr lang="nb-NO" smtClean="0">
              <a:latin typeface="Calibri" pitchFamily="34" charset="0"/>
            </a:endParaRPr>
          </a:p>
          <a:p>
            <a:pPr marL="0" indent="0">
              <a:buNone/>
            </a:pPr>
            <a:endParaRPr lang="nb-NO">
              <a:latin typeface="Calibri" pitchFamily="34" charset="0"/>
            </a:endParaRPr>
          </a:p>
        </p:txBody>
      </p:sp>
      <p:sp>
        <p:nvSpPr>
          <p:cNvPr id="6" name="Tittel 5"/>
          <p:cNvSpPr>
            <a:spLocks noGrp="1"/>
          </p:cNvSpPr>
          <p:nvPr>
            <p:ph type="title"/>
          </p:nvPr>
        </p:nvSpPr>
        <p:spPr/>
        <p:txBody>
          <a:bodyPr/>
          <a:lstStyle/>
          <a:p>
            <a:r>
              <a:rPr lang="nb-NO" sz="3200">
                <a:latin typeface="Calibri" pitchFamily="34" charset="0"/>
              </a:rPr>
              <a:t>7</a:t>
            </a:r>
            <a:r>
              <a:rPr lang="nb-NO" sz="3200" smtClean="0">
                <a:latin typeface="Calibri" pitchFamily="34" charset="0"/>
              </a:rPr>
              <a:t>. Kvalitetssikring av prøvesvar</a:t>
            </a:r>
            <a:br>
              <a:rPr lang="nb-NO"/>
            </a:br>
            <a:endParaRPr lang="nb-NO"/>
          </a:p>
        </p:txBody>
      </p:sp>
    </p:spTree>
    <p:extLst>
      <p:ext uri="{BB962C8B-B14F-4D97-AF65-F5344CB8AC3E}">
        <p14:creationId xmlns:p14="http://schemas.microsoft.com/office/powerpoint/2010/main" val="3688151753"/>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a:latin typeface="Calibri" pitchFamily="34" charset="0"/>
              </a:rPr>
              <a:t>7</a:t>
            </a:r>
            <a:r>
              <a:rPr lang="nb-NO" sz="3200" smtClean="0">
                <a:latin typeface="Calibri" pitchFamily="34" charset="0"/>
              </a:rPr>
              <a:t>. Kvalitetssikring av prøvesvar</a:t>
            </a:r>
            <a:endParaRPr lang="nb-NO" sz="3200">
              <a:latin typeface="Calibri" pitchFamily="34" charset="0"/>
            </a:endParaRPr>
          </a:p>
        </p:txBody>
      </p:sp>
      <p:sp>
        <p:nvSpPr>
          <p:cNvPr id="3" name="Plassholder for innhold 2"/>
          <p:cNvSpPr>
            <a:spLocks noGrp="1"/>
          </p:cNvSpPr>
          <p:nvPr>
            <p:ph idx="1"/>
          </p:nvPr>
        </p:nvSpPr>
        <p:spPr>
          <a:xfrm>
            <a:off x="488504" y="960966"/>
            <a:ext cx="8640960" cy="5060321"/>
          </a:xfrm>
        </p:spPr>
        <p:txBody>
          <a:bodyPr/>
          <a:lstStyle/>
          <a:p>
            <a:pPr marL="0" indent="0">
              <a:buNone/>
            </a:pPr>
            <a:r>
              <a:rPr lang="nb-NO" b="1" smtClean="0">
                <a:latin typeface="Calibri" pitchFamily="34" charset="0"/>
              </a:rPr>
              <a:t>Intern kvalitetskontroll</a:t>
            </a:r>
          </a:p>
          <a:p>
            <a:pPr marL="0" indent="0">
              <a:buNone/>
            </a:pPr>
            <a:r>
              <a:rPr lang="nb-NO" sz="2200" b="1">
                <a:latin typeface="Calibri" pitchFamily="34" charset="0"/>
              </a:rPr>
              <a:t>IKT</a:t>
            </a:r>
            <a:endParaRPr lang="nb-NO" sz="2200">
              <a:latin typeface="Calibri" pitchFamily="34" charset="0"/>
            </a:endParaRPr>
          </a:p>
          <a:p>
            <a:pPr lvl="0"/>
            <a:r>
              <a:rPr lang="nb-NO" sz="2200">
                <a:latin typeface="Calibri" pitchFamily="34" charset="0"/>
              </a:rPr>
              <a:t>Kvalitetssikring av elektroniske prøvesvar til </a:t>
            </a:r>
            <a:r>
              <a:rPr lang="nb-NO" sz="2200" smtClean="0">
                <a:latin typeface="Calibri" pitchFamily="34" charset="0"/>
              </a:rPr>
              <a:t>PHT</a:t>
            </a:r>
            <a:endParaRPr lang="nb-NO" sz="2200" b="1" smtClean="0">
              <a:latin typeface="Calibri" pitchFamily="34" charset="0"/>
            </a:endParaRPr>
          </a:p>
          <a:p>
            <a:pPr marL="0" indent="0">
              <a:buNone/>
            </a:pPr>
            <a:r>
              <a:rPr lang="nb-NO" sz="2200" b="1" smtClean="0">
                <a:latin typeface="Calibri" pitchFamily="34" charset="0"/>
              </a:rPr>
              <a:t>Histologiske </a:t>
            </a:r>
            <a:r>
              <a:rPr lang="nb-NO" sz="2200" b="1">
                <a:latin typeface="Calibri" pitchFamily="34" charset="0"/>
              </a:rPr>
              <a:t>prøver</a:t>
            </a:r>
            <a:endParaRPr lang="nb-NO" sz="2200">
              <a:latin typeface="Calibri" pitchFamily="34" charset="0"/>
            </a:endParaRPr>
          </a:p>
          <a:p>
            <a:pPr lvl="0"/>
            <a:r>
              <a:rPr lang="nb-NO" sz="2200">
                <a:latin typeface="Calibri" pitchFamily="34" charset="0"/>
              </a:rPr>
              <a:t>Mikroskopering av HE-snitt etter hvert skift av farger/reagenser i fargemaskin </a:t>
            </a:r>
          </a:p>
          <a:p>
            <a:pPr lvl="0"/>
            <a:r>
              <a:rPr lang="nb-NO" sz="2200">
                <a:latin typeface="Calibri" pitchFamily="34" charset="0"/>
              </a:rPr>
              <a:t>Mikroskopering av spesialfarger</a:t>
            </a:r>
          </a:p>
          <a:p>
            <a:pPr lvl="0"/>
            <a:r>
              <a:rPr lang="nb-NO" sz="2200">
                <a:latin typeface="Calibri" pitchFamily="34" charset="0"/>
              </a:rPr>
              <a:t>Kontrollsnitt ved aktuelle spesialfarger </a:t>
            </a:r>
          </a:p>
          <a:p>
            <a:pPr lvl="0"/>
            <a:r>
              <a:rPr lang="nb-NO" sz="2200">
                <a:latin typeface="Calibri" pitchFamily="34" charset="0"/>
              </a:rPr>
              <a:t>Kontrollsnitt ved alle immunologiske </a:t>
            </a:r>
            <a:r>
              <a:rPr lang="nb-NO" sz="2200" smtClean="0">
                <a:latin typeface="Calibri" pitchFamily="34" charset="0"/>
              </a:rPr>
              <a:t>undersøkelser</a:t>
            </a:r>
          </a:p>
          <a:p>
            <a:pPr marL="0" indent="0">
              <a:buNone/>
            </a:pPr>
            <a:r>
              <a:rPr lang="nb-NO" sz="2200" b="1">
                <a:latin typeface="Calibri" pitchFamily="34" charset="0"/>
              </a:rPr>
              <a:t>Cytologiske prøver</a:t>
            </a:r>
            <a:endParaRPr lang="nb-NO" sz="2200">
              <a:latin typeface="Calibri" pitchFamily="34" charset="0"/>
            </a:endParaRPr>
          </a:p>
          <a:p>
            <a:pPr lvl="0"/>
            <a:r>
              <a:rPr lang="nb-NO" sz="2200">
                <a:latin typeface="Calibri" pitchFamily="34" charset="0"/>
              </a:rPr>
              <a:t>Kontroll av fargekvaliteten på første stativ som går gjennom fargemaskinen hver morgen.</a:t>
            </a:r>
          </a:p>
          <a:p>
            <a:pPr marL="0" lvl="0" indent="0">
              <a:buNone/>
            </a:pPr>
            <a:endParaRPr lang="nb-NO" sz="2200">
              <a:latin typeface="Calibri" pitchFamily="34" charset="0"/>
            </a:endParaRPr>
          </a:p>
          <a:p>
            <a:pPr marL="0" indent="0">
              <a:buNone/>
            </a:pPr>
            <a:endParaRPr lang="nb-NO" smtClean="0"/>
          </a:p>
          <a:p>
            <a:pPr marL="0" indent="0">
              <a:buNone/>
            </a:pPr>
            <a:endParaRPr lang="nb-NO" sz="2200">
              <a:solidFill>
                <a:srgbClr val="FF0000"/>
              </a:solidFill>
              <a:latin typeface="Calibri" pitchFamily="34" charset="0"/>
            </a:endParaRPr>
          </a:p>
        </p:txBody>
      </p:sp>
    </p:spTree>
    <p:extLst>
      <p:ext uri="{BB962C8B-B14F-4D97-AF65-F5344CB8AC3E}">
        <p14:creationId xmlns:p14="http://schemas.microsoft.com/office/powerpoint/2010/main" val="281812624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smtClean="0">
                <a:latin typeface="Calibri" pitchFamily="34" charset="0"/>
              </a:rPr>
              <a:t>7. Kvalitetssikring av prøvesvar</a:t>
            </a:r>
            <a:endParaRPr lang="nb-NO" sz="3200">
              <a:latin typeface="Calibri" pitchFamily="34" charset="0"/>
            </a:endParaRPr>
          </a:p>
        </p:txBody>
      </p:sp>
      <p:sp>
        <p:nvSpPr>
          <p:cNvPr id="3" name="Plassholder for innhold 2"/>
          <p:cNvSpPr>
            <a:spLocks noGrp="1"/>
          </p:cNvSpPr>
          <p:nvPr>
            <p:ph idx="1"/>
          </p:nvPr>
        </p:nvSpPr>
        <p:spPr>
          <a:xfrm>
            <a:off x="849312" y="1196752"/>
            <a:ext cx="8208143" cy="4680520"/>
          </a:xfrm>
        </p:spPr>
        <p:txBody>
          <a:bodyPr/>
          <a:lstStyle/>
          <a:p>
            <a:pPr marL="0" indent="0">
              <a:buNone/>
            </a:pPr>
            <a:r>
              <a:rPr lang="nb-NO" b="1" smtClean="0">
                <a:latin typeface="Calibri" pitchFamily="34" charset="0"/>
              </a:rPr>
              <a:t>Intern kvalitetskontroll</a:t>
            </a:r>
            <a:endParaRPr lang="nb-NO">
              <a:latin typeface="Calibri" pitchFamily="34" charset="0"/>
            </a:endParaRPr>
          </a:p>
          <a:p>
            <a:pPr marL="0" indent="0">
              <a:buNone/>
            </a:pPr>
            <a:r>
              <a:rPr lang="nb-NO" sz="2200" b="1">
                <a:latin typeface="Calibri" pitchFamily="34" charset="0"/>
              </a:rPr>
              <a:t>Diagnostisering </a:t>
            </a:r>
            <a:endParaRPr lang="nb-NO" sz="2200">
              <a:latin typeface="Calibri" pitchFamily="34" charset="0"/>
            </a:endParaRPr>
          </a:p>
          <a:p>
            <a:pPr lvl="0"/>
            <a:r>
              <a:rPr lang="nb-NO" sz="2200">
                <a:latin typeface="Calibri" pitchFamily="34" charset="0"/>
              </a:rPr>
              <a:t>Sammenligne diagnoser på konsultasjonskasus og innkalte preparat som sendes eksterne laboratorier (henvisningslaboratorier).</a:t>
            </a:r>
          </a:p>
          <a:p>
            <a:pPr lvl="0"/>
            <a:r>
              <a:rPr lang="nb-NO" sz="2200">
                <a:latin typeface="Calibri" pitchFamily="34" charset="0"/>
              </a:rPr>
              <a:t>Sammenligne diagnoser fra </a:t>
            </a:r>
            <a:r>
              <a:rPr lang="nb-NO" sz="2200" smtClean="0">
                <a:latin typeface="Calibri" pitchFamily="34" charset="0"/>
              </a:rPr>
              <a:t>histologiprøver </a:t>
            </a:r>
            <a:r>
              <a:rPr lang="nb-NO" sz="2200">
                <a:latin typeface="Calibri" pitchFamily="34" charset="0"/>
              </a:rPr>
              <a:t>for cervixprøver.</a:t>
            </a:r>
          </a:p>
          <a:p>
            <a:pPr lvl="0"/>
            <a:r>
              <a:rPr lang="nb-NO" sz="2200">
                <a:latin typeface="Calibri" pitchFamily="34" charset="0"/>
              </a:rPr>
              <a:t>Tilfeldig utvalgte prøver for ettergransking. </a:t>
            </a:r>
          </a:p>
          <a:p>
            <a:pPr lvl="0"/>
            <a:r>
              <a:rPr lang="nb-NO" sz="2200">
                <a:latin typeface="Calibri" pitchFamily="34" charset="0"/>
              </a:rPr>
              <a:t>Interne konsultasjoner.</a:t>
            </a:r>
          </a:p>
          <a:p>
            <a:pPr lvl="0"/>
            <a:r>
              <a:rPr lang="nb-NO" sz="2200" smtClean="0">
                <a:latin typeface="Calibri" pitchFamily="34" charset="0"/>
              </a:rPr>
              <a:t>Diagnoseprofiler </a:t>
            </a:r>
            <a:r>
              <a:rPr lang="nb-NO" sz="2200">
                <a:latin typeface="Calibri" pitchFamily="34" charset="0"/>
              </a:rPr>
              <a:t>for hver patolog som sammenlignes med profilen i avdelingen.</a:t>
            </a:r>
          </a:p>
          <a:p>
            <a:endParaRPr lang="nb-NO"/>
          </a:p>
          <a:p>
            <a:pPr marL="0" indent="0">
              <a:buNone/>
            </a:pPr>
            <a:endParaRPr lang="nb-NO" b="1">
              <a:latin typeface="Calibri" pitchFamily="34" charset="0"/>
            </a:endParaRPr>
          </a:p>
        </p:txBody>
      </p:sp>
    </p:spTree>
    <p:extLst>
      <p:ext uri="{BB962C8B-B14F-4D97-AF65-F5344CB8AC3E}">
        <p14:creationId xmlns:p14="http://schemas.microsoft.com/office/powerpoint/2010/main" val="1081843231"/>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smtClean="0"/>
              <a:t>1. Generelt om kvalitetssikring</a:t>
            </a:r>
            <a:endParaRPr lang="nb-NO" sz="3200"/>
          </a:p>
        </p:txBody>
      </p:sp>
      <p:sp>
        <p:nvSpPr>
          <p:cNvPr id="3" name="Plassholder for innhold 2"/>
          <p:cNvSpPr>
            <a:spLocks noGrp="1"/>
          </p:cNvSpPr>
          <p:nvPr>
            <p:ph idx="1"/>
          </p:nvPr>
        </p:nvSpPr>
        <p:spPr>
          <a:xfrm>
            <a:off x="488504" y="1196752"/>
            <a:ext cx="8856984" cy="4968552"/>
          </a:xfrm>
        </p:spPr>
        <p:txBody>
          <a:bodyPr/>
          <a:lstStyle/>
          <a:p>
            <a:pPr marL="0" indent="0">
              <a:buNone/>
            </a:pPr>
            <a:r>
              <a:rPr lang="nb-NO" sz="2200" b="1" smtClean="0">
                <a:latin typeface="Calibri" pitchFamily="34" charset="0"/>
              </a:rPr>
              <a:t>Hensikten med kvalitetssikring:</a:t>
            </a:r>
          </a:p>
          <a:p>
            <a:pPr>
              <a:buFont typeface="Arial" panose="020b0604020202020204" pitchFamily="34" charset="0"/>
              <a:buChar char="•"/>
            </a:pPr>
            <a:r>
              <a:rPr lang="nb-NO" sz="2200" smtClean="0">
                <a:latin typeface="Calibri" pitchFamily="34" charset="0"/>
              </a:rPr>
              <a:t>Ha kontroll på at arbeidet utføres i samsvar med lovkrav og retningslinjer gitt av offentlige myndigheter, samt aktuelle </a:t>
            </a:r>
            <a:r>
              <a:rPr lang="nb-NO" sz="2200">
                <a:latin typeface="Calibri" pitchFamily="34" charset="0"/>
              </a:rPr>
              <a:t>samarbeidsavtaler. </a:t>
            </a:r>
            <a:endParaRPr lang="nb-NO" sz="2200" smtClean="0">
              <a:latin typeface="Calibri" pitchFamily="34" charset="0"/>
            </a:endParaRPr>
          </a:p>
          <a:p>
            <a:pPr>
              <a:buFont typeface="Arial" panose="020b0604020202020204" pitchFamily="34" charset="0"/>
              <a:buChar char="•"/>
            </a:pPr>
            <a:r>
              <a:rPr lang="nb-NO" sz="2200" smtClean="0">
                <a:latin typeface="Calibri" pitchFamily="34" charset="0"/>
              </a:rPr>
              <a:t>Kunne møte rekvirentenes krav og forventninger til pålitelig diagnostikk, slik at pasientene får best mulig utredning og behandling.</a:t>
            </a:r>
          </a:p>
          <a:p>
            <a:pPr>
              <a:buFontTx/>
              <a:buChar char="-"/>
            </a:pPr>
            <a:endParaRPr lang="nb-NO" sz="2200" smtClean="0">
              <a:latin typeface="Calibri" pitchFamily="34" charset="0"/>
            </a:endParaRPr>
          </a:p>
          <a:p>
            <a:pPr marL="0" indent="0">
              <a:buNone/>
            </a:pPr>
            <a:r>
              <a:rPr lang="nb-NO" sz="2200" b="1">
                <a:latin typeface="Calibri" pitchFamily="34" charset="0"/>
              </a:rPr>
              <a:t>Hva er </a:t>
            </a:r>
            <a:r>
              <a:rPr lang="nb-NO" sz="2200" b="1" smtClean="0">
                <a:latin typeface="Calibri" pitchFamily="34" charset="0"/>
              </a:rPr>
              <a:t>rekvirentens </a:t>
            </a:r>
            <a:r>
              <a:rPr lang="nb-NO" sz="2200" b="1">
                <a:latin typeface="Calibri" pitchFamily="34" charset="0"/>
              </a:rPr>
              <a:t>krav og forventninger?</a:t>
            </a:r>
          </a:p>
          <a:p>
            <a:pPr>
              <a:buFont typeface="Arial" panose="020b0604020202020204" pitchFamily="34" charset="0"/>
              <a:buChar char="•"/>
            </a:pPr>
            <a:r>
              <a:rPr lang="nb-NO" sz="2200" smtClean="0">
                <a:latin typeface="Calibri" pitchFamily="34" charset="0"/>
              </a:rPr>
              <a:t>Tilgjengelig analyser som </a:t>
            </a:r>
            <a:r>
              <a:rPr lang="nb-NO" sz="2200">
                <a:latin typeface="Calibri" pitchFamily="34" charset="0"/>
              </a:rPr>
              <a:t>er relevant for aktuell klinisk </a:t>
            </a:r>
            <a:r>
              <a:rPr lang="nb-NO" sz="2200" smtClean="0">
                <a:latin typeface="Calibri" pitchFamily="34" charset="0"/>
              </a:rPr>
              <a:t>problemstilling.</a:t>
            </a:r>
            <a:endParaRPr lang="nb-NO" sz="2200">
              <a:latin typeface="Calibri" pitchFamily="34" charset="0"/>
            </a:endParaRPr>
          </a:p>
          <a:p>
            <a:pPr>
              <a:buFont typeface="Arial" panose="020b0604020202020204" pitchFamily="34" charset="0"/>
              <a:buChar char="•"/>
            </a:pPr>
            <a:r>
              <a:rPr lang="nb-NO" sz="2200" smtClean="0">
                <a:latin typeface="Calibri" pitchFamily="34" charset="0"/>
              </a:rPr>
              <a:t>Riktig </a:t>
            </a:r>
            <a:r>
              <a:rPr lang="nb-NO" sz="2200">
                <a:latin typeface="Calibri" pitchFamily="34" charset="0"/>
              </a:rPr>
              <a:t>og raskt svar som er tolket </a:t>
            </a:r>
            <a:r>
              <a:rPr lang="nb-NO" sz="2200" smtClean="0">
                <a:latin typeface="Calibri" pitchFamily="34" charset="0"/>
              </a:rPr>
              <a:t>riktig.</a:t>
            </a:r>
            <a:endParaRPr lang="nb-NO" sz="2200">
              <a:latin typeface="Calibri" pitchFamily="34" charset="0"/>
            </a:endParaRPr>
          </a:p>
          <a:p>
            <a:pPr>
              <a:buFont typeface="Arial" panose="020b0604020202020204" pitchFamily="34" charset="0"/>
              <a:buChar char="•"/>
            </a:pPr>
            <a:r>
              <a:rPr lang="nb-NO" sz="2200" smtClean="0">
                <a:latin typeface="Calibri" pitchFamily="34" charset="0"/>
              </a:rPr>
              <a:t>Et </a:t>
            </a:r>
            <a:r>
              <a:rPr lang="nb-NO" sz="2200">
                <a:latin typeface="Calibri" pitchFamily="34" charset="0"/>
              </a:rPr>
              <a:t>svar som kan bekrefte eller utelukke en </a:t>
            </a:r>
            <a:r>
              <a:rPr lang="nb-NO" sz="2200" smtClean="0">
                <a:latin typeface="Calibri" pitchFamily="34" charset="0"/>
              </a:rPr>
              <a:t>diagnose.</a:t>
            </a:r>
          </a:p>
          <a:p>
            <a:pPr>
              <a:buFontTx/>
              <a:buChar char="-"/>
            </a:pPr>
            <a:endParaRPr lang="nb-NO" sz="2200" smtClean="0">
              <a:latin typeface="Calibri" pitchFamily="34" charset="0"/>
            </a:endParaRPr>
          </a:p>
        </p:txBody>
      </p:sp>
    </p:spTree>
    <p:extLst>
      <p:ext uri="{BB962C8B-B14F-4D97-AF65-F5344CB8AC3E}">
        <p14:creationId xmlns:p14="http://schemas.microsoft.com/office/powerpoint/2010/main" val="2773891280"/>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a:latin typeface="Calibri" pitchFamily="34" charset="0"/>
              </a:rPr>
              <a:t>7</a:t>
            </a:r>
            <a:r>
              <a:rPr lang="nb-NO" sz="3200" smtClean="0">
                <a:latin typeface="Calibri" pitchFamily="34" charset="0"/>
              </a:rPr>
              <a:t>. Kvalitetssikring av prøvesvar</a:t>
            </a:r>
            <a:endParaRPr lang="nb-NO" sz="3200">
              <a:latin typeface="Calibri" pitchFamily="34" charset="0"/>
            </a:endParaRPr>
          </a:p>
        </p:txBody>
      </p:sp>
      <p:sp>
        <p:nvSpPr>
          <p:cNvPr id="3" name="Plassholder for innhold 2"/>
          <p:cNvSpPr>
            <a:spLocks noGrp="1"/>
          </p:cNvSpPr>
          <p:nvPr>
            <p:ph idx="1"/>
          </p:nvPr>
        </p:nvSpPr>
        <p:spPr>
          <a:xfrm>
            <a:off x="272480" y="981943"/>
            <a:ext cx="9289032" cy="5543401"/>
          </a:xfrm>
        </p:spPr>
        <p:txBody>
          <a:bodyPr/>
          <a:lstStyle/>
          <a:p>
            <a:pPr marL="0" indent="0">
              <a:buNone/>
            </a:pPr>
            <a:r>
              <a:rPr lang="nb-NO" b="1" smtClean="0">
                <a:latin typeface="Calibri" pitchFamily="34" charset="0"/>
              </a:rPr>
              <a:t>Ekstern kvalitetskontroll</a:t>
            </a:r>
          </a:p>
          <a:p>
            <a:pPr marL="0" indent="0">
              <a:buNone/>
            </a:pPr>
            <a:r>
              <a:rPr lang="nb-NO" sz="2200" smtClean="0">
                <a:latin typeface="Calibri" pitchFamily="34" charset="0"/>
              </a:rPr>
              <a:t> </a:t>
            </a:r>
            <a:r>
              <a:rPr lang="nb-NO" sz="2200" b="1">
                <a:latin typeface="Calibri" pitchFamily="34" charset="0"/>
              </a:rPr>
              <a:t>Oversikt over program Avd. for patologi deltar i</a:t>
            </a:r>
            <a:r>
              <a:rPr lang="nb-NO" sz="2200">
                <a:latin typeface="Calibri" pitchFamily="34" charset="0"/>
              </a:rPr>
              <a:t>:</a:t>
            </a:r>
          </a:p>
          <a:p>
            <a:r>
              <a:rPr lang="en-US" sz="2000" err="1">
                <a:latin typeface="Calibri" pitchFamily="34" charset="0"/>
              </a:rPr>
              <a:t>NordiQC Immunohistochemical Quality Controll </a:t>
            </a:r>
            <a:endParaRPr lang="nb-NO" sz="2000">
              <a:latin typeface="Calibri" pitchFamily="34" charset="0"/>
            </a:endParaRPr>
          </a:p>
          <a:p>
            <a:r>
              <a:rPr lang="en-US" sz="2000">
                <a:latin typeface="Calibri" pitchFamily="34" charset="0"/>
              </a:rPr>
              <a:t>Swiss Histo Tech </a:t>
            </a:r>
            <a:endParaRPr lang="nb-NO" sz="2000">
              <a:latin typeface="Calibri" pitchFamily="34" charset="0"/>
            </a:endParaRPr>
          </a:p>
          <a:p>
            <a:r>
              <a:rPr lang="en-US" sz="2000" smtClean="0">
                <a:latin typeface="Calibri" pitchFamily="34" charset="0"/>
              </a:rPr>
              <a:t>UKNEQAS</a:t>
            </a:r>
            <a:endParaRPr lang="nb-NO" sz="2000">
              <a:latin typeface="Calibri" pitchFamily="34" charset="0"/>
            </a:endParaRPr>
          </a:p>
          <a:p>
            <a:pPr marL="0" indent="0">
              <a:buNone/>
            </a:pPr>
            <a:r>
              <a:rPr lang="en-US" sz="2200" b="1">
                <a:latin typeface="Calibri" pitchFamily="34" charset="0"/>
              </a:rPr>
              <a:t> </a:t>
            </a:r>
            <a:endParaRPr lang="en-US" sz="2200" b="1" smtClean="0">
              <a:latin typeface="Calibri" pitchFamily="34" charset="0"/>
            </a:endParaRPr>
          </a:p>
          <a:p>
            <a:pPr marL="0" indent="0">
              <a:buNone/>
            </a:pPr>
            <a:r>
              <a:rPr lang="nb-NO" sz="2200" b="1" smtClean="0">
                <a:latin typeface="Calibri" pitchFamily="34" charset="0"/>
              </a:rPr>
              <a:t>SLP</a:t>
            </a:r>
            <a:endParaRPr lang="nb-NO" sz="2200">
              <a:latin typeface="Calibri" pitchFamily="34" charset="0"/>
            </a:endParaRPr>
          </a:p>
          <a:p>
            <a:r>
              <a:rPr lang="nb-NO" sz="2000">
                <a:latin typeface="Calibri" pitchFamily="34" charset="0"/>
              </a:rPr>
              <a:t>Avdeling for patologi har avtale om å sende utstryk for vurdering av fargekvalitet med Avdeling for patologi, AHUS og Avd. for patologi SiV.</a:t>
            </a:r>
          </a:p>
          <a:p>
            <a:r>
              <a:rPr lang="nb-NO" sz="2000" smtClean="0">
                <a:latin typeface="Calibri" pitchFamily="34" charset="0"/>
              </a:rPr>
              <a:t>Avdeling </a:t>
            </a:r>
            <a:r>
              <a:rPr lang="nb-NO" sz="2000">
                <a:latin typeface="Calibri" pitchFamily="34" charset="0"/>
              </a:rPr>
              <a:t>for patologi har avtaler med AHUS, UNN og SiV for diagnostisering av histologiske </a:t>
            </a:r>
            <a:r>
              <a:rPr lang="nb-NO" sz="2000" smtClean="0">
                <a:latin typeface="Calibri" pitchFamily="34" charset="0"/>
              </a:rPr>
              <a:t>prøver </a:t>
            </a:r>
            <a:r>
              <a:rPr lang="nb-NO" sz="2000" err="1">
                <a:latin typeface="Calibri" pitchFamily="34" charset="0"/>
              </a:rPr>
              <a:t>ihh til akkrediteringsomfanget</a:t>
            </a:r>
            <a:r>
              <a:rPr lang="nb-NO" sz="2000" smtClean="0">
                <a:latin typeface="Calibri" pitchFamily="34" charset="0"/>
              </a:rPr>
              <a:t>.</a:t>
            </a:r>
            <a:r>
              <a:rPr lang="nb-NO" sz="2000">
                <a:latin typeface="Calibri" pitchFamily="34" charset="0"/>
              </a:rPr>
              <a:t> </a:t>
            </a:r>
          </a:p>
          <a:p>
            <a:pPr marL="0" indent="0">
              <a:buNone/>
            </a:pPr>
            <a:r>
              <a:rPr lang="nb-NO" sz="2200">
                <a:latin typeface="Calibri" pitchFamily="34" charset="0"/>
              </a:rPr>
              <a:t> </a:t>
            </a:r>
          </a:p>
          <a:p>
            <a:pPr marL="457200" lvl="1" indent="0">
              <a:buNone/>
            </a:pPr>
            <a:endParaRPr lang="nb-NO"/>
          </a:p>
        </p:txBody>
      </p:sp>
    </p:spTree>
    <p:extLst>
      <p:ext uri="{BB962C8B-B14F-4D97-AF65-F5344CB8AC3E}">
        <p14:creationId xmlns:p14="http://schemas.microsoft.com/office/powerpoint/2010/main" val="3542123626"/>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normAutofit/>
          </a:bodyPr>
          <a:lstStyle/>
          <a:p>
            <a:r>
              <a:rPr lang="nb-NO" sz="3200">
                <a:latin typeface="Calibri" pitchFamily="34" charset="0"/>
              </a:rPr>
              <a:t>7</a:t>
            </a:r>
            <a:r>
              <a:rPr lang="nb-NO" sz="3200" smtClean="0">
                <a:latin typeface="Calibri" pitchFamily="34" charset="0"/>
              </a:rPr>
              <a:t>. Kvalitetssikring av prøvesvar</a:t>
            </a:r>
            <a:endParaRPr lang="nb-NO" sz="3200">
              <a:solidFill>
                <a:srgbClr val="FF0000"/>
              </a:solidFill>
              <a:latin typeface="Calibri" pitchFamily="34" charset="0"/>
            </a:endParaRPr>
          </a:p>
        </p:txBody>
      </p:sp>
      <p:sp>
        <p:nvSpPr>
          <p:cNvPr id="3" name="Plassholder for innhold 2"/>
          <p:cNvSpPr>
            <a:spLocks noGrp="1"/>
          </p:cNvSpPr>
          <p:nvPr>
            <p:ph idx="1"/>
          </p:nvPr>
        </p:nvSpPr>
        <p:spPr>
          <a:xfrm>
            <a:off x="632520" y="1268760"/>
            <a:ext cx="8496944" cy="5100760"/>
          </a:xfrm>
        </p:spPr>
        <p:txBody>
          <a:bodyPr>
            <a:noAutofit/>
          </a:bodyPr>
          <a:lstStyle/>
          <a:p>
            <a:pPr marL="0" indent="0">
              <a:buNone/>
            </a:pPr>
            <a:r>
              <a:rPr lang="nb-NO" b="1">
                <a:latin typeface="Calibri" pitchFamily="34" charset="0"/>
              </a:rPr>
              <a:t>V</a:t>
            </a:r>
            <a:r>
              <a:rPr lang="nb-NO" b="1" smtClean="0">
                <a:latin typeface="Calibri" pitchFamily="34" charset="0"/>
              </a:rPr>
              <a:t>ed </a:t>
            </a:r>
            <a:r>
              <a:rPr lang="nb-NO" b="1">
                <a:latin typeface="Calibri" pitchFamily="34" charset="0"/>
              </a:rPr>
              <a:t>avvikende kontrollresultater</a:t>
            </a:r>
            <a:endParaRPr lang="nb-NO" smtClean="0">
              <a:latin typeface="Calibri" pitchFamily="34" charset="0"/>
            </a:endParaRPr>
          </a:p>
          <a:p>
            <a:r>
              <a:rPr lang="nb-NO" sz="2600" smtClean="0">
                <a:latin typeface="Calibri" pitchFamily="34" charset="0"/>
              </a:rPr>
              <a:t>Ved </a:t>
            </a:r>
            <a:r>
              <a:rPr lang="nb-NO" sz="2600">
                <a:latin typeface="Calibri" pitchFamily="34" charset="0"/>
              </a:rPr>
              <a:t>avvik/dårlig resultat settes tiltak i gang umiddelbart. Ny vurdering gjennomføres for å undersøke om det har vært effekt av korrigerende tiltak. </a:t>
            </a:r>
          </a:p>
          <a:p>
            <a:r>
              <a:rPr lang="nb-NO" sz="2600" smtClean="0">
                <a:latin typeface="Calibri" pitchFamily="34" charset="0"/>
              </a:rPr>
              <a:t>Uønsket hendelse </a:t>
            </a:r>
            <a:r>
              <a:rPr lang="nb-NO" sz="2600">
                <a:latin typeface="Calibri" pitchFamily="34" charset="0"/>
              </a:rPr>
              <a:t>registreres i Kvalitetsportalen og behandles etter gjeldende prosedyrer.</a:t>
            </a:r>
          </a:p>
          <a:p>
            <a:r>
              <a:rPr lang="nb-NO" sz="2600">
                <a:latin typeface="Calibri" pitchFamily="34" charset="0"/>
              </a:rPr>
              <a:t>Hendelser i Kvalitetsportalen blir behandlet i avdelingens kvalitetsmøter og på de enkelte </a:t>
            </a:r>
            <a:r>
              <a:rPr lang="nb-NO" sz="2600" smtClean="0">
                <a:latin typeface="Calibri" pitchFamily="34" charset="0"/>
              </a:rPr>
              <a:t>enheter.</a:t>
            </a:r>
            <a:endParaRPr lang="nb-NO" sz="2600">
              <a:latin typeface="Calibri" pitchFamily="34" charset="0"/>
            </a:endParaRPr>
          </a:p>
          <a:p>
            <a:pPr marL="57150" indent="0">
              <a:buNone/>
            </a:pPr>
            <a:endParaRPr lang="nb-NO" sz="2400" i="1" smtClean="0"/>
          </a:p>
        </p:txBody>
      </p:sp>
    </p:spTree>
    <p:extLst>
      <p:ext uri="{BB962C8B-B14F-4D97-AF65-F5344CB8AC3E}">
        <p14:creationId xmlns:p14="http://schemas.microsoft.com/office/powerpoint/2010/main" val="3232170348"/>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smtClean="0">
                <a:latin typeface="Calibri" pitchFamily="34" charset="0"/>
              </a:rPr>
              <a:t>7. Kvalitetssikring av prøvesvar</a:t>
            </a:r>
            <a:endParaRPr lang="nb-NO" sz="3200">
              <a:latin typeface="Calibri" pitchFamily="34" charset="0"/>
            </a:endParaRPr>
          </a:p>
        </p:txBody>
      </p:sp>
      <p:sp>
        <p:nvSpPr>
          <p:cNvPr id="3" name="Plassholder for innhold 2"/>
          <p:cNvSpPr>
            <a:spLocks noGrp="1"/>
          </p:cNvSpPr>
          <p:nvPr>
            <p:ph idx="1"/>
          </p:nvPr>
        </p:nvSpPr>
        <p:spPr>
          <a:xfrm>
            <a:off x="849312" y="1196752"/>
            <a:ext cx="8208143" cy="4680520"/>
          </a:xfrm>
        </p:spPr>
        <p:txBody>
          <a:bodyPr/>
          <a:lstStyle/>
          <a:p>
            <a:pPr marL="0" indent="0">
              <a:buNone/>
            </a:pPr>
            <a:r>
              <a:rPr lang="nb-NO" b="1" smtClean="0">
                <a:latin typeface="Calibri" pitchFamily="34" charset="0"/>
              </a:rPr>
              <a:t>Telefonisk utgivelse av prøvesvar</a:t>
            </a:r>
          </a:p>
          <a:p>
            <a:pPr>
              <a:buFont typeface="Arial" panose="020b0604020202020204" pitchFamily="34" charset="0"/>
              <a:buChar char="•"/>
            </a:pPr>
            <a:r>
              <a:rPr lang="nb-NO" sz="2400" smtClean="0">
                <a:latin typeface="Calibri" pitchFamily="34" charset="0"/>
              </a:rPr>
              <a:t>Felles prosedyre for alle ansatte i Medisinsk serviceklinikk for å sikre at alle følger lover og retningslinjer ved utgivelse av prøvesvar</a:t>
            </a:r>
          </a:p>
          <a:p>
            <a:pPr>
              <a:buFont typeface="Arial" panose="020b0604020202020204" pitchFamily="34" charset="0"/>
              <a:buChar char="•"/>
            </a:pPr>
            <a:r>
              <a:rPr lang="nb-NO" sz="2400" smtClean="0">
                <a:latin typeface="Calibri" pitchFamily="34" charset="0"/>
              </a:rPr>
              <a:t>Avd. for patologi har laget egen prosedyre med fremgangsmåte på bakgrunn av fellesprosedyren</a:t>
            </a:r>
          </a:p>
          <a:p>
            <a:pPr>
              <a:buFont typeface="Arial" panose="020b0604020202020204" pitchFamily="34" charset="0"/>
              <a:buChar char="•"/>
            </a:pPr>
            <a:r>
              <a:rPr lang="nb-NO" sz="2400" smtClean="0">
                <a:latin typeface="Calibri" pitchFamily="34" charset="0"/>
              </a:rPr>
              <a:t>Alle prøvesvar som gis over telefon skal registreres i LVMS </a:t>
            </a:r>
            <a:r>
              <a:rPr lang="nb-NO" sz="2400">
                <a:latin typeface="Calibri" pitchFamily="34" charset="0"/>
              </a:rPr>
              <a:t>	</a:t>
            </a:r>
          </a:p>
        </p:txBody>
      </p:sp>
    </p:spTree>
    <p:extLst>
      <p:ext uri="{BB962C8B-B14F-4D97-AF65-F5344CB8AC3E}">
        <p14:creationId xmlns:p14="http://schemas.microsoft.com/office/powerpoint/2010/main" val="1098055804"/>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a:xfrm>
            <a:off x="1208584" y="1340768"/>
            <a:ext cx="7632700" cy="1080120"/>
          </a:xfrm>
        </p:spPr>
        <p:txBody>
          <a:bodyPr/>
          <a:lstStyle/>
          <a:p>
            <a:pPr algn="ctr"/>
            <a:r>
              <a:rPr lang="nb-NO" sz="3200" smtClean="0">
                <a:latin typeface="Calibri" pitchFamily="34" charset="0"/>
              </a:rPr>
              <a:t>8. Metodeverifisering/ validering</a:t>
            </a:r>
            <a:br>
              <a:rPr lang="nb-NO" sz="3200" smtClean="0">
                <a:latin typeface="Calibri" pitchFamily="34" charset="0"/>
              </a:rPr>
            </a:br>
            <a:r>
              <a:rPr lang="nb-NO" sz="3200" smtClean="0">
                <a:latin typeface="Calibri" pitchFamily="34" charset="0"/>
              </a:rPr>
              <a:t>og endringskontroll</a:t>
            </a:r>
            <a:endParaRPr lang="nb-NO" sz="3200">
              <a:latin typeface="Calibri" pitchFamily="34" charset="0"/>
            </a:endParaRPr>
          </a:p>
        </p:txBody>
      </p:sp>
      <p:sp>
        <p:nvSpPr>
          <p:cNvPr id="3" name="Plassholder for innhold 2"/>
          <p:cNvSpPr>
            <a:spLocks noGrp="1"/>
          </p:cNvSpPr>
          <p:nvPr>
            <p:ph idx="1"/>
          </p:nvPr>
        </p:nvSpPr>
        <p:spPr>
          <a:xfrm>
            <a:off x="1496616" y="2636912"/>
            <a:ext cx="7632700" cy="4032448"/>
          </a:xfrm>
        </p:spPr>
        <p:txBody>
          <a:bodyPr/>
          <a:lstStyle/>
          <a:p>
            <a:pPr marL="571500" indent="-571500">
              <a:buFont typeface="+mj-lt"/>
              <a:buAutoNum type="romanLcPeriod"/>
            </a:pPr>
            <a:r>
              <a:rPr lang="nb-NO">
                <a:latin typeface="Calibri" pitchFamily="34" charset="0"/>
              </a:rPr>
              <a:t>Verifisering og validering</a:t>
            </a:r>
          </a:p>
          <a:p>
            <a:pPr marL="571500" indent="-571500">
              <a:buFont typeface="+mj-lt"/>
              <a:buAutoNum type="romanLcPeriod"/>
            </a:pPr>
            <a:r>
              <a:rPr lang="nb-NO" smtClean="0">
                <a:latin typeface="Calibri" pitchFamily="34" charset="0"/>
              </a:rPr>
              <a:t>Endringskontroll</a:t>
            </a:r>
          </a:p>
          <a:p>
            <a:pPr marL="0" indent="0">
              <a:buNone/>
            </a:pPr>
            <a:endParaRPr lang="nb-NO" smtClean="0"/>
          </a:p>
          <a:p>
            <a:pPr marL="571500" indent="-571500">
              <a:buFont typeface="+mj-lt"/>
              <a:buAutoNum type="romanLcPeriod"/>
            </a:pPr>
            <a:endParaRPr lang="nb-NO"/>
          </a:p>
        </p:txBody>
      </p:sp>
    </p:spTree>
    <p:extLst>
      <p:ext uri="{BB962C8B-B14F-4D97-AF65-F5344CB8AC3E}">
        <p14:creationId xmlns:p14="http://schemas.microsoft.com/office/powerpoint/2010/main" val="2879535485"/>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a:xfrm>
            <a:off x="848544" y="332656"/>
            <a:ext cx="7632700" cy="1152128"/>
          </a:xfrm>
        </p:spPr>
        <p:txBody>
          <a:bodyPr/>
          <a:lstStyle/>
          <a:p>
            <a:pPr algn="ctr"/>
            <a:r>
              <a:rPr lang="nb-NO" sz="3200">
                <a:latin typeface="Calibri" pitchFamily="34" charset="0"/>
              </a:rPr>
              <a:t>8. </a:t>
            </a:r>
            <a:r>
              <a:rPr lang="nb-NO" sz="3200" smtClean="0">
                <a:latin typeface="Calibri" pitchFamily="34" charset="0"/>
              </a:rPr>
              <a:t>Metodeverifisering</a:t>
            </a:r>
            <a:r>
              <a:rPr lang="nb-NO" sz="3200">
                <a:latin typeface="Calibri" pitchFamily="34" charset="0"/>
              </a:rPr>
              <a:t>/ validering</a:t>
            </a:r>
            <a:br>
              <a:rPr lang="nb-NO" sz="3200">
                <a:latin typeface="Calibri" pitchFamily="34" charset="0"/>
              </a:rPr>
            </a:br>
            <a:r>
              <a:rPr lang="nb-NO" sz="3200">
                <a:latin typeface="Calibri" pitchFamily="34" charset="0"/>
              </a:rPr>
              <a:t>og endringskontroll</a:t>
            </a:r>
          </a:p>
        </p:txBody>
      </p:sp>
      <p:sp>
        <p:nvSpPr>
          <p:cNvPr id="3" name="Plassholder for innhold 2"/>
          <p:cNvSpPr>
            <a:spLocks noGrp="1"/>
          </p:cNvSpPr>
          <p:nvPr>
            <p:ph idx="1"/>
          </p:nvPr>
        </p:nvSpPr>
        <p:spPr>
          <a:xfrm>
            <a:off x="848544" y="1700808"/>
            <a:ext cx="7632700" cy="4536504"/>
          </a:xfrm>
        </p:spPr>
        <p:txBody>
          <a:bodyPr/>
          <a:lstStyle/>
          <a:p>
            <a:pPr marL="0" indent="0">
              <a:buNone/>
            </a:pPr>
            <a:r>
              <a:rPr lang="nb-NO" sz="2400" b="1" smtClean="0"/>
              <a:t>Definisjoner</a:t>
            </a:r>
          </a:p>
          <a:p>
            <a:r>
              <a:rPr lang="nb-NO" sz="2400" u="sng" smtClean="0"/>
              <a:t>Validering</a:t>
            </a:r>
            <a:r>
              <a:rPr lang="nb-NO" sz="2400" i="1" smtClean="0"/>
              <a:t>:</a:t>
            </a:r>
            <a:r>
              <a:rPr lang="nb-NO" sz="2400" smtClean="0"/>
              <a:t> </a:t>
            </a:r>
            <a:r>
              <a:rPr lang="nb-NO" sz="2400"/>
              <a:t>Fremskaffer objektivt bevis på at krav til tilsiktet bruk er </a:t>
            </a:r>
            <a:r>
              <a:rPr lang="nb-NO" sz="2400" smtClean="0"/>
              <a:t>innfridd. En planlagt og systematisk gjennomgang for å dokumentere at et system/metode virker etter hensikten. </a:t>
            </a:r>
          </a:p>
          <a:p>
            <a:r>
              <a:rPr lang="nb-NO" sz="2400" u="sng" smtClean="0"/>
              <a:t>Verifisering</a:t>
            </a:r>
            <a:r>
              <a:rPr lang="nb-NO" sz="2400" i="1" smtClean="0"/>
              <a:t>:</a:t>
            </a:r>
            <a:r>
              <a:rPr lang="nb-NO" sz="2400" smtClean="0"/>
              <a:t> En kontroll/bekreftelse på at spesifiserte krav er oppfylt og at metoden fungerer tilfredsstillende i laboratoriets omgivelser. Metoden har på forhånd blitt validert. Mindre omfattende enn validering. </a:t>
            </a:r>
          </a:p>
          <a:p>
            <a:endParaRPr lang="nb-NO"/>
          </a:p>
        </p:txBody>
      </p:sp>
    </p:spTree>
    <p:extLst>
      <p:ext uri="{BB962C8B-B14F-4D97-AF65-F5344CB8AC3E}">
        <p14:creationId xmlns:p14="http://schemas.microsoft.com/office/powerpoint/2010/main" val="1571302877"/>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a:xfrm>
            <a:off x="848544" y="332656"/>
            <a:ext cx="7632700" cy="936104"/>
          </a:xfrm>
        </p:spPr>
        <p:txBody>
          <a:bodyPr/>
          <a:lstStyle/>
          <a:p>
            <a:pPr algn="ctr"/>
            <a:r>
              <a:rPr lang="nb-NO" sz="3200">
                <a:latin typeface="Calibri" pitchFamily="34" charset="0"/>
              </a:rPr>
              <a:t>8. Metodeverifisering/ validering</a:t>
            </a:r>
            <a:br>
              <a:rPr lang="nb-NO" sz="3200">
                <a:latin typeface="Calibri" pitchFamily="34" charset="0"/>
              </a:rPr>
            </a:br>
            <a:r>
              <a:rPr lang="nb-NO" sz="3200">
                <a:latin typeface="Calibri" pitchFamily="34" charset="0"/>
              </a:rPr>
              <a:t>og endringskontroll</a:t>
            </a:r>
          </a:p>
        </p:txBody>
      </p:sp>
      <p:sp>
        <p:nvSpPr>
          <p:cNvPr id="3" name="Plassholder for innhold 2"/>
          <p:cNvSpPr>
            <a:spLocks noGrp="1"/>
          </p:cNvSpPr>
          <p:nvPr>
            <p:ph idx="1"/>
          </p:nvPr>
        </p:nvSpPr>
        <p:spPr>
          <a:xfrm>
            <a:off x="488504" y="1484784"/>
            <a:ext cx="8352928" cy="5040560"/>
          </a:xfrm>
        </p:spPr>
        <p:txBody>
          <a:bodyPr/>
          <a:lstStyle/>
          <a:p>
            <a:pPr marL="0" indent="0">
              <a:buNone/>
            </a:pPr>
            <a:r>
              <a:rPr lang="nb-NO" b="1" smtClean="0">
                <a:latin typeface="Calibri" pitchFamily="34" charset="0"/>
              </a:rPr>
              <a:t>i. Verifisering og validering</a:t>
            </a:r>
          </a:p>
          <a:p>
            <a:pPr>
              <a:buFont typeface="Arial" panose="020b0604020202020204" pitchFamily="34" charset="0"/>
              <a:buChar char="•"/>
            </a:pPr>
            <a:r>
              <a:rPr lang="nb-NO" smtClean="0">
                <a:latin typeface="Calibri" pitchFamily="34" charset="0"/>
              </a:rPr>
              <a:t>Utstyr som benyttes i analyse- eller produksjonsprosesser skal verifiseres og godkjennes før det tas i bruk.</a:t>
            </a:r>
          </a:p>
          <a:p>
            <a:r>
              <a:rPr lang="nb-NO" smtClean="0">
                <a:latin typeface="Calibri" pitchFamily="34" charset="0"/>
              </a:rPr>
              <a:t>Hensikten er å sikre at metoden måler det den skal måle, eller finner det den skal finne.</a:t>
            </a:r>
          </a:p>
          <a:p>
            <a:r>
              <a:rPr lang="nb-NO" smtClean="0">
                <a:latin typeface="Calibri" pitchFamily="34" charset="0"/>
              </a:rPr>
              <a:t>Bekrefter leverandørens opplysninger</a:t>
            </a:r>
          </a:p>
          <a:p>
            <a:r>
              <a:rPr lang="nb-NO" smtClean="0">
                <a:latin typeface="Calibri" pitchFamily="34" charset="0"/>
              </a:rPr>
              <a:t>Viktig med planlegging og dokumentasjon</a:t>
            </a:r>
          </a:p>
          <a:p>
            <a:r>
              <a:rPr lang="nb-NO" smtClean="0">
                <a:latin typeface="Calibri" pitchFamily="34" charset="0"/>
              </a:rPr>
              <a:t>Egen mal for patologi i EK</a:t>
            </a:r>
          </a:p>
          <a:p>
            <a:endParaRPr lang="nb-NO" sz="2400" smtClean="0">
              <a:latin typeface="Calibri" pitchFamily="34" charset="0"/>
            </a:endParaRPr>
          </a:p>
          <a:p>
            <a:endParaRPr lang="nb-NO"/>
          </a:p>
        </p:txBody>
      </p:sp>
    </p:spTree>
    <p:extLst>
      <p:ext uri="{BB962C8B-B14F-4D97-AF65-F5344CB8AC3E}">
        <p14:creationId xmlns:p14="http://schemas.microsoft.com/office/powerpoint/2010/main" val="1388919544"/>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Plassholder for innhold 2"/>
          <p:cNvSpPr>
            <a:spLocks noGrp="1"/>
          </p:cNvSpPr>
          <p:nvPr>
            <p:ph idx="1"/>
          </p:nvPr>
        </p:nvSpPr>
        <p:spPr>
          <a:xfrm>
            <a:off x="849313" y="1772818"/>
            <a:ext cx="8394164" cy="4176462"/>
          </a:xfrm>
        </p:spPr>
        <p:txBody>
          <a:bodyPr/>
          <a:lstStyle/>
          <a:p>
            <a:pPr marL="0" indent="0">
              <a:buNone/>
            </a:pPr>
            <a:r>
              <a:rPr lang="nb-NO" b="1" smtClean="0"/>
              <a:t>ii. </a:t>
            </a:r>
            <a:r>
              <a:rPr lang="nb-NO" b="1" smtClean="0">
                <a:latin typeface="Calibri" pitchFamily="34" charset="0"/>
              </a:rPr>
              <a:t>Endringskontroll</a:t>
            </a:r>
          </a:p>
          <a:p>
            <a:r>
              <a:rPr lang="nb-NO" smtClean="0">
                <a:latin typeface="Calibri" pitchFamily="34" charset="0"/>
              </a:rPr>
              <a:t>Forberedt på konsekvenser av endringer</a:t>
            </a:r>
          </a:p>
          <a:p>
            <a:r>
              <a:rPr lang="nb-NO" smtClean="0">
                <a:latin typeface="Calibri" pitchFamily="34" charset="0"/>
              </a:rPr>
              <a:t>Egen mal i EK benyttes (felles for laboratorievirksomheten) – en form for sjekkliste. Utføres ved innføring/endring av analyser, HMS, organisasjon, mm.</a:t>
            </a:r>
          </a:p>
          <a:p>
            <a:r>
              <a:rPr lang="nb-NO" smtClean="0">
                <a:latin typeface="Calibri" pitchFamily="34" charset="0"/>
              </a:rPr>
              <a:t>Krever også validering/verifisering</a:t>
            </a:r>
          </a:p>
        </p:txBody>
      </p:sp>
      <p:sp>
        <p:nvSpPr>
          <p:cNvPr id="7" name="Tittel 1"/>
          <p:cNvSpPr txBox="1"/>
          <p:nvPr/>
        </p:nvSpPr>
        <p:spPr bwMode="auto">
          <a:xfrm>
            <a:off x="848544" y="332656"/>
            <a:ext cx="7632700" cy="936104"/>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a:solidFill>
                  <a:srgbClr val="00338D"/>
                </a:solidFill>
                <a:latin typeface="+mj-lt"/>
                <a:ea typeface="+mj-ea"/>
                <a:cs typeface="+mj-cs"/>
              </a:defRPr>
            </a:lvl1pPr>
            <a:lvl2pPr algn="l" rtl="0" eaLnBrk="1" fontAlgn="base" hangingPunct="1">
              <a:spcBef>
                <a:spcPct val="0"/>
              </a:spcBef>
              <a:spcAft>
                <a:spcPct val="0"/>
              </a:spcAft>
              <a:defRPr sz="2800" b="1">
                <a:solidFill>
                  <a:schemeClr val="tx2"/>
                </a:solidFill>
                <a:latin typeface="Arial"/>
              </a:defRPr>
            </a:lvl2pPr>
            <a:lvl3pPr algn="l" rtl="0" eaLnBrk="1" fontAlgn="base" hangingPunct="1">
              <a:spcBef>
                <a:spcPct val="0"/>
              </a:spcBef>
              <a:spcAft>
                <a:spcPct val="0"/>
              </a:spcAft>
              <a:defRPr sz="2800" b="1">
                <a:solidFill>
                  <a:schemeClr val="tx2"/>
                </a:solidFill>
                <a:latin typeface="Arial"/>
              </a:defRPr>
            </a:lvl3pPr>
            <a:lvl4pPr algn="l" rtl="0" eaLnBrk="1" fontAlgn="base" hangingPunct="1">
              <a:spcBef>
                <a:spcPct val="0"/>
              </a:spcBef>
              <a:spcAft>
                <a:spcPct val="0"/>
              </a:spcAft>
              <a:defRPr sz="2800" b="1">
                <a:solidFill>
                  <a:schemeClr val="tx2"/>
                </a:solidFill>
                <a:latin typeface="Arial"/>
              </a:defRPr>
            </a:lvl4pPr>
            <a:lvl5pPr algn="l" rtl="0" eaLnBrk="1" fontAlgn="base" hangingPunct="1">
              <a:spcBef>
                <a:spcPct val="0"/>
              </a:spcBef>
              <a:spcAft>
                <a:spcPct val="0"/>
              </a:spcAft>
              <a:defRPr sz="2800" b="1">
                <a:solidFill>
                  <a:schemeClr val="tx2"/>
                </a:solidFill>
                <a:latin typeface="Arial"/>
              </a:defRPr>
            </a:lvl5pPr>
            <a:lvl6pPr marL="457200" algn="l" rtl="0" eaLnBrk="1" fontAlgn="base" hangingPunct="1">
              <a:spcBef>
                <a:spcPct val="0"/>
              </a:spcBef>
              <a:spcAft>
                <a:spcPct val="0"/>
              </a:spcAft>
              <a:defRPr sz="2800" b="1">
                <a:solidFill>
                  <a:schemeClr val="tx2"/>
                </a:solidFill>
                <a:latin typeface="Arial"/>
              </a:defRPr>
            </a:lvl6pPr>
            <a:lvl7pPr marL="914400" algn="l" rtl="0" eaLnBrk="1" fontAlgn="base" hangingPunct="1">
              <a:spcBef>
                <a:spcPct val="0"/>
              </a:spcBef>
              <a:spcAft>
                <a:spcPct val="0"/>
              </a:spcAft>
              <a:defRPr sz="2800" b="1">
                <a:solidFill>
                  <a:schemeClr val="tx2"/>
                </a:solidFill>
                <a:latin typeface="Arial"/>
              </a:defRPr>
            </a:lvl7pPr>
            <a:lvl8pPr marL="1371600" algn="l" rtl="0" eaLnBrk="1" fontAlgn="base" hangingPunct="1">
              <a:spcBef>
                <a:spcPct val="0"/>
              </a:spcBef>
              <a:spcAft>
                <a:spcPct val="0"/>
              </a:spcAft>
              <a:defRPr sz="2800" b="1">
                <a:solidFill>
                  <a:schemeClr val="tx2"/>
                </a:solidFill>
                <a:latin typeface="Arial"/>
              </a:defRPr>
            </a:lvl8pPr>
            <a:lvl9pPr marL="1828800" algn="l" rtl="0" eaLnBrk="1" fontAlgn="base" hangingPunct="1">
              <a:spcBef>
                <a:spcPct val="0"/>
              </a:spcBef>
              <a:spcAft>
                <a:spcPct val="0"/>
              </a:spcAft>
              <a:defRPr sz="2800" b="1">
                <a:solidFill>
                  <a:schemeClr val="tx2"/>
                </a:solidFill>
                <a:latin typeface="Arial"/>
              </a:defRPr>
            </a:lvl9pPr>
          </a:lstStyle>
          <a:p>
            <a:pPr algn="ctr"/>
            <a:r>
              <a:rPr lang="nb-NO" sz="3200">
                <a:latin typeface="Calibri" pitchFamily="34" charset="0"/>
              </a:rPr>
              <a:t>8. Metodeverifisering/ validering</a:t>
            </a:r>
            <a:br>
              <a:rPr lang="nb-NO" sz="3200">
                <a:latin typeface="Calibri" pitchFamily="34" charset="0"/>
              </a:rPr>
            </a:br>
            <a:r>
              <a:rPr lang="nb-NO" sz="3200">
                <a:latin typeface="Calibri" pitchFamily="34" charset="0"/>
              </a:rPr>
              <a:t>og endringskontroll</a:t>
            </a:r>
          </a:p>
        </p:txBody>
      </p:sp>
    </p:spTree>
    <p:extLst>
      <p:ext uri="{BB962C8B-B14F-4D97-AF65-F5344CB8AC3E}">
        <p14:creationId xmlns:p14="http://schemas.microsoft.com/office/powerpoint/2010/main" val="2410533161"/>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a:latin typeface="Calibri" pitchFamily="34" charset="0"/>
              </a:rPr>
              <a:t>9</a:t>
            </a:r>
            <a:r>
              <a:rPr lang="nb-NO" sz="3200" smtClean="0">
                <a:latin typeface="Calibri" pitchFamily="34" charset="0"/>
              </a:rPr>
              <a:t>. Ledelsens gjennomgang, LGG</a:t>
            </a:r>
            <a:endParaRPr lang="nb-NO" sz="3200">
              <a:latin typeface="Calibri" pitchFamily="34" charset="0"/>
            </a:endParaRPr>
          </a:p>
        </p:txBody>
      </p:sp>
      <p:sp>
        <p:nvSpPr>
          <p:cNvPr id="3" name="Plassholder for innhold 2"/>
          <p:cNvSpPr>
            <a:spLocks noGrp="1"/>
          </p:cNvSpPr>
          <p:nvPr>
            <p:ph idx="1"/>
          </p:nvPr>
        </p:nvSpPr>
        <p:spPr>
          <a:xfrm>
            <a:off x="849313" y="1196752"/>
            <a:ext cx="7632700" cy="5112568"/>
          </a:xfrm>
        </p:spPr>
        <p:txBody>
          <a:bodyPr/>
          <a:lstStyle/>
          <a:p>
            <a:r>
              <a:rPr lang="nb-NO" sz="2600" smtClean="0">
                <a:latin typeface="Calibri" pitchFamily="34" charset="0"/>
              </a:rPr>
              <a:t>LGG skal vurdere om vi har et kvalitetssystem som er hensiktsmessig, tilstrekkelig og om det er en effektiv støtte for pasientbehandlingen. </a:t>
            </a:r>
          </a:p>
          <a:p>
            <a:r>
              <a:rPr lang="nb-NO" sz="2600" smtClean="0">
                <a:latin typeface="Calibri" pitchFamily="34" charset="0"/>
              </a:rPr>
              <a:t>I motsetning til internrevisjon som undersøker om kvalitetssystemet blir fulgt, skal LGG vurdere effekten av kvalitetssystemet. Samtidig skal det vurderes om det er mulighet for forbedringer og endringer av kvalitetssystemet. </a:t>
            </a:r>
          </a:p>
          <a:p>
            <a:r>
              <a:rPr lang="nb-NO" sz="2600" smtClean="0">
                <a:latin typeface="Calibri" pitchFamily="34" charset="0"/>
              </a:rPr>
              <a:t>Rapporten fra LGG skal føre til at kvalitetsarbeidet inngår som en naturlig del av klinikkens/avdelingenes handlingsplan og budsjettplanlegging.</a:t>
            </a:r>
          </a:p>
          <a:p>
            <a:endParaRPr lang="nb-NO"/>
          </a:p>
        </p:txBody>
      </p:sp>
    </p:spTree>
    <p:extLst>
      <p:ext uri="{BB962C8B-B14F-4D97-AF65-F5344CB8AC3E}">
        <p14:creationId xmlns:p14="http://schemas.microsoft.com/office/powerpoint/2010/main" val="208068744"/>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a:latin typeface="Calibri" pitchFamily="34" charset="0"/>
              </a:rPr>
              <a:t>9</a:t>
            </a:r>
            <a:r>
              <a:rPr lang="nb-NO" sz="3200" smtClean="0">
                <a:latin typeface="Calibri" pitchFamily="34" charset="0"/>
              </a:rPr>
              <a:t>. Ledelsens gjennomgang </a:t>
            </a:r>
            <a:endParaRPr lang="nb-NO" sz="3200">
              <a:latin typeface="Calibri" pitchFamily="34" charset="0"/>
            </a:endParaRPr>
          </a:p>
        </p:txBody>
      </p:sp>
      <p:sp>
        <p:nvSpPr>
          <p:cNvPr id="3" name="Plassholder for innhold 2"/>
          <p:cNvSpPr>
            <a:spLocks noGrp="1"/>
          </p:cNvSpPr>
          <p:nvPr>
            <p:ph idx="1"/>
          </p:nvPr>
        </p:nvSpPr>
        <p:spPr>
          <a:xfrm>
            <a:off x="849313" y="1196752"/>
            <a:ext cx="7632700" cy="5328592"/>
          </a:xfrm>
        </p:spPr>
        <p:txBody>
          <a:bodyPr/>
          <a:lstStyle/>
          <a:p>
            <a:r>
              <a:rPr lang="nb-NO">
                <a:latin typeface="Calibri" pitchFamily="34" charset="0"/>
              </a:rPr>
              <a:t>Utføres på ulike nivåer i organisasjonen, enhet – avdeling - klinikk</a:t>
            </a:r>
          </a:p>
          <a:p>
            <a:r>
              <a:rPr lang="nb-NO">
                <a:latin typeface="Calibri" pitchFamily="34" charset="0"/>
              </a:rPr>
              <a:t>Øverste leder på aktuelt nivå er ansvarlig for møtet</a:t>
            </a:r>
          </a:p>
          <a:p>
            <a:r>
              <a:rPr lang="nb-NO">
                <a:latin typeface="Calibri" pitchFamily="34" charset="0"/>
              </a:rPr>
              <a:t>Deltagere er ledergruppe og annet nøkkelpersonell </a:t>
            </a:r>
            <a:endParaRPr lang="nb-NO" smtClean="0">
              <a:latin typeface="Calibri" pitchFamily="34" charset="0"/>
            </a:endParaRPr>
          </a:p>
          <a:p>
            <a:r>
              <a:rPr lang="nb-NO" smtClean="0">
                <a:latin typeface="Calibri" pitchFamily="34" charset="0"/>
              </a:rPr>
              <a:t>Det </a:t>
            </a:r>
            <a:r>
              <a:rPr lang="nb-NO">
                <a:latin typeface="Calibri" pitchFamily="34" charset="0"/>
              </a:rPr>
              <a:t>skrives en rapport med tiltak, ansvar og tidsfrister</a:t>
            </a:r>
          </a:p>
          <a:p>
            <a:r>
              <a:rPr lang="nb-NO">
                <a:latin typeface="Calibri" pitchFamily="34" charset="0"/>
              </a:rPr>
              <a:t>Møtet </a:t>
            </a:r>
            <a:r>
              <a:rPr lang="nb-NO" smtClean="0">
                <a:latin typeface="Calibri" pitchFamily="34" charset="0"/>
              </a:rPr>
              <a:t>holdes </a:t>
            </a:r>
            <a:r>
              <a:rPr lang="nb-NO">
                <a:latin typeface="Calibri" pitchFamily="34" charset="0"/>
              </a:rPr>
              <a:t>en gang i året</a:t>
            </a:r>
          </a:p>
          <a:p>
            <a:r>
              <a:rPr lang="nb-NO">
                <a:latin typeface="Calibri" pitchFamily="34" charset="0"/>
              </a:rPr>
              <a:t>Funn og beslutninger skal gjøres kjent i avdelingen</a:t>
            </a:r>
          </a:p>
          <a:p>
            <a:endParaRPr lang="nb-NO"/>
          </a:p>
        </p:txBody>
      </p:sp>
    </p:spTree>
    <p:extLst>
      <p:ext uri="{BB962C8B-B14F-4D97-AF65-F5344CB8AC3E}">
        <p14:creationId xmlns:p14="http://schemas.microsoft.com/office/powerpoint/2010/main" val="28430839"/>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smtClean="0">
                <a:latin typeface="Calibri" pitchFamily="34" charset="0"/>
              </a:rPr>
              <a:t>10. Lover og forskrifter</a:t>
            </a:r>
            <a:endParaRPr lang="nb-NO" sz="3200">
              <a:latin typeface="Calibri" pitchFamily="34" charset="0"/>
            </a:endParaRPr>
          </a:p>
        </p:txBody>
      </p:sp>
      <p:sp>
        <p:nvSpPr>
          <p:cNvPr id="3" name="Plassholder for innhold 2"/>
          <p:cNvSpPr>
            <a:spLocks noGrp="1"/>
          </p:cNvSpPr>
          <p:nvPr>
            <p:ph idx="1"/>
          </p:nvPr>
        </p:nvSpPr>
        <p:spPr>
          <a:xfrm>
            <a:off x="200472" y="1196752"/>
            <a:ext cx="9577064" cy="5040560"/>
          </a:xfrm>
        </p:spPr>
        <p:txBody>
          <a:bodyPr/>
          <a:lstStyle/>
          <a:p>
            <a:pPr marL="0" indent="0">
              <a:buNone/>
            </a:pPr>
            <a:r>
              <a:rPr lang="nb-NO" sz="2400" smtClean="0">
                <a:latin typeface="Calibri" pitchFamily="34" charset="0"/>
              </a:rPr>
              <a:t>Laboratorievirksomheten må forhold seg til og jobbe etter en rekke lover og forskrifter. De viktigste lover/forskrifter er samlet i et dokument i Kvalitetshåndboken, hentet fra </a:t>
            </a:r>
            <a:r>
              <a:rPr lang="nb-NO" sz="2400" smtClean="0">
                <a:latin typeface="Calibri" pitchFamily="34" charset="0"/>
                <a:hlinkClick r:id="rId2" tgtFrame="_blank"/>
              </a:rPr>
              <a:t>www.lovdata.no</a:t>
            </a:r>
            <a:r>
              <a:rPr lang="nb-NO" sz="2400" smtClean="0">
                <a:latin typeface="Calibri" pitchFamily="34" charset="0"/>
              </a:rPr>
              <a:t>  </a:t>
            </a:r>
            <a:endParaRPr lang="nb-NO" sz="2400">
              <a:latin typeface="Calibri" pitchFamily="34" charset="0"/>
            </a:endParaRPr>
          </a:p>
          <a:p>
            <a:pPr marL="0" indent="0">
              <a:buNone/>
            </a:pPr>
            <a:endParaRPr lang="nb-NO" sz="2400">
              <a:latin typeface="Calibri" pitchFamily="34" charset="0"/>
            </a:endParaRPr>
          </a:p>
          <a:p>
            <a:pPr marL="0" indent="0">
              <a:buNone/>
            </a:pPr>
            <a:r>
              <a:rPr lang="nb-NO" sz="2400" smtClean="0">
                <a:solidFill>
                  <a:srgbClr val="0C2E82"/>
                </a:solidFill>
                <a:latin typeface="Calibri" pitchFamily="34" charset="0"/>
              </a:rPr>
              <a:t>Eksempler:</a:t>
            </a:r>
          </a:p>
          <a:p>
            <a:pPr marL="0" indent="0">
              <a:buNone/>
            </a:pPr>
            <a:r>
              <a:rPr lang="nb-NO" sz="2400" u="sng">
                <a:solidFill>
                  <a:srgbClr val="0C2E82"/>
                </a:solidFill>
                <a:latin typeface="Calibri" pitchFamily="34" charset="0"/>
                <a:hlinkClick r:id="rId3" tgtFrame="_blank" tooltip="XRF00026 - https://lovdata.no/dokument/SF/forskrift/2016-10-28-1250"/>
              </a:rPr>
              <a:t>2.30 Forskrift om ledelse og kvalitetsforbedring i helse- og </a:t>
            </a:r>
            <a:r>
              <a:rPr lang="nb-NO" sz="2400" u="sng" smtClean="0">
                <a:solidFill>
                  <a:srgbClr val="0C2E82"/>
                </a:solidFill>
                <a:latin typeface="Calibri" pitchFamily="34" charset="0"/>
                <a:hlinkClick r:id="rId3" tgtFrame="_blank" tooltip="XRF00026 - https://lovdata.no/dokument/SF/forskrift/2016-10-28-1250"/>
              </a:rPr>
              <a:t>omsorgstjenesten</a:t>
            </a:r>
            <a:endParaRPr lang="nb-NO" sz="2400" u="sng" smtClean="0">
              <a:solidFill>
                <a:srgbClr val="0C2E82"/>
              </a:solidFill>
              <a:latin typeface="Calibri" pitchFamily="34" charset="0"/>
            </a:endParaRPr>
          </a:p>
          <a:p>
            <a:pPr marL="0" indent="0">
              <a:buNone/>
            </a:pPr>
            <a:r>
              <a:rPr lang="nb-NO" sz="2400">
                <a:solidFill>
                  <a:srgbClr val="0C2E82"/>
                </a:solidFill>
                <a:latin typeface="Calibri" pitchFamily="34" charset="0"/>
                <a:hlinkClick r:id="rId4" tgtFrame="_blank" tooltip="XRF00058 - http://www.lovdata.no/all/nl-19990702-064.html"/>
              </a:rPr>
              <a:t>1.20 </a:t>
            </a:r>
            <a:r>
              <a:rPr lang="nb-NO" sz="2400" err="1" smtClean="0">
                <a:solidFill>
                  <a:srgbClr val="0C2E82"/>
                </a:solidFill>
                <a:latin typeface="Calibri" pitchFamily="34" charset="0"/>
                <a:hlinkClick r:id="rId4" tgtFrame="_blank" tooltip="XRF00058 - http://www.lovdata.no/all/nl-19990702-064.html"/>
              </a:rPr>
              <a:t>Helsepersonelloven</a:t>
            </a:r>
            <a:r>
              <a:rPr lang="nb-NO" sz="2400" smtClean="0">
                <a:solidFill>
                  <a:srgbClr val="0C2E82"/>
                </a:solidFill>
                <a:latin typeface="Calibri" pitchFamily="34" charset="0"/>
              </a:rPr>
              <a:t> (etikk, taushetsplikt osv.)</a:t>
            </a:r>
            <a:endParaRPr lang="nb-NO" sz="2400">
              <a:solidFill>
                <a:srgbClr val="0C2E82"/>
              </a:solidFill>
              <a:latin typeface="Calibri" pitchFamily="34" charset="0"/>
            </a:endParaRPr>
          </a:p>
          <a:p>
            <a:pPr marL="0" indent="0">
              <a:buNone/>
            </a:pPr>
            <a:r>
              <a:rPr lang="nb-NO" sz="2400" u="sng">
                <a:solidFill>
                  <a:srgbClr val="0C2E82"/>
                </a:solidFill>
                <a:latin typeface="Calibri" pitchFamily="34" charset="0"/>
                <a:hlinkClick r:id="rId5" tgtFrame="_blank" tooltip="XRF00966 - https://eur-lex.europa.eu/legal-content/EN/TXT/PDF/?uri=OJ:L:2017:117:FULL&amp;from=EN"/>
              </a:rPr>
              <a:t>IVD-regulativet</a:t>
            </a:r>
            <a:r>
              <a:rPr lang="nb-NO" sz="2400">
                <a:solidFill>
                  <a:srgbClr val="0C2E82"/>
                </a:solidFill>
                <a:latin typeface="Calibri" pitchFamily="34" charset="0"/>
              </a:rPr>
              <a:t> </a:t>
            </a:r>
            <a:r>
              <a:rPr lang="nb-NO" sz="2400" smtClean="0">
                <a:solidFill>
                  <a:srgbClr val="0C2E82"/>
                </a:solidFill>
                <a:latin typeface="Calibri" pitchFamily="34" charset="0"/>
              </a:rPr>
              <a:t>(in vitro diagnostikk, medisinsk utstyr)</a:t>
            </a:r>
          </a:p>
          <a:p>
            <a:pPr marL="0" indent="0">
              <a:buNone/>
            </a:pPr>
            <a:r>
              <a:rPr lang="nb-NO" sz="2400" u="sng" smtClean="0">
                <a:solidFill>
                  <a:srgbClr val="0C2E82"/>
                </a:solidFill>
                <a:latin typeface="Calibri" pitchFamily="34" charset="0"/>
                <a:hlinkClick r:id="rId6" tgtFrame="_blank" tooltip="XRF00015 - http://www.lovdata.no/all/nl-20050617-062.html"/>
              </a:rPr>
              <a:t>1.1 </a:t>
            </a:r>
            <a:r>
              <a:rPr lang="nb-NO" sz="2400" u="sng">
                <a:solidFill>
                  <a:srgbClr val="0C2E82"/>
                </a:solidFill>
                <a:latin typeface="Calibri" pitchFamily="34" charset="0"/>
                <a:hlinkClick r:id="rId6" tgtFrame="_blank" tooltip="XRF00015 - http://www.lovdata.no/all/nl-20050617-062.html"/>
              </a:rPr>
              <a:t>Lov om </a:t>
            </a:r>
            <a:r>
              <a:rPr lang="nb-NO" sz="2400" u="sng" smtClean="0">
                <a:solidFill>
                  <a:srgbClr val="0C2E82"/>
                </a:solidFill>
                <a:latin typeface="Calibri" pitchFamily="34" charset="0"/>
                <a:hlinkClick r:id="rId6" tgtFrame="_blank" tooltip="XRF00015 - http://www.lovdata.no/all/nl-20050617-062.html"/>
              </a:rPr>
              <a:t>arbeidsmiljø</a:t>
            </a:r>
            <a:r>
              <a:rPr lang="nb-NO" sz="2400" u="sng">
                <a:solidFill>
                  <a:srgbClr val="0C2E82"/>
                </a:solidFill>
                <a:latin typeface="Calibri" pitchFamily="34" charset="0"/>
                <a:hlinkClick r:id="rId6" tgtFrame="_blank" tooltip="XRF00015 - http://www.lovdata.no/all/nl-20050617-062.html"/>
              </a:rPr>
              <a:t>, arbeidstid og stillingsvern mv. (arbeidsmiljøloven</a:t>
            </a:r>
            <a:r>
              <a:rPr lang="nb-NO" sz="2400" u="sng" smtClean="0">
                <a:solidFill>
                  <a:srgbClr val="0C2E82"/>
                </a:solidFill>
                <a:latin typeface="Calibri" pitchFamily="34" charset="0"/>
                <a:hlinkClick r:id="rId6" tgtFrame="_blank" tooltip="XRF00015 - http://www.lovdata.no/all/nl-20050617-062.html"/>
              </a:rPr>
              <a:t>)</a:t>
            </a:r>
            <a:endParaRPr lang="nb-NO" sz="2400" u="sng" smtClean="0">
              <a:solidFill>
                <a:srgbClr val="0C2E82"/>
              </a:solidFill>
              <a:latin typeface="Calibri" pitchFamily="34" charset="0"/>
            </a:endParaRPr>
          </a:p>
          <a:p>
            <a:pPr marL="0" indent="0">
              <a:buNone/>
            </a:pPr>
            <a:r>
              <a:rPr lang="nb-NO" sz="2400">
                <a:solidFill>
                  <a:srgbClr val="0C2E82"/>
                </a:solidFill>
                <a:latin typeface="Calibri" pitchFamily="34" charset="0"/>
                <a:hlinkClick r:id="rId7" tgtFrame="_blank" tooltip="XRF00218 - http://www.lovdata.no/all/nl-19950112-006.html"/>
              </a:rPr>
              <a:t>LOV.24 Medisinsk utstyr</a:t>
            </a:r>
            <a:endParaRPr lang="nb-NO" sz="2400">
              <a:solidFill>
                <a:srgbClr val="0C2E82"/>
              </a:solidFill>
              <a:latin typeface="Calibri" pitchFamily="34" charset="0"/>
            </a:endParaRPr>
          </a:p>
          <a:p>
            <a:pPr marL="0" indent="0">
              <a:buNone/>
            </a:pPr>
            <a:endParaRPr lang="nb-NO" sz="2200">
              <a:latin typeface="Calibri" pitchFamily="34" charset="0"/>
            </a:endParaRPr>
          </a:p>
        </p:txBody>
      </p:sp>
    </p:spTree>
    <p:extLst>
      <p:ext uri="{BB962C8B-B14F-4D97-AF65-F5344CB8AC3E}">
        <p14:creationId xmlns:p14="http://schemas.microsoft.com/office/powerpoint/2010/main" val="2676427607"/>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a:latin typeface="Calibri" pitchFamily="34" charset="0"/>
              </a:rPr>
              <a:t>1. </a:t>
            </a:r>
            <a:r>
              <a:rPr lang="nb-NO" smtClean="0">
                <a:latin typeface="Calibri" pitchFamily="34" charset="0"/>
              </a:rPr>
              <a:t>Generelt om kvalitetssikring</a:t>
            </a:r>
            <a:endParaRPr lang="nb-NO">
              <a:latin typeface="Calibri" pitchFamily="34" charset="0"/>
            </a:endParaRPr>
          </a:p>
        </p:txBody>
      </p:sp>
      <p:sp>
        <p:nvSpPr>
          <p:cNvPr id="3" name="Plassholder for innhold 2"/>
          <p:cNvSpPr>
            <a:spLocks noGrp="1"/>
          </p:cNvSpPr>
          <p:nvPr>
            <p:ph idx="1"/>
          </p:nvPr>
        </p:nvSpPr>
        <p:spPr>
          <a:xfrm>
            <a:off x="849312" y="1196752"/>
            <a:ext cx="8280151" cy="5256584"/>
          </a:xfrm>
        </p:spPr>
        <p:txBody>
          <a:bodyPr/>
          <a:lstStyle/>
          <a:p>
            <a:pPr marL="0" indent="0">
              <a:buNone/>
            </a:pPr>
            <a:r>
              <a:rPr lang="nb-NO" sz="2200" smtClean="0">
                <a:latin typeface="Calibri" pitchFamily="34" charset="0"/>
              </a:rPr>
              <a:t>Laboratorievirksomheten (LV) arbeider for:</a:t>
            </a:r>
            <a:endParaRPr lang="nb-NO" sz="2200">
              <a:latin typeface="Calibri" pitchFamily="34" charset="0"/>
            </a:endParaRPr>
          </a:p>
          <a:p>
            <a:pPr lvl="0"/>
            <a:r>
              <a:rPr lang="nb-NO" sz="2200">
                <a:latin typeface="Calibri" pitchFamily="34" charset="0"/>
              </a:rPr>
              <a:t>riktig bruk av tjenester</a:t>
            </a:r>
          </a:p>
          <a:p>
            <a:pPr lvl="0"/>
            <a:r>
              <a:rPr lang="nb-NO" sz="2200">
                <a:latin typeface="Calibri" pitchFamily="34" charset="0"/>
              </a:rPr>
              <a:t>høy faglig standard</a:t>
            </a:r>
          </a:p>
          <a:p>
            <a:pPr lvl="0"/>
            <a:r>
              <a:rPr lang="nb-NO" sz="2200">
                <a:latin typeface="Calibri" pitchFamily="34" charset="0"/>
              </a:rPr>
              <a:t>et godt kvalitetssystem</a:t>
            </a:r>
          </a:p>
          <a:p>
            <a:pPr lvl="0"/>
            <a:r>
              <a:rPr lang="nb-NO" sz="2200">
                <a:latin typeface="Calibri" pitchFamily="34" charset="0"/>
              </a:rPr>
              <a:t>høy etisk standard</a:t>
            </a:r>
          </a:p>
          <a:p>
            <a:pPr lvl="0"/>
            <a:r>
              <a:rPr lang="nb-NO" sz="2200">
                <a:latin typeface="Calibri" pitchFamily="34" charset="0"/>
              </a:rPr>
              <a:t>god og likeverdig service</a:t>
            </a:r>
          </a:p>
          <a:p>
            <a:pPr lvl="0"/>
            <a:r>
              <a:rPr lang="nb-NO" sz="2200">
                <a:latin typeface="Calibri" pitchFamily="34" charset="0"/>
              </a:rPr>
              <a:t>godt arbeidsmiljø</a:t>
            </a:r>
          </a:p>
          <a:p>
            <a:pPr lvl="0"/>
            <a:r>
              <a:rPr lang="nb-NO" sz="2200">
                <a:latin typeface="Calibri" pitchFamily="34" charset="0"/>
              </a:rPr>
              <a:t>gode samarbeidsformer internt og eksternt</a:t>
            </a:r>
          </a:p>
          <a:p>
            <a:pPr lvl="0"/>
            <a:r>
              <a:rPr lang="nb-NO" sz="2200">
                <a:latin typeface="Calibri" pitchFamily="34" charset="0"/>
              </a:rPr>
              <a:t>moderne, hensiktsmessig utstyr av god standard</a:t>
            </a:r>
          </a:p>
          <a:p>
            <a:pPr lvl="0"/>
            <a:r>
              <a:rPr lang="nb-NO" sz="2200">
                <a:latin typeface="Calibri" pitchFamily="34" charset="0"/>
              </a:rPr>
              <a:t>selvforsyning av blodkomponenter</a:t>
            </a:r>
          </a:p>
          <a:p>
            <a:pPr lvl="0"/>
            <a:r>
              <a:rPr lang="nb-NO" sz="2200">
                <a:latin typeface="Calibri" pitchFamily="34" charset="0"/>
              </a:rPr>
              <a:t>høy internasjonal standard</a:t>
            </a:r>
          </a:p>
          <a:p>
            <a:pPr lvl="0"/>
            <a:r>
              <a:rPr lang="nb-NO" sz="2200">
                <a:latin typeface="Calibri" pitchFamily="34" charset="0"/>
              </a:rPr>
              <a:t>hensiktsmessig organisering</a:t>
            </a:r>
          </a:p>
          <a:p>
            <a:pPr marL="0" indent="0">
              <a:buNone/>
            </a:pPr>
            <a:endParaRPr lang="nb-NO" sz="2200" b="1" smtClean="0">
              <a:latin typeface="Calibri" pitchFamily="34" charset="0"/>
            </a:endParaRPr>
          </a:p>
        </p:txBody>
      </p:sp>
    </p:spTree>
    <p:extLst>
      <p:ext uri="{BB962C8B-B14F-4D97-AF65-F5344CB8AC3E}">
        <p14:creationId xmlns:p14="http://schemas.microsoft.com/office/powerpoint/2010/main" val="66124505"/>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mtClean="0">
                <a:latin typeface="Calibri" pitchFamily="34" charset="0"/>
              </a:rPr>
              <a:t>11. </a:t>
            </a:r>
            <a:r>
              <a:rPr lang="nb-NO" sz="3200" smtClean="0">
                <a:latin typeface="Calibri" pitchFamily="34" charset="0"/>
              </a:rPr>
              <a:t>Personale</a:t>
            </a:r>
            <a:endParaRPr lang="nb-NO" sz="3200">
              <a:latin typeface="Calibri" pitchFamily="34" charset="0"/>
            </a:endParaRPr>
          </a:p>
        </p:txBody>
      </p:sp>
      <p:sp>
        <p:nvSpPr>
          <p:cNvPr id="3" name="Plassholder for innhold 2"/>
          <p:cNvSpPr>
            <a:spLocks noGrp="1"/>
          </p:cNvSpPr>
          <p:nvPr>
            <p:ph idx="1"/>
          </p:nvPr>
        </p:nvSpPr>
        <p:spPr>
          <a:xfrm>
            <a:off x="857850" y="1196752"/>
            <a:ext cx="7632700" cy="5040560"/>
          </a:xfrm>
        </p:spPr>
        <p:txBody>
          <a:bodyPr/>
          <a:lstStyle/>
          <a:p>
            <a:pPr marL="0" indent="0">
              <a:buNone/>
            </a:pPr>
            <a:r>
              <a:rPr lang="nb-NO" b="1" smtClean="0"/>
              <a:t> </a:t>
            </a:r>
            <a:r>
              <a:rPr lang="nb-NO" b="1" smtClean="0">
                <a:latin typeface="Calibri" pitchFamily="34" charset="0"/>
              </a:rPr>
              <a:t>Taushetsplikt: </a:t>
            </a:r>
          </a:p>
          <a:p>
            <a:r>
              <a:rPr lang="nb-NO" sz="2400" smtClean="0">
                <a:latin typeface="Calibri" pitchFamily="34" charset="0"/>
              </a:rPr>
              <a:t>Vi har taushetsplikt i hht ulike lovverk; </a:t>
            </a:r>
          </a:p>
          <a:p>
            <a:pPr lvl="1"/>
            <a:r>
              <a:rPr lang="nb-NO">
                <a:latin typeface="Calibri" pitchFamily="34" charset="0"/>
              </a:rPr>
              <a:t>Forvaltningsloven § § 13 – 13e </a:t>
            </a:r>
            <a:endParaRPr lang="nb-NO" smtClean="0">
              <a:latin typeface="Calibri" pitchFamily="34" charset="0"/>
            </a:endParaRPr>
          </a:p>
          <a:p>
            <a:pPr lvl="1"/>
            <a:r>
              <a:rPr lang="nb-NO" smtClean="0">
                <a:latin typeface="Calibri" pitchFamily="34" charset="0"/>
              </a:rPr>
              <a:t>Lov om helsepersonell kap 5</a:t>
            </a:r>
          </a:p>
          <a:p>
            <a:pPr lvl="1"/>
            <a:r>
              <a:rPr lang="nb-NO" smtClean="0">
                <a:latin typeface="Calibri" pitchFamily="34" charset="0"/>
              </a:rPr>
              <a:t>Lov </a:t>
            </a:r>
            <a:r>
              <a:rPr lang="nb-NO">
                <a:latin typeface="Calibri" pitchFamily="34" charset="0"/>
              </a:rPr>
              <a:t>om spesialisthelsetjeneste § </a:t>
            </a:r>
            <a:r>
              <a:rPr lang="nb-NO" smtClean="0">
                <a:latin typeface="Calibri" pitchFamily="34" charset="0"/>
              </a:rPr>
              <a:t>6</a:t>
            </a:r>
          </a:p>
          <a:p>
            <a:r>
              <a:rPr lang="nb-NO" sz="2400" smtClean="0">
                <a:latin typeface="Calibri" pitchFamily="34" charset="0"/>
              </a:rPr>
              <a:t>Innebærer at vi må forhindre at andre får tilgang eller kjennskap til andres personlige forhold (sykdomshistorie, prøvesvar, etc), tekniske innretninger/fremgangsmåter (eks IT-sikkerhet). </a:t>
            </a:r>
          </a:p>
          <a:p>
            <a:r>
              <a:rPr lang="nb-NO" sz="2400">
                <a:latin typeface="Calibri" pitchFamily="34" charset="0"/>
              </a:rPr>
              <a:t>Taushetsplikten gjelder også </a:t>
            </a:r>
            <a:r>
              <a:rPr lang="nb-NO" sz="2400" smtClean="0">
                <a:latin typeface="Calibri" pitchFamily="34" charset="0"/>
              </a:rPr>
              <a:t>pasientens </a:t>
            </a:r>
            <a:r>
              <a:rPr lang="nb-NO" sz="2400">
                <a:latin typeface="Calibri" pitchFamily="34" charset="0"/>
              </a:rPr>
              <a:t>fødested, fødselsdato, personnummer, statsborgerforhold, sivilstand, yrke, bopel og arbeidssted. </a:t>
            </a:r>
            <a:endParaRPr lang="nb-NO" sz="2400" smtClean="0">
              <a:latin typeface="Calibri" pitchFamily="34" charset="0"/>
            </a:endParaRPr>
          </a:p>
        </p:txBody>
      </p:sp>
    </p:spTree>
    <p:extLst>
      <p:ext uri="{BB962C8B-B14F-4D97-AF65-F5344CB8AC3E}">
        <p14:creationId xmlns:p14="http://schemas.microsoft.com/office/powerpoint/2010/main" val="955447000"/>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smtClean="0">
                <a:latin typeface="Calibri" pitchFamily="34" charset="0"/>
              </a:rPr>
              <a:t>11. Personale</a:t>
            </a:r>
            <a:endParaRPr lang="nb-NO" sz="3200">
              <a:latin typeface="Calibri" pitchFamily="34" charset="0"/>
            </a:endParaRPr>
          </a:p>
        </p:txBody>
      </p:sp>
      <p:sp>
        <p:nvSpPr>
          <p:cNvPr id="3" name="Plassholder for innhold 2"/>
          <p:cNvSpPr>
            <a:spLocks noGrp="1"/>
          </p:cNvSpPr>
          <p:nvPr>
            <p:ph idx="1"/>
          </p:nvPr>
        </p:nvSpPr>
        <p:spPr>
          <a:xfrm>
            <a:off x="859675" y="1196752"/>
            <a:ext cx="7632700" cy="5112568"/>
          </a:xfrm>
        </p:spPr>
        <p:txBody>
          <a:bodyPr/>
          <a:lstStyle/>
          <a:p>
            <a:pPr marL="0" indent="0">
              <a:buNone/>
            </a:pPr>
            <a:r>
              <a:rPr lang="nb-NO" b="1" smtClean="0">
                <a:latin typeface="Calibri" pitchFamily="34" charset="0"/>
              </a:rPr>
              <a:t>Taushetsplikt</a:t>
            </a:r>
          </a:p>
          <a:p>
            <a:r>
              <a:rPr lang="nb-NO" sz="2400">
                <a:latin typeface="Calibri" pitchFamily="34" charset="0"/>
              </a:rPr>
              <a:t>Vi kan heller ikke lese, søke, eller tilegne oss taushetsbelagt informasjon med mindre det er nødvendig for å utføre jobben vi skal gjøre som helsepersonell. </a:t>
            </a:r>
            <a:endParaRPr lang="nb-NO" sz="2400" smtClean="0">
              <a:latin typeface="Calibri" pitchFamily="34" charset="0"/>
            </a:endParaRPr>
          </a:p>
          <a:p>
            <a:r>
              <a:rPr lang="nb-NO" sz="2400" smtClean="0">
                <a:latin typeface="Calibri" pitchFamily="34" charset="0"/>
              </a:rPr>
              <a:t>Sporbart i labdatasystem og pasientjournal hvem som har vært inne på prøvesvar og når. Pasienten kan nå få innsyn i egen journal</a:t>
            </a:r>
            <a:r>
              <a:rPr lang="nb-NO" sz="2400">
                <a:latin typeface="Calibri" pitchFamily="34" charset="0"/>
              </a:rPr>
              <a:t> </a:t>
            </a:r>
            <a:r>
              <a:rPr lang="nb-NO" sz="2400" smtClean="0">
                <a:latin typeface="Calibri" pitchFamily="34" charset="0"/>
              </a:rPr>
              <a:t>på helsenorge.no </a:t>
            </a:r>
          </a:p>
          <a:p>
            <a:r>
              <a:rPr lang="nb-NO" sz="2400" smtClean="0">
                <a:latin typeface="Calibri" pitchFamily="34" charset="0"/>
              </a:rPr>
              <a:t>Brudd </a:t>
            </a:r>
            <a:r>
              <a:rPr lang="nb-NO" sz="2400">
                <a:latin typeface="Calibri" pitchFamily="34" charset="0"/>
              </a:rPr>
              <a:t>på taushetsplikten kan få konsekvenser for arbeidsforholdet.</a:t>
            </a:r>
          </a:p>
          <a:p>
            <a:r>
              <a:rPr lang="nb-NO" sz="2400">
                <a:latin typeface="Calibri" pitchFamily="34" charset="0"/>
              </a:rPr>
              <a:t>Taushetsplikten gjelder også etter at man har sluttet i stillingen.  </a:t>
            </a:r>
          </a:p>
          <a:p>
            <a:endParaRPr lang="nb-NO"/>
          </a:p>
        </p:txBody>
      </p:sp>
    </p:spTree>
    <p:extLst>
      <p:ext uri="{BB962C8B-B14F-4D97-AF65-F5344CB8AC3E}">
        <p14:creationId xmlns:p14="http://schemas.microsoft.com/office/powerpoint/2010/main" val="2619634238"/>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a:latin typeface="Calibri" pitchFamily="34" charset="0"/>
              </a:rPr>
              <a:t>11. Personale</a:t>
            </a:r>
            <a:endParaRPr lang="nb-NO" sz="3200"/>
          </a:p>
        </p:txBody>
      </p:sp>
      <p:sp>
        <p:nvSpPr>
          <p:cNvPr id="3" name="Plassholder for innhold 2"/>
          <p:cNvSpPr>
            <a:spLocks noGrp="1"/>
          </p:cNvSpPr>
          <p:nvPr>
            <p:ph idx="1"/>
          </p:nvPr>
        </p:nvSpPr>
        <p:spPr>
          <a:xfrm>
            <a:off x="272480" y="1196752"/>
            <a:ext cx="9289031" cy="4680520"/>
          </a:xfrm>
        </p:spPr>
        <p:txBody>
          <a:bodyPr/>
          <a:lstStyle/>
          <a:p>
            <a:pPr marL="0" indent="0">
              <a:buNone/>
            </a:pPr>
            <a:r>
              <a:rPr lang="nb-NO" sz="2400" b="1" smtClean="0">
                <a:latin typeface="Calibri" pitchFamily="34" charset="0"/>
              </a:rPr>
              <a:t>Opplæring, sertifisering og resertifisering</a:t>
            </a:r>
          </a:p>
          <a:p>
            <a:pPr marL="0" indent="0">
              <a:buNone/>
            </a:pPr>
            <a:r>
              <a:rPr lang="nb-NO" sz="2400" smtClean="0">
                <a:latin typeface="Calibri" pitchFamily="34" charset="0"/>
              </a:rPr>
              <a:t>Felles for hele LV:</a:t>
            </a:r>
          </a:p>
          <a:p>
            <a:r>
              <a:rPr lang="nb-NO" sz="2400">
                <a:latin typeface="Calibri" pitchFamily="34" charset="0"/>
              </a:rPr>
              <a:t>Alle nyansatte skal gjennomgå en basisopplæring i henhold til definert plan for hvert enkelt fagområde de er ment å betjene. Videre opplæring vurderes i forhold til hvilket kompetansenivå vedkommende skal ha. De ansatte sertifiseres for de oppgavene de skal utføre, i henhold til laboratorienes egne opplæringsprosedyrer. Ansatte kan ikke utføre en arbeidsoppgave selvstendig, hvis de ikke er sertifisert for den. Nærmeste leder er ansvarlig for at den faglige opplæringen, sertifisering, resertifisering, opplæring i nye eller endrede rutiner og spesialopplæring gjennomføres, dokumenteres og godkjennes. </a:t>
            </a:r>
          </a:p>
          <a:p>
            <a:pPr marL="0" indent="0">
              <a:buNone/>
            </a:pPr>
            <a:endParaRPr lang="nb-NO" sz="2400">
              <a:latin typeface="Calibri" pitchFamily="34" charset="0"/>
            </a:endParaRPr>
          </a:p>
          <a:p>
            <a:pPr marL="0" indent="0">
              <a:buNone/>
            </a:pPr>
            <a:endParaRPr lang="nb-NO" sz="2400">
              <a:latin typeface="Calibri" pitchFamily="34" charset="0"/>
            </a:endParaRPr>
          </a:p>
        </p:txBody>
      </p:sp>
    </p:spTree>
    <p:extLst>
      <p:ext uri="{BB962C8B-B14F-4D97-AF65-F5344CB8AC3E}">
        <p14:creationId xmlns:p14="http://schemas.microsoft.com/office/powerpoint/2010/main" val="1646852733"/>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smtClean="0">
                <a:latin typeface="Calibri" pitchFamily="34" charset="0"/>
              </a:rPr>
              <a:t>11. Personale</a:t>
            </a:r>
            <a:endParaRPr lang="nb-NO" sz="3200">
              <a:latin typeface="Calibri" pitchFamily="34" charset="0"/>
            </a:endParaRPr>
          </a:p>
        </p:txBody>
      </p:sp>
      <p:sp>
        <p:nvSpPr>
          <p:cNvPr id="3" name="Plassholder for innhold 2"/>
          <p:cNvSpPr>
            <a:spLocks noGrp="1"/>
          </p:cNvSpPr>
          <p:nvPr>
            <p:ph idx="1"/>
          </p:nvPr>
        </p:nvSpPr>
        <p:spPr>
          <a:xfrm>
            <a:off x="416496" y="1196752"/>
            <a:ext cx="9145015" cy="5328592"/>
          </a:xfrm>
        </p:spPr>
        <p:txBody>
          <a:bodyPr/>
          <a:lstStyle/>
          <a:p>
            <a:pPr marL="0" indent="0">
              <a:buNone/>
            </a:pPr>
            <a:r>
              <a:rPr lang="nb-NO" b="1">
                <a:latin typeface="Calibri" pitchFamily="34" charset="0"/>
              </a:rPr>
              <a:t>Opplæring, sertifisering og resertifisering, forts</a:t>
            </a:r>
            <a:r>
              <a:rPr lang="nb-NO" b="1" smtClean="0">
                <a:latin typeface="Calibri" pitchFamily="34" charset="0"/>
              </a:rPr>
              <a:t>.</a:t>
            </a:r>
          </a:p>
          <a:p>
            <a:r>
              <a:rPr lang="nb-NO" sz="2400" smtClean="0">
                <a:latin typeface="Calibri" pitchFamily="34" charset="0"/>
              </a:rPr>
              <a:t>De </a:t>
            </a:r>
            <a:r>
              <a:rPr lang="nb-NO" sz="2400">
                <a:latin typeface="Calibri" pitchFamily="34" charset="0"/>
              </a:rPr>
              <a:t>ansatte er pliktig til å følge laboratoriets opplæringsplaner, holde seg orientert om laboratorievirksomhetens administrative prosedyrer og systemer, delta på internundervisning, personalmøter og andre arenaer for informasjon.  </a:t>
            </a:r>
            <a:endParaRPr lang="nb-NO" sz="2400" smtClean="0">
              <a:latin typeface="Calibri" pitchFamily="34" charset="0"/>
            </a:endParaRPr>
          </a:p>
          <a:p>
            <a:pPr marL="0" indent="0">
              <a:buNone/>
            </a:pPr>
            <a:endParaRPr lang="nb-NO" sz="2400">
              <a:latin typeface="Calibri" pitchFamily="34" charset="0"/>
            </a:endParaRPr>
          </a:p>
          <a:p>
            <a:r>
              <a:rPr lang="nb-NO" sz="2400">
                <a:latin typeface="Calibri" pitchFamily="34" charset="0"/>
              </a:rPr>
              <a:t>Hver enkelt arbeidstaker har et selvstendig ansvar for å holde seg faglig oppdatert. Arbeidsgiver skal i henhold til </a:t>
            </a:r>
            <a:r>
              <a:rPr lang="nb-NO" sz="2400" u="sng">
                <a:latin typeface="Calibri" pitchFamily="34" charset="0"/>
                <a:hlinkClick r:id="rId2" tgtFrame="_blank" tooltip="XRF00020 - Spesialisthelsetjenesteloven"/>
              </a:rPr>
              <a:t>Spesialisthelsetjenesteloven</a:t>
            </a:r>
            <a:r>
              <a:rPr lang="nb-NO" sz="2400">
                <a:latin typeface="Calibri" pitchFamily="34" charset="0"/>
              </a:rPr>
              <a:t> legge til rette for at de ansatte får nødvendig opplæring.  Det gjøres løpende avdelingsvise vurderinger av relevante kurs, etter- og videreutdanning og deltagelse på dette, ut fra avdelingenes ressurser og behov. Kompetansebehov skal meldes nærmeste </a:t>
            </a:r>
            <a:r>
              <a:rPr lang="nb-NO" sz="2400" smtClean="0">
                <a:latin typeface="Calibri" pitchFamily="34" charset="0"/>
              </a:rPr>
              <a:t>leder.</a:t>
            </a:r>
            <a:endParaRPr lang="nb-NO" sz="2400"/>
          </a:p>
        </p:txBody>
      </p:sp>
    </p:spTree>
    <p:extLst>
      <p:ext uri="{BB962C8B-B14F-4D97-AF65-F5344CB8AC3E}">
        <p14:creationId xmlns:p14="http://schemas.microsoft.com/office/powerpoint/2010/main" val="1607349415"/>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smtClean="0">
                <a:latin typeface="Calibri" pitchFamily="34" charset="0"/>
              </a:rPr>
              <a:t>11. Personale</a:t>
            </a:r>
            <a:endParaRPr lang="nb-NO" sz="3200">
              <a:latin typeface="Calibri" pitchFamily="34" charset="0"/>
            </a:endParaRPr>
          </a:p>
        </p:txBody>
      </p:sp>
      <p:sp>
        <p:nvSpPr>
          <p:cNvPr id="3" name="Plassholder for innhold 2"/>
          <p:cNvSpPr>
            <a:spLocks noGrp="1"/>
          </p:cNvSpPr>
          <p:nvPr>
            <p:ph idx="1"/>
          </p:nvPr>
        </p:nvSpPr>
        <p:spPr>
          <a:xfrm>
            <a:off x="344488" y="981943"/>
            <a:ext cx="9073008" cy="5615409"/>
          </a:xfrm>
        </p:spPr>
        <p:txBody>
          <a:bodyPr/>
          <a:lstStyle/>
          <a:p>
            <a:pPr marL="0" indent="0">
              <a:buNone/>
            </a:pPr>
            <a:r>
              <a:rPr lang="nb-NO" b="1" smtClean="0">
                <a:latin typeface="Calibri" pitchFamily="34" charset="0"/>
              </a:rPr>
              <a:t>Registrering av CV</a:t>
            </a:r>
          </a:p>
          <a:p>
            <a:r>
              <a:rPr lang="nb-NO" sz="2400">
                <a:latin typeface="Calibri" pitchFamily="34" charset="0"/>
              </a:rPr>
              <a:t>Alle medarbeidere i SSHF har tilgang til å registrere og vedlikeholde sin egen CV i Personalportalen. </a:t>
            </a:r>
            <a:r>
              <a:rPr lang="nb-NO" sz="2400" smtClean="0">
                <a:latin typeface="Calibri" pitchFamily="34" charset="0"/>
              </a:rPr>
              <a:t>Denne skal oppdateres jevnlig.</a:t>
            </a:r>
            <a:endParaRPr lang="nb-NO" sz="2400">
              <a:latin typeface="Calibri" pitchFamily="34" charset="0"/>
            </a:endParaRPr>
          </a:p>
          <a:p>
            <a:r>
              <a:rPr lang="nb-NO" sz="2400">
                <a:latin typeface="Calibri" pitchFamily="34" charset="0"/>
              </a:rPr>
              <a:t>Leder kan lese CV-en, men ikke gjøre endringer på den</a:t>
            </a:r>
            <a:r>
              <a:rPr lang="nb-NO" sz="2400" smtClean="0">
                <a:latin typeface="Calibri" pitchFamily="34" charset="0"/>
              </a:rPr>
              <a:t>.</a:t>
            </a:r>
          </a:p>
          <a:p>
            <a:r>
              <a:rPr lang="nb-NO" sz="2400" smtClean="0">
                <a:latin typeface="Calibri" pitchFamily="34" charset="0"/>
              </a:rPr>
              <a:t>Registrering:</a:t>
            </a:r>
          </a:p>
          <a:p>
            <a:pPr lvl="1"/>
            <a:r>
              <a:rPr lang="nb-NO" sz="2000" smtClean="0">
                <a:latin typeface="Calibri" pitchFamily="34" charset="0"/>
              </a:rPr>
              <a:t>Klikk på navnet ditt oppe i høyre hjørnet</a:t>
            </a:r>
          </a:p>
          <a:p>
            <a:pPr lvl="1"/>
            <a:r>
              <a:rPr lang="nb-NO" sz="2000" smtClean="0">
                <a:latin typeface="Calibri" pitchFamily="34" charset="0"/>
              </a:rPr>
              <a:t>Klikk  på «personlig»</a:t>
            </a:r>
          </a:p>
          <a:p>
            <a:pPr lvl="1"/>
            <a:endParaRPr lang="nb-NO" sz="2000">
              <a:latin typeface="Calibri" pitchFamily="34" charset="0"/>
            </a:endParaRPr>
          </a:p>
          <a:p>
            <a:pPr lvl="1"/>
            <a:endParaRPr lang="nb-NO" sz="2000" smtClean="0">
              <a:latin typeface="Calibri" pitchFamily="34" charset="0"/>
            </a:endParaRPr>
          </a:p>
          <a:p>
            <a:pPr lvl="1"/>
            <a:r>
              <a:rPr lang="nb-NO" sz="2000" smtClean="0">
                <a:latin typeface="Calibri" pitchFamily="34" charset="0"/>
              </a:rPr>
              <a:t>Klikk på «Curriculum vitae» </a:t>
            </a:r>
            <a:endParaRPr lang="nb-NO" sz="2000">
              <a:latin typeface="Calibri" pitchFamily="34" charset="0"/>
            </a:endParaRPr>
          </a:p>
          <a:p>
            <a:pPr marL="0" indent="0">
              <a:buNone/>
            </a:pPr>
            <a:endParaRPr lang="nb-NO" smtClean="0">
              <a:latin typeface="Calibri" pitchFamily="34" charset="0"/>
            </a:endParaRPr>
          </a:p>
          <a:p>
            <a:pPr marL="0" indent="0">
              <a:buNone/>
            </a:pPr>
            <a:r>
              <a:rPr lang="nb-NO" b="1" smtClean="0">
                <a:latin typeface="Calibri" pitchFamily="34" charset="0"/>
              </a:rPr>
              <a:t> 	</a:t>
            </a:r>
          </a:p>
          <a:p>
            <a:pPr marL="0" indent="0">
              <a:buNone/>
            </a:pPr>
            <a:endParaRPr lang="nb-NO" b="1">
              <a:latin typeface="Calibri" pitchFamily="34" charset="0"/>
            </a:endParaRPr>
          </a:p>
        </p:txBody>
      </p:sp>
      <p:pic>
        <p:nvPicPr>
          <p:cNvPr id="4" name="Bilde 3"/>
          <p:cNvPicPr>
            <a:picLocks noChangeAspect="1"/>
          </p:cNvPicPr>
          <p:nvPr/>
        </p:nvPicPr>
        <p:blipFill>
          <a:blip r:embed="rId3"/>
          <a:stretch>
            <a:fillRect/>
          </a:stretch>
        </p:blipFill>
        <p:spPr>
          <a:xfrm>
            <a:off x="1166044" y="4149080"/>
            <a:ext cx="7315200" cy="579884"/>
          </a:xfrm>
          <a:prstGeom prst="rect">
            <a:avLst/>
          </a:prstGeom>
        </p:spPr>
      </p:pic>
      <p:pic>
        <p:nvPicPr>
          <p:cNvPr id="5" name="Bilde 4"/>
          <p:cNvPicPr>
            <a:picLocks noChangeAspect="1"/>
          </p:cNvPicPr>
          <p:nvPr/>
        </p:nvPicPr>
        <p:blipFill>
          <a:blip r:embed="rId4"/>
          <a:stretch>
            <a:fillRect/>
          </a:stretch>
        </p:blipFill>
        <p:spPr>
          <a:xfrm>
            <a:off x="4232920" y="4790910"/>
            <a:ext cx="2448272" cy="1687406"/>
          </a:xfrm>
          <a:prstGeom prst="rect">
            <a:avLst/>
          </a:prstGeom>
        </p:spPr>
      </p:pic>
    </p:spTree>
    <p:extLst>
      <p:ext uri="{BB962C8B-B14F-4D97-AF65-F5344CB8AC3E}">
        <p14:creationId xmlns:p14="http://schemas.microsoft.com/office/powerpoint/2010/main" val="3405317767"/>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smtClean="0">
                <a:latin typeface="Calibri" pitchFamily="34" charset="0"/>
              </a:rPr>
              <a:t>11. Personale</a:t>
            </a:r>
            <a:endParaRPr lang="nb-NO" sz="3200">
              <a:latin typeface="Calibri" pitchFamily="34" charset="0"/>
            </a:endParaRPr>
          </a:p>
        </p:txBody>
      </p:sp>
      <p:sp>
        <p:nvSpPr>
          <p:cNvPr id="3" name="Plassholder for innhold 2"/>
          <p:cNvSpPr>
            <a:spLocks noGrp="1"/>
          </p:cNvSpPr>
          <p:nvPr>
            <p:ph idx="1"/>
          </p:nvPr>
        </p:nvSpPr>
        <p:spPr>
          <a:xfrm>
            <a:off x="1352600" y="909934"/>
            <a:ext cx="7848873" cy="430833"/>
          </a:xfrm>
        </p:spPr>
        <p:txBody>
          <a:bodyPr/>
          <a:lstStyle/>
          <a:p>
            <a:pPr marL="0" indent="0">
              <a:buNone/>
            </a:pPr>
            <a:r>
              <a:rPr lang="nb-NO" sz="2400" err="1" smtClean="0">
                <a:latin typeface="Calibri" pitchFamily="34" charset="0"/>
                <a:hlinkClick r:id="rId3" tgtFrame="_blank"/>
              </a:rPr>
              <a:t>Labhåndboka</a:t>
            </a:r>
            <a:r>
              <a:rPr lang="nb-NO" sz="2400" smtClean="0">
                <a:latin typeface="Calibri" pitchFamily="34" charset="0"/>
              </a:rPr>
              <a:t>, velg «A til Å» og Fagoppslag:</a:t>
            </a:r>
            <a:endParaRPr lang="nb-NO" sz="2400" smtClean="0"/>
          </a:p>
          <a:p>
            <a:endParaRPr lang="nb-NO" sz="2400"/>
          </a:p>
          <a:p>
            <a:endParaRPr lang="nb-NO" sz="2400" smtClean="0"/>
          </a:p>
          <a:p>
            <a:endParaRPr lang="nb-NO" sz="2400"/>
          </a:p>
          <a:p>
            <a:endParaRPr lang="nb-NO" sz="2400" smtClean="0">
              <a:sym typeface="Wingdings" panose="05000000000000000000" pitchFamily="2" charset="2"/>
            </a:endParaRPr>
          </a:p>
          <a:p>
            <a:endParaRPr lang="nb-NO" sz="2400">
              <a:sym typeface="Wingdings" panose="05000000000000000000" pitchFamily="2" charset="2"/>
            </a:endParaRPr>
          </a:p>
          <a:p>
            <a:endParaRPr lang="nb-NO" sz="2400" smtClean="0">
              <a:sym typeface="Wingdings" panose="05000000000000000000" pitchFamily="2" charset="2"/>
            </a:endParaRPr>
          </a:p>
          <a:p>
            <a:endParaRPr lang="nb-NO" sz="2400">
              <a:sym typeface="Wingdings" panose="05000000000000000000" pitchFamily="2" charset="2"/>
            </a:endParaRPr>
          </a:p>
          <a:p>
            <a:pPr marL="0" indent="0">
              <a:buNone/>
            </a:pPr>
            <a:endParaRPr lang="nb-NO" sz="2400" smtClean="0"/>
          </a:p>
          <a:p>
            <a:endParaRPr lang="nb-NO"/>
          </a:p>
        </p:txBody>
      </p:sp>
      <p:pic>
        <p:nvPicPr>
          <p:cNvPr id="4" name="Bilde 3"/>
          <p:cNvPicPr>
            <a:picLocks noChangeAspect="1"/>
          </p:cNvPicPr>
          <p:nvPr/>
        </p:nvPicPr>
        <p:blipFill>
          <a:blip r:embed="rId4"/>
          <a:stretch>
            <a:fillRect/>
          </a:stretch>
        </p:blipFill>
        <p:spPr>
          <a:xfrm>
            <a:off x="344488" y="1628799"/>
            <a:ext cx="8496944" cy="4415735"/>
          </a:xfrm>
          <a:prstGeom prst="rect">
            <a:avLst/>
          </a:prstGeom>
        </p:spPr>
      </p:pic>
      <p:sp>
        <p:nvSpPr>
          <p:cNvPr id="6" name="Ellipse 5"/>
          <p:cNvSpPr/>
          <p:nvPr/>
        </p:nvSpPr>
        <p:spPr>
          <a:xfrm>
            <a:off x="1064568" y="1608844"/>
            <a:ext cx="720080" cy="2359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p:cNvSpPr/>
          <p:nvPr/>
        </p:nvSpPr>
        <p:spPr>
          <a:xfrm>
            <a:off x="2144688" y="2348880"/>
            <a:ext cx="136222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0692223"/>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err="1" smtClean="0"/>
              <a:t>Labhåndboka</a:t>
            </a:r>
            <a:endParaRPr lang="nb-NO"/>
          </a:p>
        </p:txBody>
      </p:sp>
      <p:sp>
        <p:nvSpPr>
          <p:cNvPr id="3" name="Plassholder for innhold 2"/>
          <p:cNvSpPr>
            <a:spLocks noGrp="1"/>
          </p:cNvSpPr>
          <p:nvPr>
            <p:ph idx="1"/>
          </p:nvPr>
        </p:nvSpPr>
        <p:spPr>
          <a:xfrm>
            <a:off x="560513" y="981943"/>
            <a:ext cx="6624736" cy="520265"/>
          </a:xfrm>
        </p:spPr>
        <p:txBody>
          <a:bodyPr/>
          <a:lstStyle/>
          <a:p>
            <a:r>
              <a:rPr lang="nb-NO" sz="2400" smtClean="0"/>
              <a:t>Velg så Laboratoriehåndbok:</a:t>
            </a:r>
            <a:endParaRPr lang="nb-NO" sz="2400"/>
          </a:p>
        </p:txBody>
      </p:sp>
      <p:pic>
        <p:nvPicPr>
          <p:cNvPr id="5" name="Bilde 4"/>
          <p:cNvPicPr>
            <a:picLocks noChangeAspect="1"/>
          </p:cNvPicPr>
          <p:nvPr/>
        </p:nvPicPr>
        <p:blipFill>
          <a:blip r:embed="rId2"/>
          <a:stretch>
            <a:fillRect/>
          </a:stretch>
        </p:blipFill>
        <p:spPr>
          <a:xfrm>
            <a:off x="416495" y="1502208"/>
            <a:ext cx="5983113" cy="5023136"/>
          </a:xfrm>
          <a:prstGeom prst="rect">
            <a:avLst/>
          </a:prstGeom>
        </p:spPr>
      </p:pic>
      <p:sp>
        <p:nvSpPr>
          <p:cNvPr id="6" name="Avrundet rektangel 5"/>
          <p:cNvSpPr/>
          <p:nvPr/>
        </p:nvSpPr>
        <p:spPr>
          <a:xfrm>
            <a:off x="992560" y="5589240"/>
            <a:ext cx="93610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p:nvSpPr>
        <p:spPr>
          <a:xfrm>
            <a:off x="6825208" y="2996952"/>
            <a:ext cx="2880320"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mtClean="0">
                <a:solidFill>
                  <a:schemeClr val="tx1"/>
                </a:solidFill>
              </a:rPr>
              <a:t>I Laboratoriehåndboka er det lagt ut informasjon om prøvetaking, utstyr, merking av prøver, svartider, rekvisisjoner og mye mer</a:t>
            </a:r>
            <a:endParaRPr lang="nb-NO">
              <a:solidFill>
                <a:schemeClr val="tx1"/>
              </a:solidFill>
            </a:endParaRPr>
          </a:p>
        </p:txBody>
      </p:sp>
    </p:spTree>
    <p:extLst>
      <p:ext uri="{BB962C8B-B14F-4D97-AF65-F5344CB8AC3E}">
        <p14:creationId xmlns:p14="http://schemas.microsoft.com/office/powerpoint/2010/main" val="3595953233"/>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a:latin typeface="Calibri" pitchFamily="34" charset="0"/>
              </a:rPr>
              <a:t>11. Personale</a:t>
            </a:r>
            <a:endParaRPr lang="nb-NO" sz="3200"/>
          </a:p>
        </p:txBody>
      </p:sp>
      <p:sp>
        <p:nvSpPr>
          <p:cNvPr id="3" name="Plassholder for innhold 2"/>
          <p:cNvSpPr>
            <a:spLocks noGrp="1"/>
          </p:cNvSpPr>
          <p:nvPr>
            <p:ph idx="1"/>
          </p:nvPr>
        </p:nvSpPr>
        <p:spPr>
          <a:xfrm>
            <a:off x="488504" y="981943"/>
            <a:ext cx="8784976" cy="5543401"/>
          </a:xfrm>
        </p:spPr>
        <p:txBody>
          <a:bodyPr/>
          <a:lstStyle/>
          <a:p>
            <a:pPr marL="0" indent="0">
              <a:buNone/>
            </a:pPr>
            <a:r>
              <a:rPr lang="nb-NO" sz="2200" b="1" smtClean="0">
                <a:latin typeface="Calibri" pitchFamily="34" charset="0"/>
              </a:rPr>
              <a:t>Outlook: Bruk av fraværsassistent</a:t>
            </a:r>
          </a:p>
          <a:p>
            <a:pPr marL="0" indent="0">
              <a:buNone/>
            </a:pPr>
            <a:r>
              <a:rPr lang="nb-NO" sz="2200" smtClean="0">
                <a:latin typeface="Calibri" pitchFamily="34" charset="0"/>
              </a:rPr>
              <a:t>Ved lengre fravær fra jobb kan det være nyttig å legge inn automatiske fraværsmeldinger. Framgangsmåte: </a:t>
            </a:r>
            <a:endParaRPr lang="nb-NO" sz="2200" smtClean="0">
              <a:latin typeface="Calibri" pitchFamily="34" charset="0"/>
              <a:sym typeface="Wingdings" panose="05000000000000000000" pitchFamily="2" charset="2"/>
            </a:endParaRPr>
          </a:p>
          <a:p>
            <a:pPr marL="0" indent="0">
              <a:buNone/>
            </a:pPr>
            <a:endParaRPr lang="nb-NO" sz="2200" smtClean="0">
              <a:latin typeface="Calibri" pitchFamily="34" charset="0"/>
              <a:sym typeface="Wingdings" panose="05000000000000000000" pitchFamily="2" charset="2"/>
            </a:endParaRPr>
          </a:p>
          <a:p>
            <a:pPr marL="0" indent="0">
              <a:buNone/>
            </a:pPr>
            <a:r>
              <a:rPr lang="nb-NO" sz="2400" smtClean="0">
                <a:sym typeface="Wingdings" panose="05000000000000000000" pitchFamily="2" charset="2"/>
              </a:rPr>
              <a:t> </a:t>
            </a:r>
          </a:p>
          <a:p>
            <a:pPr marL="0" indent="0">
              <a:buNone/>
            </a:pPr>
            <a:endParaRPr lang="nb-NO" sz="2400">
              <a:sym typeface="Wingdings" panose="05000000000000000000" pitchFamily="2" charset="2"/>
            </a:endParaRPr>
          </a:p>
          <a:p>
            <a:pPr marL="0" indent="0">
              <a:buNone/>
            </a:pPr>
            <a:endParaRPr lang="nb-NO" sz="2400">
              <a:sym typeface="Wingdings" panose="05000000000000000000" pitchFamily="2" charset="2"/>
            </a:endParaRPr>
          </a:p>
          <a:p>
            <a:pPr marL="0" indent="0">
              <a:buNone/>
            </a:pPr>
            <a:r>
              <a:rPr lang="nb-NO" sz="2200" smtClean="0">
                <a:latin typeface="Calibri" pitchFamily="34" charset="0"/>
                <a:sym typeface="Wingdings" panose="05000000000000000000" pitchFamily="2" charset="2"/>
              </a:rPr>
              <a:t>Eksempel </a:t>
            </a:r>
            <a:r>
              <a:rPr lang="nb-NO" sz="2200">
                <a:latin typeface="Calibri" pitchFamily="34" charset="0"/>
                <a:sym typeface="Wingdings" panose="05000000000000000000" pitchFamily="2" charset="2"/>
              </a:rPr>
              <a:t>på </a:t>
            </a:r>
            <a:r>
              <a:rPr lang="nb-NO" sz="2200" smtClean="0">
                <a:latin typeface="Calibri" pitchFamily="34" charset="0"/>
                <a:sym typeface="Wingdings" panose="05000000000000000000" pitchFamily="2" charset="2"/>
              </a:rPr>
              <a:t>tekst:</a:t>
            </a:r>
            <a:endParaRPr lang="nb-NO" sz="2200">
              <a:latin typeface="Calibri" pitchFamily="34" charset="0"/>
            </a:endParaRPr>
          </a:p>
          <a:p>
            <a:pPr marL="0" indent="0">
              <a:buNone/>
            </a:pPr>
            <a:endParaRPr lang="nb-NO" sz="2400">
              <a:sym typeface="Wingdings" panose="05000000000000000000" pitchFamily="2" charset="2"/>
            </a:endParaRPr>
          </a:p>
          <a:p>
            <a:pPr marL="0" indent="0">
              <a:buNone/>
            </a:pPr>
            <a:r>
              <a:rPr lang="nb-NO" sz="2400" smtClean="0">
                <a:sym typeface="Wingdings" panose="05000000000000000000" pitchFamily="2" charset="2"/>
              </a:rPr>
              <a:t>                                              </a:t>
            </a:r>
            <a:endParaRPr lang="nb-NO" sz="2400"/>
          </a:p>
        </p:txBody>
      </p:sp>
      <p:pic>
        <p:nvPicPr>
          <p:cNvPr id="4" name="Bilde 3"/>
          <p:cNvPicPr>
            <a:picLocks noChangeAspect="1"/>
          </p:cNvPicPr>
          <p:nvPr/>
        </p:nvPicPr>
        <p:blipFill>
          <a:blip r:embed="rId2"/>
          <a:stretch>
            <a:fillRect/>
          </a:stretch>
        </p:blipFill>
        <p:spPr>
          <a:xfrm>
            <a:off x="488504" y="2847093"/>
            <a:ext cx="5443807" cy="864096"/>
          </a:xfrm>
          <a:prstGeom prst="rect">
            <a:avLst/>
          </a:prstGeom>
        </p:spPr>
      </p:pic>
      <p:pic>
        <p:nvPicPr>
          <p:cNvPr id="9" name="Bilde 8"/>
          <p:cNvPicPr>
            <a:picLocks noChangeAspect="1"/>
          </p:cNvPicPr>
          <p:nvPr/>
        </p:nvPicPr>
        <p:blipFill>
          <a:blip r:embed="rId3"/>
          <a:stretch>
            <a:fillRect/>
          </a:stretch>
        </p:blipFill>
        <p:spPr>
          <a:xfrm>
            <a:off x="2928468" y="3970185"/>
            <a:ext cx="2808311" cy="1774223"/>
          </a:xfrm>
          <a:prstGeom prst="rect">
            <a:avLst/>
          </a:prstGeom>
        </p:spPr>
      </p:pic>
      <p:pic>
        <p:nvPicPr>
          <p:cNvPr id="10" name="Bilde 9"/>
          <p:cNvPicPr>
            <a:picLocks noChangeAspect="1"/>
          </p:cNvPicPr>
          <p:nvPr/>
        </p:nvPicPr>
        <p:blipFill>
          <a:blip r:embed="rId4"/>
          <a:stretch>
            <a:fillRect/>
          </a:stretch>
        </p:blipFill>
        <p:spPr>
          <a:xfrm>
            <a:off x="684036" y="2337832"/>
            <a:ext cx="5248275" cy="333375"/>
          </a:xfrm>
          <a:prstGeom prst="rect">
            <a:avLst/>
          </a:prstGeom>
        </p:spPr>
      </p:pic>
      <p:sp>
        <p:nvSpPr>
          <p:cNvPr id="11" name="Ellipse 10"/>
          <p:cNvSpPr/>
          <p:nvPr/>
        </p:nvSpPr>
        <p:spPr>
          <a:xfrm>
            <a:off x="488504" y="2288785"/>
            <a:ext cx="86409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Ellipse 11"/>
          <p:cNvSpPr/>
          <p:nvPr/>
        </p:nvSpPr>
        <p:spPr>
          <a:xfrm>
            <a:off x="488504" y="2953909"/>
            <a:ext cx="1224136" cy="7572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968336936"/>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a:xfrm>
            <a:off x="560512" y="332656"/>
            <a:ext cx="8928992" cy="1224136"/>
          </a:xfrm>
        </p:spPr>
        <p:txBody>
          <a:bodyPr/>
          <a:lstStyle/>
          <a:p>
            <a:pPr algn="ctr"/>
            <a:r>
              <a:rPr lang="nb-NO" sz="3200" smtClean="0">
                <a:latin typeface="Calibri" pitchFamily="34" charset="0"/>
              </a:rPr>
              <a:t>Til slutt:</a:t>
            </a:r>
            <a:br>
              <a:rPr lang="nb-NO" sz="3200" smtClean="0">
                <a:latin typeface="Calibri" pitchFamily="34" charset="0"/>
              </a:rPr>
            </a:br>
            <a:r>
              <a:rPr lang="nb-NO" sz="3200" smtClean="0">
                <a:latin typeface="Calibri" pitchFamily="34" charset="0"/>
              </a:rPr>
              <a:t>Kvalitetsarbeid er morsomt og fullt av muligheter</a:t>
            </a:r>
            <a:br>
              <a:rPr lang="nb-NO" b="0" smtClean="0"/>
            </a:br>
            <a:endParaRPr lang="nb-NO" b="0"/>
          </a:p>
        </p:txBody>
      </p:sp>
      <p:sp>
        <p:nvSpPr>
          <p:cNvPr id="8" name="Plassholder for innhold 7"/>
          <p:cNvSpPr>
            <a:spLocks noGrp="1"/>
          </p:cNvSpPr>
          <p:nvPr>
            <p:ph idx="1"/>
          </p:nvPr>
        </p:nvSpPr>
        <p:spPr>
          <a:xfrm>
            <a:off x="849313" y="1700808"/>
            <a:ext cx="7632700" cy="4759010"/>
          </a:xfrm>
        </p:spPr>
        <p:txBody>
          <a:bodyPr/>
          <a:lstStyle/>
          <a:p>
            <a:pPr marL="0" indent="0">
              <a:buNone/>
            </a:pPr>
            <a:r>
              <a:rPr lang="nb-NO" smtClean="0">
                <a:latin typeface="Calibri" pitchFamily="34" charset="0"/>
              </a:rPr>
              <a:t>Kvalitetssystemet vårt er et viktig verktøy for å kunne gjøre en god jobb. Bli kjent i systemet, lær deg å bruke det aktivt – og kom gjerne med forslag til forbedringer.</a:t>
            </a:r>
          </a:p>
          <a:p>
            <a:pPr marL="0" indent="0">
              <a:buNone/>
            </a:pPr>
            <a:r>
              <a:rPr lang="nb-NO" smtClean="0">
                <a:latin typeface="Calibri" pitchFamily="34" charset="0"/>
              </a:rPr>
              <a:t>Tilbakemeldinger på godt og vondt mottas med takk</a:t>
            </a:r>
            <a:r>
              <a:rPr lang="nb-NO" smtClean="0">
                <a:latin typeface="Calibri" pitchFamily="34" charset="0"/>
                <a:sym typeface="Wingdings" panose="05000000000000000000" pitchFamily="2" charset="2"/>
              </a:rPr>
              <a:t></a:t>
            </a:r>
            <a:endParaRPr lang="nb-NO" smtClean="0">
              <a:latin typeface="Calibri" pitchFamily="34" charset="0"/>
            </a:endParaRPr>
          </a:p>
        </p:txBody>
      </p:sp>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688" y="3979142"/>
            <a:ext cx="3816424" cy="2480676"/>
          </a:xfrm>
          <a:prstGeom prst="rect">
            <a:avLst/>
          </a:prstGeom>
        </p:spPr>
      </p:pic>
    </p:spTree>
    <p:extLst>
      <p:ext uri="{BB962C8B-B14F-4D97-AF65-F5344CB8AC3E}">
        <p14:creationId xmlns:p14="http://schemas.microsoft.com/office/powerpoint/2010/main" val="293436924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a:t>1. </a:t>
            </a:r>
            <a:r>
              <a:rPr lang="nb-NO">
                <a:latin typeface="Calibri" pitchFamily="34" charset="0"/>
              </a:rPr>
              <a:t>Generelt om kvalitetssikring</a:t>
            </a:r>
          </a:p>
        </p:txBody>
      </p:sp>
      <p:sp>
        <p:nvSpPr>
          <p:cNvPr id="3" name="Plassholder for innhold 2"/>
          <p:cNvSpPr>
            <a:spLocks noGrp="1"/>
          </p:cNvSpPr>
          <p:nvPr>
            <p:ph idx="1"/>
          </p:nvPr>
        </p:nvSpPr>
        <p:spPr/>
        <p:txBody>
          <a:bodyPr/>
          <a:lstStyle/>
          <a:p>
            <a:pPr marL="0" indent="0">
              <a:buNone/>
            </a:pPr>
            <a:r>
              <a:rPr lang="nb-NO" sz="2200" smtClean="0">
                <a:latin typeface="Calibri" pitchFamily="34" charset="0"/>
              </a:rPr>
              <a:t>Det jobbes </a:t>
            </a:r>
            <a:r>
              <a:rPr lang="nb-NO" sz="2200">
                <a:latin typeface="Calibri" pitchFamily="34" charset="0"/>
              </a:rPr>
              <a:t>kontinuerlig med å </a:t>
            </a:r>
            <a:r>
              <a:rPr lang="nb-NO" sz="2200" u="sng">
                <a:latin typeface="Calibri" pitchFamily="34" charset="0"/>
              </a:rPr>
              <a:t>forebygge</a:t>
            </a:r>
            <a:r>
              <a:rPr lang="nb-NO" sz="2200">
                <a:latin typeface="Calibri" pitchFamily="34" charset="0"/>
              </a:rPr>
              <a:t>, </a:t>
            </a:r>
            <a:r>
              <a:rPr lang="nb-NO" sz="2200" u="sng">
                <a:latin typeface="Calibri" pitchFamily="34" charset="0"/>
              </a:rPr>
              <a:t>avdekke</a:t>
            </a:r>
            <a:r>
              <a:rPr lang="nb-NO" sz="2200">
                <a:latin typeface="Calibri" pitchFamily="34" charset="0"/>
              </a:rPr>
              <a:t> og </a:t>
            </a:r>
            <a:r>
              <a:rPr lang="nb-NO" sz="2200" u="sng">
                <a:latin typeface="Calibri" pitchFamily="34" charset="0"/>
              </a:rPr>
              <a:t>korrigere</a:t>
            </a:r>
            <a:r>
              <a:rPr lang="nb-NO" sz="2200">
                <a:latin typeface="Calibri" pitchFamily="34" charset="0"/>
              </a:rPr>
              <a:t> </a:t>
            </a:r>
            <a:r>
              <a:rPr lang="nb-NO" sz="2200" smtClean="0">
                <a:latin typeface="Calibri" pitchFamily="34" charset="0"/>
              </a:rPr>
              <a:t>avvik </a:t>
            </a:r>
            <a:r>
              <a:rPr lang="nb-NO" sz="2200">
                <a:latin typeface="Calibri" pitchFamily="34" charset="0"/>
              </a:rPr>
              <a:t>i </a:t>
            </a:r>
            <a:r>
              <a:rPr lang="nb-NO" sz="2200" smtClean="0">
                <a:latin typeface="Calibri" pitchFamily="34" charset="0"/>
              </a:rPr>
              <a:t>avdelingen. </a:t>
            </a:r>
            <a:endParaRPr lang="nb-NO" sz="2200">
              <a:latin typeface="Calibri" pitchFamily="34" charset="0"/>
            </a:endParaRPr>
          </a:p>
          <a:p>
            <a:pPr marL="0" indent="0">
              <a:buNone/>
            </a:pPr>
            <a:endParaRPr lang="nb-NO" sz="2200" u="sng" smtClean="0">
              <a:latin typeface="Calibri" pitchFamily="34" charset="0"/>
            </a:endParaRPr>
          </a:p>
          <a:p>
            <a:pPr marL="0" indent="0">
              <a:buNone/>
            </a:pPr>
            <a:r>
              <a:rPr lang="nb-NO" sz="2200" u="sng" smtClean="0">
                <a:latin typeface="Calibri" pitchFamily="34" charset="0"/>
              </a:rPr>
              <a:t>Forebygge</a:t>
            </a:r>
            <a:r>
              <a:rPr lang="nb-NO" sz="2200" smtClean="0">
                <a:latin typeface="Calibri" pitchFamily="34" charset="0"/>
              </a:rPr>
              <a:t>: Opplæring (sertifisering/resertifisering), prosedyrer, validering/verifisering, risikovurderinger, vedlikehold, veiledning </a:t>
            </a:r>
          </a:p>
          <a:p>
            <a:pPr marL="0" indent="0">
              <a:buNone/>
            </a:pPr>
            <a:endParaRPr lang="nb-NO" sz="2200" u="sng" smtClean="0">
              <a:latin typeface="Calibri" pitchFamily="34" charset="0"/>
            </a:endParaRPr>
          </a:p>
          <a:p>
            <a:pPr marL="0" indent="0">
              <a:buNone/>
            </a:pPr>
            <a:r>
              <a:rPr lang="nb-NO" sz="2200" u="sng" smtClean="0">
                <a:latin typeface="Calibri" pitchFamily="34" charset="0"/>
              </a:rPr>
              <a:t>Avdekke</a:t>
            </a:r>
            <a:r>
              <a:rPr lang="nb-NO" sz="2200" smtClean="0">
                <a:latin typeface="Calibri" pitchFamily="34" charset="0"/>
              </a:rPr>
              <a:t>: Kontrollrutiner (utstyr og undersøkelser), Deltar i ekstern kvalitetsvurdering (SLP/ringtester), avvikssystem, revisjoner, kvalitetsindikatorer</a:t>
            </a:r>
          </a:p>
          <a:p>
            <a:pPr marL="0" indent="0">
              <a:buNone/>
            </a:pPr>
            <a:endParaRPr lang="nb-NO" sz="2200" u="sng" smtClean="0">
              <a:latin typeface="Calibri" pitchFamily="34" charset="0"/>
            </a:endParaRPr>
          </a:p>
          <a:p>
            <a:pPr marL="0" indent="0">
              <a:buNone/>
            </a:pPr>
            <a:r>
              <a:rPr lang="nb-NO" sz="2200" u="sng" smtClean="0">
                <a:latin typeface="Calibri" pitchFamily="34" charset="0"/>
              </a:rPr>
              <a:t>Korrigere</a:t>
            </a:r>
            <a:r>
              <a:rPr lang="nb-NO" sz="2200" smtClean="0">
                <a:latin typeface="Calibri" pitchFamily="34" charset="0"/>
              </a:rPr>
              <a:t>: Dokumentstyring (EK, rutiner for endring og oppdatering), revisjoner og ledelsens gjennomgang, tilbakemelding til personell </a:t>
            </a:r>
            <a:endParaRPr lang="nb-NO" sz="2200">
              <a:latin typeface="Calibri" pitchFamily="34" charset="0"/>
            </a:endParaRPr>
          </a:p>
        </p:txBody>
      </p:sp>
    </p:spTree>
    <p:extLst>
      <p:ext uri="{BB962C8B-B14F-4D97-AF65-F5344CB8AC3E}">
        <p14:creationId xmlns:p14="http://schemas.microsoft.com/office/powerpoint/2010/main" val="3378292759"/>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a:t>2</a:t>
            </a:r>
            <a:r>
              <a:rPr lang="nb-NO" smtClean="0"/>
              <a:t>. Kvalitetsstyringssystemet</a:t>
            </a:r>
            <a:endParaRPr lang="nb-NO"/>
          </a:p>
        </p:txBody>
      </p:sp>
      <p:sp>
        <p:nvSpPr>
          <p:cNvPr id="3" name="Plassholder for innhold 2"/>
          <p:cNvSpPr>
            <a:spLocks noGrp="1"/>
          </p:cNvSpPr>
          <p:nvPr>
            <p:ph idx="1"/>
          </p:nvPr>
        </p:nvSpPr>
        <p:spPr/>
        <p:txBody>
          <a:bodyPr/>
          <a:lstStyle/>
          <a:p>
            <a:r>
              <a:rPr lang="nb-NO" sz="2600" smtClean="0">
                <a:latin typeface="Calibri" pitchFamily="34" charset="0"/>
              </a:rPr>
              <a:t>Et styringssystem for å rettlede og styre en organisasjon når det gjelder kvalitet</a:t>
            </a:r>
          </a:p>
          <a:p>
            <a:endParaRPr lang="nb-NO" sz="2600">
              <a:latin typeface="Calibri"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22054" t="15582" r="17857" b="9489"/>
          <a:stretch>
            <a:fillRect/>
          </a:stretch>
        </p:blipFill>
        <p:spPr bwMode="auto">
          <a:xfrm>
            <a:off x="1204623" y="2420888"/>
            <a:ext cx="5111799" cy="3456036"/>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138139"/>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tel 1"/>
          <p:cNvSpPr>
            <a:spLocks noGrp="1"/>
          </p:cNvSpPr>
          <p:nvPr>
            <p:ph type="title"/>
          </p:nvPr>
        </p:nvSpPr>
        <p:spPr/>
        <p:txBody>
          <a:bodyPr/>
          <a:lstStyle/>
          <a:p>
            <a:r>
              <a:rPr lang="nb-NO" sz="3200">
                <a:latin typeface="Calibri" pitchFamily="34" charset="0"/>
              </a:rPr>
              <a:t>2</a:t>
            </a:r>
            <a:r>
              <a:rPr lang="nb-NO" sz="3200" smtClean="0">
                <a:latin typeface="Calibri" pitchFamily="34" charset="0"/>
              </a:rPr>
              <a:t>. Kvalitetssystemet vårt</a:t>
            </a:r>
            <a:endParaRPr lang="nb-NO" sz="3200">
              <a:latin typeface="Calibri" pitchFamily="34" charset="0"/>
            </a:endParaRPr>
          </a:p>
        </p:txBody>
      </p:sp>
      <p:sp>
        <p:nvSpPr>
          <p:cNvPr id="3" name="Plassholder for innhold 2"/>
          <p:cNvSpPr>
            <a:spLocks noGrp="1"/>
          </p:cNvSpPr>
          <p:nvPr>
            <p:ph idx="1"/>
          </p:nvPr>
        </p:nvSpPr>
        <p:spPr>
          <a:xfrm>
            <a:off x="92386" y="1124319"/>
            <a:ext cx="9145016" cy="5184576"/>
          </a:xfrm>
        </p:spPr>
        <p:txBody>
          <a:bodyPr/>
          <a:lstStyle/>
          <a:p>
            <a:r>
              <a:rPr lang="nb-NO" sz="2600" smtClean="0">
                <a:latin typeface="Calibri" pitchFamily="34" charset="0"/>
              </a:rPr>
              <a:t>Elektronisk Kvalitetshåndbok, EK,  sikrer at alle dokumenter blir godkjent av autorisert personell</a:t>
            </a:r>
          </a:p>
          <a:p>
            <a:r>
              <a:rPr lang="nb-NO" sz="2600" smtClean="0">
                <a:latin typeface="Calibri" pitchFamily="34" charset="0"/>
              </a:rPr>
              <a:t>Kun godkjente dokumenter er tilgjengelig i EKWeb, gammel versjon arkiveres automatisk når ny versjon tas i bruk</a:t>
            </a:r>
          </a:p>
          <a:p>
            <a:r>
              <a:rPr lang="nb-NO" sz="2600" smtClean="0">
                <a:latin typeface="Calibri" pitchFamily="34" charset="0"/>
              </a:rPr>
              <a:t>Dokumentene revideres ved behov eller etter oppsatt revisjonsintervall</a:t>
            </a:r>
          </a:p>
          <a:p>
            <a:r>
              <a:rPr lang="nb-NO" sz="2600" smtClean="0">
                <a:latin typeface="Calibri" pitchFamily="34" charset="0"/>
              </a:rPr>
              <a:t>Dokumentene er unikt identifisert ved dokument-ID</a:t>
            </a:r>
          </a:p>
          <a:p>
            <a:r>
              <a:rPr lang="nb-NO" sz="2600" smtClean="0">
                <a:latin typeface="Calibri" pitchFamily="34" charset="0"/>
              </a:rPr>
              <a:t>For å komme inn på EKWeb går man inn på Intranett, velger Kvalitetsportalen og deretter EK-dokumenter:</a:t>
            </a:r>
          </a:p>
          <a:p>
            <a:pPr marL="0" indent="0">
              <a:buNone/>
            </a:pPr>
            <a:endParaRPr lang="nb-NO" sz="2600" smtClean="0">
              <a:latin typeface="Calibri" pitchFamily="34" charset="0"/>
            </a:endParaRPr>
          </a:p>
          <a:p>
            <a:pPr marL="457200" lvl="1" indent="0">
              <a:buNone/>
            </a:pPr>
            <a:endParaRPr lang="nb-NO" sz="2600">
              <a:latin typeface="Calibri" pitchFamily="34" charset="0"/>
            </a:endParaRPr>
          </a:p>
          <a:p>
            <a:pPr lvl="1"/>
            <a:endParaRPr lang="nb-NO" sz="2600" smtClean="0">
              <a:latin typeface="Calibri" pitchFamily="34" charset="0"/>
            </a:endParaRPr>
          </a:p>
          <a:p>
            <a:pPr marL="457200" lvl="1" indent="0">
              <a:buNone/>
            </a:pPr>
            <a:endParaRPr lang="nb-NO" sz="2600" smtClean="0">
              <a:latin typeface="Calibri" pitchFamily="34" charset="0"/>
              <a:hlinkClick r:id="rId3"/>
            </a:endParaRPr>
          </a:p>
          <a:p>
            <a:pPr marL="457200" lvl="1" indent="0">
              <a:buNone/>
            </a:pPr>
            <a:endParaRPr lang="nb-NO" sz="2600" smtClean="0">
              <a:latin typeface="Calibri" pitchFamily="34" charset="0"/>
              <a:hlinkClick r:id="rId3"/>
            </a:endParaRPr>
          </a:p>
          <a:p>
            <a:pPr marL="0" indent="0">
              <a:buNone/>
            </a:pPr>
            <a:endParaRPr lang="nb-NO" sz="2600" smtClean="0">
              <a:latin typeface="Calibri" pitchFamily="34" charset="0"/>
              <a:hlinkClick r:id="rId3"/>
            </a:endParaRPr>
          </a:p>
          <a:p>
            <a:pPr marL="0" indent="0">
              <a:buNone/>
            </a:pPr>
            <a:endParaRPr lang="nb-NO"/>
          </a:p>
        </p:txBody>
      </p:sp>
      <p:pic>
        <p:nvPicPr>
          <p:cNvPr id="4" name="Bilde 3"/>
          <p:cNvPicPr>
            <a:picLocks noChangeAspect="1"/>
          </p:cNvPicPr>
          <p:nvPr/>
        </p:nvPicPr>
        <p:blipFill>
          <a:blip r:embed="rId4"/>
          <a:stretch>
            <a:fillRect/>
          </a:stretch>
        </p:blipFill>
        <p:spPr>
          <a:xfrm>
            <a:off x="344488" y="5057238"/>
            <a:ext cx="3503485" cy="704667"/>
          </a:xfrm>
          <a:prstGeom prst="rect">
            <a:avLst/>
          </a:prstGeom>
        </p:spPr>
      </p:pic>
      <p:pic>
        <p:nvPicPr>
          <p:cNvPr id="7" name="Bilde 6"/>
          <p:cNvPicPr>
            <a:picLocks noChangeAspect="1"/>
          </p:cNvPicPr>
          <p:nvPr/>
        </p:nvPicPr>
        <p:blipFill>
          <a:blip r:embed="rId5"/>
          <a:stretch>
            <a:fillRect/>
          </a:stretch>
        </p:blipFill>
        <p:spPr>
          <a:xfrm>
            <a:off x="488504" y="5779386"/>
            <a:ext cx="9014715" cy="449697"/>
          </a:xfrm>
          <a:prstGeom prst="rect">
            <a:avLst/>
          </a:prstGeom>
        </p:spPr>
      </p:pic>
    </p:spTree>
    <p:extLst>
      <p:ext uri="{BB962C8B-B14F-4D97-AF65-F5344CB8AC3E}">
        <p14:creationId xmlns:p14="http://schemas.microsoft.com/office/powerpoint/2010/main" val="3751446172"/>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Tittel 7"/>
          <p:cNvSpPr>
            <a:spLocks noGrp="1"/>
          </p:cNvSpPr>
          <p:nvPr>
            <p:ph type="title"/>
          </p:nvPr>
        </p:nvSpPr>
        <p:spPr>
          <a:xfrm>
            <a:off x="488504" y="332656"/>
            <a:ext cx="7992740" cy="1872208"/>
          </a:xfrm>
        </p:spPr>
        <p:txBody>
          <a:bodyPr/>
          <a:lstStyle/>
          <a:p>
            <a:r>
              <a:rPr lang="nb-NO" sz="3200" smtClean="0">
                <a:latin typeface="Calibri" pitchFamily="34" charset="0"/>
              </a:rPr>
              <a:t>   2. Kvalitetssystemet vårt</a:t>
            </a:r>
            <a:br>
              <a:rPr lang="nb-NO" sz="3200" smtClean="0">
                <a:latin typeface="Calibri" pitchFamily="34" charset="0"/>
              </a:rPr>
            </a:br>
            <a:br>
              <a:rPr lang="nb-NO" sz="3200" smtClean="0">
                <a:latin typeface="Calibri" pitchFamily="34" charset="0"/>
              </a:rPr>
            </a:br>
            <a:r>
              <a:rPr lang="nb-NO" sz="2600" b="0" smtClean="0">
                <a:latin typeface="Calibri" pitchFamily="34" charset="0"/>
              </a:rPr>
              <a:t>Alle dokumenter for SSHF er samlet i EKWeb. Avd. for patologi ligger under Medisinsk serviceklinikk:</a:t>
            </a:r>
            <a:endParaRPr lang="nb-NO" sz="2600" b="0">
              <a:latin typeface="Calibri" pitchFamily="34" charset="0"/>
            </a:endParaRPr>
          </a:p>
        </p:txBody>
      </p:sp>
      <p:pic>
        <p:nvPicPr>
          <p:cNvPr id="9" name="Bilde 8"/>
          <p:cNvPicPr>
            <a:picLocks noChangeAspect="1"/>
          </p:cNvPicPr>
          <p:nvPr/>
        </p:nvPicPr>
        <p:blipFill>
          <a:blip r:embed="rId3"/>
          <a:stretch>
            <a:fillRect/>
          </a:stretch>
        </p:blipFill>
        <p:spPr>
          <a:xfrm>
            <a:off x="457656" y="2204864"/>
            <a:ext cx="6034435" cy="4447691"/>
          </a:xfrm>
          <a:prstGeom prst="rect">
            <a:avLst/>
          </a:prstGeom>
        </p:spPr>
      </p:pic>
      <p:sp>
        <p:nvSpPr>
          <p:cNvPr id="3" name="Ellipse 2"/>
          <p:cNvSpPr/>
          <p:nvPr/>
        </p:nvSpPr>
        <p:spPr>
          <a:xfrm>
            <a:off x="2432721" y="4077072"/>
            <a:ext cx="1872208" cy="5040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67053052"/>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xfrm>
      </p:grpSpPr>
      <p:sp>
        <p:nvSpPr>
          <p:cNvPr id="5" name="Tittel 4"/>
          <p:cNvSpPr>
            <a:spLocks noGrp="1"/>
          </p:cNvSpPr>
          <p:nvPr>
            <p:ph type="title"/>
          </p:nvPr>
        </p:nvSpPr>
        <p:spPr/>
        <p:txBody>
          <a:bodyPr/>
          <a:lstStyle/>
          <a:p>
            <a:r>
              <a:rPr lang="nb-NO" sz="3200">
                <a:latin typeface="Calibri" pitchFamily="34" charset="0"/>
              </a:rPr>
              <a:t>2</a:t>
            </a:r>
            <a:r>
              <a:rPr lang="nb-NO" sz="3200" smtClean="0">
                <a:latin typeface="Calibri" pitchFamily="34" charset="0"/>
              </a:rPr>
              <a:t>. Kvalitetssystemet vårt</a:t>
            </a:r>
            <a:br>
              <a:rPr lang="nb-NO" sz="3200" smtClean="0">
                <a:latin typeface="Calibri" pitchFamily="34" charset="0"/>
              </a:rPr>
            </a:br>
            <a:br>
              <a:rPr lang="nb-NO" sz="2400" smtClean="0">
                <a:latin typeface="Calibri" pitchFamily="34" charset="0"/>
              </a:rPr>
            </a:br>
            <a:r>
              <a:rPr lang="nb-NO" sz="2400" u="sng" smtClean="0">
                <a:latin typeface="Calibri" pitchFamily="34" charset="0"/>
              </a:rPr>
              <a:t>Organisasjonskart</a:t>
            </a:r>
            <a:r>
              <a:rPr lang="nb-NO" sz="2400" b="0" smtClean="0">
                <a:latin typeface="Calibri" pitchFamily="34" charset="0"/>
              </a:rPr>
              <a:t> </a:t>
            </a:r>
            <a:r>
              <a:rPr lang="nb-NO" sz="2200" b="0" smtClean="0">
                <a:latin typeface="Calibri" pitchFamily="34" charset="0"/>
              </a:rPr>
              <a:t>– oversikt over alle avdelinger i Medisinsk serviceklinikk</a:t>
            </a:r>
            <a:br>
              <a:rPr lang="nb-NO" sz="2200" b="0" smtClean="0">
                <a:latin typeface="Calibri" pitchFamily="34" charset="0"/>
              </a:rPr>
            </a:br>
            <a:r>
              <a:rPr lang="nb-NO" sz="2400" u="sng" smtClean="0">
                <a:latin typeface="Calibri" pitchFamily="34" charset="0"/>
              </a:rPr>
              <a:t>Fellesdokumenter </a:t>
            </a:r>
            <a:r>
              <a:rPr lang="nb-NO" sz="2200" b="0" smtClean="0">
                <a:latin typeface="Calibri" pitchFamily="34" charset="0"/>
              </a:rPr>
              <a:t>– dokumenter som er felles for Medisinsk serviceklinikk. </a:t>
            </a:r>
            <a:br>
              <a:rPr lang="nb-NO" sz="2200" b="0" smtClean="0">
                <a:latin typeface="Calibri" pitchFamily="34" charset="0"/>
              </a:rPr>
            </a:br>
            <a:r>
              <a:rPr lang="nb-NO" sz="2400" u="sng" smtClean="0">
                <a:latin typeface="Calibri" pitchFamily="34" charset="0"/>
              </a:rPr>
              <a:t>Kvalitetshåndbok</a:t>
            </a:r>
            <a:r>
              <a:rPr lang="nb-NO" sz="2200" smtClean="0">
                <a:latin typeface="Calibri" pitchFamily="34" charset="0"/>
              </a:rPr>
              <a:t> – </a:t>
            </a:r>
            <a:r>
              <a:rPr lang="nb-NO" sz="2200" b="0" smtClean="0">
                <a:latin typeface="Calibri" pitchFamily="34" charset="0"/>
              </a:rPr>
              <a:t>dokumenter som er felles for LV</a:t>
            </a:r>
            <a:br>
              <a:rPr lang="nb-NO" sz="2200" b="0" smtClean="0">
                <a:latin typeface="Calibri" pitchFamily="34" charset="0"/>
              </a:rPr>
            </a:br>
            <a:r>
              <a:rPr lang="nb-NO" sz="2400" u="sng" smtClean="0">
                <a:latin typeface="Calibri" pitchFamily="34" charset="0"/>
              </a:rPr>
              <a:t>Patologi </a:t>
            </a:r>
            <a:r>
              <a:rPr lang="nb-NO" sz="2400" b="0" smtClean="0">
                <a:latin typeface="Calibri" pitchFamily="34" charset="0"/>
              </a:rPr>
              <a:t> </a:t>
            </a:r>
            <a:r>
              <a:rPr lang="nb-NO" sz="2200" b="0" smtClean="0">
                <a:latin typeface="Calibri" pitchFamily="34" charset="0"/>
              </a:rPr>
              <a:t>- her er våre dokumenter</a:t>
            </a:r>
            <a:endParaRPr lang="nb-NO" sz="2200" u="sng">
              <a:latin typeface="Calibri" pitchFamily="34" charset="0"/>
            </a:endParaRPr>
          </a:p>
        </p:txBody>
      </p:sp>
      <p:pic>
        <p:nvPicPr>
          <p:cNvPr id="4" name="Plassholder for innhold 3"/>
          <p:cNvPicPr>
            <a:picLocks noGrp="1" noChangeAspect="1"/>
          </p:cNvPicPr>
          <p:nvPr>
            <p:ph idx="1"/>
          </p:nvPr>
        </p:nvPicPr>
        <p:blipFill>
          <a:blip r:embed="rId3"/>
          <a:stretch>
            <a:fillRect/>
          </a:stretch>
        </p:blipFill>
        <p:spPr>
          <a:xfrm>
            <a:off x="876369" y="3405525"/>
            <a:ext cx="4796711" cy="2955289"/>
          </a:xfrm>
          <a:prstGeom prst="rect">
            <a:avLst/>
          </a:prstGeom>
        </p:spPr>
      </p:pic>
    </p:spTree>
    <p:extLst>
      <p:ext uri="{BB962C8B-B14F-4D97-AF65-F5344CB8AC3E}">
        <p14:creationId xmlns:p14="http://schemas.microsoft.com/office/powerpoint/2010/main" val="3892266046"/>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7763.0"/>
  <p:tag name="AS_RELEASE_DATE" val="2023.05.14"/>
  <p:tag name="AS_TITLE" val="Aspose.Slides for .NET 4.0 Client Profile"/>
  <p:tag name="AS_VERSION" val="23.5"/>
</p:tagLst>
</file>

<file path=ppt/theme/theme1.xml><?xml version="1.0" encoding="utf-8"?>
<a:theme xmlns:r="http://schemas.openxmlformats.org/officeDocument/2006/relationships" xmlns:a="http://schemas.openxmlformats.org/drawingml/2006/main" name="blank">
  <a:themeElements>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ema">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n-lt"/>
          </a:defRPr>
        </a:defPPr>
      </a:lstStyle>
    </a:txDef>
  </a:objectDefaults>
  <a:extraClrSchemeLst>
    <a:extraClrScheme>
      <a:clrScheme name="Office-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e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Helse Sør-Øst RHF</Company>
  <PresentationFormat>A4 Paper (210x297 mm)</PresentationFormat>
  <Paragraphs>278</Paragraphs>
  <Slides>48</Slides>
  <Notes>25</Notes>
  <TotalTime>5429</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48</vt:i4>
      </vt:variant>
    </vt:vector>
  </HeadingPairs>
  <TitlesOfParts>
    <vt:vector baseType="lpstr" size="53">
      <vt:lpstr>Arial</vt:lpstr>
      <vt:lpstr>Calibri</vt:lpstr>
      <vt:lpstr>Wingdings</vt:lpstr>
      <vt:lpstr>ScalaSans</vt:lpstr>
      <vt:lpstr>blank</vt:lpstr>
      <vt:lpstr>Gjennomgang av kvalitetssystemetAvd. for patologi SSHF Kristiansand</vt:lpstr>
      <vt:lpstr>Plan for gjennomgangen</vt:lpstr>
      <vt:lpstr>1. Generelt om kvalitetssikring</vt:lpstr>
      <vt:lpstr>1. Generelt om kvalitetssikring</vt:lpstr>
      <vt:lpstr>1. Generelt om kvalitetssikring</vt:lpstr>
      <vt:lpstr>2. Kvalitetsstyringssystemet</vt:lpstr>
      <vt:lpstr>2. Kvalitetssystemet vårt</vt:lpstr>
      <vt:lpstr>   2. Kvalitetssystemet vårtAlle dokumenter for SSHF er samlet i EKWeb. Avd. for patologi ligger under Medisinsk serviceklinikk:</vt:lpstr>
      <vt:lpstr>2. Kvalitetssystemet vårtOrganisasjonskart – oversikt over alle avdelinger i Medisinsk serviceklinikkFellesdokumenter – dokumenter som er felles for Medisinsk serviceklinikk. Kvalitetshåndbok – dokumenter som er felles for LVPatologi  - her er våre dokumenter</vt:lpstr>
      <vt:lpstr>Kvalitetshåndboken</vt:lpstr>
      <vt:lpstr>2. Kvalitetssystemet vårt </vt:lpstr>
      <vt:lpstr>2. Kvalitetssystemet vårt - Akkreditering</vt:lpstr>
      <vt:lpstr>3. Kvalitetsindikatorer</vt:lpstr>
      <vt:lpstr>3. Kvalitetsindikatorer </vt:lpstr>
      <vt:lpstr>3. Kvalitetsindikatorer, Avd. for patologi</vt:lpstr>
      <vt:lpstr>4. Usikkerhetsvurderinger innen patologi</vt:lpstr>
      <vt:lpstr>4. Usikkerhetsvurderinger innen patologi</vt:lpstr>
      <vt:lpstr>4. Usikkerhetsvurderinger innen patologi</vt:lpstr>
      <vt:lpstr>4. Usikkerhetsvurderinger innen patologi</vt:lpstr>
      <vt:lpstr>4. Usikkerhetsvurderinger innen patologi</vt:lpstr>
      <vt:lpstr>5. Avvikssystemet</vt:lpstr>
      <vt:lpstr>5. Avvikssystemet</vt:lpstr>
      <vt:lpstr>6. Internrevisjon</vt:lpstr>
      <vt:lpstr>6. Internrevisjon</vt:lpstr>
      <vt:lpstr>6. Internrevisjon</vt:lpstr>
      <vt:lpstr>7. Kvalitetssikring av prøvesvar</vt:lpstr>
      <vt:lpstr>7. Kvalitetssikring av prøvesvar</vt:lpstr>
      <vt:lpstr>7. Kvalitetssikring av prøvesvar</vt:lpstr>
      <vt:lpstr>7. Kvalitetssikring av prøvesvar</vt:lpstr>
      <vt:lpstr>7. Kvalitetssikring av prøvesvar</vt:lpstr>
      <vt:lpstr>7. Kvalitetssikring av prøvesvar</vt:lpstr>
      <vt:lpstr>7. Kvalitetssikring av prøvesvar</vt:lpstr>
      <vt:lpstr>8. Metodeverifisering/ valideringog endringskontroll</vt:lpstr>
      <vt:lpstr>8. Metodeverifisering/ valideringog endringskontroll</vt:lpstr>
      <vt:lpstr>8. Metodeverifisering/ valideringog endringskontroll</vt:lpstr>
      <vt:lpstr>PowerPoint Presentation</vt:lpstr>
      <vt:lpstr>9. Ledelsens gjennomgang, LGG</vt:lpstr>
      <vt:lpstr>9. Ledelsens gjennomgang </vt:lpstr>
      <vt:lpstr>10. Lover og forskrifter</vt:lpstr>
      <vt:lpstr>11. Personale</vt:lpstr>
      <vt:lpstr>11. Personale</vt:lpstr>
      <vt:lpstr>11. Personale</vt:lpstr>
      <vt:lpstr>11. Personale</vt:lpstr>
      <vt:lpstr>11. Personale</vt:lpstr>
      <vt:lpstr>11. Personale</vt:lpstr>
      <vt:lpstr>Labhåndboka</vt:lpstr>
      <vt:lpstr>11. Personale</vt:lpstr>
      <vt:lpstr>Til slutt:Kvalitetsarbeid er morsomt og fullt av muligheter</vt:lpstr>
    </vt:vector>
  </TitlesOfParts>
  <LinksUpToDate>0</LinksUpToDate>
  <SharedDoc>0</SharedDoc>
  <HyperlinksChanged>0</HyperlinksChanged>
  <Application>Aspose.Slides for .NET</Application>
  <AppVersion>23.0500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Kvalitetskontroll innen medisinsk mikrobiologi</dc:title>
  <dc:creator>Hilde Strand</dc:creator>
  <dc:description>EK_Avdeling¤2#4¤2# ¤3#EK_Avsnitt¤2#4¤2# ¤3#EK_Bedriftsnavn¤2#1¤2#Sørlandet sykehus HF¤3#EK_GjelderFra¤2#0¤2#14.12.2022¤3#EK_KlGjelderFra¤2#0¤2#¤3#EK_Opprettet¤2#0¤2#28.04.2020¤3#EK_Utgitt¤2#0¤2#28.04.2020¤3#EK_IBrukDato¤2#0¤2#14.12.2022¤3#EK_DokumentID¤2#0¤2#D50749¤3#EK_DokTittel¤2#0¤2#Gjennomgang av kvalitetssystemet for nyansatte, Avd. for patologi SSK¤3#EK_DokType¤2#0¤2#Generelt dokument¤3#EK_DocLvlShort¤2#0¤2# ¤3#EK_DocLevel¤2#0¤2# ¤3#EK_EksRef¤2#2¤2# 0	¤3#EK_Erstatter¤2#0¤2#2.01¤3#EK_ErstatterD¤2#0¤2#10.12.2020¤3#EK_Signatur¤2#0¤2#Avdelingssjef Hilde Bjørnestøl Hansen¤3#EK_Verifisert¤2#0¤2#14.12.2022 - Linda Kvelland Skaara¤3#EK_Hørt¤2#0¤2# ¤3#EK_AuditReview¤2#2¤2# ¤3#EK_AuditApprove¤2#2¤2# ¤3#EK_Gradering¤2#0¤2#Åpen¤3#EK_Gradnr¤2#4¤2#0¤3#EK_Kapittel¤2#4¤2# ¤3#EK_Referanse¤2#2¤2# 0	¤3#EK_RefNr¤2#0¤2#II.MSK.Pat.8-2¤3#EK_Revisjon¤2#0¤2#3.00¤3#EK_Ansvarlig¤2#0¤2#Linda Kvelland Skåra¤3#EK_SkrevetAv¤2#0¤2#Linda Kvelland Skåra¤3#EK_DokAnsvNavn¤2#0¤2#Kvalitetskoordinator Linda Kvelland Skåra¤3#EK_UText2¤2#0¤2# ¤3#EK_UText3¤2#0¤2# ¤3#EK_UText4¤2#0¤2# ¤3#EK_Status¤2#0¤2#I bruk¤3#EK_Stikkord¤2#0¤2#nyansatt¤3#EK_SuperStikkord¤2#0¤2#¤3#EK_Rapport¤2#3¤2#¤3#EK_EKPrintMerke¤2#0¤2#¤3#EK_Watermark¤2#0¤2#¤3#EK_Utgave¤2#0¤2#3.00¤3#EK_Merknad¤2#7¤2#Små endinger, tilpasset LVMS¤3#EK_VerLogg¤2#2¤2#Ver. 3.00 - 14.12.2022|Små endinger, tilpasset LVMS¤1#Ver. 2.01 - 07.07.2021|Lagt til bilder fra Intranett¤1#Ver. 2.00 - 10.12.2020|Oppdatert med Kompetanseportalen og saksgang Uønskede hendelser¤1#Ver. 1.00 - 28.04.2020|¤3#EK_RF1¤2#4¤2# ¤3#EK_RF2¤2#4¤2# ¤3#EK_RF3¤2#4¤2# ¤3#EK_RF4¤2#4¤2# ¤3#EK_RF5¤2#4¤2# ¤3#EK_RF6¤2#4¤2# ¤3#EK_RF7¤2#4¤2# ¤3#EK_RF8¤2#4¤2# ¤3#EK_RF9¤2#4¤2# ¤3#EK_Mappe1¤2#4¤2# ¤3#EK_Mappe2¤2#4¤2# ¤3#EK_Mappe3¤2#4¤2# ¤3#EK_Mappe4¤2#4¤2# ¤3#EK_Mappe5¤2#4¤2# ¤3#EK_Mappe6¤2#4¤2# ¤3#EK_Mappe7¤2#4¤2# ¤3#EK_Mappe8¤2#4¤2# ¤3#EK_Mappe9¤2#4¤2# ¤3#EK_DL¤2#0¤2#2¤3#EK_GjelderTil¤2#0¤2#14.12.2024¤3#EK_Vedlegg¤2#2¤2# 0	¤3#EK_AvdelingOver¤2#4¤2# ¤3#EK_HRefNr¤2#0¤2# ¤3#EK_HbNavn¤2#0¤2# ¤3#EK_DokRefnr¤2#4¤2#0002050708¤3#EK_Dokendrdato¤2#4¤2#14.12.2022 11:22:06¤3#EK_HbType¤2#4¤2# ¤3#EK_Offisiell¤2#4¤2# ¤3#EK_VedleggRef¤2#4¤2#II.MSK.Pat.8-2¤3#EK_Strukt00¤2#5¤2#¤5#II¤5#Klinikknivå¤5#0¤5#0¤4#.¤5#MSK¤5#Medisinsk serviceklinikk¤5#0¤5#0¤4#.¤5#Pat¤5#Avd for patologi SSK¤5#0¤5#0¤4#.¤5#8¤5#Opplæring av ansatte¤5#0¤5#0¤4#\¤3#EK_Strukt01¤2#5¤2#¤3#EK_Pub¤2#6¤2#;¤3#EKR_DokType¤2#0¤2# ¤3#EKR_Doktittel¤2#0¤2# ¤3#EKR_DokumentID¤2#0¤2# ¤3#EKR_RefNr¤2#0¤2# ¤3#EKR_Gradering¤2#0¤2# ¤3#EKR_Signatur¤2#0¤2# ¤3#EKR_Verifisert¤2#0¤2# ¤3#EKR_Hørt¤2#0¤2# ¤3#EKR_AuditReview¤2#2¤2# ¤3#EKR_AuditApprove¤2#2¤2# ¤3#EKR_AuditFinal¤2#2¤2# ¤3#EKR_Dokeier¤2#0¤2# ¤3#EKR_Status¤2#0¤2# ¤3#EKR_Opprettet¤2#0¤2# ¤3#EKR_Endret¤2#0¤2# ¤3#EKR_Ibruk¤2#0¤2# ¤3#EKR_Rapport¤2#3¤2# ¤3#EKR_Utgitt¤2#0¤2# ¤3#EKR_SkrevetAv¤2#0¤2# ¤3#EKR_UText1¤2#0¤2# ¤3#EKR_UText2¤2#0¤2# ¤3#EKR_UText3¤2#0¤2# ¤3#EKR_UText4¤2#0¤2# ¤3#EKR_DokRefnr¤2#4¤2# ¤3#EKR_Gradnr¤2#4¤2# ¤3#EKR_Strukt00¤2#5¤2#¤5#II¤5#Klinikknivå¤5#0¤5#0¤4#.¤5#MSK¤5#Medisinsk serviceklinikk¤5#0¤5#0¤4#.¤5#Pat¤5#Avd for patologi SSK¤5#0¤5#0¤4#.¤5#8¤5#Opplæring av ansatte¤5#0¤5#0¤4#\¤3#</dc:description>
  <cp:keywords>&lt;dok50749.pptx&gt;&lt;n&gt;ek_type&lt;/n&gt;&lt;v&gt;DOK&lt;/v&gt;&lt;n&gt;khb&lt;/n&gt;&lt;v&gt;UB&lt;/v&gt;&lt;n&gt;beskyttet&lt;/n&gt;&lt;v&gt;nei&lt;/v&gt;&lt;/dok50749.pptx&gt;&lt;dok49044.pptx&gt;&lt;n&gt;ek_type&lt;/n&gt;&lt;v&gt;DOK&lt;/v&gt;&lt;n&gt;khb&lt;/n&gt;&lt;v&gt;UB&lt;/v&gt;&lt;n&gt;beskyttet&lt;/n&gt;&lt;v&gt;nei&lt;/v&gt;&lt;/dok49044.pptx&gt;</cp:keywords>
  <cp:lastModifiedBy>Hilde Bjørnestøl Hansen</cp:lastModifiedBy>
  <cp:revision>442</cp:revision>
  <cp:lastPrinted>2019-07-29T11:07:05.000</cp:lastPrinted>
  <dcterms:created xsi:type="dcterms:W3CDTF">2016-08-31T08:21:26Z</dcterms:created>
  <dcterms:modified xsi:type="dcterms:W3CDTF">2023-12-21T09:49:38Z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urrDocVer">
    <vt:lpwstr>2.20</vt:lpwstr>
  </property>
  <property fmtid="{D5CDD505-2E9C-101B-9397-08002B2CF9AE}" pid="3" name="EK_Format">
    <vt:lpwstr>-1</vt:lpwstr>
  </property>
</Properties>
</file>