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27" d="100"/>
          <a:sy n="27" d="100"/>
        </p:scale>
        <p:origin x="58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392.pdf" TargetMode="External" /><Relationship Id="rId11" Type="http://schemas.openxmlformats.org/officeDocument/2006/relationships/hyperlink" Target="https://kvalitet.sshf.no/docs/pub/DOK52393.pdf" TargetMode="External" /><Relationship Id="rId12" Type="http://schemas.openxmlformats.org/officeDocument/2006/relationships/image" Target="../media/image1.png" /><Relationship Id="rId13" Type="http://schemas.microsoft.com/office/2007/relationships/hdphoto" Target="../media/image2.wdp" /><Relationship Id="rId14" Type="http://schemas.openxmlformats.org/officeDocument/2006/relationships/hyperlink" Target="https://www.helsedirektoratet.no/pakkeforlop/hjerneslag" TargetMode="External" /><Relationship Id="rId15" Type="http://schemas.openxmlformats.org/officeDocument/2006/relationships/hyperlink" Target="https://www.helsedirektoratet.no/retningslinjer/hjerneslag" TargetMode="External" /><Relationship Id="rId16" Type="http://schemas.openxmlformats.org/officeDocument/2006/relationships/hyperlink" Target="https://kvalitet.sshf.no/docs/pub/DOK52152.pdf" TargetMode="External" /><Relationship Id="rId2" Type="http://schemas.openxmlformats.org/officeDocument/2006/relationships/hyperlink" Target="https://kvalitet.sshf.no/docs/pub/DOK46552.pdf" TargetMode="External" /><Relationship Id="rId3" Type="http://schemas.openxmlformats.org/officeDocument/2006/relationships/hyperlink" Target="https://kvalitet.sshf.no/docs/pub/DOK27210.pdf" TargetMode="External" /><Relationship Id="rId4" Type="http://schemas.openxmlformats.org/officeDocument/2006/relationships/hyperlink" Target="https://kvalitet.sshf.no/docs/pub/DOK46553.pdf" TargetMode="External" /><Relationship Id="rId5" Type="http://schemas.openxmlformats.org/officeDocument/2006/relationships/hyperlink" Target="https://kvalitet.sshf.no/docs/pub/DOK28751.pdf" TargetMode="External" /><Relationship Id="rId6" Type="http://schemas.openxmlformats.org/officeDocument/2006/relationships/hyperlink" Target="https://kvalitet.sshf.no/docs/pub/DOK38144.pdf" TargetMode="External" /><Relationship Id="rId7" Type="http://schemas.openxmlformats.org/officeDocument/2006/relationships/hyperlink" Target="https://kvalitet.sshf.no/docs/pub/DOK52389.pdf" TargetMode="External" /><Relationship Id="rId8" Type="http://schemas.openxmlformats.org/officeDocument/2006/relationships/hyperlink" Target="https://kvalitet.sshf.no/docs/pub/DOK52390.pdf" TargetMode="External" /><Relationship Id="rId9" Type="http://schemas.openxmlformats.org/officeDocument/2006/relationships/hyperlink" Target="https://kvalitet.sshf.no/docs/pub/DOK52391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44500" y="200025"/>
            <a:ext cx="9144000" cy="612775"/>
          </a:xfrm>
        </p:spPr>
        <p:txBody>
          <a:bodyPr>
            <a:normAutofit/>
          </a:bodyPr>
          <a:lstStyle/>
          <a:p>
            <a:pPr algn="l"/>
            <a:r>
              <a:rPr lang="nb-NO" sz="3200" b="1" smtClean="0"/>
              <a:t>Rehabiliteringstilbud for hjerneslagpasienter ved ESR</a:t>
            </a:r>
            <a:endParaRPr lang="nb-NO" sz="3200" b="1"/>
          </a:p>
        </p:txBody>
      </p:sp>
      <p:sp>
        <p:nvSpPr>
          <p:cNvPr id="4" name="Undertittel 2"/>
          <p:cNvSpPr txBox="1"/>
          <p:nvPr/>
        </p:nvSpPr>
        <p:spPr>
          <a:xfrm>
            <a:off x="444500" y="115371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1. Inntak/innkomst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1. Inntak/innkomst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 tooltip="XDF46552 - dok46552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Inntak</a:t>
            </a:r>
            <a:endParaRPr lang="nb-NO"/>
          </a:p>
        </p:txBody>
      </p:sp>
      <p:sp>
        <p:nvSpPr>
          <p:cNvPr id="12" name="Undertittel 2">
            <a:hlinkClick r:id="rId3" tgtFrame="_blank" tooltip="XDF27210 - dok27210.docx"/>
          </p:cNvPr>
          <p:cNvSpPr txBox="1"/>
          <p:nvPr/>
        </p:nvSpPr>
        <p:spPr>
          <a:xfrm>
            <a:off x="3933825" y="282396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Mottak av ny pasient</a:t>
            </a:r>
            <a:endParaRPr lang="nb-NO"/>
          </a:p>
        </p:txBody>
      </p:sp>
      <p:sp>
        <p:nvSpPr>
          <p:cNvPr id="13" name="Undertittel 2">
            <a:hlinkClick r:id="rId4" tgtFrame="_blank" tooltip="XDF46553 - dok46553.docx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Legeundersøkelse</a:t>
            </a:r>
            <a:endParaRPr lang="nb-NO"/>
          </a:p>
        </p:txBody>
      </p:sp>
      <p:sp>
        <p:nvSpPr>
          <p:cNvPr id="14" name="Undertittel 2">
            <a:hlinkClick r:id="rId5" tgtFrame="_blank" tooltip="XDF28751 - dok28751.docx"/>
          </p:cNvPr>
          <p:cNvSpPr txBox="1"/>
          <p:nvPr/>
        </p:nvSpPr>
        <p:spPr>
          <a:xfrm>
            <a:off x="3933825" y="383281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Forkantsamtale</a:t>
            </a:r>
            <a:endParaRPr lang="nb-NO"/>
          </a:p>
        </p:txBody>
      </p:sp>
      <p:sp>
        <p:nvSpPr>
          <p:cNvPr id="15" name="Undertittel 2">
            <a:hlinkClick r:id="rId6" tgtFrame="_blank" tooltip="XDF38144 - dok38144.docx"/>
          </p:cNvPr>
          <p:cNvSpPr txBox="1"/>
          <p:nvPr/>
        </p:nvSpPr>
        <p:spPr>
          <a:xfrm>
            <a:off x="3933825" y="43372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Velkommen til ESR</a:t>
            </a:r>
            <a:endParaRPr lang="nb-NO"/>
          </a:p>
        </p:txBody>
      </p:sp>
      <p:sp>
        <p:nvSpPr>
          <p:cNvPr id="17" name="Undertittel 2">
            <a:hlinkClick r:id="rId7" tgtFrame="_blank" tooltip="XDF52389 - dok52389.pptx"/>
          </p:cNvPr>
          <p:cNvSpPr txBox="1"/>
          <p:nvPr/>
        </p:nvSpPr>
        <p:spPr>
          <a:xfrm>
            <a:off x="444500" y="140017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18" name="Undertittel 2">
            <a:hlinkClick r:id="rId8" tgtFrame="_blank" tooltip="XDF52390 - dok52390.pptx"/>
          </p:cNvPr>
          <p:cNvSpPr txBox="1"/>
          <p:nvPr/>
        </p:nvSpPr>
        <p:spPr>
          <a:xfrm>
            <a:off x="444500" y="164663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19" name="Undertittel 2">
            <a:hlinkClick r:id="rId9" tgtFrame="_blank" tooltip="XDF52391 - dok52391.pptx"/>
          </p:cNvPr>
          <p:cNvSpPr txBox="1"/>
          <p:nvPr/>
        </p:nvSpPr>
        <p:spPr>
          <a:xfrm>
            <a:off x="444500" y="191173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20" name="Undertittel 2">
            <a:hlinkClick r:id="rId10" tgtFrame="_blank" tooltip="XDF52392 - dok52392.pptx"/>
          </p:cNvPr>
          <p:cNvSpPr txBox="1"/>
          <p:nvPr/>
        </p:nvSpPr>
        <p:spPr>
          <a:xfrm>
            <a:off x="444499" y="2188367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Pasient-/pårørendeinformasjon</a:t>
            </a:r>
            <a:endParaRPr lang="nb-NO" sz="1200"/>
          </a:p>
        </p:txBody>
      </p:sp>
      <p:sp>
        <p:nvSpPr>
          <p:cNvPr id="21" name="Undertittel 2">
            <a:hlinkClick r:id="rId11" tgtFrame="_blank" tooltip="XDF52393 - dok52393.pptx"/>
          </p:cNvPr>
          <p:cNvSpPr txBox="1"/>
          <p:nvPr/>
        </p:nvSpPr>
        <p:spPr>
          <a:xfrm>
            <a:off x="444500" y="246520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6. Andre relevante dokumenter</a:t>
            </a: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linje 28"/>
          <p:cNvCxnSpPr/>
          <p:nvPr/>
        </p:nvCxnSpPr>
        <p:spPr>
          <a:xfrm flipV="1">
            <a:off x="3857625" y="48224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e 1"/>
          <p:cNvPicPr>
            <a:picLocks noChangeAspect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05925" y="2568784"/>
            <a:ext cx="2543175" cy="1924050"/>
          </a:xfrm>
          <a:prstGeom prst="rect">
            <a:avLst/>
          </a:prstGeom>
        </p:spPr>
      </p:pic>
      <p:sp>
        <p:nvSpPr>
          <p:cNvPr id="24" name="Undertittel 2">
            <a:hlinkClick r:id="rId14" tgtFrame="_blank"/>
          </p:cNvPr>
          <p:cNvSpPr txBox="1"/>
          <p:nvPr/>
        </p:nvSpPr>
        <p:spPr>
          <a:xfrm>
            <a:off x="444498" y="4488182"/>
            <a:ext cx="18605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Pakkeforløp hjerneslag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0" name="Undertittel 2">
            <a:hlinkClick r:id="rId15" tgtFrame="_blank"/>
          </p:cNvPr>
          <p:cNvSpPr txBox="1"/>
          <p:nvPr/>
        </p:nvSpPr>
        <p:spPr>
          <a:xfrm>
            <a:off x="444498" y="4848342"/>
            <a:ext cx="222106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Nasjonal faglig retningslinje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6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Marianne S. Soltveit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01.01.2021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7" name="Undertittel 2">
            <a:hlinkClick r:id="rId16" tgtFrame="_blank" tooltip="XDF52152 - dok52152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</p:spTree>
    <p:extLst>
      <p:ext uri="{BB962C8B-B14F-4D97-AF65-F5344CB8AC3E}">
        <p14:creationId xmlns:p14="http://schemas.microsoft.com/office/powerpoint/2010/main" val="178342017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20</Paragraphs>
  <Slides>1</Slides>
  <Notes>0</Notes>
  <TotalTime>600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 Light</vt:lpstr>
      <vt:lpstr>Calibri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Vemund Gitlestad</dc:creator>
  <dc:description>EK_Avdeling¤2#4¤2# ¤3#EK_Avsnitt¤2#4¤2# ¤3#EK_Bedriftsnavn¤2#1¤2#Sørlandet sykehus HF¤3#EK_GjelderFra¤2#0¤2#16.02.2023¤3#EK_KlGjelderFra¤2#0¤2#¤3#EK_Opprettet¤2#0¤2#28.01.2021¤3#EK_Utgitt¤2#0¤2#29.01.2021¤3#EK_IBrukDato¤2#0¤2#16.02.2023¤3#EK_DokumentID¤2#0¤2#D52388¤3#EK_DokTittel¤2#0¤2#Portalside - Hjerneslag - Inntak/Innkomst - ESR, AFR¤3#EK_DokType¤2#0¤2#Generelt dokument¤3#EK_DocLvlShort¤2#0¤2#Nivå 2¤3#EK_DocLevel¤2#0¤2#Avdelingsdokumenter¤3#EK_EksRef¤2#2¤2# 0	¤3#EK_Erstatter¤2#0¤2#0.03¤3#EK_ErstatterD¤2#0¤2#19.03.2021¤3#EK_Signatur¤2#0¤2#&lt;ikke styrt&gt;¤3#EK_Verifisert¤2#0¤2# ¤3#EK_Hørt¤2#0¤2# ¤3#EK_AuditReview¤2#2¤2# ¤3#EK_AuditApprove¤2#2¤2# ¤3#EK_Gradering¤2#0¤2#Åpen¤3#EK_Gradnr¤2#4¤2#0¤3#EK_Kapittel¤2#4¤2# ¤3#EK_Referanse¤2#2¤2# 11	II.SOK.AFR.1.9-9	Portalside - Hjerneslag - Førsteside - ESR, AFR	52152	dok52152.pptx	¤1#II.SOK.AFR.1.9-11	Portalside - Hjerneslag - Kartlegging - ESR, AFR	52389	dok52389.pptx	¤1#II.SOK.AFR.1.9-12	Portalside - Hjerneslag - Tiltak - ESR, AFR	52390	dok52390.pptx	¤1#II.SOK.AFR.1.9-13	Portalside - Hjerneslag - Utreise - ESR, AFR	52391	dok52391.pptx	¤1#II.SOK.AFR.1.9-14	Portalside - Hjerneslag - Pasient-/pårørendeinformasjon - ESR, AFR	52392	dok52392.pptx	¤1#II.SOK.AFR.1.9-15	Portalside - Hjerneslag - Andre relevante dokumenter - ESR, AFR	52393	dok52393.pptx	¤1#II.SOK.AFR.2.1.3-1	Hjerneslag - Primæropphold - Inntak, AFR	46552	dok46552.docx	¤1#II.SOK.AFR.2.1.3-2	Hjerneslag - Primæropphold - Mottak av ny pasient, AFR	27210	dok27210.docx	¤1#II.SOK.AFR.2.1.6.2-3	Nevrorehabilitering - Primæropphold - Legeundersøkelse ved innkomst, AFR	46553	dok46553.docx	¤1#II.SOK.AFR.2.1.6.5-5	Sykepleiesamtale - ESR, AFR	28751	dok28751.docx	¤1#II.SOK.AFR.2.1.7-1	Velkommen til ESR - Informasjon ESR, AFR	38144	dok38144.docx	¤1#¤3#EK_RefNr¤2#0¤2#II.SOK.AFR.1.9-10¤3#EK_Revisjon¤2#0¤2#-¤3#EK_Ansvarlig¤2#0¤2#Svein Arne Berntsen¤3#EK_SkrevetAv¤2#0¤2#Vemund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bruk¤3#EK_Stikkord¤2#0¤2#¤3#EK_SuperStikkord¤2#0¤2#¤3#EK_Rapport¤2#3¤2#¤3#EK_EKPrintMerke¤2#0¤2#¤3#EK_Watermark¤2#0¤2#¤3#EK_Utgave¤2#0¤2#0.04¤3#EK_Merknad¤2#7¤2#Forlenget gyldighet til 16.02.2025 uten endringer i dokumentet.¤3#EK_VerLogg¤2#2¤2#Ver. 0.04 - 16.02.2023|Forlenget gyldighet til 16.02.2025 uten endringer i dokumentet.¤1#Ver. 0.03 - 19.03.2021|¤1#Ver. 0.02 - 01.02.2021|¤1#Ver. 0.01 - 01.02.2021|¤1#Ver. 0.00 - 29.01.2021|¤3#EK_RF1¤2#4¤2#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¤3#EK_DL¤2#0¤2#10¤3#EK_GjelderTil¤2#0¤2#16.02.2025¤3#EK_Vedlegg¤2#2¤2# 0	¤3#EK_AvdelingOver¤2#4¤2# ¤3#EK_HRefNr¤2#0¤2# ¤3#EK_HbNavn¤2#0¤2# ¤3#EK_DokRefnr¤2#4¤2#000203040109¤3#EK_Dokendrdato¤2#4¤2#19.03.2021 11:54:27¤3#EK_HbType¤2#4¤2# ¤3#EK_Offisiell¤2#4¤2# ¤3#EK_VedleggRef¤2#4¤2#II.SOK.AFR.1.9-10¤3#EK_Strukt00¤2#5¤2#¤5#II¤5#Klinikknivå¤5#0¤5#0¤4#.¤5#SOK¤5#Somatikk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&lt;dok52388.pptx&gt;&lt;n&gt;ek_type&lt;/n&gt;&lt;v&gt;DOK&lt;/v&gt;&lt;n&gt;khb&lt;/n&gt;&lt;v&gt;UB&lt;/v&gt;&lt;n&gt;beskyttet&lt;/n&gt;&lt;v&gt;nei&lt;/v&gt;&lt;/dok52388.pptx&gt;</cp:keywords>
  <cp:lastModifiedBy>Anders M. M. Östling</cp:lastModifiedBy>
  <cp:revision>82</cp:revision>
  <dcterms:created xsi:type="dcterms:W3CDTF">2020-10-09T11:20:39Z</dcterms:created>
  <dcterms:modified xsi:type="dcterms:W3CDTF">2023-10-24T08:13:41Z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