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4" r:id="rId2"/>
    <p:sldId id="268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2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152.pdf" TargetMode="External" /><Relationship Id="rId11" Type="http://schemas.openxmlformats.org/officeDocument/2006/relationships/hyperlink" Target="https://kvalitet.sshf.no/docs/pub/DOK52390.pdf" TargetMode="External" /><Relationship Id="rId12" Type="http://schemas.openxmlformats.org/officeDocument/2006/relationships/hyperlink" Target="https://kvalitet.sshf.no/docs/pub/DOK52391.pdf" TargetMode="External" /><Relationship Id="rId13" Type="http://schemas.openxmlformats.org/officeDocument/2006/relationships/hyperlink" Target="https://kvalitet.sshf.no/docs/pub/DOK52392.pdf" TargetMode="External" /><Relationship Id="rId14" Type="http://schemas.openxmlformats.org/officeDocument/2006/relationships/hyperlink" Target="https://kvalitet.sshf.no/docs/pub/DOK52393.pdf" TargetMode="External" /><Relationship Id="rId2" Type="http://schemas.openxmlformats.org/officeDocument/2006/relationships/hyperlink" Target="https://kvalitet.sshf.no/docs/pub/DOK52388.pdf" TargetMode="External" /><Relationship Id="rId3" Type="http://schemas.openxmlformats.org/officeDocument/2006/relationships/hyperlink" Target="https://kvalitet.sshf.no/docs/pub/DOK46423.pdf" TargetMode="External" /><Relationship Id="rId4" Type="http://schemas.openxmlformats.org/officeDocument/2006/relationships/slide" Target="slide2.xml" TargetMode="Internal" /><Relationship Id="rId5" Type="http://schemas.openxmlformats.org/officeDocument/2006/relationships/hyperlink" Target="https://kvalitet.sshf.no/docs/pub/DOK27434.pdf" TargetMode="External" /><Relationship Id="rId6" Type="http://schemas.openxmlformats.org/officeDocument/2006/relationships/hyperlink" Target="https://kvalitet.sshf.no/docs/pub/DOK45368.pdf" TargetMode="External" /><Relationship Id="rId7" Type="http://schemas.openxmlformats.org/officeDocument/2006/relationships/image" Target="../media/image1.png" /><Relationship Id="rId8" Type="http://schemas.openxmlformats.org/officeDocument/2006/relationships/hyperlink" Target="https://www.helsedirektoratet.no/pakkeforlop/hjerneslag" TargetMode="External" /><Relationship Id="rId9" Type="http://schemas.openxmlformats.org/officeDocument/2006/relationships/hyperlink" Target="https://www.helsedirektoratet.no/retningslinjer/hjerneslag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45321.pdf" TargetMode="External" /><Relationship Id="rId11" Type="http://schemas.openxmlformats.org/officeDocument/2006/relationships/hyperlink" Target="https://kvalitet.sshf.no/docs/pub/DOK51689.pdf" TargetMode="External" /><Relationship Id="rId12" Type="http://schemas.openxmlformats.org/officeDocument/2006/relationships/hyperlink" Target="https://kvalitet.sshf.no/docs/pub/DOK27203.pdf" TargetMode="External" /><Relationship Id="rId13" Type="http://schemas.openxmlformats.org/officeDocument/2006/relationships/hyperlink" Target="https://kvalitet.sshf.no/docs/pub/DOK46567.pdf" TargetMode="External" /><Relationship Id="rId14" Type="http://schemas.openxmlformats.org/officeDocument/2006/relationships/hyperlink" Target="https://kvalitet.sshf.no/docs/pub/DOK52393.pdf" TargetMode="External" /><Relationship Id="rId15" Type="http://schemas.openxmlformats.org/officeDocument/2006/relationships/image" Target="../media/image1.png" /><Relationship Id="rId16" Type="http://schemas.openxmlformats.org/officeDocument/2006/relationships/hyperlink" Target="https://www.helsedirektoratet.no/pakkeforlop/hjerneslag" TargetMode="External" /><Relationship Id="rId17" Type="http://schemas.openxmlformats.org/officeDocument/2006/relationships/hyperlink" Target="https://www.helsedirektoratet.no/retningslinjer/hjerneslag" TargetMode="External" /><Relationship Id="rId18" Type="http://schemas.openxmlformats.org/officeDocument/2006/relationships/hyperlink" Target="https://kvalitet.sshf.no/docs/pub/DOK52152.pdf" TargetMode="External" /><Relationship Id="rId2" Type="http://schemas.openxmlformats.org/officeDocument/2006/relationships/hyperlink" Target="https://kvalitet.sshf.no/docs/pub/DOK52388.pdf" TargetMode="External" /><Relationship Id="rId3" Type="http://schemas.openxmlformats.org/officeDocument/2006/relationships/slide" Target="slide1.xml" TargetMode="Internal" /><Relationship Id="rId4" Type="http://schemas.openxmlformats.org/officeDocument/2006/relationships/hyperlink" Target="https://kvalitet.sshf.no/docs/pub/DOK37895.pdf" TargetMode="External" /><Relationship Id="rId5" Type="http://schemas.openxmlformats.org/officeDocument/2006/relationships/hyperlink" Target="https://kvalitet.sshf.no/docs/pub/DOK52390.pdf" TargetMode="External" /><Relationship Id="rId6" Type="http://schemas.openxmlformats.org/officeDocument/2006/relationships/hyperlink" Target="https://kvalitet.sshf.no/docs/pub/DOK52391.pdf" TargetMode="External" /><Relationship Id="rId7" Type="http://schemas.openxmlformats.org/officeDocument/2006/relationships/hyperlink" Target="https://kvalitet.sshf.no/docs/pub/DOK52392.pdf" TargetMode="External" /><Relationship Id="rId8" Type="http://schemas.openxmlformats.org/officeDocument/2006/relationships/hyperlink" Target="https://kvalitet.sshf.no/docs/pub/DOK46993.pdf" TargetMode="External" /><Relationship Id="rId9" Type="http://schemas.openxmlformats.org/officeDocument/2006/relationships/hyperlink" Target="https://kvalitet.sshf.no/docs/pub/DOK43052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44500" y="200025"/>
            <a:ext cx="9144000" cy="612775"/>
          </a:xfrm>
        </p:spPr>
        <p:txBody>
          <a:bodyPr>
            <a:normAutofit/>
          </a:bodyPr>
          <a:lstStyle/>
          <a:p>
            <a:pPr algn="l"/>
            <a:r>
              <a:rPr lang="nb-NO" sz="3200" b="1" smtClean="0"/>
              <a:t>Rehabiliteringstilbud for hjerneslagpasienter ved ESR</a:t>
            </a:r>
            <a:endParaRPr lang="nb-NO" sz="3200" b="1"/>
          </a:p>
        </p:txBody>
      </p:sp>
      <p:sp>
        <p:nvSpPr>
          <p:cNvPr id="4" name="Undertittel 2">
            <a:hlinkClick r:id="rId2" tgtFrame="_blank" tooltip="XDF52388 - dok52388.pptx"/>
          </p:cNvPr>
          <p:cNvSpPr txBox="1"/>
          <p:nvPr/>
        </p:nvSpPr>
        <p:spPr>
          <a:xfrm>
            <a:off x="444500" y="115371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Inntak/innkomst</a:t>
            </a:r>
            <a:endParaRPr lang="nb-NO" sz="1200"/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3" tgtFrame="_blank" tooltip="XDF46423 - dok46423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kartlegging</a:t>
            </a:r>
            <a:endParaRPr lang="nb-NO"/>
          </a:p>
        </p:txBody>
      </p:sp>
      <p:sp>
        <p:nvSpPr>
          <p:cNvPr id="12" name="Undertittel 2">
            <a:hlinkClick r:id="rId4" action="ppaction://hlinksldjump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kartlegging</a:t>
            </a:r>
            <a:endParaRPr lang="nb-NO"/>
          </a:p>
        </p:txBody>
      </p:sp>
      <p:sp>
        <p:nvSpPr>
          <p:cNvPr id="13" name="Undertittel 2">
            <a:hlinkClick r:id="rId5" tgtFrame="_blank" tooltip="XDF27434 - dok27434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Rehabiliteringsplan</a:t>
            </a:r>
            <a:endParaRPr lang="nb-NO"/>
          </a:p>
        </p:txBody>
      </p:sp>
      <p:sp>
        <p:nvSpPr>
          <p:cNvPr id="17" name="Undertittel 2"/>
          <p:cNvSpPr txBox="1"/>
          <p:nvPr/>
        </p:nvSpPr>
        <p:spPr>
          <a:xfrm>
            <a:off x="444500" y="140017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Undertittel 2">
            <a:hlinkClick r:id="rId6" tgtFrame="_blank" tooltip="XDF45368 - dok45368.docx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</a:t>
            </a:r>
            <a:endParaRPr lang="nb-NO"/>
          </a:p>
        </p:txBody>
      </p: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50" y="2743401"/>
            <a:ext cx="1641476" cy="1641476"/>
          </a:xfrm>
          <a:prstGeom prst="rect">
            <a:avLst/>
          </a:prstGeom>
        </p:spPr>
      </p:pic>
      <p:sp>
        <p:nvSpPr>
          <p:cNvPr id="22" name="Undertittel 2">
            <a:hlinkClick r:id="rId8" tgtFrame="_blank"/>
          </p:cNvPr>
          <p:cNvSpPr txBox="1"/>
          <p:nvPr/>
        </p:nvSpPr>
        <p:spPr>
          <a:xfrm>
            <a:off x="444498" y="4488182"/>
            <a:ext cx="18605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Pakkeforløp hjerneslag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4" name="Undertittel 2">
            <a:hlinkClick r:id="rId9" tgtFrame="_blank"/>
          </p:cNvPr>
          <p:cNvSpPr txBox="1"/>
          <p:nvPr/>
        </p:nvSpPr>
        <p:spPr>
          <a:xfrm>
            <a:off x="444498" y="4848342"/>
            <a:ext cx="222106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Nasjonal faglig retningslinje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0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Marianne S. Soltveit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01.01.2021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3" name="Undertittel 2">
            <a:hlinkClick r:id="rId10" tgtFrame="_blank" tooltip="XDF52152 - dok52152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9" name="Undertittel 2">
            <a:hlinkClick r:id="rId4" action="ppaction://hlinksldjump"/>
          </p:cNvPr>
          <p:cNvSpPr txBox="1"/>
          <p:nvPr/>
        </p:nvSpPr>
        <p:spPr>
          <a:xfrm>
            <a:off x="733425" y="164663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Monofaglig kartlegging</a:t>
            </a:r>
            <a:endParaRPr lang="nb-NO" sz="1200"/>
          </a:p>
        </p:txBody>
      </p:sp>
      <p:sp>
        <p:nvSpPr>
          <p:cNvPr id="31" name="Undertittel 2">
            <a:hlinkClick r:id="rId11" tgtFrame="_blank" tooltip="XDF52390 - dok52390.pptx"/>
          </p:cNvPr>
          <p:cNvSpPr txBox="1"/>
          <p:nvPr/>
        </p:nvSpPr>
        <p:spPr>
          <a:xfrm>
            <a:off x="444500" y="19117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32" name="Undertittel 2">
            <a:hlinkClick r:id="rId12" tgtFrame="_blank" tooltip="XDF52391 - dok52391.pptx"/>
          </p:cNvPr>
          <p:cNvSpPr txBox="1"/>
          <p:nvPr/>
        </p:nvSpPr>
        <p:spPr>
          <a:xfrm>
            <a:off x="444499" y="218836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34" name="Undertittel 2">
            <a:hlinkClick r:id="rId13" tgtFrame="_blank" tooltip="XDF52392 - dok52392.pptx"/>
          </p:cNvPr>
          <p:cNvSpPr txBox="1"/>
          <p:nvPr/>
        </p:nvSpPr>
        <p:spPr>
          <a:xfrm>
            <a:off x="444500" y="246520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35" name="Undertittel 2">
            <a:hlinkClick r:id="rId14" tgtFrame="_blank" tooltip="XDF52393 - dok52393.pptx"/>
          </p:cNvPr>
          <p:cNvSpPr txBox="1"/>
          <p:nvPr/>
        </p:nvSpPr>
        <p:spPr>
          <a:xfrm>
            <a:off x="444499" y="274203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6. Andre relevante dokumenter</a:t>
            </a:r>
          </a:p>
        </p:txBody>
      </p:sp>
    </p:spTree>
    <p:extLst>
      <p:ext uri="{BB962C8B-B14F-4D97-AF65-F5344CB8AC3E}">
        <p14:creationId xmlns:p14="http://schemas.microsoft.com/office/powerpoint/2010/main" val="344553278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44500" y="200025"/>
            <a:ext cx="9144000" cy="612775"/>
          </a:xfrm>
        </p:spPr>
        <p:txBody>
          <a:bodyPr>
            <a:normAutofit/>
          </a:bodyPr>
          <a:lstStyle/>
          <a:p>
            <a:pPr algn="l"/>
            <a:r>
              <a:rPr lang="nb-NO" sz="3200" b="1" smtClean="0"/>
              <a:t>Rehabiliteringstilbud for hjerneslagpasienter ved ESR</a:t>
            </a:r>
            <a:endParaRPr lang="nb-NO" sz="3200" b="1"/>
          </a:p>
        </p:txBody>
      </p:sp>
      <p:sp>
        <p:nvSpPr>
          <p:cNvPr id="4" name="Undertittel 2">
            <a:hlinkClick r:id="rId2" tgtFrame="_blank" tooltip="XDF52388 - dok52388.pptx"/>
          </p:cNvPr>
          <p:cNvSpPr txBox="1"/>
          <p:nvPr/>
        </p:nvSpPr>
        <p:spPr>
          <a:xfrm>
            <a:off x="444500" y="115371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Inntak/innkomst</a:t>
            </a:r>
            <a:endParaRPr lang="nb-NO" sz="1200"/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/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kartlegging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kartlegging</a:t>
            </a:r>
            <a:endParaRPr lang="nb-NO"/>
          </a:p>
        </p:txBody>
      </p:sp>
      <p:sp>
        <p:nvSpPr>
          <p:cNvPr id="13" name="Undertittel 2">
            <a:hlinkClick r:id="rId4" tgtFrame="_blank" tooltip="XDF37895 - dok37895.docx"/>
          </p:cNvPr>
          <p:cNvSpPr txBox="1"/>
          <p:nvPr/>
        </p:nvSpPr>
        <p:spPr>
          <a:xfrm>
            <a:off x="4559298" y="3335548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Ergoterapi</a:t>
            </a:r>
            <a:endParaRPr lang="nb-NO" sz="1800"/>
          </a:p>
        </p:txBody>
      </p:sp>
      <p:sp>
        <p:nvSpPr>
          <p:cNvPr id="17" name="Undertittel 2">
            <a:hlinkClick r:id="rId3" action="ppaction://hlinksldjump"/>
          </p:cNvPr>
          <p:cNvSpPr txBox="1"/>
          <p:nvPr/>
        </p:nvSpPr>
        <p:spPr>
          <a:xfrm>
            <a:off x="444500" y="140017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18" name="Undertittel 2"/>
          <p:cNvSpPr txBox="1"/>
          <p:nvPr/>
        </p:nvSpPr>
        <p:spPr>
          <a:xfrm>
            <a:off x="733425" y="164663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Monofaglig kartlegging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Undertittel 2">
            <a:hlinkClick r:id="rId5" tgtFrame="_blank" tooltip="XDF52390 - dok52390.pptx"/>
          </p:cNvPr>
          <p:cNvSpPr txBox="1"/>
          <p:nvPr/>
        </p:nvSpPr>
        <p:spPr>
          <a:xfrm>
            <a:off x="444500" y="19117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20" name="Undertittel 2">
            <a:hlinkClick r:id="rId6" tgtFrame="_blank" tooltip="XDF52391 - dok52391.pptx"/>
          </p:cNvPr>
          <p:cNvSpPr txBox="1"/>
          <p:nvPr/>
        </p:nvSpPr>
        <p:spPr>
          <a:xfrm>
            <a:off x="444499" y="218836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21" name="Undertittel 2">
            <a:hlinkClick r:id="rId7" tgtFrame="_blank" tooltip="XDF52392 - dok52392.pptx"/>
          </p:cNvPr>
          <p:cNvSpPr txBox="1"/>
          <p:nvPr/>
        </p:nvSpPr>
        <p:spPr>
          <a:xfrm>
            <a:off x="444500" y="246520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ndertittel 2">
            <a:hlinkClick r:id="rId8" tgtFrame="_blank" tooltip="XDF46993 - dok46993.docx"/>
          </p:cNvPr>
          <p:cNvSpPr txBox="1"/>
          <p:nvPr/>
        </p:nvSpPr>
        <p:spPr>
          <a:xfrm>
            <a:off x="4559298" y="3705225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Fysioterapi</a:t>
            </a:r>
            <a:endParaRPr lang="nb-NO" sz="1800"/>
          </a:p>
        </p:txBody>
      </p:sp>
      <p:sp>
        <p:nvSpPr>
          <p:cNvPr id="24" name="Undertittel 2">
            <a:hlinkClick r:id="rId9" tgtFrame="_blank" tooltip="XDF43052 - dok43052.docx"/>
          </p:cNvPr>
          <p:cNvSpPr txBox="1"/>
          <p:nvPr/>
        </p:nvSpPr>
        <p:spPr>
          <a:xfrm>
            <a:off x="4559298" y="4074902"/>
            <a:ext cx="3670302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Klinisk ernæringsfysiolog</a:t>
            </a:r>
            <a:endParaRPr lang="nb-NO" sz="1800"/>
          </a:p>
        </p:txBody>
      </p:sp>
      <p:sp>
        <p:nvSpPr>
          <p:cNvPr id="29" name="Undertittel 2">
            <a:hlinkClick r:id="rId10" tgtFrame="_blank" tooltip="XDF45321 - dok45321.docx"/>
          </p:cNvPr>
          <p:cNvSpPr txBox="1"/>
          <p:nvPr/>
        </p:nvSpPr>
        <p:spPr>
          <a:xfrm>
            <a:off x="4559298" y="4444579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Logoped</a:t>
            </a:r>
            <a:endParaRPr lang="nb-NO" sz="1800"/>
          </a:p>
        </p:txBody>
      </p:sp>
      <p:sp>
        <p:nvSpPr>
          <p:cNvPr id="30" name="Undertittel 2">
            <a:hlinkClick r:id="rId11" tgtFrame="_blank" tooltip="XDF51689 - dok51689.docx"/>
          </p:cNvPr>
          <p:cNvSpPr txBox="1"/>
          <p:nvPr/>
        </p:nvSpPr>
        <p:spPr>
          <a:xfrm>
            <a:off x="4559298" y="4814256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Nevropsykolog</a:t>
            </a:r>
            <a:endParaRPr lang="nb-NO" sz="1800"/>
          </a:p>
        </p:txBody>
      </p:sp>
      <p:sp>
        <p:nvSpPr>
          <p:cNvPr id="31" name="Undertittel 2">
            <a:hlinkClick r:id="rId12" tgtFrame="_blank" tooltip="XDF27203 - dok27203.docx"/>
          </p:cNvPr>
          <p:cNvSpPr txBox="1"/>
          <p:nvPr/>
        </p:nvSpPr>
        <p:spPr>
          <a:xfrm>
            <a:off x="4559298" y="5183933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Sosionom</a:t>
            </a:r>
            <a:endParaRPr lang="nb-NO" sz="1800"/>
          </a:p>
        </p:txBody>
      </p:sp>
      <p:sp>
        <p:nvSpPr>
          <p:cNvPr id="32" name="Undertittel 2">
            <a:hlinkClick r:id="rId13" tgtFrame="_blank" tooltip="XDF46567 - dok46567.docx"/>
          </p:cNvPr>
          <p:cNvSpPr txBox="1"/>
          <p:nvPr/>
        </p:nvSpPr>
        <p:spPr>
          <a:xfrm>
            <a:off x="4559298" y="5553610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Sykepleietjenesten</a:t>
            </a:r>
            <a:endParaRPr lang="nb-NO" sz="1800"/>
          </a:p>
        </p:txBody>
      </p:sp>
      <p:sp>
        <p:nvSpPr>
          <p:cNvPr id="33" name="Undertittel 2">
            <a:hlinkClick r:id="rId14" tgtFrame="_blank" tooltip="XDF52393 - dok52393.pptx"/>
          </p:cNvPr>
          <p:cNvSpPr txBox="1"/>
          <p:nvPr/>
        </p:nvSpPr>
        <p:spPr>
          <a:xfrm>
            <a:off x="444499" y="274203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6. Andre relevante dokumenter</a:t>
            </a:r>
          </a:p>
        </p:txBody>
      </p:sp>
      <p:pic>
        <p:nvPicPr>
          <p:cNvPr id="27" name="Bilde 26"/>
          <p:cNvPicPr>
            <a:picLocks noChangeAspect="1"/>
          </p:cNvPicPr>
          <p:nvPr/>
        </p:nvPicPr>
        <p:blipFill>
          <a:blip r:embed="rId1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50" y="2743401"/>
            <a:ext cx="1641476" cy="1641476"/>
          </a:xfrm>
          <a:prstGeom prst="rect">
            <a:avLst/>
          </a:prstGeom>
        </p:spPr>
      </p:pic>
      <p:sp>
        <p:nvSpPr>
          <p:cNvPr id="26" name="Undertittel 2">
            <a:hlinkClick r:id="rId16" tgtFrame="_blank"/>
          </p:cNvPr>
          <p:cNvSpPr txBox="1"/>
          <p:nvPr/>
        </p:nvSpPr>
        <p:spPr>
          <a:xfrm>
            <a:off x="444498" y="4488182"/>
            <a:ext cx="18605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Pakkeforløp hjerneslag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8" name="Undertittel 2">
            <a:hlinkClick r:id="rId17" tgtFrame="_blank"/>
          </p:cNvPr>
          <p:cNvSpPr txBox="1"/>
          <p:nvPr/>
        </p:nvSpPr>
        <p:spPr>
          <a:xfrm>
            <a:off x="444498" y="4848342"/>
            <a:ext cx="222106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Nasjonal faglig retningslinje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5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Marianne S. Soltveit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01.01.2021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8" name="Undertittel 2">
            <a:hlinkClick r:id="rId18" tgtFrame="_blank" tooltip="XDF52152 - dok52152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</p:spTree>
    <p:extLst>
      <p:ext uri="{BB962C8B-B14F-4D97-AF65-F5344CB8AC3E}">
        <p14:creationId xmlns:p14="http://schemas.microsoft.com/office/powerpoint/2010/main" val="230085150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45</Paragraphs>
  <Slides>2</Slides>
  <Notes>0</Notes>
  <TotalTime>602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6">
      <vt:lpstr>Arial</vt:lpstr>
      <vt:lpstr>Calibri Light</vt:lpstr>
      <vt:lpstr>Calibri</vt:lpstr>
      <vt:lpstr>Office-tema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cp:category>EK_GjelderFra¤1#EK_IBrukDato¤1#EK_Erstatter¤1#EK_ErstatterD¤1#EK_Ansvarlig¤1#EK_Utgave¤1#EK_VerLogg¤1#EK_GjelderTil¤1#</cp:category>
  <dc:creator>Vemund Gitlestad</dc:creator>
  <dc:description>EK_Avdeling¤2#4¤2# ¤3#EK_Avsnitt¤2#4¤2# ¤3#EK_Bedriftsnavn¤2#1¤2#Sørlandet sykehus HF¤3#EK_GjelderFra¤2#0¤2#16.02.2023¤3#EK_KlGjelderFra¤2#0¤2#¤3#EK_Opprettet¤2#0¤2#28.01.2021¤3#EK_Utgitt¤2#0¤2#29.01.2021¤3#EK_IBrukDato¤2#0¤2#16.02.2023¤3#EK_DokumentID¤2#0¤2#D52389¤3#EK_DokTittel¤2#0¤2#Portalside - Hjerneslag - Kartlegging - ESR, AFR¤3#EK_DokType¤2#0¤2#Generelt dokument¤3#EK_DocLvlShort¤2#0¤2#Nivå 2¤3#EK_DocLevel¤2#0¤2#Avdelingsdokumenter¤3#EK_EksRef¤2#2¤2# 0	¤3#EK_Erstatter¤2#0¤2#0.02¤3#EK_ErstatterD¤2#0¤2#19.03.2021¤3#EK_Signatur¤2#0¤2#&lt;ikke styrt&gt;¤3#EK_Verifisert¤2#0¤2# ¤3#EK_Hørt¤2#0¤2# ¤3#EK_AuditReview¤2#2¤2# ¤3#EK_AuditApprove¤2#2¤2# ¤3#EK_Gradering¤2#0¤2#Åpen¤3#EK_Gradnr¤2#4¤2#0¤3#EK_Kapittel¤2#4¤2# ¤3#EK_Referanse¤2#2¤2# 16	II.SOK.AFR.1.9-9	Portalside - Hjerneslag - Førsteside - ESR, AFR	52152	dok52152.pptx	¤1#II.SOK.AFR.1.9-10	Portalside - Hjerneslag - Inntak/Innkomst - ESR, AFR	52388	dok52388.pptx	¤1#II.SOK.AFR.1.9-12	Portalside - Hjerneslag - Tiltak - ESR, AFR	52390	dok52390.pptx	¤1#II.SOK.AFR.1.9-13	Portalside - Hjerneslag - Utreise - ESR, AFR	52391	dok52391.pptx	¤1#II.SOK.AFR.1.9-14	Portalside - Hjerneslag - Pasient-/pårørendeinformasjon - ESR, AFR	52392	dok52392.pptx	¤1#II.SOK.AFR.1.9-15	Portalside - Hjerneslag - Andre relevante dokumenter - ESR, AFR	52393	dok52393.pptx	¤1#II.SOK.AFR.2.1-1	Individuell rehabiliteringsplan - Enhet for spesialisert rehabilitering, AFR	27434	dok27434.docx	¤1#II.SOK.AFR.2.1-4	Involvering av pårørende - Enhet for spesialisert rehabilitering, AFR	45368	dok45368.docx	¤1#II.SOK.AFR.2.1.3-4	Hjerneslag - Primæropphold - Kartlegging (ergoterapeut), AFR	37895	dok37895.docx	¤1#II.SOK.AFR.2.1.3-5	Hjerneslag - Primæropphold - Tverrfaglig kartlegging, AFR	46423	dok46423.docx	¤1#II.SOK.AFR.2.1.3-6	Hjerneslag - Primæropphold - Kartlegging (sykepleietjenesten), AFR	46567	dok46567.docx	¤1#II.SOK.AFR.2.1.3-7	Hjerneslag - Primæropphold - Kartlegging (fysioterapeut), AFR	46993	dok46993.docx	¤1#II.SOK.AFR.2.1.3-8	Hjerneslag - Primæropphold - Kartlegging og tiltak (nevropsykolog), AFR	51689	dok51689.docx	¤1#II.SOK.AFR.2.1.6.3-1	Logoped kartlegging, AFR	45321	dok45321.docx	¤1#II.SOK.AFR.2.1.6.4-1	Sosionomtjenestens arbeid i Avdeling for fysikalsk medisin og rehabilitering	27203	dok27203.docx	¤1#II.SOK.AFR.2.1.6.6-1	Klinisk ernæringsfysiolog - kartlegging, AFR	43052	dok43052.docx	¤1#¤3#EK_RefNr¤2#0¤2#II.SOK.AFR.1.9-11¤3#EK_Revisjon¤2#0¤2#-¤3#EK_Ansvarlig¤2#0¤2#Svein Arne Berntsen¤3#EK_SkrevetAv¤2#0¤2#Vemund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0.03 - 16.02.2023|¤1#Ver. 0.02 - 19.03.2021|¤1#Ver. 0.01 - 01.02.2021|¤1#Ver. 0.00 - 29.01.2021|¤3#EK_RF1¤2#4¤2#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¤3#EK_DL¤2#0¤2#11¤3#EK_GjelderTil¤2#0¤2#16.02.2025¤3#EK_Vedlegg¤2#2¤2# 0	¤3#EK_AvdelingOver¤2#4¤2# ¤3#EK_HRefNr¤2#0¤2# ¤3#EK_HbNavn¤2#0¤2# ¤3#EK_DokRefnr¤2#4¤2#000203040109¤3#EK_Dokendrdato¤2#4¤2#07.06.2022 11:11:16¤3#EK_HbType¤2#4¤2# ¤3#EK_Offisiell¤2#4¤2# ¤3#EK_VedleggRef¤2#4¤2#II.SOK.AFR.1.9-11¤3#EK_Strukt00¤2#5¤2#¤5#II¤5#Klinikknivå¤5#0¤5#0¤4#.¤5#SOK¤5#Somatikk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&lt;dok52389.pptx&gt;&lt;n&gt;ek_type&lt;/n&gt;&lt;v&gt;DOK&lt;/v&gt;&lt;n&gt;khb&lt;/n&gt;&lt;v&gt;UB&lt;/v&gt;&lt;n&gt;beskyttet&lt;/n&gt;&lt;v&gt;nei&lt;/v&gt;&lt;/dok52389.pptx&gt;</cp:keywords>
  <cp:lastModifiedBy>Anders M. M. Östling</cp:lastModifiedBy>
  <cp:revision>72</cp:revision>
  <dcterms:created xsi:type="dcterms:W3CDTF">2020-10-09T11:20:39Z</dcterms:created>
  <dcterms:modified xsi:type="dcterms:W3CDTF">2024-05-02T11:22:10Z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