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3" r:id="rId2"/>
    <p:sldId id="269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www.helsedirektoratet.no/pakkeforlop/hjerneslag" TargetMode="External" /><Relationship Id="rId11" Type="http://schemas.openxmlformats.org/officeDocument/2006/relationships/hyperlink" Target="https://www.helsedirektoratet.no/retningslinjer/hjerneslag" TargetMode="External" /><Relationship Id="rId12" Type="http://schemas.openxmlformats.org/officeDocument/2006/relationships/hyperlink" Target="dok52152.pptx%09" TargetMode="External" /><Relationship Id="rId13" Type="http://schemas.openxmlformats.org/officeDocument/2006/relationships/hyperlink" Target="dok45368.docx%09" TargetMode="External" /><Relationship Id="rId14" Type="http://schemas.openxmlformats.org/officeDocument/2006/relationships/hyperlink" Target="dok52391.pptx%09" TargetMode="External" /><Relationship Id="rId15" Type="http://schemas.openxmlformats.org/officeDocument/2006/relationships/hyperlink" Target="dok52392.pptx%09" TargetMode="External" /><Relationship Id="rId16" Type="http://schemas.openxmlformats.org/officeDocument/2006/relationships/hyperlink" Target="dok52393.pptx%09" TargetMode="External" /><Relationship Id="rId2" Type="http://schemas.openxmlformats.org/officeDocument/2006/relationships/hyperlink" Target="dok52388.pptx%09" TargetMode="External" /><Relationship Id="rId3" Type="http://schemas.openxmlformats.org/officeDocument/2006/relationships/hyperlink" Target="dok46406.docx%09" TargetMode="External" /><Relationship Id="rId4" Type="http://schemas.openxmlformats.org/officeDocument/2006/relationships/slide" Target="slide2.xml" TargetMode="Internal" /><Relationship Id="rId5" Type="http://schemas.openxmlformats.org/officeDocument/2006/relationships/hyperlink" Target="dok46994.docx%09" TargetMode="External" /><Relationship Id="rId6" Type="http://schemas.openxmlformats.org/officeDocument/2006/relationships/hyperlink" Target="dok27434.docx%09" TargetMode="External" /><Relationship Id="rId7" Type="http://schemas.openxmlformats.org/officeDocument/2006/relationships/hyperlink" Target="https://ek-sshf.sikt.sykehuspartner.no/docs/pub/dok43117.pdf" TargetMode="External" /><Relationship Id="rId8" Type="http://schemas.openxmlformats.org/officeDocument/2006/relationships/hyperlink" Target="dok52389.pptx%09" TargetMode="External" /><Relationship Id="rId9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dok46441.docx%09" TargetMode="External" /><Relationship Id="rId11" Type="http://schemas.openxmlformats.org/officeDocument/2006/relationships/hyperlink" Target="dok42846.docx%09" TargetMode="External" /><Relationship Id="rId12" Type="http://schemas.openxmlformats.org/officeDocument/2006/relationships/hyperlink" Target="dok45322.docx%09" TargetMode="External" /><Relationship Id="rId13" Type="http://schemas.openxmlformats.org/officeDocument/2006/relationships/hyperlink" Target="dok51689.docx%09" TargetMode="External" /><Relationship Id="rId14" Type="http://schemas.openxmlformats.org/officeDocument/2006/relationships/hyperlink" Target="dok27203.docx%09" TargetMode="External" /><Relationship Id="rId15" Type="http://schemas.openxmlformats.org/officeDocument/2006/relationships/hyperlink" Target="dok46569.docx%09" TargetMode="External" /><Relationship Id="rId16" Type="http://schemas.openxmlformats.org/officeDocument/2006/relationships/hyperlink" Target="dok52393.pptx%09" TargetMode="External" /><Relationship Id="rId17" Type="http://schemas.openxmlformats.org/officeDocument/2006/relationships/hyperlink" Target="https://www.helsedirektoratet.no/pakkeforlop/hjerneslag" TargetMode="External" /><Relationship Id="rId18" Type="http://schemas.openxmlformats.org/officeDocument/2006/relationships/hyperlink" Target="https://www.helsedirektoratet.no/retningslinjer/hjerneslag" TargetMode="External" /><Relationship Id="rId19" Type="http://schemas.openxmlformats.org/officeDocument/2006/relationships/hyperlink" Target="dok52152.pptx%09" TargetMode="External" /><Relationship Id="rId2" Type="http://schemas.openxmlformats.org/officeDocument/2006/relationships/hyperlink" Target="dok52388.pptx%09" TargetMode="External" /><Relationship Id="rId3" Type="http://schemas.openxmlformats.org/officeDocument/2006/relationships/hyperlink" Target="dok46406.docx%09" TargetMode="External" /><Relationship Id="rId4" Type="http://schemas.openxmlformats.org/officeDocument/2006/relationships/slide" Target="slide1.xml" TargetMode="Internal" /><Relationship Id="rId5" Type="http://schemas.openxmlformats.org/officeDocument/2006/relationships/hyperlink" Target="dok52389.pptx%09" TargetMode="External" /><Relationship Id="rId6" Type="http://schemas.openxmlformats.org/officeDocument/2006/relationships/hyperlink" Target="dok52391.pptx%09" TargetMode="External" /><Relationship Id="rId7" Type="http://schemas.openxmlformats.org/officeDocument/2006/relationships/hyperlink" Target="dok52392.pptx%09" TargetMode="External" /><Relationship Id="rId8" Type="http://schemas.openxmlformats.org/officeDocument/2006/relationships/image" Target="../media/image1.png" /><Relationship Id="rId9" Type="http://schemas.openxmlformats.org/officeDocument/2006/relationships/hyperlink" Target="dok46990.docx%09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4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sp>
        <p:nvSpPr>
          <p:cNvPr id="13" name="Undertittel 2">
            <a:hlinkClick r:id="rId5" tgtFrame="_blank"/>
          </p:cNvPr>
          <p:cNvSpPr txBox="1"/>
          <p:nvPr/>
        </p:nvSpPr>
        <p:spPr>
          <a:xfrm>
            <a:off x="3933825" y="332838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Hjemmebesøk/-trening</a:t>
            </a:r>
            <a:endParaRPr lang="nb-NO"/>
          </a:p>
        </p:txBody>
      </p:sp>
      <p:sp>
        <p:nvSpPr>
          <p:cNvPr id="14" name="Undertittel 2">
            <a:hlinkClick r:id="rId6" tgtFrame="_blank"/>
          </p:cNvPr>
          <p:cNvSpPr txBox="1"/>
          <p:nvPr/>
        </p:nvSpPr>
        <p:spPr>
          <a:xfrm>
            <a:off x="3933825" y="383281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sp>
        <p:nvSpPr>
          <p:cNvPr id="15" name="Undertittel 2">
            <a:hlinkClick r:id="rId7" tgtFrame="_blank" tooltip="XDF43117 - dok43117.docx"/>
          </p:cNvPr>
          <p:cNvSpPr txBox="1"/>
          <p:nvPr/>
        </p:nvSpPr>
        <p:spPr>
          <a:xfrm>
            <a:off x="3933825" y="43372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Oppfølging av ART under innleggelsen</a:t>
            </a:r>
            <a:endParaRPr lang="nb-NO"/>
          </a:p>
        </p:txBody>
      </p:sp>
      <p:sp>
        <p:nvSpPr>
          <p:cNvPr id="17" name="Undertittel 2">
            <a:hlinkClick r:id="rId8" tgtFrame="_blank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/>
          <p:cNvSpPr txBox="1"/>
          <p:nvPr/>
        </p:nvSpPr>
        <p:spPr>
          <a:xfrm>
            <a:off x="444500" y="16466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cxnSp>
        <p:nvCxnSpPr>
          <p:cNvPr id="30" name="Rett linje 29"/>
          <p:cNvCxnSpPr/>
          <p:nvPr/>
        </p:nvCxnSpPr>
        <p:spPr>
          <a:xfrm flipV="1">
            <a:off x="3883813" y="536632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Undertittel 2">
            <a:hlinkClick r:id="rId10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2" name="Undertittel 2">
            <a:hlinkClick r:id="rId11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4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7" name="Undertittel 2">
            <a:hlinkClick r:id="rId12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5" name="Undertittel 2">
            <a:hlinkClick r:id="rId13" tgtFrame="_blank"/>
          </p:cNvPr>
          <p:cNvSpPr txBox="1"/>
          <p:nvPr/>
        </p:nvSpPr>
        <p:spPr>
          <a:xfrm>
            <a:off x="3933825" y="4881152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sp>
        <p:nvSpPr>
          <p:cNvPr id="33" name="Undertittel 2">
            <a:hlinkClick r:id="rId4" action="ppaction://hlinksldjump"/>
          </p:cNvPr>
          <p:cNvSpPr txBox="1"/>
          <p:nvPr/>
        </p:nvSpPr>
        <p:spPr>
          <a:xfrm>
            <a:off x="723900" y="1911732"/>
            <a:ext cx="19416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tiltak</a:t>
            </a:r>
            <a:endParaRPr lang="nb-NO" sz="1200"/>
          </a:p>
        </p:txBody>
      </p:sp>
      <p:sp>
        <p:nvSpPr>
          <p:cNvPr id="38" name="Undertittel 2">
            <a:hlinkClick r:id="rId14" tgtFrame="_blank"/>
          </p:cNvPr>
          <p:cNvSpPr txBox="1"/>
          <p:nvPr/>
        </p:nvSpPr>
        <p:spPr>
          <a:xfrm>
            <a:off x="444499" y="218836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39" name="Undertittel 2">
            <a:hlinkClick r:id="rId15" tgtFrame="_blank"/>
          </p:cNvPr>
          <p:cNvSpPr txBox="1"/>
          <p:nvPr/>
        </p:nvSpPr>
        <p:spPr>
          <a:xfrm>
            <a:off x="444500" y="2465202"/>
            <a:ext cx="231775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40" name="Undertittel 2">
            <a:hlinkClick r:id="rId16" tgtFrame="_blank"/>
          </p:cNvPr>
          <p:cNvSpPr txBox="1"/>
          <p:nvPr/>
        </p:nvSpPr>
        <p:spPr>
          <a:xfrm>
            <a:off x="444500" y="274203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</p:spTree>
    <p:extLst>
      <p:ext uri="{BB962C8B-B14F-4D97-AF65-F5344CB8AC3E}">
        <p14:creationId xmlns:p14="http://schemas.microsoft.com/office/powerpoint/2010/main" val="383967501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4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sp>
        <p:nvSpPr>
          <p:cNvPr id="17" name="Undertittel 2">
            <a:hlinkClick r:id="rId5" tgtFrame="_blank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>
            <a:hlinkClick r:id="rId4" action="ppaction://hlinksldjump"/>
          </p:cNvPr>
          <p:cNvSpPr txBox="1"/>
          <p:nvPr/>
        </p:nvSpPr>
        <p:spPr>
          <a:xfrm>
            <a:off x="444500" y="16466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19" name="Undertittel 2">
            <a:hlinkClick r:id="rId4" action="ppaction://hlinksldjump"/>
          </p:cNvPr>
          <p:cNvSpPr txBox="1"/>
          <p:nvPr/>
        </p:nvSpPr>
        <p:spPr>
          <a:xfrm>
            <a:off x="723900" y="1911732"/>
            <a:ext cx="19416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Undertittel 2">
            <a:hlinkClick r:id="rId6" tgtFrame="_blank"/>
          </p:cNvPr>
          <p:cNvSpPr txBox="1"/>
          <p:nvPr/>
        </p:nvSpPr>
        <p:spPr>
          <a:xfrm>
            <a:off x="444499" y="218836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21" name="Undertittel 2">
            <a:hlinkClick r:id="rId7" tgtFrame="_blank"/>
          </p:cNvPr>
          <p:cNvSpPr txBox="1"/>
          <p:nvPr/>
        </p:nvSpPr>
        <p:spPr>
          <a:xfrm>
            <a:off x="444500" y="2465202"/>
            <a:ext cx="231775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31" name="Undertittel 2">
            <a:hlinkClick r:id="rId9" tgtFrame="_blank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sp>
        <p:nvSpPr>
          <p:cNvPr id="32" name="Undertittel 2">
            <a:hlinkClick r:id="rId10" tgtFrame="_blank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33" name="Undertittel 2">
            <a:hlinkClick r:id="rId11" tgtFrame="_blank"/>
          </p:cNvPr>
          <p:cNvSpPr txBox="1"/>
          <p:nvPr/>
        </p:nvSpPr>
        <p:spPr>
          <a:xfrm>
            <a:off x="4559298" y="4074902"/>
            <a:ext cx="3670302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Klinisk ernæringsfysiolog</a:t>
            </a:r>
            <a:endParaRPr lang="nb-NO" sz="1800"/>
          </a:p>
        </p:txBody>
      </p:sp>
      <p:sp>
        <p:nvSpPr>
          <p:cNvPr id="34" name="Undertittel 2">
            <a:hlinkClick r:id="rId12" tgtFrame="_blank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Logoped</a:t>
            </a:r>
            <a:endParaRPr lang="nb-NO" sz="1800"/>
          </a:p>
        </p:txBody>
      </p:sp>
      <p:sp>
        <p:nvSpPr>
          <p:cNvPr id="35" name="Undertittel 2">
            <a:hlinkClick r:id="rId13" tgtFrame="_blank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Nevropsykolog</a:t>
            </a:r>
            <a:endParaRPr lang="nb-NO" sz="1800"/>
          </a:p>
        </p:txBody>
      </p:sp>
      <p:sp>
        <p:nvSpPr>
          <p:cNvPr id="36" name="Undertittel 2">
            <a:hlinkClick r:id="rId14" tgtFrame="_blank"/>
          </p:cNvPr>
          <p:cNvSpPr txBox="1"/>
          <p:nvPr/>
        </p:nvSpPr>
        <p:spPr>
          <a:xfrm>
            <a:off x="4559298" y="5183933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Sosionom</a:t>
            </a:r>
            <a:endParaRPr lang="nb-NO" sz="1800"/>
          </a:p>
        </p:txBody>
      </p:sp>
      <p:sp>
        <p:nvSpPr>
          <p:cNvPr id="37" name="Undertittel 2">
            <a:hlinkClick r:id="rId15" tgtFrame="_blank"/>
          </p:cNvPr>
          <p:cNvSpPr txBox="1"/>
          <p:nvPr/>
        </p:nvSpPr>
        <p:spPr>
          <a:xfrm>
            <a:off x="4559298" y="5553610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38" name="Undertittel 2">
            <a:hlinkClick r:id="rId16" tgtFrame="_blank"/>
          </p:cNvPr>
          <p:cNvSpPr txBox="1"/>
          <p:nvPr/>
        </p:nvSpPr>
        <p:spPr>
          <a:xfrm>
            <a:off x="444500" y="274203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  <p:sp>
        <p:nvSpPr>
          <p:cNvPr id="26" name="Undertittel 2">
            <a:hlinkClick r:id="rId17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7" name="Undertittel 2">
            <a:hlinkClick r:id="rId18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9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19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</p:spTree>
    <p:extLst>
      <p:ext uri="{BB962C8B-B14F-4D97-AF65-F5344CB8AC3E}">
        <p14:creationId xmlns:p14="http://schemas.microsoft.com/office/powerpoint/2010/main" val="179726828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47</Paragraphs>
  <Slides>2</Slides>
  <Notes>0</Notes>
  <TotalTime>603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 Light</vt:lpstr>
      <vt:lpstr>Calibri</vt:lpstr>
      <vt:lpstr>Office-tema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HF¤3#EK_GjelderFra¤2#0¤2#22.03.2024¤3#EK_KlGjelderFra¤2#0¤2#¤3#EK_Opprettet¤2#0¤2#28.01.2021¤3#EK_Utgitt¤2#0¤2#29.01.2021¤3#EK_IBrukDato¤2#0¤2#22.03.2024¤3#EK_DokumentID¤2#0¤2#D52390¤3#EK_DokTittel¤2#0¤2#Portalside - Hjerneslag - Tiltak - ESR, AFR¤3#EK_DokType¤2#0¤2#Generelt dokument¤3#EK_DocLvlShort¤2#0¤2#Nivå 2¤3#EK_DocLevel¤2#0¤2#Avdelingsdokumenter¤3#EK_EksRef¤2#2¤2# 0	¤3#EK_Erstatter¤2#0¤2#0.04¤3#EK_ErstatterD¤2#0¤2#22.03.2024¤3#EK_Signatur¤2#0¤2#&lt;ikke styrt&gt;¤3#EK_Verifisert¤2#0¤2# ¤3#EK_Hørt¤2#0¤2# ¤3#EK_AuditReview¤2#2¤2# ¤3#EK_AuditApprove¤2#2¤2# ¤3#EK_Gradering¤2#0¤2#Åpen¤3#EK_Gradnr¤2#4¤2#0¤3#EK_Kapittel¤2#4¤2# ¤3#EK_Referanse¤2#2¤2# 17	II.SOK.AFR.1.9-9	Portalside - Hjerneslag - Førsteside - ESR, AFR	52152	dok52152.pptx	¤1#II.SOK.AFR.1.9-10	Portalside - Hjerneslag - Inntak/Innkomst - ESR, AFR	52388	dok52388.pptx	¤1#II.SOK.AFR.1.9-11	Portalside - Hjerneslag - Kartlegging - ESR, AFR	52389	dok52389.pptx	¤1#II.SOK.AFR.1.9-13	Portalside - Hjerneslag - Utreise - ESR, AFR	52391	dok52391.pptx	¤1#II.SOK.AFR.1.9-14	Portalside - Hjerneslag - Pasient-/pårørendeinformasjon - ESR, AFR	52392	dok52392.pptx	¤1#II.SOK.AFR.1.9-15	Portalside - Hjerneslag - Andre relevante dokumenter - ESR, AFR	52393	dok52393.pptx	¤1#II.SOK.AFR.2.1-1	Individuell rehabiliteringsplan - Enhet for spesialisert rehabilitering, AFR	27434	dok27434.docx	¤1#II.SOK.AFR.2.1-4	Involvering av pårørende - Enhet for spesialisert rehabilitering, AFR	45368	dok45368.docx	¤1#II.SOK.AFR.2.1-8	ESR. Ergoterapi - Hjemmebesøk/-trening	46994	dok46994.docx	¤1#II.SOK.AFR.2.1.3-8	Hjerneslag - Primæropphold - Kartlegging og tiltak (nevropsykolog), AFR	51689	dok51689.docx	¤1#II.SOK.AFR.2.1.3-9	Hjerneslag - Primæropphold - Tverrfaglige tiltak, AFR	46406	dok46406.docx	¤1#II.SOK.AFR.2.1.3-10	Hjerneslag - Primæropphold - Tiltak (fysioterapi). AFR	46441	dok46441.docx	¤1#II.SOK.AFR.2.1.3-11	Hjerneslag - Primæropphold - Tiltak (sykepleietjenesten), AFR	46569	dok46569.docx	¤1#II.SOK.AFR.2.1.3-12	Hjerneslag - Primæropphold - Tiltak (ergoterapi), AFR	46990	dok46990.docx	¤1#II.SOK.AFR.2.1.6.3-2	Logoped tiltak, AFR	45322	dok45322.docx	¤1#II.SOK.AFR.2.1.6.4-1	Sosionomtjenestens arbeid i Avdeling for fysikalsk medisin og rehabilitering	27203	dok27203.docx	¤1#II.SOK.AFR.2.1.6.6-2	Klinisk ernæringsfysiolog - tiltak, AFR	42846	dok42846.docx	¤1#¤3#EK_RefNr¤2#0¤2#II.SOK.AFR.1.9-12¤3#EK_Revisjon¤2#0¤2#-¤3#EK_Ansvarlig¤2#0¤2#Svein Arne Berntsen¤3#EK_SkrevetAv¤2#0¤2#Vemund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bruk¤3#EK_Stikkord¤2#0¤2#¤3#EK_SuperStikkord¤2#0¤2#¤3#EK_Rapport¤2#3¤2#¤3#EK_EKPrintMerke¤2#0¤2#¤3#EK_Watermark¤2#0¤2#¤3#EK_Utgave¤2#0¤2#0.05¤3#EK_Merknad¤2#7¤2#¤3#EK_VerLogg¤2#2¤2#Ver. 0.05 - 22.03.2024|¤1#Ver. 0.04 - 22.03.2024|¤1#Ver. 0.03 - 16.02.2023|¤1#Ver. 0.02 - 19.03.2021|¤1#Ver. 0.01 - 01.02.2021|¤1#Ver. 0.00 - 29.01.2021|¤3#EK_RF1¤2#4¤2#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¤3#EK_DL¤2#0¤2#12¤3#EK_GjelderTil¤2#0¤2#22.03.2026¤3#EK_Vedlegg¤2#2¤2# 0	¤3#EK_AvdelingOver¤2#4¤2# ¤3#EK_HRefNr¤2#0¤2# ¤3#EK_HbNavn¤2#0¤2# ¤3#EK_DokRefnr¤2#4¤2#000203040109¤3#EK_Dokendrdato¤2#4¤2#22.03.2024 09:45:29¤3#EK_HbType¤2#4¤2# ¤3#EK_Offisiell¤2#4¤2# ¤3#EK_VedleggRef¤2#4¤2#II.SOK.AFR.1.9-12¤3#EK_Strukt00¤2#5¤2#¤5#II¤5#Klinikknivå¤5#0¤5#0¤4#.¤5#SOK¤5#Somatikk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&lt;dok52390.pptx&gt;&lt;n&gt;ek_type&lt;/n&gt;&lt;v&gt;DOK&lt;/v&gt;&lt;n&gt;khb&lt;/n&gt;&lt;v&gt;UB&lt;/v&gt;&lt;n&gt;beskyttet&lt;/n&gt;&lt;v&gt;nei&lt;/v&gt;&lt;/dok52390.pptx&gt;</cp:keywords>
  <cp:lastModifiedBy>Anders M. M. Östling</cp:lastModifiedBy>
  <cp:revision>92</cp:revision>
  <dcterms:created xsi:type="dcterms:W3CDTF">2020-10-09T11:20:39Z</dcterms:created>
  <dcterms:modified xsi:type="dcterms:W3CDTF">2024-09-03T07:54:09Z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