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29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1.png" /><Relationship Id="rId11" Type="http://schemas.openxmlformats.org/officeDocument/2006/relationships/image" Target="../media/image2.png" /><Relationship Id="rId12" Type="http://schemas.openxmlformats.org/officeDocument/2006/relationships/hyperlink" Target="https://www.helsedirektoratet.no/pakkeforlop/hjerneslag" TargetMode="External" /><Relationship Id="rId13" Type="http://schemas.openxmlformats.org/officeDocument/2006/relationships/hyperlink" Target="https://www.helsedirektoratet.no/retningslinjer/hjerneslag" TargetMode="External" /><Relationship Id="rId14" Type="http://schemas.openxmlformats.org/officeDocument/2006/relationships/hyperlink" Target="https://kvalitet.sshf.no/docs/pub/DOK52152.pdf" TargetMode="External" /><Relationship Id="rId15" Type="http://schemas.openxmlformats.org/officeDocument/2006/relationships/hyperlink" Target="https://kvalitet.sshf.no/docs/pub/DOK52570.pdf" TargetMode="External" /><Relationship Id="rId16" Type="http://schemas.openxmlformats.org/officeDocument/2006/relationships/hyperlink" Target="dok43118.docx" TargetMode="External" /><Relationship Id="rId17" Type="http://schemas.openxmlformats.org/officeDocument/2006/relationships/hyperlink" Target="dok46534.docx" TargetMode="External" /><Relationship Id="rId18" Type="http://schemas.openxmlformats.org/officeDocument/2006/relationships/hyperlink" Target="dok51791.pptx" TargetMode="External" /><Relationship Id="rId2" Type="http://schemas.openxmlformats.org/officeDocument/2006/relationships/hyperlink" Target="https://kvalitet.sshf.no/docs/pub/DOK52388.pdf" TargetMode="External" /><Relationship Id="rId3" Type="http://schemas.openxmlformats.org/officeDocument/2006/relationships/hyperlink" Target="https://kvalitet.sshf.no/docs/pub/DOK42656.pdf" TargetMode="External" /><Relationship Id="rId4" Type="http://schemas.openxmlformats.org/officeDocument/2006/relationships/hyperlink" Target="https://kvalitet.sshf.no/docs/pub/DOK46554.pdf" TargetMode="External" /><Relationship Id="rId5" Type="http://schemas.openxmlformats.org/officeDocument/2006/relationships/hyperlink" Target="https://kvalitet.sshf.no/docs/pub/DOK27211.pdf" TargetMode="External" /><Relationship Id="rId6" Type="http://schemas.openxmlformats.org/officeDocument/2006/relationships/hyperlink" Target="https://kvalitet.sshf.no/docs/pub/DOK52389.pdf" TargetMode="External" /><Relationship Id="rId7" Type="http://schemas.openxmlformats.org/officeDocument/2006/relationships/hyperlink" Target="https://kvalitet.sshf.no/docs/pub/DOK52390.pdf" TargetMode="External" /><Relationship Id="rId8" Type="http://schemas.openxmlformats.org/officeDocument/2006/relationships/hyperlink" Target="https://kvalitet.sshf.no/docs/pub/DOK52392.pdf" TargetMode="External" /><Relationship Id="rId9" Type="http://schemas.openxmlformats.org/officeDocument/2006/relationships/hyperlink" Target="https://kvalitet.sshf.no/docs/pub/DOK52393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44500" y="200025"/>
            <a:ext cx="9144000" cy="612775"/>
          </a:xfrm>
        </p:spPr>
        <p:txBody>
          <a:bodyPr>
            <a:normAutofit/>
          </a:bodyPr>
          <a:lstStyle/>
          <a:p>
            <a:pPr algn="l"/>
            <a:r>
              <a:rPr lang="nb-NO" sz="3200" b="1" smtClean="0"/>
              <a:t>Rehabiliteringstilbud for hjerneslagpasienter ved ESR</a:t>
            </a:r>
            <a:endParaRPr lang="nb-NO" sz="3200" b="1"/>
          </a:p>
        </p:txBody>
      </p:sp>
      <p:sp>
        <p:nvSpPr>
          <p:cNvPr id="4" name="Undertittel 2">
            <a:hlinkClick r:id="rId2" tgtFrame="_blank" tooltip="XDF52388 - dok52388.pptx"/>
          </p:cNvPr>
          <p:cNvSpPr txBox="1"/>
          <p:nvPr/>
        </p:nvSpPr>
        <p:spPr>
          <a:xfrm>
            <a:off x="444500" y="115371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Inntak/innkomst</a:t>
            </a:r>
            <a:endParaRPr lang="nb-NO" sz="1200"/>
          </a:p>
        </p:txBody>
      </p:sp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Utreise/Oppfølging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3" tgtFrame="_blank" tooltip="XDF42656 - dok42656.docx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Samarbeidsmøte</a:t>
            </a:r>
            <a:endParaRPr lang="nb-NO"/>
          </a:p>
        </p:txBody>
      </p:sp>
      <p:sp>
        <p:nvSpPr>
          <p:cNvPr id="12" name="Undertittel 2">
            <a:hlinkClick r:id="rId4" tgtFrame="_blank" tooltip="XDF46554 - dok46554.docx"/>
          </p:cNvPr>
          <p:cNvSpPr txBox="1"/>
          <p:nvPr/>
        </p:nvSpPr>
        <p:spPr>
          <a:xfrm>
            <a:off x="3933825" y="2823964"/>
            <a:ext cx="4270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Utskrivningssamtale med lege</a:t>
            </a:r>
            <a:endParaRPr lang="nb-NO"/>
          </a:p>
        </p:txBody>
      </p:sp>
      <p:sp>
        <p:nvSpPr>
          <p:cNvPr id="13" name="Undertittel 2">
            <a:hlinkClick r:id="rId5" tgtFrame="_blank" tooltip="XDF27211 - dok27211.docx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Sjekkliste utreise</a:t>
            </a:r>
            <a:endParaRPr lang="nb-NO"/>
          </a:p>
        </p:txBody>
      </p:sp>
      <p:sp>
        <p:nvSpPr>
          <p:cNvPr id="17" name="Undertittel 2">
            <a:hlinkClick r:id="rId6" tgtFrame="_blank" tooltip="XDF52389 - dok52389.pptx"/>
          </p:cNvPr>
          <p:cNvSpPr txBox="1"/>
          <p:nvPr/>
        </p:nvSpPr>
        <p:spPr>
          <a:xfrm>
            <a:off x="444500" y="140017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18" name="Undertittel 2">
            <a:hlinkClick r:id="rId7" tgtFrame="_blank" tooltip="XDF52390 - dok52390.pptx"/>
          </p:cNvPr>
          <p:cNvSpPr txBox="1"/>
          <p:nvPr/>
        </p:nvSpPr>
        <p:spPr>
          <a:xfrm>
            <a:off x="444500" y="164663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19" name="Undertittel 2"/>
          <p:cNvSpPr txBox="1"/>
          <p:nvPr/>
        </p:nvSpPr>
        <p:spPr>
          <a:xfrm>
            <a:off x="444500" y="191173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Utreise/Oppfølging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Undertittel 2">
            <a:hlinkClick r:id="rId8" tgtFrame="_blank" tooltip="XDF52392 - dok52392.pptx"/>
          </p:cNvPr>
          <p:cNvSpPr txBox="1"/>
          <p:nvPr/>
        </p:nvSpPr>
        <p:spPr>
          <a:xfrm>
            <a:off x="444499" y="2188367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Pasient-/pårørendeinformasjon</a:t>
            </a:r>
            <a:endParaRPr lang="nb-NO" sz="1200"/>
          </a:p>
        </p:txBody>
      </p:sp>
      <p:sp>
        <p:nvSpPr>
          <p:cNvPr id="21" name="Undertittel 2">
            <a:hlinkClick r:id="rId9" tgtFrame="_blank" tooltip="XDF52393 - dok52393.pptx"/>
          </p:cNvPr>
          <p:cNvSpPr txBox="1"/>
          <p:nvPr/>
        </p:nvSpPr>
        <p:spPr>
          <a:xfrm>
            <a:off x="444500" y="246520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6. Andre relevante dokumenter</a:t>
            </a: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e 8"/>
          <p:cNvGrpSpPr/>
          <p:nvPr/>
        </p:nvGrpSpPr>
        <p:grpSpPr>
          <a:xfrm>
            <a:off x="9410699" y="2905125"/>
            <a:ext cx="2667001" cy="1451363"/>
            <a:chOff x="9410699" y="2905125"/>
            <a:chExt cx="2667001" cy="1451363"/>
          </a:xfrm>
        </p:grpSpPr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10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9410699" y="2905125"/>
              <a:ext cx="1167513" cy="1403139"/>
            </a:xfrm>
            <a:prstGeom prst="rect">
              <a:avLst/>
            </a:prstGeom>
          </p:spPr>
        </p:pic>
        <p:pic>
          <p:nvPicPr>
            <p:cNvPr id="6" name="Bilde 5"/>
            <p:cNvPicPr>
              <a:picLocks noChangeAspect="1"/>
            </p:cNvPicPr>
            <p:nvPr/>
          </p:nvPicPr>
          <p:blipFill>
            <a:blip r:embed="rId11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1825" y="3070613"/>
              <a:ext cx="1285875" cy="1285875"/>
            </a:xfrm>
            <a:prstGeom prst="rect">
              <a:avLst/>
            </a:prstGeom>
          </p:spPr>
        </p:pic>
        <p:sp>
          <p:nvSpPr>
            <p:cNvPr id="7" name="Pil høyre 6"/>
            <p:cNvSpPr/>
            <p:nvPr/>
          </p:nvSpPr>
          <p:spPr>
            <a:xfrm>
              <a:off x="10578212" y="3867349"/>
              <a:ext cx="285750" cy="304800"/>
            </a:xfrm>
            <a:prstGeom prst="rightArrow">
              <a:avLst/>
            </a:prstGeom>
            <a:solidFill>
              <a:srgbClr val="306B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32" name="Undertittel 2">
            <a:hlinkClick r:id="rId12" tgtFrame="_blank"/>
          </p:cNvPr>
          <p:cNvSpPr txBox="1"/>
          <p:nvPr/>
        </p:nvSpPr>
        <p:spPr>
          <a:xfrm>
            <a:off x="444498" y="4488182"/>
            <a:ext cx="18605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Pakkeforløp hjerneslag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3" name="Undertittel 2">
            <a:hlinkClick r:id="rId13" tgtFrame="_blank"/>
          </p:cNvPr>
          <p:cNvSpPr txBox="1"/>
          <p:nvPr/>
        </p:nvSpPr>
        <p:spPr>
          <a:xfrm>
            <a:off x="444498" y="4848342"/>
            <a:ext cx="222106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Nasjonal faglig retningslinje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5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Marianne S. Soltveit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01.01.2021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38" name="Undertittel 2">
            <a:hlinkClick r:id="rId14" tgtFrame="_blank" tooltip="XDF52152 - dok52152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4" name="Undertittel 2">
            <a:hlinkClick r:id="rId15" tgtFrame="_blank" tooltip="XDF52570 - dok52570.docx"/>
          </p:cNvPr>
          <p:cNvSpPr txBox="1"/>
          <p:nvPr/>
        </p:nvSpPr>
        <p:spPr>
          <a:xfrm>
            <a:off x="3931848" y="3837052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Prosedyrekoding</a:t>
            </a:r>
            <a:endParaRPr lang="nb-NO"/>
          </a:p>
        </p:txBody>
      </p:sp>
      <p:grpSp>
        <p:nvGrpSpPr>
          <p:cNvPr id="8" name="Gruppe 7"/>
          <p:cNvGrpSpPr/>
          <p:nvPr/>
        </p:nvGrpSpPr>
        <p:grpSpPr>
          <a:xfrm>
            <a:off x="3855648" y="4279964"/>
            <a:ext cx="5450277" cy="1591316"/>
            <a:chOff x="3855648" y="4260914"/>
            <a:chExt cx="5450277" cy="1591316"/>
          </a:xfrm>
        </p:grpSpPr>
        <p:grpSp>
          <p:nvGrpSpPr>
            <p:cNvPr id="2" name="Gruppe 1"/>
            <p:cNvGrpSpPr/>
            <p:nvPr/>
          </p:nvGrpSpPr>
          <p:grpSpPr>
            <a:xfrm>
              <a:off x="3857625" y="4319704"/>
              <a:ext cx="5448300" cy="1532526"/>
              <a:chOff x="3857625" y="3832814"/>
              <a:chExt cx="5448300" cy="1532526"/>
            </a:xfrm>
          </p:grpSpPr>
          <p:sp>
            <p:nvSpPr>
              <p:cNvPr id="14" name="Undertittel 2">
                <a:hlinkClick r:id="rId16" action="ppaction://hlinkfile" tgtFrame="_blank" tooltip="XDF43118 - dok43118.docx"/>
              </p:cNvPr>
              <p:cNvSpPr txBox="1"/>
              <p:nvPr/>
            </p:nvSpPr>
            <p:spPr>
              <a:xfrm>
                <a:off x="3933825" y="3832814"/>
                <a:ext cx="4657725" cy="4238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nb-NO" smtClean="0"/>
                  <a:t>Oppfølging av ART etter utreise</a:t>
                </a:r>
                <a:endParaRPr lang="nb-NO"/>
              </a:p>
            </p:txBody>
          </p:sp>
          <p:sp>
            <p:nvSpPr>
              <p:cNvPr id="15" name="Undertittel 2">
                <a:hlinkClick r:id="rId17" action="ppaction://hlinkfile" tgtFrame="_blank" tooltip="XDF46534 - dok46534.docx"/>
              </p:cNvPr>
              <p:cNvSpPr txBox="1"/>
              <p:nvPr/>
            </p:nvSpPr>
            <p:spPr>
              <a:xfrm>
                <a:off x="3933825" y="4337239"/>
                <a:ext cx="5372100" cy="4238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nb-NO" smtClean="0"/>
                  <a:t>Ambulant rehabiliteringstjeneste</a:t>
                </a:r>
                <a:endParaRPr lang="nb-NO"/>
              </a:p>
            </p:txBody>
          </p:sp>
          <p:cxnSp>
            <p:nvCxnSpPr>
              <p:cNvPr id="28" name="Rett linje 27"/>
              <p:cNvCxnSpPr/>
              <p:nvPr/>
            </p:nvCxnSpPr>
            <p:spPr>
              <a:xfrm flipV="1">
                <a:off x="3857625" y="4289015"/>
                <a:ext cx="5448300" cy="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tt linje 28"/>
              <p:cNvCxnSpPr/>
              <p:nvPr/>
            </p:nvCxnSpPr>
            <p:spPr>
              <a:xfrm flipV="1">
                <a:off x="3857625" y="4822415"/>
                <a:ext cx="5448300" cy="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Undertittel 2">
                <a:hlinkClick r:id="rId18" action="ppaction://hlinkpres?slideindex=1&amp;slidetitle=" tgtFrame="_blank" tooltip="XDF51791 - dok51791.pptx"/>
              </p:cNvPr>
              <p:cNvSpPr txBox="1"/>
              <p:nvPr/>
            </p:nvSpPr>
            <p:spPr>
              <a:xfrm>
                <a:off x="3933824" y="4870638"/>
                <a:ext cx="5372101" cy="42386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nb-NO" smtClean="0"/>
                  <a:t>Kontrollopphold med førerkortvurdering</a:t>
                </a:r>
                <a:endParaRPr lang="nb-NO"/>
              </a:p>
            </p:txBody>
          </p:sp>
          <p:cxnSp>
            <p:nvCxnSpPr>
              <p:cNvPr id="31" name="Rett linje 30"/>
              <p:cNvCxnSpPr/>
              <p:nvPr/>
            </p:nvCxnSpPr>
            <p:spPr>
              <a:xfrm flipV="1">
                <a:off x="3857625" y="5365340"/>
                <a:ext cx="5448300" cy="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Rett linje 35"/>
            <p:cNvCxnSpPr/>
            <p:nvPr/>
          </p:nvCxnSpPr>
          <p:spPr>
            <a:xfrm flipV="1">
              <a:off x="3855648" y="4260914"/>
              <a:ext cx="5448300" cy="0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6680650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22</Paragraphs>
  <Slides>1</Slides>
  <Notes>0</Notes>
  <TotalTime>602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 Light</vt:lpstr>
      <vt:lpstr>Calibri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Vemund Gitlestad</dc:creator>
  <dc:description>EK_Avdeling¤2#4¤2# ¤3#EK_Avsnitt¤2#4¤2# ¤3#EK_Bedriftsnavn¤2#1¤2#Sørlandet sykehus HF¤3#EK_GjelderFra¤2#0¤2#16.02.2023¤3#EK_KlGjelderFra¤2#0¤2#¤3#EK_Opprettet¤2#0¤2#28.01.2021¤3#EK_Utgitt¤2#0¤2#29.01.2021¤3#EK_IBrukDato¤2#0¤2#16.02.2023¤3#EK_DokumentID¤2#0¤2#D52391¤3#EK_DokTittel¤2#0¤2#Portalside - Hjerneslag - Utreise - ESR, AFR¤3#EK_DokType¤2#0¤2#Generelt dokument¤3#EK_DocLvlShort¤2#0¤2#Nivå 2¤3#EK_DocLevel¤2#0¤2#Avdelingsdokumenter¤3#EK_EksRef¤2#2¤2# 0	¤3#EK_Erstatter¤2#0¤2#0.04¤3#EK_ErstatterD¤2#0¤2#19.03.2021¤3#EK_Signatur¤2#0¤2#&lt;ikke styrt&gt;¤3#EK_Verifisert¤2#0¤2# ¤3#EK_Hørt¤2#0¤2# ¤3#EK_AuditReview¤2#2¤2# ¤3#EK_AuditApprove¤2#2¤2# ¤3#EK_Gradering¤2#0¤2#Åpen¤3#EK_Gradnr¤2#4¤2#0¤3#EK_Kapittel¤2#4¤2# ¤3#EK_Referanse¤2#2¤2# 11	II.SOK.AFR.1.4-11	Samarbeidsmøte - Enhet for spesialisert rehabilitering, AFR	42656	dok42656.docx	¤1#II.SOK.AFR.1.4-13	Prosedyrekoding ved døgnopphold i ESR, AFR	52570	dok52570.docx	¤1#II.SOK.AFR.1.9-9	Portalside - Hjerneslag - Førsteside - ESR, AFR	52152	dok52152.pptx	¤1#II.SOK.AFR.1.9-10	Portalside - Hjerneslag - Inntak/Innkomst - ESR, AFR	52388	dok52388.pptx	¤1#II.SOK.AFR.1.9-11	Portalside - Hjerneslag - Kartlegging - ESR, AFR	52389	dok52389.pptx	¤1#II.SOK.AFR.1.9-12	Portalside - Hjerneslag - Tiltak - ESR, AFR	52390	dok52390.pptx	¤1#II.SOK.AFR.1.9-14	Portalside - Hjerneslag - Pasient-/pårørendeinformasjon - ESR, AFR	52392	dok52392.pptx	¤1#II.SOK.AFR.1.9-15	Portalside - Hjerneslag - Andre relevante dokumenter - ESR, AFR	52393	dok52393.pptx	¤1#II.SOK.AFR.2.1.3-13	Hjerneslag - Primæropphold - Sjekkliste utreise, AFR	27211	dok27211.docx	¤1#II.SOK.AFR.2.1.5-3	Flytskjema - førerkortvurdering ved AFR	51791	dok51791.pptx	¤1#II.SOK.AFR.2.1.6.2-4	Nevrorehabilitering - Primæropphold - Utreise/Utskrivningssamtale med lege, AFR	46554	dok46554.docx	¤1#¤3#EK_RefNr¤2#0¤2#II.SOK.AFR.1.9-13¤3#EK_Revisjon¤2#0¤2#-¤3#EK_Ansvarlig¤2#0¤2#Svein Arne Berntsen¤3#EK_SkrevetAv¤2#0¤2#Vemund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bruk¤3#EK_Stikkord¤2#0¤2#¤3#EK_SuperStikkord¤2#0¤2#¤3#EK_Rapport¤2#3¤2#¤3#EK_EKPrintMerke¤2#0¤2#¤3#EK_Watermark¤2#0¤2#¤3#EK_Utgave¤2#0¤2#0.05¤3#EK_Merknad¤2#7¤2#¤3#EK_VerLogg¤2#2¤2#Ver. 0.05 - 16.02.2023|¤1#Ver. 0.04 - 19.03.2021|¤1#Ver. 0.03 - 19.03.2021|¤1#Ver. 0.02 - 10.03.2021|¤1#Ver. 0.01 - 01.02.2021|¤1#Ver. 0.00 - 29.01.2021|¤3#EK_RF1¤2#4¤2#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¤3#EK_DL¤2#0¤2#13¤3#EK_GjelderTil¤2#0¤2#16.02.2025¤3#EK_Vedlegg¤2#2¤2# 0	¤3#EK_AvdelingOver¤2#4¤2# ¤3#EK_HRefNr¤2#0¤2# ¤3#EK_HbNavn¤2#0¤2# ¤3#EK_DokRefnr¤2#4¤2#000203040109¤3#EK_Dokendrdato¤2#4¤2#19.03.2021 11:54:21¤3#EK_HbType¤2#4¤2# ¤3#EK_Offisiell¤2#4¤2# ¤3#EK_VedleggRef¤2#4¤2#II.SOK.AFR.1.9-13¤3#EK_Strukt00¤2#5¤2#¤5#II¤5#Klinikknivå¤5#0¤5#0¤4#.¤5#SOK¤5#Somatikk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keywords>&lt;dok52391.pptx&gt;&lt;n&gt;ek_type&lt;/n&gt;&lt;v&gt;DOK&lt;/v&gt;&lt;n&gt;khb&lt;/n&gt;&lt;v&gt;UB&lt;/v&gt;&lt;n&gt;beskyttet&lt;/n&gt;&lt;v&gt;nei&lt;/v&gt;&lt;/dok52391.pptx&gt;</cp:keywords>
  <cp:lastModifiedBy>Anders M. M. Östling</cp:lastModifiedBy>
  <cp:revision>77</cp:revision>
  <dcterms:created xsi:type="dcterms:W3CDTF">2020-10-09T11:20:39Z</dcterms:created>
  <dcterms:modified xsi:type="dcterms:W3CDTF">2023-10-24T17:37:14Z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