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72" r:id="rId4"/>
  </p:sldIdLst>
  <p:sldSz cx="12192000" cy="6858000"/>
  <p:notesSz cx="6858000" cy="9144000"/>
  <p:custDataLst>
    <p:tags r:id="rId5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2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008974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2967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3440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25939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8119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54075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5300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1583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6897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55082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57077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F7D6-97D2-4B6E-8BEF-E88F9B874D89}" type="datetimeFigureOut">
              <a:rPr lang="nb-NO" smtClean="0"/>
              <a:t>16.02.2023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4782-F411-4691-9366-EDDA8D9461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3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" Target="slide2.xml" TargetMode="Internal" /><Relationship Id="rId11" Type="http://schemas.openxmlformats.org/officeDocument/2006/relationships/slide" Target="slide3.xml" TargetMode="Internal" /><Relationship Id="rId12" Type="http://schemas.openxmlformats.org/officeDocument/2006/relationships/image" Target="../media/image1.png" /><Relationship Id="rId13" Type="http://schemas.openxmlformats.org/officeDocument/2006/relationships/hyperlink" Target="https://www.helsedirektoratet.no/pakkeforlop/hjerneslag" TargetMode="External" /><Relationship Id="rId14" Type="http://schemas.openxmlformats.org/officeDocument/2006/relationships/hyperlink" Target="https://www.helsedirektoratet.no/retningslinjer/hjerneslag" TargetMode="External" /><Relationship Id="rId15" Type="http://schemas.openxmlformats.org/officeDocument/2006/relationships/hyperlink" Target="https://kvalitet.sshf.no/docs/pub/DOK52152.pdf" TargetMode="External" /><Relationship Id="rId16" Type="http://schemas.openxmlformats.org/officeDocument/2006/relationships/hyperlink" Target="https://kvalitet.sshf.no/docs/pub/DOK52393.pdf" TargetMode="External" /><Relationship Id="rId2" Type="http://schemas.openxmlformats.org/officeDocument/2006/relationships/hyperlink" Target="https://kvalitet.sshf.no/docs/pub/DOK52388.pdf" TargetMode="External" /><Relationship Id="rId3" Type="http://schemas.openxmlformats.org/officeDocument/2006/relationships/hyperlink" Target="https://kvalitet.sshf.no/docs/pub/DOK38144.pdf" TargetMode="External" /><Relationship Id="rId4" Type="http://schemas.openxmlformats.org/officeDocument/2006/relationships/hyperlink" Target="https://kvalitet.sshf.no/docs/pub/DOK00864.pdf" TargetMode="External" /><Relationship Id="rId5" Type="http://schemas.openxmlformats.org/officeDocument/2006/relationships/hyperlink" Target="https://kvalitet.sshf.no/docs/pub/DOK37994.pdf" TargetMode="External" /><Relationship Id="rId6" Type="http://schemas.openxmlformats.org/officeDocument/2006/relationships/hyperlink" Target="https://kvalitet.sshf.no/docs/dok/DOK46976.pdf" TargetMode="External" /><Relationship Id="rId7" Type="http://schemas.openxmlformats.org/officeDocument/2006/relationships/hyperlink" Target="https://kvalitet.sshf.no/docs/pub/DOK52389.pdf" TargetMode="External" /><Relationship Id="rId8" Type="http://schemas.openxmlformats.org/officeDocument/2006/relationships/hyperlink" Target="https://kvalitet.sshf.no/docs/pub/DOK52390.pdf" TargetMode="External" /><Relationship Id="rId9" Type="http://schemas.openxmlformats.org/officeDocument/2006/relationships/hyperlink" Target="https://kvalitet.sshf.no/docs/pub/DOK52391.pdf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png" /><Relationship Id="rId11" Type="http://schemas.openxmlformats.org/officeDocument/2006/relationships/hyperlink" Target="http://ekweb-sshf.sikt.sykehuspartner.no/docs/pub/dok46132.pdf" TargetMode="External" /><Relationship Id="rId12" Type="http://schemas.openxmlformats.org/officeDocument/2006/relationships/image" Target="../media/image4.png" /><Relationship Id="rId13" Type="http://schemas.openxmlformats.org/officeDocument/2006/relationships/image" Target="../media/image5.png" /><Relationship Id="rId14" Type="http://schemas.openxmlformats.org/officeDocument/2006/relationships/hyperlink" Target="https://kvalitet.sshf.no/docs/pub/DOK52393.pdf" TargetMode="External" /><Relationship Id="rId15" Type="http://schemas.openxmlformats.org/officeDocument/2006/relationships/image" Target="../media/image1.png" /><Relationship Id="rId16" Type="http://schemas.openxmlformats.org/officeDocument/2006/relationships/hyperlink" Target="https://www.helsedirektoratet.no/pakkeforlop/hjerneslag" TargetMode="External" /><Relationship Id="rId17" Type="http://schemas.openxmlformats.org/officeDocument/2006/relationships/hyperlink" Target="https://www.helsedirektoratet.no/retningslinjer/hjerneslag" TargetMode="External" /><Relationship Id="rId18" Type="http://schemas.openxmlformats.org/officeDocument/2006/relationships/hyperlink" Target="https://kvalitet.sshf.no/docs/pub/DOK52152.pdf" TargetMode="External" /><Relationship Id="rId2" Type="http://schemas.openxmlformats.org/officeDocument/2006/relationships/hyperlink" Target="https://kvalitet.sshf.no/docs/pub/DOK52388.pdf" TargetMode="External" /><Relationship Id="rId3" Type="http://schemas.openxmlformats.org/officeDocument/2006/relationships/hyperlink" Target="https://kvalitet.sshf.no/docs/pub/DOK52389.pdf" TargetMode="External" /><Relationship Id="rId4" Type="http://schemas.openxmlformats.org/officeDocument/2006/relationships/hyperlink" Target="https://kvalitet.sshf.no/docs/pub/DOK52390.pdf" TargetMode="External" /><Relationship Id="rId5" Type="http://schemas.openxmlformats.org/officeDocument/2006/relationships/hyperlink" Target="https://kvalitet.sshf.no/docs/pub/DOK52391.pdf" TargetMode="External" /><Relationship Id="rId6" Type="http://schemas.openxmlformats.org/officeDocument/2006/relationships/slide" Target="slide1.xml" TargetMode="Internal" /><Relationship Id="rId7" Type="http://schemas.openxmlformats.org/officeDocument/2006/relationships/slide" Target="slide3.xml" TargetMode="Internal" /><Relationship Id="rId8" Type="http://schemas.openxmlformats.org/officeDocument/2006/relationships/image" Target="../media/image2.png" /><Relationship Id="rId9" Type="http://schemas.openxmlformats.org/officeDocument/2006/relationships/hyperlink" Target="http://ekweb-sshf.sikt.sykehuspartner.no/docs/pub/dok46135.pdf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hyperlink" Target="https://www.slagrammede.org/" TargetMode="External" /><Relationship Id="rId11" Type="http://schemas.openxmlformats.org/officeDocument/2006/relationships/hyperlink" Target="https://afasi.no/" TargetMode="External" /><Relationship Id="rId12" Type="http://schemas.openxmlformats.org/officeDocument/2006/relationships/hyperlink" Target="https://www.lhl.no/lhl-hjerneslag/" TargetMode="External" /><Relationship Id="rId13" Type="http://schemas.openxmlformats.org/officeDocument/2006/relationships/hyperlink" Target="https://www.helsedirektoratet.no/veiledere/parorendeveileder" TargetMode="External" /><Relationship Id="rId14" Type="http://schemas.openxmlformats.org/officeDocument/2006/relationships/hyperlink" Target="https://www.slagrammede.org/likeperson/" TargetMode="External" /><Relationship Id="rId15" Type="http://schemas.openxmlformats.org/officeDocument/2006/relationships/hyperlink" Target="https://www.helsedirektoratet.no/pakkeforlop/hjerneslag" TargetMode="External" /><Relationship Id="rId16" Type="http://schemas.openxmlformats.org/officeDocument/2006/relationships/hyperlink" Target="https://www.helsedirektoratet.no/retningslinjer/hjerneslag" TargetMode="External" /><Relationship Id="rId17" Type="http://schemas.openxmlformats.org/officeDocument/2006/relationships/hyperlink" Target="https://kvalitet.sshf.no/docs/pub/DOK52152.pdf" TargetMode="External" /><Relationship Id="rId18" Type="http://schemas.openxmlformats.org/officeDocument/2006/relationships/hyperlink" Target="https://www.helsedirektoratet.no/veiledere/aktivitetshandboken/Aktivitetsh&#229;ndboken%20&#8211;%20Fysisk%20aktivitet%20i%20forebygging%20og%20behandling.pdf/_/attachment/inline/e7710401-9ac5-4619-916d-ff15a9edb3d4:380162e0f16eef64d00906fc472987340fbcc711/Aktivitetsh&#229;ndboken%20&#8211;%20Fysisk%20aktivitet%20i%20forebygging%20og%20behandling.pdf" TargetMode="External" /><Relationship Id="rId2" Type="http://schemas.openxmlformats.org/officeDocument/2006/relationships/hyperlink" Target="https://kvalitet.sshf.no/docs/pub/DOK52388.pdf" TargetMode="External" /><Relationship Id="rId3" Type="http://schemas.openxmlformats.org/officeDocument/2006/relationships/hyperlink" Target="https://kvalitet.sshf.no/docs/pub/DOK52389.pdf" TargetMode="External" /><Relationship Id="rId4" Type="http://schemas.openxmlformats.org/officeDocument/2006/relationships/hyperlink" Target="https://kvalitet.sshf.no/docs/pub/DOK52390.pdf" TargetMode="External" /><Relationship Id="rId5" Type="http://schemas.openxmlformats.org/officeDocument/2006/relationships/hyperlink" Target="https://kvalitet.sshf.no/docs/pub/DOK52391.pdf" TargetMode="External" /><Relationship Id="rId6" Type="http://schemas.openxmlformats.org/officeDocument/2006/relationships/slide" Target="slide1.xml" TargetMode="Internal" /><Relationship Id="rId7" Type="http://schemas.openxmlformats.org/officeDocument/2006/relationships/slide" Target="slide2.xml" TargetMode="Internal" /><Relationship Id="rId8" Type="http://schemas.openxmlformats.org/officeDocument/2006/relationships/hyperlink" Target="https://kvalitet.sshf.no/docs/pub/DOK52393.pdf" TargetMode="External" /><Relationship Id="rId9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44500" y="200025"/>
            <a:ext cx="9144000" cy="612775"/>
          </a:xfrm>
        </p:spPr>
        <p:txBody>
          <a:bodyPr>
            <a:normAutofit/>
          </a:bodyPr>
          <a:lstStyle/>
          <a:p>
            <a:pPr algn="l"/>
            <a:r>
              <a:rPr lang="nb-NO" sz="3200" b="1" smtClean="0"/>
              <a:t>Rehabiliteringstilbud for hjerneslagpasienter ved ESR</a:t>
            </a:r>
            <a:endParaRPr lang="nb-NO" sz="3200" b="1"/>
          </a:p>
        </p:txBody>
      </p:sp>
      <p:sp>
        <p:nvSpPr>
          <p:cNvPr id="4" name="Undertittel 2">
            <a:hlinkClick r:id="rId2" tgtFrame="_blank" tooltip="XDF52388 - dok52388.pptx"/>
          </p:cNvPr>
          <p:cNvSpPr txBox="1"/>
          <p:nvPr/>
        </p:nvSpPr>
        <p:spPr>
          <a:xfrm>
            <a:off x="444500" y="1153718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Inntak/innkomst</a:t>
            </a:r>
            <a:endParaRPr lang="nb-NO" sz="1200"/>
          </a:p>
        </p:txBody>
      </p:sp>
      <p:sp>
        <p:nvSpPr>
          <p:cNvPr id="10" name="Undertittel 2"/>
          <p:cNvSpPr txBox="1"/>
          <p:nvPr/>
        </p:nvSpPr>
        <p:spPr>
          <a:xfrm>
            <a:off x="3933825" y="1523403"/>
            <a:ext cx="52228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b="1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nb-NO" b="1" smtClean="0">
                <a:solidFill>
                  <a:schemeClr val="accent1">
                    <a:lumMod val="75000"/>
                  </a:schemeClr>
                </a:solidFill>
              </a:rPr>
              <a:t>. Pasient-/pårørendeinformasjon</a:t>
            </a:r>
            <a:endParaRPr lang="nb-NO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ndertittel 2">
            <a:hlinkClick r:id="rId3" tgtFrame="_blank" tooltip="XDF38144 - dok38144.docx"/>
          </p:cNvPr>
          <p:cNvSpPr txBox="1"/>
          <p:nvPr/>
        </p:nvSpPr>
        <p:spPr>
          <a:xfrm>
            <a:off x="3933825" y="2319539"/>
            <a:ext cx="3762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Velkommen til ESR</a:t>
            </a:r>
            <a:endParaRPr lang="nb-NO"/>
          </a:p>
        </p:txBody>
      </p:sp>
      <p:sp>
        <p:nvSpPr>
          <p:cNvPr id="12" name="Undertittel 2">
            <a:hlinkClick r:id="rId4" tgtFrame="_blank" tooltip="XDF00864 - dok00864.docx"/>
          </p:cNvPr>
          <p:cNvSpPr txBox="1"/>
          <p:nvPr/>
        </p:nvSpPr>
        <p:spPr>
          <a:xfrm>
            <a:off x="3933825" y="2823964"/>
            <a:ext cx="4270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Pårørende – rett til informasjon</a:t>
            </a:r>
            <a:endParaRPr lang="nb-NO"/>
          </a:p>
        </p:txBody>
      </p:sp>
      <p:sp>
        <p:nvSpPr>
          <p:cNvPr id="13" name="Undertittel 2">
            <a:hlinkClick r:id="rId5" tgtFrame="_blank" tooltip="XDF37994 - dok37994.docx"/>
          </p:cNvPr>
          <p:cNvSpPr txBox="1"/>
          <p:nvPr/>
        </p:nvSpPr>
        <p:spPr>
          <a:xfrm>
            <a:off x="3933825" y="3328389"/>
            <a:ext cx="3762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Barn som pårørende</a:t>
            </a:r>
            <a:endParaRPr lang="nb-NO"/>
          </a:p>
        </p:txBody>
      </p:sp>
      <p:sp>
        <p:nvSpPr>
          <p:cNvPr id="14" name="Undertittel 2">
            <a:hlinkClick r:id="rId6" tgtFrame="_blank" tooltip="XDF46976 - dok46976.pdf"/>
          </p:cNvPr>
          <p:cNvSpPr txBox="1"/>
          <p:nvPr/>
        </p:nvSpPr>
        <p:spPr>
          <a:xfrm>
            <a:off x="3933825" y="3832814"/>
            <a:ext cx="37623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Likepersontreff</a:t>
            </a:r>
            <a:endParaRPr lang="nb-NO"/>
          </a:p>
        </p:txBody>
      </p:sp>
      <p:sp>
        <p:nvSpPr>
          <p:cNvPr id="17" name="Undertittel 2">
            <a:hlinkClick r:id="rId7" tgtFrame="_blank" tooltip="XDF52389 - dok52389.pptx"/>
          </p:cNvPr>
          <p:cNvSpPr txBox="1"/>
          <p:nvPr/>
        </p:nvSpPr>
        <p:spPr>
          <a:xfrm>
            <a:off x="444500" y="1400175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18" name="Undertittel 2">
            <a:hlinkClick r:id="rId8" tgtFrame="_blank" tooltip="XDF52390 - dok52390.pptx"/>
          </p:cNvPr>
          <p:cNvSpPr txBox="1"/>
          <p:nvPr/>
        </p:nvSpPr>
        <p:spPr>
          <a:xfrm>
            <a:off x="444500" y="16466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Tiltak</a:t>
            </a:r>
            <a:endParaRPr lang="nb-NO" sz="1200"/>
          </a:p>
        </p:txBody>
      </p:sp>
      <p:sp>
        <p:nvSpPr>
          <p:cNvPr id="19" name="Undertittel 2">
            <a:hlinkClick r:id="rId9" tgtFrame="_blank" tooltip="XDF52391 - dok52391.pptx"/>
          </p:cNvPr>
          <p:cNvSpPr txBox="1"/>
          <p:nvPr/>
        </p:nvSpPr>
        <p:spPr>
          <a:xfrm>
            <a:off x="444500" y="19117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4</a:t>
            </a:r>
            <a:r>
              <a:rPr lang="nb-NO" sz="1200" smtClean="0"/>
              <a:t>. Utreise/Oppfølging</a:t>
            </a:r>
            <a:endParaRPr lang="nb-NO" sz="1200"/>
          </a:p>
        </p:txBody>
      </p:sp>
      <p:sp>
        <p:nvSpPr>
          <p:cNvPr id="20" name="Undertittel 2"/>
          <p:cNvSpPr txBox="1"/>
          <p:nvPr/>
        </p:nvSpPr>
        <p:spPr>
          <a:xfrm>
            <a:off x="444499" y="2188367"/>
            <a:ext cx="2955925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b="1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nb-NO" sz="1200" b="1" smtClean="0">
                <a:solidFill>
                  <a:schemeClr val="accent1">
                    <a:lumMod val="75000"/>
                  </a:schemeClr>
                </a:solidFill>
              </a:rPr>
              <a:t>. Pasient-/pårørendeinformasjon</a:t>
            </a:r>
            <a:endParaRPr lang="nb-NO" sz="12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3857625" y="2730709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V="1">
            <a:off x="3857625" y="3268273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V="1">
            <a:off x="3857625" y="3785189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V="1">
            <a:off x="3857625" y="4289015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ndertittel 2">
            <a:hlinkClick r:id="rId10" action="ppaction://hlinksldjump"/>
          </p:cNvPr>
          <p:cNvSpPr txBox="1"/>
          <p:nvPr/>
        </p:nvSpPr>
        <p:spPr>
          <a:xfrm>
            <a:off x="3933825" y="4337239"/>
            <a:ext cx="44481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Brosjyrer/informasjonsmateriell</a:t>
            </a:r>
            <a:endParaRPr lang="nb-NO"/>
          </a:p>
        </p:txBody>
      </p:sp>
      <p:cxnSp>
        <p:nvCxnSpPr>
          <p:cNvPr id="29" name="Rett linje 28"/>
          <p:cNvCxnSpPr/>
          <p:nvPr/>
        </p:nvCxnSpPr>
        <p:spPr>
          <a:xfrm flipV="1">
            <a:off x="3857625" y="4822415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Undertittel 2">
            <a:hlinkClick r:id="rId11" action="ppaction://hlinksldjump"/>
          </p:cNvPr>
          <p:cNvSpPr txBox="1"/>
          <p:nvPr/>
        </p:nvSpPr>
        <p:spPr>
          <a:xfrm>
            <a:off x="3933825" y="4886812"/>
            <a:ext cx="44481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mtClean="0"/>
              <a:t>Aktuelle nettsider</a:t>
            </a:r>
            <a:endParaRPr lang="nb-NO"/>
          </a:p>
        </p:txBody>
      </p:sp>
      <p:cxnSp>
        <p:nvCxnSpPr>
          <p:cNvPr id="32" name="Rett linje 31"/>
          <p:cNvCxnSpPr/>
          <p:nvPr/>
        </p:nvCxnSpPr>
        <p:spPr>
          <a:xfrm flipV="1">
            <a:off x="3857625" y="5371988"/>
            <a:ext cx="54483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1" y="2861665"/>
            <a:ext cx="1657350" cy="1427350"/>
          </a:xfrm>
          <a:prstGeom prst="rect">
            <a:avLst/>
          </a:prstGeom>
        </p:spPr>
      </p:pic>
      <p:sp>
        <p:nvSpPr>
          <p:cNvPr id="30" name="Undertittel 2">
            <a:hlinkClick r:id="rId13" tgtFrame="_blank"/>
          </p:cNvPr>
          <p:cNvSpPr txBox="1"/>
          <p:nvPr/>
        </p:nvSpPr>
        <p:spPr>
          <a:xfrm>
            <a:off x="444498" y="4488182"/>
            <a:ext cx="186055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Pakkeforløp hjerneslag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35" name="Undertittel 2">
            <a:hlinkClick r:id="rId14" tgtFrame="_blank"/>
          </p:cNvPr>
          <p:cNvSpPr txBox="1"/>
          <p:nvPr/>
        </p:nvSpPr>
        <p:spPr>
          <a:xfrm>
            <a:off x="444498" y="4848342"/>
            <a:ext cx="222106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Nasjonal faglig retningslinje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37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Marianne S. Soltveit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Vemund Gitlestad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01.01.2021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38" name="Undertittel 2">
            <a:hlinkClick r:id="rId15" tgtFrame="_blank" tooltip="XDF52152 - dok52152.pptx"/>
          </p:cNvPr>
          <p:cNvSpPr txBox="1"/>
          <p:nvPr/>
        </p:nvSpPr>
        <p:spPr>
          <a:xfrm>
            <a:off x="10506075" y="6125589"/>
            <a:ext cx="110489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Til forsiden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33" name="Undertittel 2">
            <a:hlinkClick r:id="rId10" action="ppaction://hlinksldjump"/>
          </p:cNvPr>
          <p:cNvSpPr txBox="1"/>
          <p:nvPr/>
        </p:nvSpPr>
        <p:spPr>
          <a:xfrm>
            <a:off x="711916" y="2465002"/>
            <a:ext cx="2412284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- Brosjyrer/informasjonsmateriell</a:t>
            </a:r>
            <a:endParaRPr lang="nb-NO" sz="1200"/>
          </a:p>
        </p:txBody>
      </p:sp>
      <p:sp>
        <p:nvSpPr>
          <p:cNvPr id="34" name="Undertittel 2">
            <a:hlinkClick r:id="rId11" action="ppaction://hlinksldjump"/>
          </p:cNvPr>
          <p:cNvSpPr txBox="1"/>
          <p:nvPr/>
        </p:nvSpPr>
        <p:spPr>
          <a:xfrm>
            <a:off x="711916" y="2742037"/>
            <a:ext cx="1953652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- Aktuelle nettsider</a:t>
            </a:r>
            <a:endParaRPr lang="nb-NO" sz="1200"/>
          </a:p>
        </p:txBody>
      </p:sp>
      <p:sp>
        <p:nvSpPr>
          <p:cNvPr id="36" name="Undertittel 2">
            <a:hlinkClick r:id="rId16" tgtFrame="_blank" tooltip="XDF52393 - dok52393.pptx"/>
          </p:cNvPr>
          <p:cNvSpPr txBox="1"/>
          <p:nvPr/>
        </p:nvSpPr>
        <p:spPr>
          <a:xfrm>
            <a:off x="444499" y="3022199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6. Andre relevante dokumenter</a:t>
            </a:r>
          </a:p>
        </p:txBody>
      </p:sp>
    </p:spTree>
    <p:extLst>
      <p:ext uri="{BB962C8B-B14F-4D97-AF65-F5344CB8AC3E}">
        <p14:creationId xmlns:p14="http://schemas.microsoft.com/office/powerpoint/2010/main" val="88800160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44500" y="200025"/>
            <a:ext cx="9144000" cy="612775"/>
          </a:xfrm>
        </p:spPr>
        <p:txBody>
          <a:bodyPr>
            <a:normAutofit/>
          </a:bodyPr>
          <a:lstStyle/>
          <a:p>
            <a:pPr algn="l"/>
            <a:r>
              <a:rPr lang="nb-NO" sz="3200" b="1" smtClean="0"/>
              <a:t>Rehabiliteringstilbud for hjerneslagpasienter ved ESR</a:t>
            </a:r>
            <a:endParaRPr lang="nb-NO" sz="3200" b="1"/>
          </a:p>
        </p:txBody>
      </p:sp>
      <p:sp>
        <p:nvSpPr>
          <p:cNvPr id="4" name="Undertittel 2">
            <a:hlinkClick r:id="rId2" tgtFrame="_blank" tooltip="XDF52388 - dok52388.pptx"/>
          </p:cNvPr>
          <p:cNvSpPr txBox="1"/>
          <p:nvPr/>
        </p:nvSpPr>
        <p:spPr>
          <a:xfrm>
            <a:off x="444500" y="1153718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Inntak/innkomst</a:t>
            </a:r>
            <a:endParaRPr lang="nb-NO" sz="1200"/>
          </a:p>
        </p:txBody>
      </p:sp>
      <p:sp>
        <p:nvSpPr>
          <p:cNvPr id="10" name="Undertittel 2"/>
          <p:cNvSpPr txBox="1"/>
          <p:nvPr/>
        </p:nvSpPr>
        <p:spPr>
          <a:xfrm>
            <a:off x="3933825" y="1523403"/>
            <a:ext cx="52228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b="1" smtClean="0">
                <a:solidFill>
                  <a:schemeClr val="accent1">
                    <a:lumMod val="75000"/>
                  </a:schemeClr>
                </a:solidFill>
              </a:rPr>
              <a:t>Brosjyrer/informasjonsmateriell</a:t>
            </a:r>
            <a:endParaRPr lang="nb-NO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Undertittel 2">
            <a:hlinkClick r:id="rId3" tgtFrame="_blank" tooltip="XDF52389 - dok52389.pptx"/>
          </p:cNvPr>
          <p:cNvSpPr txBox="1"/>
          <p:nvPr/>
        </p:nvSpPr>
        <p:spPr>
          <a:xfrm>
            <a:off x="444500" y="1400175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18" name="Undertittel 2">
            <a:hlinkClick r:id="rId4" tgtFrame="_blank" tooltip="XDF52390 - dok52390.pptx"/>
          </p:cNvPr>
          <p:cNvSpPr txBox="1"/>
          <p:nvPr/>
        </p:nvSpPr>
        <p:spPr>
          <a:xfrm>
            <a:off x="444500" y="16466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Tiltak</a:t>
            </a:r>
            <a:endParaRPr lang="nb-NO" sz="1200"/>
          </a:p>
        </p:txBody>
      </p:sp>
      <p:sp>
        <p:nvSpPr>
          <p:cNvPr id="19" name="Undertittel 2">
            <a:hlinkClick r:id="rId5" tgtFrame="_blank" tooltip="XDF52391 - dok52391.pptx"/>
          </p:cNvPr>
          <p:cNvSpPr txBox="1"/>
          <p:nvPr/>
        </p:nvSpPr>
        <p:spPr>
          <a:xfrm>
            <a:off x="444500" y="19117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4</a:t>
            </a:r>
            <a:r>
              <a:rPr lang="nb-NO" sz="1200" smtClean="0"/>
              <a:t>. Utreise/Oppfølging</a:t>
            </a:r>
            <a:endParaRPr lang="nb-NO" sz="1200"/>
          </a:p>
        </p:txBody>
      </p:sp>
      <p:sp>
        <p:nvSpPr>
          <p:cNvPr id="20" name="Undertittel 2">
            <a:hlinkClick r:id="rId6" action="ppaction://hlinksldjump"/>
          </p:cNvPr>
          <p:cNvSpPr txBox="1"/>
          <p:nvPr/>
        </p:nvSpPr>
        <p:spPr>
          <a:xfrm>
            <a:off x="444499" y="2188367"/>
            <a:ext cx="2955925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5</a:t>
            </a:r>
            <a:r>
              <a:rPr lang="nb-NO" sz="1200" smtClean="0"/>
              <a:t>. Pasient-/pårørendeinformasjon</a:t>
            </a:r>
            <a:endParaRPr lang="nb-NO" sz="1200"/>
          </a:p>
        </p:txBody>
      </p:sp>
      <p:sp>
        <p:nvSpPr>
          <p:cNvPr id="21" name="Undertittel 2">
            <a:hlinkClick r:id="rId6" action="ppaction://hlinksldjump"/>
          </p:cNvPr>
          <p:cNvSpPr txBox="1"/>
          <p:nvPr/>
        </p:nvSpPr>
        <p:spPr>
          <a:xfrm>
            <a:off x="711916" y="2465002"/>
            <a:ext cx="2412284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b="1" smtClean="0">
                <a:solidFill>
                  <a:schemeClr val="accent1">
                    <a:lumMod val="75000"/>
                  </a:schemeClr>
                </a:solidFill>
              </a:rPr>
              <a:t>- Brosjyrer/informasjonsmateriell</a:t>
            </a:r>
            <a:endParaRPr lang="nb-NO" sz="12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ndertittel 2">
            <a:hlinkClick r:id="rId7" action="ppaction://hlinksldjump"/>
          </p:cNvPr>
          <p:cNvSpPr txBox="1"/>
          <p:nvPr/>
        </p:nvSpPr>
        <p:spPr>
          <a:xfrm>
            <a:off x="711916" y="2742037"/>
            <a:ext cx="1953652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- Aktuelle nettsider</a:t>
            </a:r>
            <a:endParaRPr lang="nb-NO" sz="1200"/>
          </a:p>
        </p:txBody>
      </p:sp>
      <p:pic>
        <p:nvPicPr>
          <p:cNvPr id="2" name="Bilde 1">
            <a:hlinkClick r:id="rId9" tgtFrame="_blank"/>
          </p:cNvPr>
          <p:cNvPicPr>
            <a:picLocks noChangeAspect="1"/>
          </p:cNvPicPr>
          <p:nvPr/>
        </p:nvPicPr>
        <p:blipFill>
          <a:blip r:embed="rId8"/>
          <a:srcRect l="22155" t="12087" r="40748" b="4177"/>
          <a:stretch>
            <a:fillRect/>
          </a:stretch>
        </p:blipFill>
        <p:spPr>
          <a:xfrm>
            <a:off x="4029783" y="2157631"/>
            <a:ext cx="1258336" cy="177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>
            <a:hlinkClick r:id="rId11" tgtFrame="_blank"/>
          </p:cNvPr>
          <p:cNvPicPr>
            <a:picLocks noChangeAspect="1"/>
          </p:cNvPicPr>
          <p:nvPr/>
        </p:nvPicPr>
        <p:blipFill>
          <a:blip r:embed="rId10"/>
          <a:srcRect l="21973" t="12231" r="41021" b="4032"/>
          <a:stretch>
            <a:fillRect/>
          </a:stretch>
        </p:blipFill>
        <p:spPr>
          <a:xfrm>
            <a:off x="6902870" y="2126634"/>
            <a:ext cx="1277972" cy="180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12"/>
          <a:srcRect l="22155" t="12231" r="40929" b="4032"/>
          <a:stretch>
            <a:fillRect/>
          </a:stretch>
        </p:blipFill>
        <p:spPr>
          <a:xfrm>
            <a:off x="4033733" y="4521801"/>
            <a:ext cx="1273469" cy="180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13"/>
          <a:srcRect l="22064" t="12413" r="40952" b="4158"/>
          <a:stretch>
            <a:fillRect/>
          </a:stretch>
        </p:blipFill>
        <p:spPr>
          <a:xfrm>
            <a:off x="6920720" y="4520982"/>
            <a:ext cx="1281113" cy="180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Undertittel 2"/>
          <p:cNvSpPr txBox="1"/>
          <p:nvPr/>
        </p:nvSpPr>
        <p:spPr>
          <a:xfrm>
            <a:off x="5286926" y="2818876"/>
            <a:ext cx="1258336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Skjulte handicap etter hjerneskade</a:t>
            </a:r>
            <a:endParaRPr lang="nb-NO" sz="1100"/>
          </a:p>
        </p:txBody>
      </p:sp>
      <p:sp>
        <p:nvSpPr>
          <p:cNvPr id="33" name="Undertittel 2"/>
          <p:cNvSpPr txBox="1"/>
          <p:nvPr/>
        </p:nvSpPr>
        <p:spPr>
          <a:xfrm>
            <a:off x="8201833" y="2818876"/>
            <a:ext cx="1258336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Invitasjon til pårørendekveld</a:t>
            </a:r>
            <a:endParaRPr lang="nb-NO" sz="1100"/>
          </a:p>
        </p:txBody>
      </p:sp>
      <p:sp>
        <p:nvSpPr>
          <p:cNvPr id="34" name="Undertittel 2"/>
          <p:cNvSpPr txBox="1"/>
          <p:nvPr/>
        </p:nvSpPr>
        <p:spPr>
          <a:xfrm>
            <a:off x="5307202" y="5221170"/>
            <a:ext cx="1258336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ART – til pasient og pårørende</a:t>
            </a:r>
            <a:endParaRPr lang="nb-NO" sz="1100"/>
          </a:p>
        </p:txBody>
      </p:sp>
      <p:sp>
        <p:nvSpPr>
          <p:cNvPr id="35" name="Undertittel 2"/>
          <p:cNvSpPr txBox="1"/>
          <p:nvPr/>
        </p:nvSpPr>
        <p:spPr>
          <a:xfrm>
            <a:off x="8201833" y="5220761"/>
            <a:ext cx="1428138" cy="406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100" smtClean="0"/>
              <a:t>ART – til samarbeidspartnere</a:t>
            </a:r>
            <a:endParaRPr lang="nb-NO" sz="1100"/>
          </a:p>
        </p:txBody>
      </p:sp>
      <p:sp>
        <p:nvSpPr>
          <p:cNvPr id="36" name="Undertittel 2">
            <a:hlinkClick r:id="rId14" tgtFrame="_blank" tooltip="XDF52393 - dok52393.pptx"/>
          </p:cNvPr>
          <p:cNvSpPr txBox="1"/>
          <p:nvPr/>
        </p:nvSpPr>
        <p:spPr>
          <a:xfrm>
            <a:off x="444499" y="3022199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6. Andre relevante dokumenter</a:t>
            </a:r>
          </a:p>
        </p:txBody>
      </p:sp>
      <p:pic>
        <p:nvPicPr>
          <p:cNvPr id="22" name="Bilde 21"/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1" y="2861665"/>
            <a:ext cx="1657350" cy="1427350"/>
          </a:xfrm>
          <a:prstGeom prst="rect">
            <a:avLst/>
          </a:prstGeom>
        </p:spPr>
      </p:pic>
      <p:sp>
        <p:nvSpPr>
          <p:cNvPr id="25" name="Undertittel 2">
            <a:hlinkClick r:id="rId16" tgtFrame="_blank"/>
          </p:cNvPr>
          <p:cNvSpPr txBox="1"/>
          <p:nvPr/>
        </p:nvSpPr>
        <p:spPr>
          <a:xfrm>
            <a:off x="444498" y="4488182"/>
            <a:ext cx="186055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Pakkeforløp hjerneslag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26" name="Undertittel 2">
            <a:hlinkClick r:id="rId17" tgtFrame="_blank"/>
          </p:cNvPr>
          <p:cNvSpPr txBox="1"/>
          <p:nvPr/>
        </p:nvSpPr>
        <p:spPr>
          <a:xfrm>
            <a:off x="444498" y="4848342"/>
            <a:ext cx="222106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Nasjonal faglig retningslinje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28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Marianne S. Soltveit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Vemund Gitlestad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01.01.2021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32" name="Undertittel 2">
            <a:hlinkClick r:id="rId18" tgtFrame="_blank" tooltip="XDF52152 - dok52152.pptx"/>
          </p:cNvPr>
          <p:cNvSpPr txBox="1"/>
          <p:nvPr/>
        </p:nvSpPr>
        <p:spPr>
          <a:xfrm>
            <a:off x="10506075" y="6125589"/>
            <a:ext cx="110489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Til forsiden</a:t>
            </a:r>
            <a:r>
              <a:rPr lang="nb-NO" sz="1200" smtClean="0"/>
              <a:t> →</a:t>
            </a:r>
            <a:endParaRPr lang="nb-NO" sz="1200" u="sng"/>
          </a:p>
        </p:txBody>
      </p:sp>
    </p:spTree>
    <p:extLst>
      <p:ext uri="{BB962C8B-B14F-4D97-AF65-F5344CB8AC3E}">
        <p14:creationId xmlns:p14="http://schemas.microsoft.com/office/powerpoint/2010/main" val="6493023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44500" y="200025"/>
            <a:ext cx="9144000" cy="612775"/>
          </a:xfrm>
        </p:spPr>
        <p:txBody>
          <a:bodyPr>
            <a:normAutofit/>
          </a:bodyPr>
          <a:lstStyle/>
          <a:p>
            <a:pPr algn="l"/>
            <a:r>
              <a:rPr lang="nb-NO" sz="3200" b="1" smtClean="0"/>
              <a:t>Rehabiliteringstilbud for hjerneslagpasienter ved ESR</a:t>
            </a:r>
            <a:endParaRPr lang="nb-NO" sz="3200" b="1"/>
          </a:p>
        </p:txBody>
      </p:sp>
      <p:sp>
        <p:nvSpPr>
          <p:cNvPr id="4" name="Undertittel 2">
            <a:hlinkClick r:id="rId2" tgtFrame="_blank" tooltip="XDF52388 - dok52388.pptx"/>
          </p:cNvPr>
          <p:cNvSpPr txBox="1"/>
          <p:nvPr/>
        </p:nvSpPr>
        <p:spPr>
          <a:xfrm>
            <a:off x="444500" y="1153718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1. Inntak/innkomst</a:t>
            </a:r>
            <a:endParaRPr lang="nb-NO" sz="1200"/>
          </a:p>
        </p:txBody>
      </p:sp>
      <p:sp>
        <p:nvSpPr>
          <p:cNvPr id="10" name="Undertittel 2"/>
          <p:cNvSpPr txBox="1"/>
          <p:nvPr/>
        </p:nvSpPr>
        <p:spPr>
          <a:xfrm>
            <a:off x="3933825" y="1523403"/>
            <a:ext cx="5222875" cy="42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b="1" smtClean="0">
                <a:solidFill>
                  <a:schemeClr val="accent1">
                    <a:lumMod val="75000"/>
                  </a:schemeClr>
                </a:solidFill>
              </a:rPr>
              <a:t>Aktuelle nettsider</a:t>
            </a:r>
            <a:endParaRPr lang="nb-NO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Undertittel 2">
            <a:hlinkClick r:id="rId3" tgtFrame="_blank" tooltip="XDF52389 - dok52389.pptx"/>
          </p:cNvPr>
          <p:cNvSpPr txBox="1"/>
          <p:nvPr/>
        </p:nvSpPr>
        <p:spPr>
          <a:xfrm>
            <a:off x="444500" y="1400175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2</a:t>
            </a:r>
            <a:r>
              <a:rPr lang="nb-NO" sz="1200" smtClean="0"/>
              <a:t>. Kartlegging</a:t>
            </a:r>
            <a:endParaRPr lang="nb-NO" sz="1200"/>
          </a:p>
        </p:txBody>
      </p:sp>
      <p:sp>
        <p:nvSpPr>
          <p:cNvPr id="18" name="Undertittel 2">
            <a:hlinkClick r:id="rId4" tgtFrame="_blank" tooltip="XDF52390 - dok52390.pptx"/>
          </p:cNvPr>
          <p:cNvSpPr txBox="1"/>
          <p:nvPr/>
        </p:nvSpPr>
        <p:spPr>
          <a:xfrm>
            <a:off x="444500" y="16466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3</a:t>
            </a:r>
            <a:r>
              <a:rPr lang="nb-NO" sz="1200" smtClean="0"/>
              <a:t>. Tiltak</a:t>
            </a:r>
            <a:endParaRPr lang="nb-NO" sz="1200"/>
          </a:p>
        </p:txBody>
      </p:sp>
      <p:sp>
        <p:nvSpPr>
          <p:cNvPr id="19" name="Undertittel 2">
            <a:hlinkClick r:id="rId5" tgtFrame="_blank" tooltip="XDF52391 - dok52391.pptx"/>
          </p:cNvPr>
          <p:cNvSpPr txBox="1"/>
          <p:nvPr/>
        </p:nvSpPr>
        <p:spPr>
          <a:xfrm>
            <a:off x="444500" y="1911732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4</a:t>
            </a:r>
            <a:r>
              <a:rPr lang="nb-NO" sz="1200" smtClean="0"/>
              <a:t>. Utreise/Oppfølging</a:t>
            </a:r>
            <a:endParaRPr lang="nb-NO" sz="1200"/>
          </a:p>
        </p:txBody>
      </p:sp>
      <p:sp>
        <p:nvSpPr>
          <p:cNvPr id="20" name="Undertittel 2">
            <a:hlinkClick r:id="rId6" action="ppaction://hlinksldjump"/>
          </p:cNvPr>
          <p:cNvSpPr txBox="1"/>
          <p:nvPr/>
        </p:nvSpPr>
        <p:spPr>
          <a:xfrm>
            <a:off x="444499" y="2188367"/>
            <a:ext cx="2955925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5</a:t>
            </a:r>
            <a:r>
              <a:rPr lang="nb-NO" sz="1200" smtClean="0"/>
              <a:t>. Pasient-/pårørendeinformasjon</a:t>
            </a:r>
            <a:endParaRPr lang="nb-NO" sz="1200"/>
          </a:p>
        </p:txBody>
      </p:sp>
      <p:sp>
        <p:nvSpPr>
          <p:cNvPr id="21" name="Undertittel 2">
            <a:hlinkClick r:id="rId7" action="ppaction://hlinksldjump"/>
          </p:cNvPr>
          <p:cNvSpPr txBox="1"/>
          <p:nvPr/>
        </p:nvSpPr>
        <p:spPr>
          <a:xfrm>
            <a:off x="711916" y="2465002"/>
            <a:ext cx="2412284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smtClean="0"/>
              <a:t>- Brosjyrer/informasjonsmateriell</a:t>
            </a:r>
            <a:endParaRPr lang="nb-NO" sz="1200"/>
          </a:p>
        </p:txBody>
      </p:sp>
      <p:cxnSp>
        <p:nvCxnSpPr>
          <p:cNvPr id="23" name="Rett linje 22"/>
          <p:cNvCxnSpPr/>
          <p:nvPr/>
        </p:nvCxnSpPr>
        <p:spPr>
          <a:xfrm flipH="1">
            <a:off x="3200400" y="1085850"/>
            <a:ext cx="0" cy="552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Undertittel 2">
            <a:hlinkClick r:id="rId6" action="ppaction://hlinksldjump"/>
          </p:cNvPr>
          <p:cNvSpPr txBox="1"/>
          <p:nvPr/>
        </p:nvSpPr>
        <p:spPr>
          <a:xfrm>
            <a:off x="711916" y="2742037"/>
            <a:ext cx="1953652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b="1" smtClean="0">
                <a:solidFill>
                  <a:schemeClr val="accent1">
                    <a:lumMod val="75000"/>
                  </a:schemeClr>
                </a:solidFill>
              </a:rPr>
              <a:t>- Aktuelle nettsider</a:t>
            </a:r>
            <a:endParaRPr lang="nb-NO" sz="1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Undertittel 2">
            <a:hlinkClick r:id="rId8" tgtFrame="_blank" tooltip="XDF52393 - dok52393.pptx"/>
          </p:cNvPr>
          <p:cNvSpPr txBox="1"/>
          <p:nvPr/>
        </p:nvSpPr>
        <p:spPr>
          <a:xfrm>
            <a:off x="444499" y="3022199"/>
            <a:ext cx="2221068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/>
              <a:t>6. Andre relevante dokumenter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1" y="2861665"/>
            <a:ext cx="1657350" cy="1427350"/>
          </a:xfrm>
          <a:prstGeom prst="rect">
            <a:avLst/>
          </a:prstGeom>
        </p:spPr>
      </p:pic>
      <p:sp>
        <p:nvSpPr>
          <p:cNvPr id="14" name="Undertittel 2">
            <a:hlinkClick r:id="rId10" tgtFrame="_blank"/>
          </p:cNvPr>
          <p:cNvSpPr txBox="1"/>
          <p:nvPr/>
        </p:nvSpPr>
        <p:spPr>
          <a:xfrm>
            <a:off x="3933825" y="2281470"/>
            <a:ext cx="3438525" cy="3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smtClean="0"/>
              <a:t>Norsk foreningen for slagrammede</a:t>
            </a:r>
            <a:endParaRPr lang="nb-NO" sz="1800"/>
          </a:p>
        </p:txBody>
      </p:sp>
      <p:sp>
        <p:nvSpPr>
          <p:cNvPr id="15" name="Undertittel 2">
            <a:hlinkClick r:id="rId11" tgtFrame="_blank"/>
          </p:cNvPr>
          <p:cNvSpPr txBox="1"/>
          <p:nvPr/>
        </p:nvSpPr>
        <p:spPr>
          <a:xfrm>
            <a:off x="3933825" y="2651147"/>
            <a:ext cx="1647825" cy="3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smtClean="0"/>
              <a:t>Afasiforbundet</a:t>
            </a:r>
            <a:endParaRPr lang="nb-NO" sz="1800"/>
          </a:p>
        </p:txBody>
      </p:sp>
      <p:sp>
        <p:nvSpPr>
          <p:cNvPr id="16" name="Undertittel 2">
            <a:hlinkClick r:id="rId12" tgtFrame="_blank"/>
          </p:cNvPr>
          <p:cNvSpPr txBox="1"/>
          <p:nvPr/>
        </p:nvSpPr>
        <p:spPr>
          <a:xfrm>
            <a:off x="3933825" y="3020824"/>
            <a:ext cx="1647825" cy="3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smtClean="0"/>
              <a:t>LHL Hjerneslag</a:t>
            </a:r>
            <a:endParaRPr lang="nb-NO" sz="1800"/>
          </a:p>
        </p:txBody>
      </p:sp>
      <p:sp>
        <p:nvSpPr>
          <p:cNvPr id="22" name="Undertittel 2">
            <a:hlinkClick r:id="rId13" tgtFrame="_blank"/>
          </p:cNvPr>
          <p:cNvSpPr txBox="1"/>
          <p:nvPr/>
        </p:nvSpPr>
        <p:spPr>
          <a:xfrm>
            <a:off x="3933825" y="3390501"/>
            <a:ext cx="1933575" cy="3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smtClean="0"/>
              <a:t>Pårørendeveileder</a:t>
            </a:r>
            <a:endParaRPr lang="nb-NO" sz="1800"/>
          </a:p>
        </p:txBody>
      </p:sp>
      <p:sp>
        <p:nvSpPr>
          <p:cNvPr id="25" name="Undertittel 2">
            <a:hlinkClick r:id="rId14" tgtFrame="_blank"/>
          </p:cNvPr>
          <p:cNvSpPr txBox="1"/>
          <p:nvPr/>
        </p:nvSpPr>
        <p:spPr>
          <a:xfrm>
            <a:off x="3933825" y="3760178"/>
            <a:ext cx="2022477" cy="3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smtClean="0"/>
              <a:t>Likepersonarbeid</a:t>
            </a:r>
            <a:endParaRPr lang="nb-NO" sz="1800"/>
          </a:p>
        </p:txBody>
      </p:sp>
      <p:sp>
        <p:nvSpPr>
          <p:cNvPr id="26" name="Undertittel 2">
            <a:hlinkClick r:id="rId15" tgtFrame="_blank"/>
          </p:cNvPr>
          <p:cNvSpPr txBox="1"/>
          <p:nvPr/>
        </p:nvSpPr>
        <p:spPr>
          <a:xfrm>
            <a:off x="444498" y="4488182"/>
            <a:ext cx="1860551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Pakkeforløp hjerneslag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27" name="Undertittel 2">
            <a:hlinkClick r:id="rId16" tgtFrame="_blank"/>
          </p:cNvPr>
          <p:cNvSpPr txBox="1"/>
          <p:nvPr/>
        </p:nvSpPr>
        <p:spPr>
          <a:xfrm>
            <a:off x="444498" y="4848342"/>
            <a:ext cx="222106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Nasjonal faglig retningslinje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29" name="Undertittel 2"/>
          <p:cNvSpPr txBox="1"/>
          <p:nvPr/>
        </p:nvSpPr>
        <p:spPr>
          <a:xfrm>
            <a:off x="444498" y="5818106"/>
            <a:ext cx="2451102" cy="864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900" b="1" smtClean="0"/>
              <a:t>Behandlingsansvarlig lege: </a:t>
            </a:r>
            <a:r>
              <a:rPr lang="nb-NO" sz="900" smtClean="0"/>
              <a:t>Marianne S. Soltveit</a:t>
            </a:r>
          </a:p>
          <a:p>
            <a:pPr algn="l"/>
            <a:r>
              <a:rPr lang="nb-NO" sz="900" b="1" smtClean="0"/>
              <a:t>Kontaktperson/EK-ansvarlig:</a:t>
            </a:r>
            <a:r>
              <a:rPr lang="nb-NO" sz="900" smtClean="0"/>
              <a:t> Vemund Gitlestad</a:t>
            </a:r>
          </a:p>
          <a:p>
            <a:pPr algn="l"/>
            <a:r>
              <a:rPr lang="nb-NO" sz="900" b="1" smtClean="0"/>
              <a:t>Sist revidert: </a:t>
            </a:r>
            <a:r>
              <a:rPr lang="nb-NO" sz="900" smtClean="0"/>
              <a:t>01.01.2021</a:t>
            </a:r>
          </a:p>
          <a:p>
            <a:pPr algn="l"/>
            <a:r>
              <a:rPr lang="nb-NO" sz="900" smtClean="0"/>
              <a:t> </a:t>
            </a:r>
            <a:endParaRPr lang="nb-NO" sz="1100"/>
          </a:p>
        </p:txBody>
      </p:sp>
      <p:sp>
        <p:nvSpPr>
          <p:cNvPr id="32" name="Undertittel 2">
            <a:hlinkClick r:id="rId17" tgtFrame="_blank" tooltip="XDF52152 - dok52152.pptx"/>
          </p:cNvPr>
          <p:cNvSpPr txBox="1"/>
          <p:nvPr/>
        </p:nvSpPr>
        <p:spPr>
          <a:xfrm>
            <a:off x="10506075" y="6125589"/>
            <a:ext cx="1104899" cy="246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200" u="sng" smtClean="0"/>
              <a:t>Til forsiden</a:t>
            </a:r>
            <a:r>
              <a:rPr lang="nb-NO" sz="1200" smtClean="0"/>
              <a:t> →</a:t>
            </a:r>
            <a:endParaRPr lang="nb-NO" sz="1200" u="sng"/>
          </a:p>
        </p:txBody>
      </p:sp>
      <p:sp>
        <p:nvSpPr>
          <p:cNvPr id="28" name="Undertittel 2">
            <a:hlinkClick r:id="rId18" tgtFrame="_blank"/>
          </p:cNvPr>
          <p:cNvSpPr txBox="1"/>
          <p:nvPr/>
        </p:nvSpPr>
        <p:spPr>
          <a:xfrm>
            <a:off x="3933825" y="4129855"/>
            <a:ext cx="2466975" cy="3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smtClean="0"/>
              <a:t>Aktivitetshåndboken</a:t>
            </a: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29343199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Helse Sør-Øst</Company>
  <PresentationFormat>Widescreen</PresentationFormat>
  <Paragraphs>67</Paragraphs>
  <Slides>3</Slides>
  <Notes>0</Notes>
  <TotalTime>634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7">
      <vt:lpstr>Arial</vt:lpstr>
      <vt:lpstr>Calibri Light</vt:lpstr>
      <vt:lpstr>Calibri</vt:lpstr>
      <vt:lpstr>Office-tema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PowerPoint-presentasjon</dc:title>
  <dc:creator>Vemund Gitlestad</dc:creator>
  <dc:description>EK_Avdeling¤2#4¤2# ¤3#EK_Avsnitt¤2#4¤2# ¤3#EK_Bedriftsnavn¤2#1¤2#Sørlandet sykehus HF¤3#EK_GjelderFra¤2#0¤2#16.02.2023¤3#EK_KlGjelderFra¤2#0¤2#¤3#EK_Opprettet¤2#0¤2#28.01.2021¤3#EK_Utgitt¤2#0¤2#29.01.2021¤3#EK_IBrukDato¤2#0¤2#16.02.2023¤3#EK_DokumentID¤2#0¤2#D52392¤3#EK_DokTittel¤2#0¤2#Portalside - Hjerneslag - Pasient-/pårørendeinformasjon - ESR, AFR¤3#EK_DokType¤2#0¤2#Generelt dokument¤3#EK_DocLvlShort¤2#0¤2#Nivå 2¤3#EK_DocLevel¤2#0¤2#Avdelingsdokumenter¤3#EK_EksRef¤2#2¤2# 0	¤3#EK_Erstatter¤2#0¤2#0.02¤3#EK_ErstatterD¤2#0¤2#19.03.2021¤3#EK_Signatur¤2#0¤2#&lt;ikke styrt&gt;¤3#EK_Verifisert¤2#0¤2# ¤3#EK_Hørt¤2#0¤2# ¤3#EK_AuditReview¤2#2¤2# ¤3#EK_AuditApprove¤2#2¤2# ¤3#EK_Gradering¤2#0¤2#Åpen¤3#EK_Gradnr¤2#4¤2#0¤3#EK_Kapittel¤2#4¤2# ¤3#EK_Referanse¤2#2¤2# 15	I.3.15-1	Barn som pårørende-arbeidet - overordnet prosedyre -  SSHF	37994	dok37994.docx	¤1#II.SOK.AFR.1.9-9	Portalside - Hjerneslag - Førsteside - ESR, AFR	52152	dok52152.pptx	¤1#II.SOK.AFR.1.9-10	Portalside - Hjerneslag - Inntak/Innkomst - ESR, AFR	52388	dok52388.pptx	¤1#II.SOK.AFR.1.9-11	Portalside - Hjerneslag - Kartlegging - ESR, AFR	52389	dok52389.pptx	¤1#II.SOK.AFR.1.9-12	Portalside - Hjerneslag - Tiltak - ESR, AFR	52390	dok52390.pptx	¤1#II.SOK.AFR.1.9-13	Portalside - Hjerneslag - Utreise - ESR, AFR	52391	dok52391.pptx	¤1#II.SOK.AFR.1.9-15	Portalside - Hjerneslag - Andre relevante dokumenter - ESR, AFR	52393	dok52393.pptx	¤1#II.SOK.AFR.2.1.3-18	Hjerneslag - Primæropphold - Nøkkel til tverrfaglig vurderingsskjema, AFR	38844	dok38844.docx	¤1#II.SOK.AFR.2.1.7-1	Velkommen til ESR - Informasjon ESR, AFR	38144	dok38144.docx	¤1#II.SOK.AFR.2.1.7-2	Invitasjon til pårørendekveld - brosjyre, AFR	46132	dok46132.pdf	¤1#II.SOK.AFR.2.1.7-5	Skjulte handicap etter hjerneskade - brosjyre, AFR	46135	dok46135.pdf	¤1#II.SOK.AFR.2.1.7-8	Likepersonsarbeid - ESR, AFR	46976	dok46976.pdf	¤1#II.SOK.AFR.2.1.7-12	Ambulant rehabiliteringstjeneste - brosjyre til pasient, AFR	51870	dok51870.pdf	¤1#II.SOK.AFR.2.1.7-13	Ambulant rehabiliteringstjeneste - brosjyre til samarbeidspartnere, AFR	51871	dok51871.pdf	¤1#II.KPH.2.3.4-1	Pårørende - rett til informasjon	00864	dok00864.docx	¤1#¤3#EK_RefNr¤2#0¤2#II.SOK.AFR.1.9-14¤3#EK_Revisjon¤2#0¤2#-¤3#EK_Ansvarlig¤2#0¤2#Svein Arne Berntsen¤3#EK_SkrevetAv¤2#0¤2#Vemund Gitlestad¤3#EK_DokAnsvNavn¤2#0¤2# ¤3#EK_UText2¤2#0¤2# ¤3#EK_UText3¤2#0¤2# ¤3#EK_UText4¤2#0¤2# ¤3#EK_Status¤2#0¤2#I bruk¤3#EK_Stikkord¤2#0¤2#¤3#EK_SuperStikkord¤2#0¤2#¤3#EK_Rapport¤2#3¤2#¤3#EK_EKPrintMerke¤2#0¤2#¤3#EK_Watermark¤2#0¤2#¤3#EK_Utgave¤2#0¤2#0.03¤3#EK_Merknad¤2#7¤2#¤3#EK_VerLogg¤2#2¤2#Ver. 0.03 - 16.02.2023|¤1#Ver. 0.02 - 19.03.2021|¤1#Ver. 0.01 - 01.02.2021|¤1#Ver. 0.00 - 29.01.2021|¤3#EK_RF1¤2#4¤2#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¤3#EK_DL¤2#0¤2#14¤3#EK_GjelderTil¤2#0¤2#16.02.2025¤3#EK_Vedlegg¤2#2¤2# 0	¤3#EK_AvdelingOver¤2#4¤2# ¤3#EK_HRefNr¤2#0¤2# ¤3#EK_HbNavn¤2#0¤2# ¤3#EK_DokRefnr¤2#4¤2#000203040109¤3#EK_Dokendrdato¤2#4¤2#19.03.2021 11:54:31¤3#EK_HbType¤2#4¤2# ¤3#EK_Offisiell¤2#4¤2# ¤3#EK_VedleggRef¤2#4¤2#II.SOK.AFR.1.9-14¤3#EK_Strukt00¤2#5¤2#¤5#II¤5#Klinikknivå¤5#0¤5#0¤4#.¤5#SOK¤5#Somatikk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¤3#EKR_Strukt00¤2#5¤2#¤5#II¤5#Klinikknivå¤5#0¤5#0¤4#.¤5#SOK¤5#Somatikk Kristiansand¤5#0¤5#0¤4#.¤5#AFR¤5#Avdeling for fysikalsk medisin og rehabilitering¤5#0¤5#0¤4#.¤5#1¤5#Organisasjon, ledelse og administrasjon¤5#0¤5#0¤4#.¤5#9¤5#Navigasjonssider¤5#0¤5#0¤4#\¤3#</dc:description>
  <cp:keywords>&lt;dok52392.pptx&gt;&lt;n&gt;ek_type&lt;/n&gt;&lt;v&gt;DOK&lt;/v&gt;&lt;n&gt;khb&lt;/n&gt;&lt;v&gt;UB&lt;/v&gt;&lt;n&gt;beskyttet&lt;/n&gt;&lt;v&gt;nei&lt;/v&gt;&lt;/dok52392.pptx&gt;</cp:keywords>
  <cp:lastModifiedBy>Anders M. M. Östling</cp:lastModifiedBy>
  <cp:revision>73</cp:revision>
  <dcterms:created xsi:type="dcterms:W3CDTF">2020-10-09T11:20:39Z</dcterms:created>
  <dcterms:modified xsi:type="dcterms:W3CDTF">2024-09-23T07:17:00Z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-1</vt:lpwstr>
  </property>
</Properties>
</file>