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36" d="100"/>
          <a:sy n="36" d="100"/>
        </p:scale>
        <p:origin x="29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52392.pdf" TargetMode="External" /><Relationship Id="rId11" Type="http://schemas.openxmlformats.org/officeDocument/2006/relationships/hyperlink" Target="https://kvalitet.sshf.no/docs/pub/DOK38143.pdf" TargetMode="External" /><Relationship Id="rId12" Type="http://schemas.openxmlformats.org/officeDocument/2006/relationships/hyperlink" Target="https://kvalitet.sshf.no/docs/pub/DOK27526.pdf" TargetMode="External" /><Relationship Id="rId13" Type="http://schemas.openxmlformats.org/officeDocument/2006/relationships/hyperlink" Target="https://ek-sshf.sikt.sykehuspartner.no/docs/pub/dok38843.pdf" TargetMode="External" /><Relationship Id="rId14" Type="http://schemas.openxmlformats.org/officeDocument/2006/relationships/image" Target="../media/image1.png" /><Relationship Id="rId15" Type="http://schemas.openxmlformats.org/officeDocument/2006/relationships/hyperlink" Target="https://kvalitet.sshf.no/docs/pub/DOK52152.pdf" TargetMode="External" /><Relationship Id="rId16" Type="http://schemas.openxmlformats.org/officeDocument/2006/relationships/hyperlink" Target="https://kvalitet.sshf.no/docs/pub/DOK38844.pdf" TargetMode="External" /><Relationship Id="rId17" Type="http://schemas.openxmlformats.org/officeDocument/2006/relationships/hyperlink" Target="https://www.helsedirektoratet.no/pakkeforlop/hjerneslag" TargetMode="External" /><Relationship Id="rId18" Type="http://schemas.openxmlformats.org/officeDocument/2006/relationships/hyperlink" Target="https://www.helsedirektoratet.no/retningslinjer/hjerneslag" TargetMode="External" /><Relationship Id="rId2" Type="http://schemas.openxmlformats.org/officeDocument/2006/relationships/hyperlink" Target="https://kvalitet.sshf.no/docs/pub/DOK52388.pdf" TargetMode="External" /><Relationship Id="rId3" Type="http://schemas.openxmlformats.org/officeDocument/2006/relationships/hyperlink" Target="https://kvalitet.sshf.no/docs/pub/DOK27337.pdf" TargetMode="External" /><Relationship Id="rId4" Type="http://schemas.openxmlformats.org/officeDocument/2006/relationships/hyperlink" Target="https://kvalitet.sshf.no/docs/dok/DOK49138.pdf" TargetMode="External" /><Relationship Id="rId5" Type="http://schemas.openxmlformats.org/officeDocument/2006/relationships/hyperlink" Target="https://kvalitet.sshf.no/docs/pub/DOK38145.pdf" TargetMode="External" /><Relationship Id="rId6" Type="http://schemas.openxmlformats.org/officeDocument/2006/relationships/hyperlink" Target="https://kvalitet.sshf.no/docs/dok/DOK51976.docx" TargetMode="External" /><Relationship Id="rId7" Type="http://schemas.openxmlformats.org/officeDocument/2006/relationships/hyperlink" Target="https://kvalitet.sshf.no/docs/pub/DOK52389.pdf" TargetMode="External" /><Relationship Id="rId8" Type="http://schemas.openxmlformats.org/officeDocument/2006/relationships/hyperlink" Target="https://kvalitet.sshf.no/docs/pub/DOK52390.pdf" TargetMode="External" /><Relationship Id="rId9" Type="http://schemas.openxmlformats.org/officeDocument/2006/relationships/hyperlink" Target="https://kvalitet.sshf.no/docs/pub/DOK52391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44500" y="200025"/>
            <a:ext cx="9144000" cy="612775"/>
          </a:xfrm>
        </p:spPr>
        <p:txBody>
          <a:bodyPr>
            <a:normAutofit/>
          </a:bodyPr>
          <a:lstStyle/>
          <a:p>
            <a:pPr algn="l"/>
            <a:r>
              <a:rPr lang="nb-NO" sz="3200" b="1" smtClean="0"/>
              <a:t>Rehabiliteringstilbud for hjerneslagpasienter ved ESR</a:t>
            </a:r>
            <a:endParaRPr lang="nb-NO" sz="3200" b="1"/>
          </a:p>
        </p:txBody>
      </p:sp>
      <p:sp>
        <p:nvSpPr>
          <p:cNvPr id="4" name="Undertittel 2">
            <a:hlinkClick r:id="rId2" tgtFrame="_blank" tooltip="XDF52388 - dok52388.pptx"/>
          </p:cNvPr>
          <p:cNvSpPr txBox="1"/>
          <p:nvPr/>
        </p:nvSpPr>
        <p:spPr>
          <a:xfrm>
            <a:off x="444500" y="115371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Inntak/innkomst</a:t>
            </a:r>
            <a:endParaRPr lang="nb-NO" sz="1200"/>
          </a:p>
        </p:txBody>
      </p:sp>
      <p:sp>
        <p:nvSpPr>
          <p:cNvPr id="10" name="Undertittel 2"/>
          <p:cNvSpPr txBox="1"/>
          <p:nvPr/>
        </p:nvSpPr>
        <p:spPr>
          <a:xfrm>
            <a:off x="3933825" y="1523403"/>
            <a:ext cx="52228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Andre relevante dokumenter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3" tgtFrame="_blank" tooltip="XDF27337 - dok27337.docx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/>
              <a:t>Friluftsliv/uterehabilitering</a:t>
            </a:r>
          </a:p>
        </p:txBody>
      </p:sp>
      <p:sp>
        <p:nvSpPr>
          <p:cNvPr id="12" name="Undertittel 2">
            <a:hlinkClick r:id="rId4" tgtFrame="_blank" tooltip="XDF49138 - dok49138.pdf"/>
          </p:cNvPr>
          <p:cNvSpPr txBox="1"/>
          <p:nvPr/>
        </p:nvSpPr>
        <p:spPr>
          <a:xfrm>
            <a:off x="3933825" y="2823964"/>
            <a:ext cx="5501722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/>
              <a:t>Informasjon om pasient før skade - skjema</a:t>
            </a:r>
          </a:p>
        </p:txBody>
      </p:sp>
      <p:sp>
        <p:nvSpPr>
          <p:cNvPr id="13" name="Undertittel 2">
            <a:hlinkClick r:id="rId5" tgtFrame="_blank" tooltip="XDF38145 - dok38145.docx"/>
          </p:cNvPr>
          <p:cNvSpPr txBox="1"/>
          <p:nvPr/>
        </p:nvSpPr>
        <p:spPr>
          <a:xfrm>
            <a:off x="3933825" y="332838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Møtestruktur</a:t>
            </a:r>
            <a:endParaRPr lang="nb-NO"/>
          </a:p>
        </p:txBody>
      </p:sp>
      <p:sp>
        <p:nvSpPr>
          <p:cNvPr id="14" name="Undertittel 2">
            <a:hlinkClick r:id="rId6" tgtFrame="_blank" tooltip="XDF51976 - dok51976.docx"/>
          </p:cNvPr>
          <p:cNvSpPr txBox="1"/>
          <p:nvPr/>
        </p:nvSpPr>
        <p:spPr>
          <a:xfrm>
            <a:off x="3933825" y="3832814"/>
            <a:ext cx="550172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Permisjonsskriv</a:t>
            </a:r>
            <a:endParaRPr lang="nb-NO"/>
          </a:p>
        </p:txBody>
      </p:sp>
      <p:sp>
        <p:nvSpPr>
          <p:cNvPr id="17" name="Undertittel 2">
            <a:hlinkClick r:id="rId7" tgtFrame="_blank" tooltip="XDF52389 - dok52389.pptx"/>
          </p:cNvPr>
          <p:cNvSpPr txBox="1"/>
          <p:nvPr/>
        </p:nvSpPr>
        <p:spPr>
          <a:xfrm>
            <a:off x="444500" y="140017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18" name="Undertittel 2">
            <a:hlinkClick r:id="rId8" tgtFrame="_blank" tooltip="XDF52390 - dok52390.pptx"/>
          </p:cNvPr>
          <p:cNvSpPr txBox="1"/>
          <p:nvPr/>
        </p:nvSpPr>
        <p:spPr>
          <a:xfrm>
            <a:off x="444500" y="164663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19" name="Undertittel 2">
            <a:hlinkClick r:id="rId9" tgtFrame="_blank" tooltip="XDF52391 - dok52391.pptx"/>
          </p:cNvPr>
          <p:cNvSpPr txBox="1"/>
          <p:nvPr/>
        </p:nvSpPr>
        <p:spPr>
          <a:xfrm>
            <a:off x="444500" y="191173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20" name="Undertittel 2">
            <a:hlinkClick r:id="rId10" tgtFrame="_blank" tooltip="XDF52392 - dok52392.pptx"/>
          </p:cNvPr>
          <p:cNvSpPr txBox="1"/>
          <p:nvPr/>
        </p:nvSpPr>
        <p:spPr>
          <a:xfrm>
            <a:off x="444499" y="2188367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Pasient-/pårørendeinformasjon</a:t>
            </a:r>
            <a:endParaRPr lang="nb-NO" sz="1200"/>
          </a:p>
        </p:txBody>
      </p:sp>
      <p:sp>
        <p:nvSpPr>
          <p:cNvPr id="21" name="Undertittel 2"/>
          <p:cNvSpPr txBox="1"/>
          <p:nvPr/>
        </p:nvSpPr>
        <p:spPr>
          <a:xfrm>
            <a:off x="444500" y="246520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. Andre relevante dokumenter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/>
          <p:cNvCxnSpPr/>
          <p:nvPr/>
        </p:nvCxnSpPr>
        <p:spPr>
          <a:xfrm flipV="1">
            <a:off x="3857625" y="42890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Undertittel 2">
            <a:hlinkClick r:id="rId11" tgtFrame="_blank" tooltip="XDF38143 - dok38143.docx"/>
          </p:cNvPr>
          <p:cNvSpPr txBox="1"/>
          <p:nvPr/>
        </p:nvSpPr>
        <p:spPr>
          <a:xfrm>
            <a:off x="3933825" y="4337239"/>
            <a:ext cx="52228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Sjekkliste 1A</a:t>
            </a:r>
            <a:endParaRPr lang="nb-NO"/>
          </a:p>
        </p:txBody>
      </p:sp>
      <p:cxnSp>
        <p:nvCxnSpPr>
          <p:cNvPr id="29" name="Rett linje 28"/>
          <p:cNvCxnSpPr/>
          <p:nvPr/>
        </p:nvCxnSpPr>
        <p:spPr>
          <a:xfrm flipV="1">
            <a:off x="3857625" y="48224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Undertittel 2">
            <a:hlinkClick r:id="rId12" tgtFrame="_blank" tooltip="XDF27526 - dok27526.docx"/>
          </p:cNvPr>
          <p:cNvSpPr txBox="1"/>
          <p:nvPr/>
        </p:nvSpPr>
        <p:spPr>
          <a:xfrm>
            <a:off x="3933825" y="4886812"/>
            <a:ext cx="5372100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Teammøte</a:t>
            </a:r>
            <a:endParaRPr lang="nb-NO"/>
          </a:p>
        </p:txBody>
      </p:sp>
      <p:cxnSp>
        <p:nvCxnSpPr>
          <p:cNvPr id="32" name="Rett linje 31"/>
          <p:cNvCxnSpPr/>
          <p:nvPr/>
        </p:nvCxnSpPr>
        <p:spPr>
          <a:xfrm flipV="1">
            <a:off x="3857625" y="536246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Undertittel 2">
            <a:hlinkClick r:id="rId13" tgtFrame="_blank" tooltip="XDF38843 - dok38843.docx"/>
          </p:cNvPr>
          <p:cNvSpPr txBox="1"/>
          <p:nvPr/>
        </p:nvSpPr>
        <p:spPr>
          <a:xfrm>
            <a:off x="3933824" y="5414253"/>
            <a:ext cx="550172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/>
              <a:t>Tverrfaglig </a:t>
            </a:r>
            <a:r>
              <a:rPr lang="nb-NO" smtClean="0"/>
              <a:t>vurderingsskjema</a:t>
            </a:r>
            <a:endParaRPr lang="nb-NO"/>
          </a:p>
        </p:txBody>
      </p:sp>
      <p:cxnSp>
        <p:nvCxnSpPr>
          <p:cNvPr id="33" name="Rett linje 32"/>
          <p:cNvCxnSpPr/>
          <p:nvPr/>
        </p:nvCxnSpPr>
        <p:spPr>
          <a:xfrm flipV="1">
            <a:off x="3857625" y="589942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1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914" y="2743401"/>
            <a:ext cx="1536688" cy="1536688"/>
          </a:xfrm>
          <a:prstGeom prst="rect">
            <a:avLst/>
          </a:prstGeom>
        </p:spPr>
      </p:pic>
      <p:sp>
        <p:nvSpPr>
          <p:cNvPr id="37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Marianne S. Soltveit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01.01.2021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40" name="Undertittel 2">
            <a:hlinkClick r:id="rId15" tgtFrame="_blank" tooltip="XDF52152 - dok52152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8" name="Undertittel 2">
            <a:hlinkClick r:id="rId16" tgtFrame="_blank" tooltip="XDF38844 - dok38844.docx"/>
          </p:cNvPr>
          <p:cNvSpPr txBox="1"/>
          <p:nvPr/>
        </p:nvSpPr>
        <p:spPr>
          <a:xfrm>
            <a:off x="3933824" y="5945790"/>
            <a:ext cx="550172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/>
              <a:t>Tverrfaglig </a:t>
            </a:r>
            <a:r>
              <a:rPr lang="nb-NO" smtClean="0"/>
              <a:t>vurderingsskjema - nøkkel</a:t>
            </a:r>
            <a:endParaRPr lang="nb-NO"/>
          </a:p>
        </p:txBody>
      </p:sp>
      <p:cxnSp>
        <p:nvCxnSpPr>
          <p:cNvPr id="39" name="Rett linje 38"/>
          <p:cNvCxnSpPr/>
          <p:nvPr/>
        </p:nvCxnSpPr>
        <p:spPr>
          <a:xfrm flipV="1">
            <a:off x="3857625" y="6430966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Undertittel 2">
            <a:hlinkClick r:id="rId17" tgtFrame="_blank"/>
          </p:cNvPr>
          <p:cNvSpPr txBox="1"/>
          <p:nvPr/>
        </p:nvSpPr>
        <p:spPr>
          <a:xfrm>
            <a:off x="444498" y="4488182"/>
            <a:ext cx="18605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Pakkeforløp hjerneslag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42" name="Undertittel 2">
            <a:hlinkClick r:id="rId18" tgtFrame="_blank"/>
          </p:cNvPr>
          <p:cNvSpPr txBox="1"/>
          <p:nvPr/>
        </p:nvSpPr>
        <p:spPr>
          <a:xfrm>
            <a:off x="444498" y="4848342"/>
            <a:ext cx="222106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Nasjonal faglig retningslinje</a:t>
            </a:r>
            <a:r>
              <a:rPr lang="nb-NO" sz="1200" smtClean="0"/>
              <a:t> →</a:t>
            </a:r>
            <a:endParaRPr lang="nb-NO" sz="1200" u="sng"/>
          </a:p>
        </p:txBody>
      </p:sp>
    </p:spTree>
    <p:extLst>
      <p:ext uri="{BB962C8B-B14F-4D97-AF65-F5344CB8AC3E}">
        <p14:creationId xmlns:p14="http://schemas.microsoft.com/office/powerpoint/2010/main" val="4164260933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</Company>
  <PresentationFormat>Widescreen</PresentationFormat>
  <Paragraphs>23</Paragraphs>
  <Slides>1</Slides>
  <Notes>0</Notes>
  <TotalTime>597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 Light</vt:lpstr>
      <vt:lpstr>Calibri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Vemund Gitlestad</dc:creator>
  <dc:description>EK_Avdeling¤2#4¤2# ¤3#EK_Avsnitt¤2#4¤2# ¤3#EK_Bedriftsnavn¤2#1¤2#Sørlandet sykehus HF¤3#EK_GjelderFra¤2#0¤2#16.02.2023¤3#EK_KlGjelderFra¤2#0¤2#¤3#EK_Opprettet¤2#0¤2#28.01.2021¤3#EK_Utgitt¤2#0¤2#29.01.2021¤3#EK_IBrukDato¤2#0¤2#16.02.2023¤3#EK_DokumentID¤2#0¤2#D52393¤3#EK_DokTittel¤2#0¤2#Portalside - Hjerneslag - Andre relevante dokumenter - ESR, AFR¤3#EK_DokType¤2#0¤2#Generelt dokument¤3#EK_DocLvlShort¤2#0¤2#Nivå 2¤3#EK_DocLevel¤2#0¤2#Avdelingsdokumenter¤3#EK_EksRef¤2#2¤2# 0	¤3#EK_Erstatter¤2#0¤2#0.02¤3#EK_ErstatterD¤2#0¤2#19.03.2021¤3#EK_Signatur¤2#0¤2#&lt;ikke styrt&gt;¤3#EK_Verifisert¤2#0¤2# ¤3#EK_Hørt¤2#0¤2# ¤3#EK_AuditReview¤2#2¤2# ¤3#EK_AuditApprove¤2#2¤2# ¤3#EK_Gradering¤2#0¤2#Åpen¤3#EK_Gradnr¤2#4¤2#0¤3#EK_Kapittel¤2#4¤2# ¤3#EK_Referanse¤2#2¤2# 13	II.SOK.AFR.1.4-6	Friluftsliv / uterehabilitering AFR	27337	dok27337.docx	¤1#II.SOK.AFR.1.4-7	Teammøte - Enhet for spesialisert rehabilitering, AFR	27526	dok27526.docx	¤1#II.SOK.AFR.1.9-9	Portalside - Hjerneslag - Førsteside - ESR, AFR	52152	dok52152.pptx	¤1#II.SOK.AFR.1.9-10	Portalside - Hjerneslag - Inntak/Innkomst - ESR, AFR	52388	dok52388.pptx	¤1#II.SOK.AFR.1.9-11	Portalside - Hjerneslag - Kartlegging - ESR, AFR	52389	dok52389.pptx	¤1#II.SOK.AFR.1.9-12	Portalside - Hjerneslag - Tiltak - ESR, AFR	52390	dok52390.pptx	¤1#II.SOK.AFR.1.9-13	Portalside - Hjerneslag - Utreise - ESR, AFR	52391	dok52391.pptx	¤1#II.SOK.AFR.1.9-14	Portalside - Hjerneslag - Pasient-/pårørendeinformasjon - ESR, AFR	52392	dok52392.pptx	¤1#II.SOK.AFR.2.1-7	Permisjonsskriv - Enhet for spesialisert rehabilitering, AFR	51976	dok51976.docx	¤1#II.SOK.AFR.2.1.3-15	Hjerneslag - Primæropphold - Sjekkliste 1A, AFR.	38143	dok38143.docx	¤1#II.SOK.AFR.2.1.3-16	Hjerneslag - Primæropphold - Møtestruktur ESR, AFR	38145	dok38145.docx	¤1#II.SOK.AFR.2.1.3-18	Hjerneslag - Primæropphold - Nøkkel til tverrfaglig vurderingsskjema, AFR	38844	dok38844.docx	¤1#II.SOK.AFR.2.1.7-9	Informasjon om pasienten (premorbidskjema) - skjema, AFR	49138	dok49138.pdf	¤1#¤3#EK_RefNr¤2#0¤2#II.SOK.AFR.1.9-15¤3#EK_Revisjon¤2#0¤2#-¤3#EK_Ansvarlig¤2#0¤2#Svein Arne Berntsen¤3#EK_SkrevetAv¤2#0¤2#Vemund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bruk¤3#EK_Stikkord¤2#0¤2#¤3#EK_SuperStikkord¤2#0¤2#¤3#EK_Rapport¤2#3¤2#¤3#EK_EKPrintMerke¤2#0¤2#¤3#EK_Watermark¤2#0¤2#¤3#EK_Utgave¤2#0¤2#0.03¤3#EK_Merknad¤2#7¤2#¤3#EK_VerLogg¤2#2¤2#Ver. 0.03 - 16.02.2023|¤1#Ver. 0.02 - 19.03.2021|¤1#Ver. 0.01 - 01.02.2021|¤1#Ver. 0.00 - 29.01.2021|¤3#EK_RF1¤2#4¤2#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¤3#EK_DL¤2#0¤2#15¤3#EK_GjelderTil¤2#0¤2#16.02.2025¤3#EK_Vedlegg¤2#2¤2# 0	¤3#EK_AvdelingOver¤2#4¤2# ¤3#EK_HRefNr¤2#0¤2# ¤3#EK_HbNavn¤2#0¤2# ¤3#EK_DokRefnr¤2#4¤2#000203040109¤3#EK_Dokendrdato¤2#4¤2#19.03.2021 11:50:36¤3#EK_HbType¤2#4¤2# ¤3#EK_Offisiell¤2#4¤2# ¤3#EK_VedleggRef¤2#4¤2#II.SOK.AFR.1.9-15¤3#EK_Strukt00¤2#5¤2#¤5#II¤5#Klinikknivå¤5#0¤5#0¤4#.¤5#SOK¤5#Somatikk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keywords>&lt;dok52393.pptx&gt;&lt;n&gt;ek_type&lt;/n&gt;&lt;v&gt;DOK&lt;/v&gt;&lt;n&gt;khb&lt;/n&gt;&lt;v&gt;UB&lt;/v&gt;&lt;n&gt;beskyttet&lt;/n&gt;&lt;v&gt;nei&lt;/v&gt;&lt;/dok52393.pptx&gt;</cp:keywords>
  <cp:lastModifiedBy>Anders M. M. Östling</cp:lastModifiedBy>
  <cp:revision>76</cp:revision>
  <dcterms:created xsi:type="dcterms:W3CDTF">2020-10-09T11:20:39Z</dcterms:created>
  <dcterms:modified xsi:type="dcterms:W3CDTF">2023-10-24T08:13:35Z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