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9" r:id="rId3"/>
  </p:sldIdLst>
  <p:sldSz cx="12192000" cy="6858000"/>
  <p:notesSz cx="6858000" cy="9144000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6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08974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2967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3440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25939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81190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5407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5300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15837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6897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55082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95707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F7D6-97D2-4B6E-8BEF-E88F9B874D89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3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kvalitet.sshf.no/docs/pub/dok52535.pdf" TargetMode="External"/><Relationship Id="rId13" Type="http://schemas.openxmlformats.org/officeDocument/2006/relationships/hyperlink" Target="https://kvalitet.sshf.no/docs/pub/dok52540.pdf" TargetMode="External"/><Relationship Id="rId3" Type="http://schemas.openxmlformats.org/officeDocument/2006/relationships/slide" Target="slide2.xml"/><Relationship Id="rId7" Type="http://schemas.openxmlformats.org/officeDocument/2006/relationships/image" Target="../media/image1.png"/><Relationship Id="rId12" Type="http://schemas.openxmlformats.org/officeDocument/2006/relationships/hyperlink" Target="https://kvalitet.sshf.no/docs/pub/dok52539.pdf" TargetMode="External"/><Relationship Id="rId2" Type="http://schemas.openxmlformats.org/officeDocument/2006/relationships/hyperlink" Target="https://kvalitet.sshf.no/docs/pub/dok42759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valitet.sshf.no/docs/dok/dok43117.docx" TargetMode="External"/><Relationship Id="rId11" Type="http://schemas.openxmlformats.org/officeDocument/2006/relationships/hyperlink" Target="https://kvalitet.sshf.no/docs/pub/dok52537.pdf" TargetMode="External"/><Relationship Id="rId5" Type="http://schemas.openxmlformats.org/officeDocument/2006/relationships/hyperlink" Target="https://kvalitet.sshf.no/docs/pub/dok27434.pdf" TargetMode="External"/><Relationship Id="rId15" Type="http://schemas.openxmlformats.org/officeDocument/2006/relationships/hyperlink" Target="https://kvalitet.sshf.no/docs/pub/dok52587.pdf" TargetMode="External"/><Relationship Id="rId10" Type="http://schemas.openxmlformats.org/officeDocument/2006/relationships/hyperlink" Target="https://kvalitet.sshf.no/docs/pub/dok52536.pdf" TargetMode="External"/><Relationship Id="rId4" Type="http://schemas.openxmlformats.org/officeDocument/2006/relationships/hyperlink" Target="https://kvalitet.sshf.no/docs/pub/dok46994.pdf" TargetMode="External"/><Relationship Id="rId9" Type="http://schemas.openxmlformats.org/officeDocument/2006/relationships/hyperlink" Target="https://kvalitet.sshf.no/docs/pub/dok45368.pdf" TargetMode="External"/><Relationship Id="rId14" Type="http://schemas.openxmlformats.org/officeDocument/2006/relationships/hyperlink" Target="https://kvalitet.sshf.no/docs/pub/dok52541.pd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kvalitet.sshf.no/docs/pub/dok45322.pdf" TargetMode="External"/><Relationship Id="rId13" Type="http://schemas.openxmlformats.org/officeDocument/2006/relationships/hyperlink" Target="https://kvalitet.sshf.no/docs/pub/dok52536.pdf" TargetMode="External"/><Relationship Id="rId18" Type="http://schemas.openxmlformats.org/officeDocument/2006/relationships/hyperlink" Target="https://kvalitet.sshf.no/docs/pub/dok52587.pdf" TargetMode="External"/><Relationship Id="rId3" Type="http://schemas.openxmlformats.org/officeDocument/2006/relationships/slide" Target="slide1.xml"/><Relationship Id="rId7" Type="http://schemas.openxmlformats.org/officeDocument/2006/relationships/hyperlink" Target="https://kvalitet.sshf.no/docs/dok/dok42846.docx" TargetMode="External"/><Relationship Id="rId12" Type="http://schemas.openxmlformats.org/officeDocument/2006/relationships/hyperlink" Target="https://kvalitet.sshf.no/docs/pub/dok52535.pdf" TargetMode="External"/><Relationship Id="rId17" Type="http://schemas.openxmlformats.org/officeDocument/2006/relationships/hyperlink" Target="https://kvalitet.sshf.no/docs/pub/dok52541.pdf" TargetMode="External"/><Relationship Id="rId2" Type="http://schemas.openxmlformats.org/officeDocument/2006/relationships/hyperlink" Target="https://kvalitet.sshf.no/docs/pub/dok42759.pdf" TargetMode="External"/><Relationship Id="rId16" Type="http://schemas.openxmlformats.org/officeDocument/2006/relationships/hyperlink" Target="https://kvalitet.sshf.no/docs/pub/dok52540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valitet.sshf.no/docs/pub/dok42889.pdf" TargetMode="External"/><Relationship Id="rId11" Type="http://schemas.openxmlformats.org/officeDocument/2006/relationships/hyperlink" Target="https://kvalitet.sshf.no/docs/pub/dok43161.pdf" TargetMode="External"/><Relationship Id="rId5" Type="http://schemas.openxmlformats.org/officeDocument/2006/relationships/hyperlink" Target="https://kvalitet.sshf.no/docs/pub/dok42787.pdf" TargetMode="External"/><Relationship Id="rId15" Type="http://schemas.openxmlformats.org/officeDocument/2006/relationships/hyperlink" Target="https://kvalitet.sshf.no/docs/pub/dok52539.pdf" TargetMode="External"/><Relationship Id="rId10" Type="http://schemas.openxmlformats.org/officeDocument/2006/relationships/hyperlink" Target="https://kvalitet.sshf.no/docs/pub/dok27203.pdf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s://kvalitet.sshf.no/docs/dok/dok52799.docx" TargetMode="External"/><Relationship Id="rId14" Type="http://schemas.openxmlformats.org/officeDocument/2006/relationships/hyperlink" Target="https://kvalitet.sshf.no/docs/pub/dok52537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dertittel 2"/>
          <p:cNvSpPr txBox="1"/>
          <p:nvPr/>
        </p:nvSpPr>
        <p:spPr>
          <a:xfrm>
            <a:off x="3933825" y="1523403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Tiltak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Undertittel 2">
            <a:hlinkClick r:id="rId2" tgtFrame="_blank"/>
          </p:cNvPr>
          <p:cNvSpPr txBox="1"/>
          <p:nvPr/>
        </p:nvSpPr>
        <p:spPr>
          <a:xfrm>
            <a:off x="3933825" y="2319539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Tverrfaglig tiltak</a:t>
            </a:r>
            <a:endParaRPr lang="nb-NO"/>
          </a:p>
        </p:txBody>
      </p:sp>
      <p:sp>
        <p:nvSpPr>
          <p:cNvPr id="12" name="Undertittel 2">
            <a:hlinkClick r:id="rId3" action="ppaction://hlinksldjump"/>
          </p:cNvPr>
          <p:cNvSpPr txBox="1"/>
          <p:nvPr/>
        </p:nvSpPr>
        <p:spPr>
          <a:xfrm>
            <a:off x="3933825" y="2823964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Monofaglig tiltak</a:t>
            </a:r>
            <a:endParaRPr lang="nb-NO"/>
          </a:p>
        </p:txBody>
      </p:sp>
      <p:sp>
        <p:nvSpPr>
          <p:cNvPr id="13" name="Undertittel 2">
            <a:hlinkClick r:id="rId4" tgtFrame="_blank"/>
          </p:cNvPr>
          <p:cNvSpPr txBox="1"/>
          <p:nvPr/>
        </p:nvSpPr>
        <p:spPr>
          <a:xfrm>
            <a:off x="3933825" y="3328389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Hjemmebesøk/-trening</a:t>
            </a:r>
            <a:endParaRPr lang="nb-NO"/>
          </a:p>
        </p:txBody>
      </p:sp>
      <p:sp>
        <p:nvSpPr>
          <p:cNvPr id="14" name="Undertittel 2">
            <a:hlinkClick r:id="rId5" tgtFrame="_blank"/>
          </p:cNvPr>
          <p:cNvSpPr txBox="1"/>
          <p:nvPr/>
        </p:nvSpPr>
        <p:spPr>
          <a:xfrm>
            <a:off x="3933825" y="3832814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Rehabiliteringsplan</a:t>
            </a:r>
            <a:endParaRPr lang="nb-NO"/>
          </a:p>
        </p:txBody>
      </p:sp>
      <p:sp>
        <p:nvSpPr>
          <p:cNvPr id="15" name="Undertittel 2">
            <a:hlinkClick r:id="rId6" tgtFrame="_blank"/>
          </p:cNvPr>
          <p:cNvSpPr txBox="1"/>
          <p:nvPr/>
        </p:nvSpPr>
        <p:spPr>
          <a:xfrm>
            <a:off x="3933825" y="4337239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Oppfølging av ART under innleggelsen</a:t>
            </a:r>
            <a:endParaRPr lang="nb-NO"/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/>
          <p:nvPr/>
        </p:nvCxnSpPr>
        <p:spPr>
          <a:xfrm flipV="1">
            <a:off x="3857625" y="3268273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/>
          <p:nvPr/>
        </p:nvCxnSpPr>
        <p:spPr>
          <a:xfrm flipV="1">
            <a:off x="3857625" y="378518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/>
        </p:nvCxnSpPr>
        <p:spPr>
          <a:xfrm flipV="1">
            <a:off x="3857625" y="42890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/>
          <p:cNvCxnSpPr/>
          <p:nvPr/>
        </p:nvCxnSpPr>
        <p:spPr>
          <a:xfrm flipV="1">
            <a:off x="3857625" y="48224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/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859" y="2719189"/>
            <a:ext cx="1688941" cy="1688941"/>
          </a:xfrm>
          <a:prstGeom prst="rect">
            <a:avLst/>
          </a:prstGeom>
        </p:spPr>
      </p:pic>
      <p:cxnSp>
        <p:nvCxnSpPr>
          <p:cNvPr id="30" name="Rett linje 29"/>
          <p:cNvCxnSpPr/>
          <p:nvPr/>
        </p:nvCxnSpPr>
        <p:spPr>
          <a:xfrm flipV="1">
            <a:off x="3883813" y="536632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Undertittel 2">
            <a:hlinkClick r:id="rId8" tgtFrame="_blank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5" name="Undertittel 2">
            <a:hlinkClick r:id="rId9" tgtFrame="_blank"/>
          </p:cNvPr>
          <p:cNvSpPr txBox="1"/>
          <p:nvPr/>
        </p:nvSpPr>
        <p:spPr>
          <a:xfrm>
            <a:off x="3933825" y="4882441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dirty="0" smtClean="0"/>
              <a:t>Pårørende</a:t>
            </a:r>
            <a:endParaRPr lang="nb-NO" dirty="0"/>
          </a:p>
        </p:txBody>
      </p:sp>
      <p:sp>
        <p:nvSpPr>
          <p:cNvPr id="42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Gunn Siren Rike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Vemund Gitlestad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01.07.2021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31" name="Undertittel 2">
            <a:hlinkClick r:id="rId10" tgtFrame="_blank"/>
          </p:cNvPr>
          <p:cNvSpPr txBox="1"/>
          <p:nvPr/>
        </p:nvSpPr>
        <p:spPr>
          <a:xfrm>
            <a:off x="444500" y="140136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Innkomst</a:t>
            </a:r>
            <a:endParaRPr lang="nb-NO" sz="1200"/>
          </a:p>
        </p:txBody>
      </p:sp>
      <p:sp>
        <p:nvSpPr>
          <p:cNvPr id="32" name="Undertittel 2">
            <a:hlinkClick r:id="rId11" tgtFrame="_blank"/>
          </p:cNvPr>
          <p:cNvSpPr txBox="1"/>
          <p:nvPr/>
        </p:nvSpPr>
        <p:spPr>
          <a:xfrm>
            <a:off x="444500" y="164782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34" name="Undertittel 2">
            <a:hlinkClick r:id="rId3" action="ppaction://hlinksldjump"/>
          </p:cNvPr>
          <p:cNvSpPr txBox="1"/>
          <p:nvPr/>
        </p:nvSpPr>
        <p:spPr>
          <a:xfrm>
            <a:off x="447675" y="1894282"/>
            <a:ext cx="192261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4. Tiltak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Undertittel 2">
            <a:hlinkClick r:id="rId3" action="ppaction://hlinksldjump"/>
          </p:cNvPr>
          <p:cNvSpPr txBox="1"/>
          <p:nvPr/>
        </p:nvSpPr>
        <p:spPr>
          <a:xfrm>
            <a:off x="730250" y="215938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- Monofaglig tiltak</a:t>
            </a:r>
            <a:endParaRPr lang="nb-NO" sz="1200"/>
          </a:p>
        </p:txBody>
      </p:sp>
      <p:sp>
        <p:nvSpPr>
          <p:cNvPr id="44" name="Undertittel 2">
            <a:hlinkClick r:id="rId12" tgtFrame="_blank"/>
          </p:cNvPr>
          <p:cNvSpPr txBox="1"/>
          <p:nvPr/>
        </p:nvSpPr>
        <p:spPr>
          <a:xfrm>
            <a:off x="444499" y="2436017"/>
            <a:ext cx="248920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5</a:t>
            </a:r>
            <a:r>
              <a:rPr lang="nb-NO" sz="1200" smtClean="0"/>
              <a:t>. Utreise/Oppfølging</a:t>
            </a:r>
            <a:endParaRPr lang="nb-NO" sz="1200"/>
          </a:p>
        </p:txBody>
      </p:sp>
      <p:sp>
        <p:nvSpPr>
          <p:cNvPr id="45" name="Undertittel 2">
            <a:hlinkClick r:id="rId13" tgtFrame="_blank"/>
          </p:cNvPr>
          <p:cNvSpPr txBox="1"/>
          <p:nvPr/>
        </p:nvSpPr>
        <p:spPr>
          <a:xfrm>
            <a:off x="444500" y="2712852"/>
            <a:ext cx="2374900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</a:t>
            </a:r>
            <a:r>
              <a:rPr lang="nb-NO" sz="1200" smtClean="0"/>
              <a:t>. </a:t>
            </a:r>
            <a:r>
              <a:rPr lang="nb-NO" sz="1200"/>
              <a:t>Pasientinfo/pårørendearbeid</a:t>
            </a:r>
          </a:p>
        </p:txBody>
      </p:sp>
      <p:sp>
        <p:nvSpPr>
          <p:cNvPr id="46" name="Undertittel 2">
            <a:hlinkClick r:id="rId14" tgtFrame="_blank"/>
          </p:cNvPr>
          <p:cNvSpPr txBox="1"/>
          <p:nvPr/>
        </p:nvSpPr>
        <p:spPr>
          <a:xfrm>
            <a:off x="444499" y="298968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7</a:t>
            </a:r>
            <a:r>
              <a:rPr lang="nb-NO" sz="1200" smtClean="0"/>
              <a:t>. </a:t>
            </a:r>
            <a:r>
              <a:rPr lang="nb-NO" sz="1200"/>
              <a:t>Andre relevante dokumenter</a:t>
            </a:r>
          </a:p>
        </p:txBody>
      </p:sp>
      <p:sp>
        <p:nvSpPr>
          <p:cNvPr id="47" name="Undertittel 2">
            <a:hlinkClick r:id="rId15" tgtFrame="_blank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Før innleggelse</a:t>
            </a:r>
            <a:endParaRPr lang="nb-NO" sz="1200"/>
          </a:p>
        </p:txBody>
      </p:sp>
      <p:sp>
        <p:nvSpPr>
          <p:cNvPr id="33" name="Undertittel 2"/>
          <p:cNvSpPr txBox="1"/>
          <p:nvPr/>
        </p:nvSpPr>
        <p:spPr>
          <a:xfrm>
            <a:off x="444500" y="200025"/>
            <a:ext cx="11747500" cy="612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pasienter med traumatisk hjerneskade ved ESR</a:t>
            </a:r>
            <a:endParaRPr lang="nb-NO" sz="3200" b="1"/>
          </a:p>
        </p:txBody>
      </p:sp>
    </p:spTree>
    <p:extLst>
      <p:ext uri="{BB962C8B-B14F-4D97-AF65-F5344CB8AC3E}">
        <p14:creationId xmlns:p14="http://schemas.microsoft.com/office/powerpoint/2010/main" val="3839675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dertittel 2"/>
          <p:cNvSpPr txBox="1"/>
          <p:nvPr/>
        </p:nvSpPr>
        <p:spPr>
          <a:xfrm>
            <a:off x="3933825" y="1523403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Tiltak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Undertittel 2">
            <a:hlinkClick r:id="rId2" tgtFrame="_blank"/>
          </p:cNvPr>
          <p:cNvSpPr txBox="1"/>
          <p:nvPr/>
        </p:nvSpPr>
        <p:spPr>
          <a:xfrm>
            <a:off x="3933825" y="2319539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Tverrfaglig tiltak</a:t>
            </a:r>
            <a:endParaRPr lang="nb-NO"/>
          </a:p>
        </p:txBody>
      </p:sp>
      <p:sp>
        <p:nvSpPr>
          <p:cNvPr id="12" name="Undertittel 2">
            <a:hlinkClick r:id="rId3" action="ppaction://hlinksldjump"/>
          </p:cNvPr>
          <p:cNvSpPr txBox="1"/>
          <p:nvPr/>
        </p:nvSpPr>
        <p:spPr>
          <a:xfrm>
            <a:off x="3933825" y="2823964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Monofaglig tiltak</a:t>
            </a:r>
            <a:endParaRPr lang="nb-NO"/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859" y="2719189"/>
            <a:ext cx="1688941" cy="1688941"/>
          </a:xfrm>
          <a:prstGeom prst="rect">
            <a:avLst/>
          </a:prstGeom>
        </p:spPr>
      </p:pic>
      <p:sp>
        <p:nvSpPr>
          <p:cNvPr id="31" name="Undertittel 2">
            <a:hlinkClick r:id="rId5" tgtFrame="_blank"/>
          </p:cNvPr>
          <p:cNvSpPr txBox="1"/>
          <p:nvPr/>
        </p:nvSpPr>
        <p:spPr>
          <a:xfrm>
            <a:off x="4559298" y="3335548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Ergoterapi</a:t>
            </a:r>
            <a:endParaRPr lang="nb-NO" sz="1800"/>
          </a:p>
        </p:txBody>
      </p:sp>
      <p:sp>
        <p:nvSpPr>
          <p:cNvPr id="32" name="Undertittel 2">
            <a:hlinkClick r:id="rId6" tgtFrame="_blank"/>
          </p:cNvPr>
          <p:cNvSpPr txBox="1"/>
          <p:nvPr/>
        </p:nvSpPr>
        <p:spPr>
          <a:xfrm>
            <a:off x="4559298" y="3705225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Fysioterapi</a:t>
            </a:r>
            <a:endParaRPr lang="nb-NO" sz="1800"/>
          </a:p>
        </p:txBody>
      </p:sp>
      <p:sp>
        <p:nvSpPr>
          <p:cNvPr id="33" name="Undertittel 2">
            <a:hlinkClick r:id="rId7" tgtFrame="_blank"/>
          </p:cNvPr>
          <p:cNvSpPr txBox="1"/>
          <p:nvPr/>
        </p:nvSpPr>
        <p:spPr>
          <a:xfrm>
            <a:off x="4559298" y="4074902"/>
            <a:ext cx="3670302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Klinisk ernæringsfysiolog</a:t>
            </a:r>
            <a:endParaRPr lang="nb-NO" sz="1800"/>
          </a:p>
        </p:txBody>
      </p:sp>
      <p:sp>
        <p:nvSpPr>
          <p:cNvPr id="34" name="Undertittel 2">
            <a:hlinkClick r:id="rId8" tgtFrame="_blank"/>
          </p:cNvPr>
          <p:cNvSpPr txBox="1"/>
          <p:nvPr/>
        </p:nvSpPr>
        <p:spPr>
          <a:xfrm>
            <a:off x="4559298" y="4444579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Logoped</a:t>
            </a:r>
            <a:endParaRPr lang="nb-NO" sz="1800"/>
          </a:p>
        </p:txBody>
      </p:sp>
      <p:sp>
        <p:nvSpPr>
          <p:cNvPr id="35" name="Undertittel 2">
            <a:hlinkClick r:id="rId9" tgtFrame="_blank"/>
          </p:cNvPr>
          <p:cNvSpPr txBox="1"/>
          <p:nvPr/>
        </p:nvSpPr>
        <p:spPr>
          <a:xfrm>
            <a:off x="4559298" y="4814256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err="1" smtClean="0"/>
              <a:t>Nevropsykolog</a:t>
            </a:r>
            <a:endParaRPr lang="nb-NO" sz="1800"/>
          </a:p>
        </p:txBody>
      </p:sp>
      <p:sp>
        <p:nvSpPr>
          <p:cNvPr id="36" name="Undertittel 2">
            <a:hlinkClick r:id="rId10" tgtFrame="_blank"/>
          </p:cNvPr>
          <p:cNvSpPr txBox="1"/>
          <p:nvPr/>
        </p:nvSpPr>
        <p:spPr>
          <a:xfrm>
            <a:off x="4559298" y="5183933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Sosionom</a:t>
            </a:r>
            <a:endParaRPr lang="nb-NO" sz="1800"/>
          </a:p>
        </p:txBody>
      </p:sp>
      <p:sp>
        <p:nvSpPr>
          <p:cNvPr id="37" name="Undertittel 2">
            <a:hlinkClick r:id="rId11" tgtFrame="_blank"/>
          </p:cNvPr>
          <p:cNvSpPr txBox="1"/>
          <p:nvPr/>
        </p:nvSpPr>
        <p:spPr>
          <a:xfrm>
            <a:off x="4559298" y="5553610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Sykepleietjenesten</a:t>
            </a:r>
            <a:endParaRPr lang="nb-NO" sz="1800"/>
          </a:p>
        </p:txBody>
      </p:sp>
      <p:sp>
        <p:nvSpPr>
          <p:cNvPr id="40" name="Undertittel 2">
            <a:hlinkClick r:id="rId12" tgtFrame="_blank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27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Gunn Siren Rike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Vemund Gitlestad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01.07.2021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28" name="Undertittel 2">
            <a:hlinkClick r:id="rId13" tgtFrame="_blank"/>
          </p:cNvPr>
          <p:cNvSpPr txBox="1"/>
          <p:nvPr/>
        </p:nvSpPr>
        <p:spPr>
          <a:xfrm>
            <a:off x="444500" y="140136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Innkomst</a:t>
            </a:r>
            <a:endParaRPr lang="nb-NO" sz="1200"/>
          </a:p>
        </p:txBody>
      </p:sp>
      <p:sp>
        <p:nvSpPr>
          <p:cNvPr id="29" name="Undertittel 2">
            <a:hlinkClick r:id="rId14" tgtFrame="_blank"/>
          </p:cNvPr>
          <p:cNvSpPr txBox="1"/>
          <p:nvPr/>
        </p:nvSpPr>
        <p:spPr>
          <a:xfrm>
            <a:off x="444500" y="164782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30" name="Undertittel 2">
            <a:hlinkClick r:id="rId3" action="ppaction://hlinksldjump"/>
          </p:cNvPr>
          <p:cNvSpPr txBox="1"/>
          <p:nvPr/>
        </p:nvSpPr>
        <p:spPr>
          <a:xfrm>
            <a:off x="447675" y="1894282"/>
            <a:ext cx="192261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4. Tiltak</a:t>
            </a:r>
            <a:endParaRPr lang="nb-NO" sz="1200"/>
          </a:p>
        </p:txBody>
      </p:sp>
      <p:sp>
        <p:nvSpPr>
          <p:cNvPr id="39" name="Undertittel 2">
            <a:hlinkClick r:id="" action="ppaction://noaction"/>
          </p:cNvPr>
          <p:cNvSpPr txBox="1"/>
          <p:nvPr/>
        </p:nvSpPr>
        <p:spPr>
          <a:xfrm>
            <a:off x="730250" y="215938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- Monofaglig tiltak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Undertittel 2">
            <a:hlinkClick r:id="rId15" tgtFrame="_blank"/>
          </p:cNvPr>
          <p:cNvSpPr txBox="1"/>
          <p:nvPr/>
        </p:nvSpPr>
        <p:spPr>
          <a:xfrm>
            <a:off x="444499" y="2436017"/>
            <a:ext cx="248920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5</a:t>
            </a:r>
            <a:r>
              <a:rPr lang="nb-NO" sz="1200" smtClean="0"/>
              <a:t>. Utreise/Oppfølging</a:t>
            </a:r>
            <a:endParaRPr lang="nb-NO" sz="1200"/>
          </a:p>
        </p:txBody>
      </p:sp>
      <p:sp>
        <p:nvSpPr>
          <p:cNvPr id="42" name="Undertittel 2">
            <a:hlinkClick r:id="rId16" tgtFrame="_blank"/>
          </p:cNvPr>
          <p:cNvSpPr txBox="1"/>
          <p:nvPr/>
        </p:nvSpPr>
        <p:spPr>
          <a:xfrm>
            <a:off x="444500" y="2712852"/>
            <a:ext cx="2374900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</a:t>
            </a:r>
            <a:r>
              <a:rPr lang="nb-NO" sz="1200" smtClean="0"/>
              <a:t>. </a:t>
            </a:r>
            <a:r>
              <a:rPr lang="nb-NO" sz="1200"/>
              <a:t>Pasientinfo/pårørendearbeid</a:t>
            </a:r>
          </a:p>
        </p:txBody>
      </p:sp>
      <p:sp>
        <p:nvSpPr>
          <p:cNvPr id="43" name="Undertittel 2">
            <a:hlinkClick r:id="rId17" tgtFrame="_blank"/>
          </p:cNvPr>
          <p:cNvSpPr txBox="1"/>
          <p:nvPr/>
        </p:nvSpPr>
        <p:spPr>
          <a:xfrm>
            <a:off x="444499" y="298968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7</a:t>
            </a:r>
            <a:r>
              <a:rPr lang="nb-NO" sz="1200" smtClean="0"/>
              <a:t>. </a:t>
            </a:r>
            <a:r>
              <a:rPr lang="nb-NO" sz="1200"/>
              <a:t>Andre relevante dokumenter</a:t>
            </a:r>
          </a:p>
        </p:txBody>
      </p:sp>
      <p:sp>
        <p:nvSpPr>
          <p:cNvPr id="44" name="Undertittel 2">
            <a:hlinkClick r:id="rId18" tgtFrame="_blank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Før innleggelse</a:t>
            </a:r>
            <a:endParaRPr lang="nb-NO" sz="1200"/>
          </a:p>
        </p:txBody>
      </p:sp>
      <p:sp>
        <p:nvSpPr>
          <p:cNvPr id="38" name="Undertittel 2"/>
          <p:cNvSpPr txBox="1"/>
          <p:nvPr/>
        </p:nvSpPr>
        <p:spPr>
          <a:xfrm>
            <a:off x="444500" y="200025"/>
            <a:ext cx="11747500" cy="612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pasienter med traumatisk hjerneskade ved ESR</a:t>
            </a:r>
            <a:endParaRPr lang="nb-NO" sz="3200" b="1"/>
          </a:p>
        </p:txBody>
      </p:sp>
    </p:spTree>
    <p:extLst>
      <p:ext uri="{BB962C8B-B14F-4D97-AF65-F5344CB8AC3E}">
        <p14:creationId xmlns:p14="http://schemas.microsoft.com/office/powerpoint/2010/main" val="1797268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138</Words>
  <Application>Microsoft Office PowerPoint</Application>
  <PresentationFormat>Widescreen</PresentationFormat>
  <Paragraphs>45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PowerPoint-presentasjon</vt:lpstr>
      <vt:lpstr>PowerPoint-presentasjon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Vemund Gitlestad</dc:creator>
  <cp:keywords>&lt;dok52538.pptx&gt;&lt;n&gt;ek_type&lt;/n&gt;&lt;v&gt;DOK&lt;/v&gt;&lt;n&gt;khb&lt;/n&gt;&lt;v&gt;UB&lt;/v&gt;&lt;n&gt;beskyttet&lt;/n&gt;&lt;v&gt;nei&lt;/v&gt;&lt;/dok52538.pptx&gt;</cp:keywords>
  <dc:description>EK_Avdeling¤2#4¤2# ¤3#EK_Avsnitt¤2#4¤2# ¤3#EK_Bedriftsnavn¤2#1¤2#Sørlandet sykehus HF¤3#EK_GjelderFra¤2#0¤2#22.03.2024¤3#EK_KlGjelderFra¤2#0¤2#¤3#EK_Opprettet¤2#0¤2#18.02.2021¤3#EK_Utgitt¤2#0¤2#18.02.2021¤3#EK_IBrukDato¤2#0¤2#22.03.2024¤3#EK_DokumentID¤2#0¤2#D52538¤3#EK_DokTittel¤2#0¤2#Portalside - TBI - Tiltak - ESR, AFR¤3#EK_DokType¤2#0¤2#Generelt dokument¤3#EK_DocLvlShort¤2#0¤2#Nivå 2¤3#EK_DocLevel¤2#0¤2#Avdelingsdokumenter¤3#EK_EksRef¤2#2¤2# 0	¤3#EK_Erstatter¤2#0¤2#0.02¤3#EK_ErstatterD¤2#0¤2#23.05.2023¤3#EK_Signatur¤2#0¤2#&lt;ikke styrt&gt;¤3#EK_Verifisert¤2#0¤2# ¤3#EK_Hørt¤2#0¤2# ¤3#EK_AuditReview¤2#2¤2# ¤3#EK_AuditApprove¤2#2¤2# ¤3#EK_Gradering¤2#0¤2#Åpen¤3#EK_Gradnr¤2#4¤2#0¤3#EK_Kapittel¤2#4¤2# ¤3#EK_Referanse¤2#2¤2# 18	II.SOK.AFR.1.9-1	Portalside - TBI - Førsteside - ESR, AFR	52535	dok52535.pptx	¤1#II.SOK.AFR.1.9-2	Portalside - TBI - Før innleggelse - ESR, AFR	52587	dok52587.pptx	¤1#II.SOK.AFR.1.9-3	Portalside - TBI - Innkomst - ESR, AFR	52536	dok52536.pptx	¤1#II.SOK.AFR.1.9-4	Portalside - TBI - Kartlegging - ESR, AFR	52537	dok52537.pptx	¤1#II.SOK.AFR.1.9-6	Portalside - TBI - Utreise - ESR, AFR	52539	dok52539.pptx	¤1#II.SOK.AFR.1.9-7	Portalside - TBI - Pasient-/pårørendeinformasjon - ESR, AFR	52540	dok52540.pptx	¤1#II.SOK.AFR.1.9-8	Portalside - TBI - Andre relevante dokumenter - ESR, AFR	52541	dok52541.pptx	¤1#II.SOK.AFR.2.1-1	Individuell rehabiliteringsplan - Enhet for spesialisert rehabilitering, AFR	27434	dok27434.docx	¤1#II.SOK.AFR.2.1-4	Involvering av pårørende - Enhet for spesialisert rehabilitering, AFR	45368	dok45368.docx	¤1#II.SOK.AFR.2.1-8	ESR. Ergoterapi - Hjemmebesøk/-trening	46994	dok46994.docx	¤1#II.SOK.AFR.2.1.4-9	TBI - Primæropphold - Kartlegging og tiltak (nevropsykolog), AFR	52799	dok52799.docx	¤1#II.SOK.AFR.2.1.4-10	TBI - Primæropphold - Tverrfaglige tiltak, AFR	42759	dok42759.docx	¤1#II.SOK.AFR.2.1.4-11	TBI - Primæropphold - Ergoterapi tiltak, AFR	42787	dok42787.docx	¤1#II.SOK.AFR.2.1.4-12	TBI - Primæropphold - Fysioterapi tiltak, AFR	42889	dok42889.docx	¤1#II.SOK.AFR.2.1.4-13	TBI - Primæropphold - Sykepleie tiltak, AFR	43161	dok43161.docx	¤1#II.SOK.AFR.2.1.6.3-2	Logoped tiltak, AFR	45322	dok45322.docx	¤1#II.SOK.AFR.2.1.6.4-1	Sosionomtjenestens arbeid i Avdeling for fysikalsk medisin og rehabilitering	27203	dok27203.docx	¤1#II.SOK.AFR.2.1.6.6-2	Klinisk ernæringsfysiolog - tiltak, AFR	42846	dok42846.docx	¤1#¤3#EK_RefNr¤2#0¤2#II.SOK.AFR.1.9-5¤3#EK_Revisjon¤2#0¤2#-¤3#EK_Ansvarlig¤2#0¤2#Marit Johanne Mjøbo¤3#EK_SkrevetAv¤2#0¤2#Vemund Gitlestad¤3#EK_DokAnsvNavn¤2#0¤2# ¤3#EK_UText2¤2#0¤2# ¤3#EK_UText3¤2#0¤2# ¤3#EK_UText4¤2#0¤2# ¤3#EK_Status¤2#0¤2#I bruk¤3#EK_Stikkord¤2#0¤2#¤3#EK_SuperStikkord¤2#0¤2#¤3#EK_Rapport¤2#3¤2#¤3#EK_EKPrintMerke¤2#0¤2#¤3#EK_Watermark¤2#0¤2#¤3#EK_Utgave¤2#0¤2#0.03¤3#EK_Merknad¤2#7¤2#¤3#EK_VerLogg¤2#2¤2#Ver. 0.03 - 22.03.2024|¤1#Ver. 0.02 - 23.05.2023|Forlenget gyldighet til 23.05.2025 uten endringer i dokumentet.¤1#Ver. 0.01 - 28.04.2021|¤1#Ver. 0.00 - 18.02.2021|¤3#EK_RF1¤2#4¤2#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¤3#EK_DL¤2#0¤2#5¤3#EK_GjelderTil¤2#0¤2#22.03.2026¤3#EK_Vedlegg¤2#2¤2# 0	¤3#EK_AvdelingOver¤2#4¤2# ¤3#EK_HRefNr¤2#0¤2# ¤3#EK_HbNavn¤2#0¤2# ¤3#EK_DokRefnr¤2#4¤2#000203040109¤3#EK_Dokendrdato¤2#4¤2#24.10.2023 22:06:01¤3#EK_HbType¤2#4¤2# ¤3#EK_Offisiell¤2#4¤2# ¤3#EK_VedleggRef¤2#4¤2#II.SOK.AFR.1.9-5¤3#EK_Strukt00¤2#5¤2#¤5#II¤5#Klinikknivå¤5#0¤5#0¤4#.¤5#SOK¤5#Somatikk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administrasjon¤5#0¤5#0¤4#.¤5#9¤5#Navigasjonssider¤5#0¤5#0¤4#\¤3#EK_Strukt01¤2#5¤2#¤3#EK_Strukt02¤2#5¤2# 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</dc:description>
  <cp:lastModifiedBy>Anders M. M. Östling</cp:lastModifiedBy>
  <cp:revision>100</cp:revision>
  <dcterms:created xsi:type="dcterms:W3CDTF">2020-10-09T11:20:39Z</dcterms:created>
  <dcterms:modified xsi:type="dcterms:W3CDTF">2024-03-22T08:53:55Z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