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52538.pdf" TargetMode="External" /><Relationship Id="rId11" Type="http://schemas.openxmlformats.org/officeDocument/2006/relationships/hyperlink" Target="https://kvalitet.sshf.no/docs/pub/DOK52540.pdf" TargetMode="External" /><Relationship Id="rId12" Type="http://schemas.openxmlformats.org/officeDocument/2006/relationships/hyperlink" Target="https://kvalitet.sshf.no/docs/pub/DOK52541.pdf" TargetMode="External" /><Relationship Id="rId13" Type="http://schemas.openxmlformats.org/officeDocument/2006/relationships/hyperlink" Target="https://kvalitet.sshf.no/docs/pub/DOK52587.pdf" TargetMode="External" /><Relationship Id="rId14" Type="http://schemas.openxmlformats.org/officeDocument/2006/relationships/hyperlink" Target="https://kvalitet.sshf.no/docs/pub/DOK52570.pdf" TargetMode="External" /><Relationship Id="rId15" Type="http://schemas.openxmlformats.org/officeDocument/2006/relationships/hyperlink" Target="https://kvalitet.sshf.no/docs/pub/DOK50262.pdf" TargetMode="External" /><Relationship Id="rId2" Type="http://schemas.openxmlformats.org/officeDocument/2006/relationships/image" Target="../media/image1.png" /><Relationship Id="rId3" Type="http://schemas.openxmlformats.org/officeDocument/2006/relationships/image" Target="../media/image2.png" /><Relationship Id="rId4" Type="http://schemas.openxmlformats.org/officeDocument/2006/relationships/hyperlink" Target="https://kvalitet.sshf.no/docs/pub/DOK52535.pdf" TargetMode="External" /><Relationship Id="rId5" Type="http://schemas.openxmlformats.org/officeDocument/2006/relationships/hyperlink" Target="https://kvalitet.sshf.no/docs/pub/DOK42656.pdf" TargetMode="External" /><Relationship Id="rId6" Type="http://schemas.openxmlformats.org/officeDocument/2006/relationships/hyperlink" Target="https://kvalitet.sshf.no/docs/pub/DOK46554.pdf" TargetMode="External" /><Relationship Id="rId7" Type="http://schemas.openxmlformats.org/officeDocument/2006/relationships/hyperlink" Target="https://kvalitet.sshf.no/docs/pub/DOK42571.pdf" TargetMode="External" /><Relationship Id="rId8" Type="http://schemas.openxmlformats.org/officeDocument/2006/relationships/hyperlink" Target="https://kvalitet.sshf.no/docs/pub/DOK52536.pdf" TargetMode="External" /><Relationship Id="rId9" Type="http://schemas.openxmlformats.org/officeDocument/2006/relationships/hyperlink" Target="https://kvalitet.sshf.no/docs/pub/DOK52537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Utreise/Oppfølging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e 8"/>
          <p:cNvGrpSpPr/>
          <p:nvPr/>
        </p:nvGrpSpPr>
        <p:grpSpPr>
          <a:xfrm>
            <a:off x="9410699" y="2905125"/>
            <a:ext cx="2667001" cy="1451363"/>
            <a:chOff x="9410699" y="2905125"/>
            <a:chExt cx="2667001" cy="1451363"/>
          </a:xfrm>
        </p:grpSpPr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410699" y="2905125"/>
              <a:ext cx="1167513" cy="1403139"/>
            </a:xfrm>
            <a:prstGeom prst="rect">
              <a:avLst/>
            </a:prstGeom>
          </p:spPr>
        </p:pic>
        <p:pic>
          <p:nvPicPr>
            <p:cNvPr id="6" name="Bilde 5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1825" y="3070613"/>
              <a:ext cx="1285875" cy="1285875"/>
            </a:xfrm>
            <a:prstGeom prst="rect">
              <a:avLst/>
            </a:prstGeom>
          </p:spPr>
        </p:pic>
        <p:sp>
          <p:nvSpPr>
            <p:cNvPr id="7" name="Pil høyre 6"/>
            <p:cNvSpPr/>
            <p:nvPr/>
          </p:nvSpPr>
          <p:spPr>
            <a:xfrm>
              <a:off x="10578212" y="3867349"/>
              <a:ext cx="285750" cy="304800"/>
            </a:xfrm>
            <a:prstGeom prst="rightArrow">
              <a:avLst/>
            </a:prstGeom>
            <a:solidFill>
              <a:srgbClr val="306B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8" name="Undertittel 2">
            <a:hlinkClick r:id="rId4" tgtFrame="_blank" tooltip="XDF52535 - dok52535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6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Gunn Siren Rike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01.07.2021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32" name="Undertittel 2">
            <a:hlinkClick r:id="rId5" tgtFrame="_blank" tooltip="XDF42656 - dok42656.docx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Samarbeidsmøte</a:t>
            </a:r>
            <a:endParaRPr lang="nb-NO"/>
          </a:p>
        </p:txBody>
      </p:sp>
      <p:sp>
        <p:nvSpPr>
          <p:cNvPr id="33" name="Undertittel 2">
            <a:hlinkClick r:id="rId6" tgtFrame="_blank" tooltip="XDF46554 - dok46554.docx"/>
          </p:cNvPr>
          <p:cNvSpPr txBox="1"/>
          <p:nvPr/>
        </p:nvSpPr>
        <p:spPr>
          <a:xfrm>
            <a:off x="3933825" y="2823964"/>
            <a:ext cx="4270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Utskrivningssamtale med lege</a:t>
            </a:r>
            <a:endParaRPr lang="nb-NO"/>
          </a:p>
        </p:txBody>
      </p:sp>
      <p:sp>
        <p:nvSpPr>
          <p:cNvPr id="35" name="Undertittel 2">
            <a:hlinkClick r:id="rId7" tgtFrame="_blank" tooltip="XDF42571 - dok42571.docx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Utreisedagen</a:t>
            </a:r>
            <a:endParaRPr lang="nb-NO"/>
          </a:p>
        </p:txBody>
      </p:sp>
      <p:cxnSp>
        <p:nvCxnSpPr>
          <p:cNvPr id="40" name="Rett linje 39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linje 40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Undertittel 2">
            <a:hlinkClick r:id="rId8" tgtFrame="_blank" tooltip="XDF52536 - dok52536.pptx"/>
          </p:cNvPr>
          <p:cNvSpPr txBox="1"/>
          <p:nvPr/>
        </p:nvSpPr>
        <p:spPr>
          <a:xfrm>
            <a:off x="444500" y="140309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0" name="Undertittel 2">
            <a:hlinkClick r:id="rId9" tgtFrame="_blank" tooltip="XDF52537 - dok52537.pptx"/>
          </p:cNvPr>
          <p:cNvSpPr txBox="1"/>
          <p:nvPr/>
        </p:nvSpPr>
        <p:spPr>
          <a:xfrm>
            <a:off x="444500" y="1649550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1" name="Undertittel 2">
            <a:hlinkClick r:id="rId10" tgtFrame="_blank" tooltip="XDF52538 - dok52538.pptx"/>
          </p:cNvPr>
          <p:cNvSpPr txBox="1"/>
          <p:nvPr/>
        </p:nvSpPr>
        <p:spPr>
          <a:xfrm>
            <a:off x="444500" y="18960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47" name="Undertittel 2">
            <a:hlinkClick action="ppaction://noaction"/>
          </p:cNvPr>
          <p:cNvSpPr txBox="1"/>
          <p:nvPr/>
        </p:nvSpPr>
        <p:spPr>
          <a:xfrm>
            <a:off x="444500" y="21611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Utreise/Oppfølging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Undertittel 2">
            <a:hlinkClick r:id="rId11" tgtFrame="_blank" tooltip="XDF52540 - dok52540.pptx"/>
          </p:cNvPr>
          <p:cNvSpPr txBox="1"/>
          <p:nvPr/>
        </p:nvSpPr>
        <p:spPr>
          <a:xfrm>
            <a:off x="444499" y="2437742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49" name="Undertittel 2">
            <a:hlinkClick r:id="rId12" tgtFrame="_blank" tooltip="XDF52541 - dok52541.pptx"/>
          </p:cNvPr>
          <p:cNvSpPr txBox="1"/>
          <p:nvPr/>
        </p:nvSpPr>
        <p:spPr>
          <a:xfrm>
            <a:off x="444500" y="271457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7</a:t>
            </a:r>
            <a:r>
              <a:rPr lang="nb-NO" sz="1200" smtClean="0"/>
              <a:t>. Andre relevante dokumenter</a:t>
            </a:r>
            <a:endParaRPr lang="nb-NO" sz="1200"/>
          </a:p>
        </p:txBody>
      </p:sp>
      <p:sp>
        <p:nvSpPr>
          <p:cNvPr id="50" name="Undertittel 2">
            <a:hlinkClick r:id="rId13" tgtFrame="_blank" tooltip="XDF52587 - dok52587.pptx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</a:t>
            </a:r>
            <a:endParaRPr lang="nb-NO" sz="1200"/>
          </a:p>
        </p:txBody>
      </p:sp>
      <p:sp>
        <p:nvSpPr>
          <p:cNvPr id="51" name="Undertittel 2">
            <a:hlinkClick r:id="rId14" tgtFrame="_blank" tooltip="XDF52570 - dok52570.docx"/>
          </p:cNvPr>
          <p:cNvSpPr txBox="1"/>
          <p:nvPr/>
        </p:nvSpPr>
        <p:spPr>
          <a:xfrm>
            <a:off x="3931848" y="3837052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Prosedyrekoding</a:t>
            </a:r>
            <a:endParaRPr lang="nb-NO"/>
          </a:p>
        </p:txBody>
      </p:sp>
      <p:cxnSp>
        <p:nvCxnSpPr>
          <p:cNvPr id="43" name="Rett linje 42"/>
          <p:cNvCxnSpPr/>
          <p:nvPr/>
        </p:nvCxnSpPr>
        <p:spPr>
          <a:xfrm flipV="1">
            <a:off x="3857625" y="4792478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Undertittel 2">
            <a:hlinkClick r:id="rId15" tgtFrame="_blank" tooltip="XDF50262 - dok50262.docx"/>
          </p:cNvPr>
          <p:cNvSpPr txBox="1"/>
          <p:nvPr/>
        </p:nvSpPr>
        <p:spPr>
          <a:xfrm>
            <a:off x="3855648" y="4389502"/>
            <a:ext cx="5372101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Kontrollopphold med førerkortvurdering</a:t>
            </a:r>
            <a:endParaRPr lang="nb-NO"/>
          </a:p>
        </p:txBody>
      </p:sp>
      <p:cxnSp>
        <p:nvCxnSpPr>
          <p:cNvPr id="52" name="Rett linje 51"/>
          <p:cNvCxnSpPr/>
          <p:nvPr/>
        </p:nvCxnSpPr>
        <p:spPr>
          <a:xfrm flipV="1">
            <a:off x="3855648" y="4279964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Undertittel 2"/>
          <p:cNvSpPr txBox="1"/>
          <p:nvPr/>
        </p:nvSpPr>
        <p:spPr>
          <a:xfrm>
            <a:off x="444500" y="200025"/>
            <a:ext cx="11747500" cy="61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pasienter med traumatisk hjerneskade ved ESR</a:t>
            </a:r>
            <a:endParaRPr lang="nb-NO" sz="3200" b="1"/>
          </a:p>
        </p:txBody>
      </p:sp>
    </p:spTree>
    <p:extLst>
      <p:ext uri="{BB962C8B-B14F-4D97-AF65-F5344CB8AC3E}">
        <p14:creationId xmlns:p14="http://schemas.microsoft.com/office/powerpoint/2010/main" val="206680650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19</Paragraphs>
  <Slides>1</Slides>
  <Notes>0</Notes>
  <TotalTime>605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Vemund Gitlestad</dc:creator>
  <dc:description>EK_Avdeling¤2#4¤2# ¤3#EK_Avsnitt¤2#4¤2# ¤3#EK_Bedriftsnavn¤2#1¤2#Sørlandet sykehus HF¤3#EK_GjelderFra¤2#0¤2#30.06.2022¤3#EK_KlGjelderFra¤2#0¤2#¤3#EK_Opprettet¤2#0¤2#18.02.2021¤3#EK_Utgitt¤2#0¤2#18.02.2021¤3#EK_IBrukDato¤2#0¤2#24.10.2023¤3#EK_DokumentID¤2#0¤2#D52539¤3#EK_DokTittel¤2#0¤2#Portalside - TBI - Utreise - ESR, AFR¤3#EK_DokType¤2#0¤2#Generelt dokument¤3#EK_DocLvlShort¤2#0¤2#Nivå 2¤3#EK_DocLevel¤2#0¤2#Avdelingsdokumenter¤3#EK_EksRef¤2#2¤2# 0	¤3#EK_Erstatter¤2#0¤2#0.02¤3#EK_ErstatterD¤2#0¤2#28.01.2022¤3#EK_Signatur¤2#0¤2#&lt;ikke styrt&gt;¤3#EK_Verifisert¤2#0¤2# ¤3#EK_Hørt¤2#0¤2# ¤3#EK_AuditReview¤2#2¤2# ¤3#EK_AuditApprove¤2#2¤2# ¤3#EK_Gradering¤2#0¤2#Åpen¤3#EK_Gradnr¤2#4¤2#0¤3#EK_Kapittel¤2#4¤2# ¤3#EK_Referanse¤2#2¤2# 12	II.SOK.AFR.1.4-11	Samarbeidsmøte - Enhet for spesialisert rehabilitering, AFR	42656	dok42656.docx	¤1#II.SOK.AFR.1.4-13	Prosedyrekoding ved døgnopphold i ESR, AFR	52570	dok52570.docx	¤1#II.SOK.AFR.1.9-1	Portalside - TBI - Førsteside - ESR, AFR	52535	dok52535.pptx	¤1#II.SOK.AFR.1.9-2	Portalside - TBI - Før innleggelse - ESR, AFR	52587	dok52587.pptx	¤1#II.SOK.AFR.1.9-3	Portalside - TBI - Innkomst - ESR, AFR	52536	dok52536.pptx	¤1#II.SOK.AFR.1.9-4	Portalside - TBI - Kartlegging - ESR, AFR	52537	dok52537.pptx	¤1#II.SOK.AFR.1.9-5	Portalside - TBI - Tiltak - ESR, AFR	52538	dok52538.pptx	¤1#II.SOK.AFR.1.9-7	Portalside - TBI - Pasient-/pårørendeinformasjon - ESR, AFR	52540	dok52540.pptx	¤1#II.SOK.AFR.1.9-8	Portalside - TBI - Andre relevante dokumenter - ESR, AFR	52541	dok52541.pptx	¤1#II.SOK.AFR.2.1-5	Utreisedagen etter innleggelse ved Enhet for spesialisert rehabilitering, AFR	42571	dok42571.docx	¤1#II.SOK.AFR.2.1.5-1	Kontrollopphold med førerkortvurdering ved AFR	50262	dok50262.docx	¤1#II.SOK.AFR.2.1.6.2-4	Nevrorehabilitering - Primæropphold - Utreise/Utskrivningssamtale med lege, AFR	46554	dok46554.docx	¤1#¤3#EK_RefNr¤2#0¤2#II.SOK.AFR.1.9-6¤3#EK_Revisjon¤2#0¤2#-¤3#EK_Ansvarlig¤2#0¤2#Marit Johanne Mjøbo¤3#EK_SkrevetAv¤2#0¤2#Vemund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bruk¤3#EK_Stikkord¤2#0¤2#¤3#EK_SuperStikkord¤2#0¤2#¤3#EK_Rapport¤2#3¤2#¤3#EK_EKPrintMerke¤2#0¤2#¤3#EK_Watermark¤2#0¤2#¤3#EK_Utgave¤2#0¤2#0.03¤3#EK_Merknad¤2#7¤2#¤3#EK_VerLogg¤2#2¤2#Ver. 0.03 - 24.10.2023|¤1#Ver. 0.02 - 28.01.2022|¤1#Ver. 0.01 - 28.04.2021|¤1#Ver. 0.00 - 18.02.2021|¤3#EK_RF1¤2#4¤2#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¤3#EK_DL¤2#0¤2#6¤3#EK_GjelderTil¤2#0¤2#30.06.2024¤3#EK_Vedlegg¤2#2¤2# 0	¤3#EK_AvdelingOver¤2#4¤2# ¤3#EK_HRefNr¤2#0¤2# ¤3#EK_HbNavn¤2#0¤2# ¤3#EK_DokRefnr¤2#4¤2#000203040109¤3#EK_Dokendrdato¤2#4¤2#20.12.2022 11:31:42¤3#EK_HbType¤2#4¤2# ¤3#EK_Offisiell¤2#4¤2# ¤3#EK_VedleggRef¤2#4¤2#II.SOK.AFR.1.9-6¤3#EK_Strukt00¤2#5¤2#¤5#II¤5#Klinikknivå¤5#0¤5#0¤4#.¤5#SOK¤5#Somatikk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keywords>&lt;dok52539.pptx&gt;&lt;n&gt;ek_type&lt;/n&gt;&lt;v&gt;DOK&lt;/v&gt;&lt;n&gt;khb&lt;/n&gt;&lt;v&gt;UB&lt;/v&gt;&lt;n&gt;beskyttet&lt;/n&gt;&lt;v&gt;nei&lt;/v&gt;&lt;/dok52539.pptx&gt;</cp:keywords>
  <cp:lastModifiedBy>Anders M. M. Östling</cp:lastModifiedBy>
  <cp:revision>89</cp:revision>
  <dcterms:created xsi:type="dcterms:W3CDTF">2020-10-09T11:20:39Z</dcterms:created>
  <dcterms:modified xsi:type="dcterms:W3CDTF">2023-10-24T12:25:20Z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