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70" r:id="rId2"/>
    <p:sldId id="265" r:id="rId3"/>
  </p:sldIdLst>
  <p:sldSz cx="12192000" cy="6858000"/>
  <p:notesSz cx="6858000" cy="9144000"/>
  <p:custDataLst>
    <p:tags r:id="rId4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tags" Target="tags/tag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heme" Target="theme/theme1.xml" /><Relationship Id="rId8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08974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2967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3440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2593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8119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5407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5300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1583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6897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5508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57077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F7D6-97D2-4B6E-8BEF-E88F9B874D89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3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kvalitet.sshf.no/docs/pub/DOK52537.pdf" TargetMode="External" /><Relationship Id="rId11" Type="http://schemas.openxmlformats.org/officeDocument/2006/relationships/hyperlink" Target="https://kvalitet.sshf.no/docs/pub/DOK52538.pdf" TargetMode="External" /><Relationship Id="rId12" Type="http://schemas.openxmlformats.org/officeDocument/2006/relationships/hyperlink" Target="https://kvalitet.sshf.no/docs/pub/DOK52539.pdf" TargetMode="External" /><Relationship Id="rId13" Type="http://schemas.openxmlformats.org/officeDocument/2006/relationships/hyperlink" Target="https://kvalitet.sshf.no/docs/pub/DOK52541.pdf" TargetMode="External" /><Relationship Id="rId14" Type="http://schemas.openxmlformats.org/officeDocument/2006/relationships/hyperlink" Target="https://kvalitet.sshf.no/docs/pub/DOK52587.pdf" TargetMode="External" /><Relationship Id="rId2" Type="http://schemas.openxmlformats.org/officeDocument/2006/relationships/hyperlink" Target="https://kvalitet.sshf.no/docs/pub/DOK38144.pdf" TargetMode="External" /><Relationship Id="rId3" Type="http://schemas.openxmlformats.org/officeDocument/2006/relationships/hyperlink" Target="https://kvalitet.sshf.no/docs/pub/DOK00864.pdf" TargetMode="External" /><Relationship Id="rId4" Type="http://schemas.openxmlformats.org/officeDocument/2006/relationships/hyperlink" Target="https://www.helsedirektoratet.no/veiledere/parorendeveileder" TargetMode="External" /><Relationship Id="rId5" Type="http://schemas.openxmlformats.org/officeDocument/2006/relationships/hyperlink" Target="https://kvalitet.sshf.no/docs/pub/DOK37994.pdf" TargetMode="External" /><Relationship Id="rId6" Type="http://schemas.openxmlformats.org/officeDocument/2006/relationships/slide" Target="slide2.xml" TargetMode="Internal" /><Relationship Id="rId7" Type="http://schemas.openxmlformats.org/officeDocument/2006/relationships/image" Target="../media/image1.png" /><Relationship Id="rId8" Type="http://schemas.openxmlformats.org/officeDocument/2006/relationships/hyperlink" Target="https://kvalitet.sshf.no/docs/pub/DOK52535.pdf" TargetMode="External" /><Relationship Id="rId9" Type="http://schemas.openxmlformats.org/officeDocument/2006/relationships/hyperlink" Target="https://kvalitet.sshf.no/docs/pub/DOK52536.pdf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.png" /><Relationship Id="rId11" Type="http://schemas.openxmlformats.org/officeDocument/2006/relationships/hyperlink" Target="file:///\\Sds-ekweb-02\ek\DB\HANDBOK\arb\dok51871.pdf" TargetMode="External" /><Relationship Id="rId12" Type="http://schemas.openxmlformats.org/officeDocument/2006/relationships/image" Target="../media/image6.png" /><Relationship Id="rId13" Type="http://schemas.openxmlformats.org/officeDocument/2006/relationships/hyperlink" Target="file:///\\Sds-ekweb-02\ek\DB\HANDBOK\arb\dok46133.pdf" TargetMode="External" /><Relationship Id="rId14" Type="http://schemas.openxmlformats.org/officeDocument/2006/relationships/image" Target="../media/image7.png" /><Relationship Id="rId15" Type="http://schemas.openxmlformats.org/officeDocument/2006/relationships/hyperlink" Target="file:///\\Sds-ekweb-02\ek\DB\HANDBOK\arb\dok46134.pdf" TargetMode="External" /><Relationship Id="rId16" Type="http://schemas.openxmlformats.org/officeDocument/2006/relationships/hyperlink" Target="https://kvalitet.sshf.no/docs/pub/DOK52536.pdf" TargetMode="External" /><Relationship Id="rId17" Type="http://schemas.openxmlformats.org/officeDocument/2006/relationships/hyperlink" Target="https://kvalitet.sshf.no/docs/pub/DOK52537.pdf" TargetMode="External" /><Relationship Id="rId18" Type="http://schemas.openxmlformats.org/officeDocument/2006/relationships/hyperlink" Target="https://kvalitet.sshf.no/docs/pub/DOK52538.pdf" TargetMode="External" /><Relationship Id="rId19" Type="http://schemas.openxmlformats.org/officeDocument/2006/relationships/hyperlink" Target="https://kvalitet.sshf.no/docs/pub/DOK52539.pdf" TargetMode="External" /><Relationship Id="rId2" Type="http://schemas.openxmlformats.org/officeDocument/2006/relationships/image" Target="../media/image1.png" /><Relationship Id="rId20" Type="http://schemas.openxmlformats.org/officeDocument/2006/relationships/slide" Target="slide1.xml" TargetMode="Internal" /><Relationship Id="rId21" Type="http://schemas.openxmlformats.org/officeDocument/2006/relationships/hyperlink" Target="https://kvalitet.sshf.no/docs/pub/DOK52541.pdf" TargetMode="External" /><Relationship Id="rId22" Type="http://schemas.openxmlformats.org/officeDocument/2006/relationships/hyperlink" Target="https://kvalitet.sshf.no/docs/pub/DOK52587.pdf" TargetMode="External" /><Relationship Id="rId3" Type="http://schemas.openxmlformats.org/officeDocument/2006/relationships/hyperlink" Target="https://kvalitet.sshf.no/docs/pub/DOK52535.pdf" TargetMode="External" /><Relationship Id="rId4" Type="http://schemas.openxmlformats.org/officeDocument/2006/relationships/image" Target="../media/image2.png" /><Relationship Id="rId5" Type="http://schemas.openxmlformats.org/officeDocument/2006/relationships/hyperlink" Target="file:///\\Sds-ekweb-02\ek\DB\HANDBOK\arb\dok46135.pdf" TargetMode="External" /><Relationship Id="rId6" Type="http://schemas.openxmlformats.org/officeDocument/2006/relationships/image" Target="../media/image3.png" /><Relationship Id="rId7" Type="http://schemas.openxmlformats.org/officeDocument/2006/relationships/hyperlink" Target="file:///\\Sds-ekweb-02\ek\DB\HANDBOK\arb\dok46132.pdf" TargetMode="External" /><Relationship Id="rId8" Type="http://schemas.openxmlformats.org/officeDocument/2006/relationships/image" Target="../media/image4.png" /><Relationship Id="rId9" Type="http://schemas.openxmlformats.org/officeDocument/2006/relationships/hyperlink" Target="file:///\\Sds-ekweb-02\ek\DB\HANDBOK\arb\dok51870.pdf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Undertittel 2"/>
          <p:cNvSpPr txBox="1"/>
          <p:nvPr/>
        </p:nvSpPr>
        <p:spPr>
          <a:xfrm>
            <a:off x="3933825" y="1523403"/>
            <a:ext cx="52228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b="1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nb-NO" b="1" smtClean="0">
                <a:solidFill>
                  <a:schemeClr val="accent1">
                    <a:lumMod val="75000"/>
                  </a:schemeClr>
                </a:solidFill>
              </a:rPr>
              <a:t>. Pasient-/pårørendeinformasjon</a:t>
            </a:r>
            <a:endParaRPr lang="nb-NO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ndertittel 2">
            <a:hlinkClick r:id="rId2" tgtFrame="_blank" tooltip="XDF38144 - dok38144.docx"/>
          </p:cNvPr>
          <p:cNvSpPr txBox="1"/>
          <p:nvPr/>
        </p:nvSpPr>
        <p:spPr>
          <a:xfrm>
            <a:off x="3933825" y="2319539"/>
            <a:ext cx="3762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Velkommen til ESR</a:t>
            </a:r>
            <a:endParaRPr lang="nb-NO"/>
          </a:p>
        </p:txBody>
      </p:sp>
      <p:sp>
        <p:nvSpPr>
          <p:cNvPr id="12" name="Undertittel 2">
            <a:hlinkClick r:id="rId3" tgtFrame="_blank" tooltip="XDF00864 - dok00864.docx"/>
          </p:cNvPr>
          <p:cNvSpPr txBox="1"/>
          <p:nvPr/>
        </p:nvSpPr>
        <p:spPr>
          <a:xfrm>
            <a:off x="3933825" y="2823964"/>
            <a:ext cx="4270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Pårørende – rett til informasjon</a:t>
            </a:r>
            <a:endParaRPr lang="nb-NO"/>
          </a:p>
        </p:txBody>
      </p:sp>
      <p:sp>
        <p:nvSpPr>
          <p:cNvPr id="13" name="Undertittel 2">
            <a:hlinkClick r:id="rId4" tgtFrame="_blank"/>
          </p:cNvPr>
          <p:cNvSpPr txBox="1"/>
          <p:nvPr/>
        </p:nvSpPr>
        <p:spPr>
          <a:xfrm>
            <a:off x="3933825" y="3328389"/>
            <a:ext cx="3762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Pårørendeveileder</a:t>
            </a:r>
            <a:endParaRPr lang="nb-NO"/>
          </a:p>
        </p:txBody>
      </p:sp>
      <p:sp>
        <p:nvSpPr>
          <p:cNvPr id="14" name="Undertittel 2">
            <a:hlinkClick r:id="rId5" tgtFrame="_blank" tooltip="XDF37994 - dok37994.docx"/>
          </p:cNvPr>
          <p:cNvSpPr txBox="1"/>
          <p:nvPr/>
        </p:nvSpPr>
        <p:spPr>
          <a:xfrm>
            <a:off x="3933825" y="3832814"/>
            <a:ext cx="3762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Barn som pårørende</a:t>
            </a:r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3857625" y="2730709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V="1">
            <a:off x="3857625" y="3268273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V="1">
            <a:off x="3857625" y="3785189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V="1">
            <a:off x="3857625" y="4289015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ndertittel 2">
            <a:hlinkClick r:id="rId6" action="ppaction://hlinksldjump"/>
          </p:cNvPr>
          <p:cNvSpPr txBox="1"/>
          <p:nvPr/>
        </p:nvSpPr>
        <p:spPr>
          <a:xfrm>
            <a:off x="3933825" y="4337239"/>
            <a:ext cx="44481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Brosjyrer/informasjonsmateriell</a:t>
            </a:r>
            <a:endParaRPr lang="nb-NO"/>
          </a:p>
        </p:txBody>
      </p:sp>
      <p:cxnSp>
        <p:nvCxnSpPr>
          <p:cNvPr id="29" name="Rett linje 28"/>
          <p:cNvCxnSpPr/>
          <p:nvPr/>
        </p:nvCxnSpPr>
        <p:spPr>
          <a:xfrm flipV="1">
            <a:off x="3857625" y="4822415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1" y="2861665"/>
            <a:ext cx="1657350" cy="1427350"/>
          </a:xfrm>
          <a:prstGeom prst="rect">
            <a:avLst/>
          </a:prstGeom>
        </p:spPr>
      </p:pic>
      <p:sp>
        <p:nvSpPr>
          <p:cNvPr id="38" name="Undertittel 2">
            <a:hlinkClick r:id="rId8" tgtFrame="_blank" tooltip="XDF52535 - dok52535.pptx"/>
          </p:cNvPr>
          <p:cNvSpPr txBox="1"/>
          <p:nvPr/>
        </p:nvSpPr>
        <p:spPr>
          <a:xfrm>
            <a:off x="10506075" y="6125589"/>
            <a:ext cx="110489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Til forsiden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40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Gunn Siren Rike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Vemund Gitlestad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01.07.2021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43" name="Undertittel 2">
            <a:hlinkClick r:id="rId9" tgtFrame="_blank" tooltip="XDF52536 - dok52536.pptx"/>
          </p:cNvPr>
          <p:cNvSpPr txBox="1"/>
          <p:nvPr/>
        </p:nvSpPr>
        <p:spPr>
          <a:xfrm>
            <a:off x="444500" y="1401368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Innkomst</a:t>
            </a:r>
            <a:endParaRPr lang="nb-NO" sz="1200"/>
          </a:p>
        </p:txBody>
      </p:sp>
      <p:sp>
        <p:nvSpPr>
          <p:cNvPr id="44" name="Undertittel 2">
            <a:hlinkClick r:id="rId10" tgtFrame="_blank" tooltip="XDF52537 - dok52537.pptx"/>
          </p:cNvPr>
          <p:cNvSpPr txBox="1"/>
          <p:nvPr/>
        </p:nvSpPr>
        <p:spPr>
          <a:xfrm>
            <a:off x="444500" y="1647825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45" name="Undertittel 2">
            <a:hlinkClick r:id="rId11" tgtFrame="_blank" tooltip="XDF52538 - dok52538.pptx"/>
          </p:cNvPr>
          <p:cNvSpPr txBox="1"/>
          <p:nvPr/>
        </p:nvSpPr>
        <p:spPr>
          <a:xfrm>
            <a:off x="447675" y="1894282"/>
            <a:ext cx="192261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4. Tiltak</a:t>
            </a:r>
            <a:endParaRPr lang="nb-NO" sz="1200"/>
          </a:p>
        </p:txBody>
      </p:sp>
      <p:sp>
        <p:nvSpPr>
          <p:cNvPr id="46" name="Undertittel 2">
            <a:hlinkClick r:id="rId12" tgtFrame="_blank" tooltip="XDF52539 - dok52539.pptx"/>
          </p:cNvPr>
          <p:cNvSpPr txBox="1"/>
          <p:nvPr/>
        </p:nvSpPr>
        <p:spPr>
          <a:xfrm>
            <a:off x="444500" y="215938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5. Utreise/Oppfølging</a:t>
            </a:r>
            <a:endParaRPr lang="nb-NO" sz="1200"/>
          </a:p>
        </p:txBody>
      </p:sp>
      <p:sp>
        <p:nvSpPr>
          <p:cNvPr id="47" name="Undertittel 2">
            <a:hlinkClick action="ppaction://noaction"/>
          </p:cNvPr>
          <p:cNvSpPr txBox="1"/>
          <p:nvPr/>
        </p:nvSpPr>
        <p:spPr>
          <a:xfrm>
            <a:off x="444499" y="2436017"/>
            <a:ext cx="248920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b="1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nb-NO" sz="1200" b="1" smtClean="0">
                <a:solidFill>
                  <a:schemeClr val="accent1">
                    <a:lumMod val="75000"/>
                  </a:schemeClr>
                </a:solidFill>
              </a:rPr>
              <a:t>. Pasientinfo/pårørendearbeid</a:t>
            </a:r>
            <a:endParaRPr lang="nb-NO" sz="1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Undertittel 2">
            <a:hlinkClick r:id="rId13" tgtFrame="_blank" tooltip="XDF52541 - dok52541.pptx"/>
          </p:cNvPr>
          <p:cNvSpPr txBox="1"/>
          <p:nvPr/>
        </p:nvSpPr>
        <p:spPr>
          <a:xfrm>
            <a:off x="444499" y="298968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7</a:t>
            </a:r>
            <a:r>
              <a:rPr lang="nb-NO" sz="1200" smtClean="0"/>
              <a:t>. </a:t>
            </a:r>
            <a:r>
              <a:rPr lang="nb-NO" sz="1200"/>
              <a:t>Andre relevante dokumenter</a:t>
            </a:r>
          </a:p>
        </p:txBody>
      </p:sp>
      <p:sp>
        <p:nvSpPr>
          <p:cNvPr id="49" name="Undertittel 2">
            <a:hlinkClick r:id="rId14" tgtFrame="_blank" tooltip="XDF52587 - dok52587.pptx"/>
          </p:cNvPr>
          <p:cNvSpPr txBox="1"/>
          <p:nvPr/>
        </p:nvSpPr>
        <p:spPr>
          <a:xfrm>
            <a:off x="444498" y="114376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Før innleggelse</a:t>
            </a:r>
            <a:endParaRPr lang="nb-NO" sz="1200"/>
          </a:p>
        </p:txBody>
      </p:sp>
      <p:sp>
        <p:nvSpPr>
          <p:cNvPr id="50" name="Undertittel 2">
            <a:hlinkClick r:id="rId6" action="ppaction://hlinksldjump"/>
          </p:cNvPr>
          <p:cNvSpPr txBox="1"/>
          <p:nvPr/>
        </p:nvSpPr>
        <p:spPr>
          <a:xfrm>
            <a:off x="733424" y="2713432"/>
            <a:ext cx="238125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- Brosjyrer/informasjonsmateriell</a:t>
            </a:r>
            <a:endParaRPr lang="nb-NO" sz="1200"/>
          </a:p>
        </p:txBody>
      </p:sp>
      <p:sp>
        <p:nvSpPr>
          <p:cNvPr id="30" name="Undertittel 2"/>
          <p:cNvSpPr txBox="1"/>
          <p:nvPr/>
        </p:nvSpPr>
        <p:spPr>
          <a:xfrm>
            <a:off x="444500" y="200025"/>
            <a:ext cx="11747500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3200" b="1" smtClean="0"/>
              <a:t>Rehabiliteringstilbud for pasienter med traumatisk hjerneskade ved ESR</a:t>
            </a:r>
            <a:endParaRPr lang="nb-NO" sz="3200" b="1"/>
          </a:p>
        </p:txBody>
      </p:sp>
    </p:spTree>
    <p:extLst>
      <p:ext uri="{BB962C8B-B14F-4D97-AF65-F5344CB8AC3E}">
        <p14:creationId xmlns:p14="http://schemas.microsoft.com/office/powerpoint/2010/main" val="8880016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Undertittel 2"/>
          <p:cNvSpPr txBox="1"/>
          <p:nvPr/>
        </p:nvSpPr>
        <p:spPr>
          <a:xfrm>
            <a:off x="3933825" y="1523403"/>
            <a:ext cx="52228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b="1" smtClean="0">
                <a:solidFill>
                  <a:schemeClr val="accent1">
                    <a:lumMod val="75000"/>
                  </a:schemeClr>
                </a:solidFill>
              </a:rPr>
              <a:t>Brosjyrer/informasjonsmateriell</a:t>
            </a:r>
            <a:endParaRPr lang="nb-NO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e 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1" y="2861665"/>
            <a:ext cx="1657350" cy="1427350"/>
          </a:xfrm>
          <a:prstGeom prst="rect">
            <a:avLst/>
          </a:prstGeom>
        </p:spPr>
      </p:pic>
      <p:sp>
        <p:nvSpPr>
          <p:cNvPr id="32" name="Undertittel 2">
            <a:hlinkClick r:id="rId3" tgtFrame="_blank" tooltip="XDF52535 - dok52535.pptx"/>
          </p:cNvPr>
          <p:cNvSpPr txBox="1"/>
          <p:nvPr/>
        </p:nvSpPr>
        <p:spPr>
          <a:xfrm>
            <a:off x="10506075" y="6125589"/>
            <a:ext cx="110489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Til forsiden</a:t>
            </a:r>
            <a:r>
              <a:rPr lang="nb-NO" sz="1200" smtClean="0"/>
              <a:t> →</a:t>
            </a:r>
            <a:endParaRPr lang="nb-NO" sz="1200" u="sng"/>
          </a:p>
        </p:txBody>
      </p:sp>
      <p:pic>
        <p:nvPicPr>
          <p:cNvPr id="27" name="Bilde 26">
            <a:hlinkClick r:id="rId5" tgtFrame="_blank"/>
          </p:cNvPr>
          <p:cNvPicPr>
            <a:picLocks noChangeAspect="1"/>
          </p:cNvPicPr>
          <p:nvPr/>
        </p:nvPicPr>
        <p:blipFill>
          <a:blip r:embed="rId4"/>
          <a:srcRect l="22155" t="12087" r="40748" b="4177"/>
          <a:stretch>
            <a:fillRect/>
          </a:stretch>
        </p:blipFill>
        <p:spPr>
          <a:xfrm>
            <a:off x="8000199" y="2157630"/>
            <a:ext cx="1071764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Bilde 28">
            <a:hlinkClick r:id="rId7" tgtFrame="_blank"/>
          </p:cNvPr>
          <p:cNvPicPr>
            <a:picLocks noChangeAspect="1"/>
          </p:cNvPicPr>
          <p:nvPr/>
        </p:nvPicPr>
        <p:blipFill>
          <a:blip r:embed="rId6"/>
          <a:srcRect l="21973" t="12231" r="41021" b="4032"/>
          <a:stretch>
            <a:fillRect/>
          </a:stretch>
        </p:blipFill>
        <p:spPr>
          <a:xfrm>
            <a:off x="8000199" y="4523978"/>
            <a:ext cx="1069142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Bilde 30">
            <a:hlinkClick r:id="rId9" tgtFrame="_blank"/>
          </p:cNvPr>
          <p:cNvPicPr>
            <a:picLocks noChangeAspect="1"/>
          </p:cNvPicPr>
          <p:nvPr/>
        </p:nvPicPr>
        <p:blipFill>
          <a:blip r:embed="rId8"/>
          <a:srcRect l="22155" t="12231" r="40929" b="4032"/>
          <a:stretch>
            <a:fillRect/>
          </a:stretch>
        </p:blipFill>
        <p:spPr>
          <a:xfrm>
            <a:off x="4033737" y="4521801"/>
            <a:ext cx="1066527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Bilde 36">
            <a:hlinkClick r:id="rId11" tgtFrame="_blank"/>
          </p:cNvPr>
          <p:cNvPicPr>
            <a:picLocks noChangeAspect="1"/>
          </p:cNvPicPr>
          <p:nvPr/>
        </p:nvPicPr>
        <p:blipFill>
          <a:blip r:embed="rId10"/>
          <a:srcRect l="22064" t="12413" r="40952" b="4158"/>
          <a:stretch>
            <a:fillRect/>
          </a:stretch>
        </p:blipFill>
        <p:spPr>
          <a:xfrm>
            <a:off x="6012216" y="4521801"/>
            <a:ext cx="1072441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Undertittel 2"/>
          <p:cNvSpPr txBox="1"/>
          <p:nvPr/>
        </p:nvSpPr>
        <p:spPr>
          <a:xfrm>
            <a:off x="7972277" y="3802373"/>
            <a:ext cx="1258336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Skjulte handicap etter hjerneskade</a:t>
            </a:r>
            <a:endParaRPr lang="nb-NO" sz="1100"/>
          </a:p>
        </p:txBody>
      </p:sp>
      <p:sp>
        <p:nvSpPr>
          <p:cNvPr id="39" name="Undertittel 2"/>
          <p:cNvSpPr txBox="1"/>
          <p:nvPr/>
        </p:nvSpPr>
        <p:spPr>
          <a:xfrm>
            <a:off x="7972277" y="6168722"/>
            <a:ext cx="1258336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Invitasjon til pårørendekveld</a:t>
            </a:r>
            <a:endParaRPr lang="nb-NO" sz="1100"/>
          </a:p>
        </p:txBody>
      </p:sp>
      <p:sp>
        <p:nvSpPr>
          <p:cNvPr id="40" name="Undertittel 2"/>
          <p:cNvSpPr txBox="1"/>
          <p:nvPr/>
        </p:nvSpPr>
        <p:spPr>
          <a:xfrm>
            <a:off x="3977140" y="6168723"/>
            <a:ext cx="1258336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ART – til pasient og pårørende</a:t>
            </a:r>
            <a:endParaRPr lang="nb-NO" sz="1100"/>
          </a:p>
        </p:txBody>
      </p:sp>
      <p:sp>
        <p:nvSpPr>
          <p:cNvPr id="41" name="Undertittel 2"/>
          <p:cNvSpPr txBox="1"/>
          <p:nvPr/>
        </p:nvSpPr>
        <p:spPr>
          <a:xfrm>
            <a:off x="6012215" y="6168723"/>
            <a:ext cx="1428138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ART – til samarbeidspartnere</a:t>
            </a:r>
            <a:endParaRPr lang="nb-NO" sz="1100"/>
          </a:p>
        </p:txBody>
      </p:sp>
      <p:pic>
        <p:nvPicPr>
          <p:cNvPr id="42" name="Bilde 41">
            <a:hlinkClick r:id="rId13" tgtFrame="_blank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3737" y="2157630"/>
            <a:ext cx="1069423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Undertittel 2"/>
          <p:cNvSpPr txBox="1"/>
          <p:nvPr/>
        </p:nvSpPr>
        <p:spPr>
          <a:xfrm>
            <a:off x="3977140" y="3802374"/>
            <a:ext cx="1274717" cy="45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Koma og redusert bevissthet</a:t>
            </a:r>
            <a:endParaRPr lang="nb-NO" sz="1100"/>
          </a:p>
        </p:txBody>
      </p:sp>
      <p:pic>
        <p:nvPicPr>
          <p:cNvPr id="44" name="Bilde 43">
            <a:hlinkClick r:id="rId15" tgtFrame="_blank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2215" y="2157630"/>
            <a:ext cx="1068919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Undertittel 2"/>
          <p:cNvSpPr txBox="1"/>
          <p:nvPr/>
        </p:nvSpPr>
        <p:spPr>
          <a:xfrm>
            <a:off x="5982899" y="3802374"/>
            <a:ext cx="1258336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Posttraumatisk forvirringstilstand</a:t>
            </a:r>
            <a:endParaRPr lang="nb-NO" sz="1100"/>
          </a:p>
        </p:txBody>
      </p:sp>
      <p:sp>
        <p:nvSpPr>
          <p:cNvPr id="33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Gunn Siren Rike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Vemund Gitlestad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01.07.2021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28" name="Undertittel 2">
            <a:hlinkClick r:id="rId16" tgtFrame="_blank" tooltip="XDF52536 - dok52536.pptx"/>
          </p:cNvPr>
          <p:cNvSpPr txBox="1"/>
          <p:nvPr/>
        </p:nvSpPr>
        <p:spPr>
          <a:xfrm>
            <a:off x="444500" y="1401368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Innkomst</a:t>
            </a:r>
            <a:endParaRPr lang="nb-NO" sz="1200"/>
          </a:p>
        </p:txBody>
      </p:sp>
      <p:sp>
        <p:nvSpPr>
          <p:cNvPr id="35" name="Undertittel 2">
            <a:hlinkClick r:id="rId17" tgtFrame="_blank" tooltip="XDF52537 - dok52537.pptx"/>
          </p:cNvPr>
          <p:cNvSpPr txBox="1"/>
          <p:nvPr/>
        </p:nvSpPr>
        <p:spPr>
          <a:xfrm>
            <a:off x="444500" y="1647825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36" name="Undertittel 2">
            <a:hlinkClick r:id="rId18" tgtFrame="_blank" tooltip="XDF52538 - dok52538.pptx"/>
          </p:cNvPr>
          <p:cNvSpPr txBox="1"/>
          <p:nvPr/>
        </p:nvSpPr>
        <p:spPr>
          <a:xfrm>
            <a:off x="447675" y="1894282"/>
            <a:ext cx="192261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4. Tiltak</a:t>
            </a:r>
            <a:endParaRPr lang="nb-NO" sz="1200"/>
          </a:p>
        </p:txBody>
      </p:sp>
      <p:sp>
        <p:nvSpPr>
          <p:cNvPr id="46" name="Undertittel 2">
            <a:hlinkClick r:id="rId19" tgtFrame="_blank" tooltip="XDF52539 - dok52539.pptx"/>
          </p:cNvPr>
          <p:cNvSpPr txBox="1"/>
          <p:nvPr/>
        </p:nvSpPr>
        <p:spPr>
          <a:xfrm>
            <a:off x="444500" y="215938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5. Utreise/Oppfølging</a:t>
            </a:r>
            <a:endParaRPr lang="nb-NO" sz="1200"/>
          </a:p>
        </p:txBody>
      </p:sp>
      <p:sp>
        <p:nvSpPr>
          <p:cNvPr id="47" name="Undertittel 2">
            <a:hlinkClick r:id="rId20" action="ppaction://hlinksldjump"/>
          </p:cNvPr>
          <p:cNvSpPr txBox="1"/>
          <p:nvPr/>
        </p:nvSpPr>
        <p:spPr>
          <a:xfrm>
            <a:off x="444499" y="2436017"/>
            <a:ext cx="248920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</a:t>
            </a:r>
            <a:r>
              <a:rPr lang="nb-NO" sz="1200" smtClean="0"/>
              <a:t>. Pasientinfo/pårørendearbeid</a:t>
            </a:r>
            <a:endParaRPr lang="nb-NO" sz="1200"/>
          </a:p>
        </p:txBody>
      </p:sp>
      <p:sp>
        <p:nvSpPr>
          <p:cNvPr id="48" name="Undertittel 2">
            <a:hlinkClick r:id="rId21" tgtFrame="_blank" tooltip="XDF52541 - dok52541.pptx"/>
          </p:cNvPr>
          <p:cNvSpPr txBox="1"/>
          <p:nvPr/>
        </p:nvSpPr>
        <p:spPr>
          <a:xfrm>
            <a:off x="444499" y="298968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7</a:t>
            </a:r>
            <a:r>
              <a:rPr lang="nb-NO" sz="1200" smtClean="0"/>
              <a:t>. </a:t>
            </a:r>
            <a:r>
              <a:rPr lang="nb-NO" sz="1200"/>
              <a:t>Andre relevante dokumenter</a:t>
            </a:r>
          </a:p>
        </p:txBody>
      </p:sp>
      <p:sp>
        <p:nvSpPr>
          <p:cNvPr id="49" name="Undertittel 2">
            <a:hlinkClick r:id="rId22" tgtFrame="_blank" tooltip="XDF52587 - dok52587.pptx"/>
          </p:cNvPr>
          <p:cNvSpPr txBox="1"/>
          <p:nvPr/>
        </p:nvSpPr>
        <p:spPr>
          <a:xfrm>
            <a:off x="444498" y="114376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Før innleggelse</a:t>
            </a:r>
            <a:endParaRPr lang="nb-NO" sz="1200"/>
          </a:p>
        </p:txBody>
      </p:sp>
      <p:sp>
        <p:nvSpPr>
          <p:cNvPr id="50" name="Undertittel 2"/>
          <p:cNvSpPr txBox="1"/>
          <p:nvPr/>
        </p:nvSpPr>
        <p:spPr>
          <a:xfrm>
            <a:off x="733424" y="2713432"/>
            <a:ext cx="238125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b="1" smtClean="0">
                <a:solidFill>
                  <a:schemeClr val="accent1">
                    <a:lumMod val="75000"/>
                  </a:schemeClr>
                </a:solidFill>
              </a:rPr>
              <a:t>- Brosjyrer/informasjonsmateriell</a:t>
            </a:r>
            <a:endParaRPr lang="nb-NO" sz="1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Undertittel 2"/>
          <p:cNvSpPr txBox="1"/>
          <p:nvPr/>
        </p:nvSpPr>
        <p:spPr>
          <a:xfrm>
            <a:off x="444500" y="200025"/>
            <a:ext cx="11747500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3200" b="1" smtClean="0"/>
              <a:t>Rehabiliteringstilbud for pasienter med traumatisk hjerneskade ved ESR</a:t>
            </a:r>
            <a:endParaRPr lang="nb-NO" sz="3200" b="1"/>
          </a:p>
        </p:txBody>
      </p:sp>
    </p:spTree>
    <p:extLst>
      <p:ext uri="{BB962C8B-B14F-4D97-AF65-F5344CB8AC3E}">
        <p14:creationId xmlns:p14="http://schemas.microsoft.com/office/powerpoint/2010/main" val="6493023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Sør-Øst</Company>
  <PresentationFormat>Widescreen</PresentationFormat>
  <Paragraphs>41</Paragraphs>
  <Slides>2</Slides>
  <Notes>0</Notes>
  <TotalTime>645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6">
      <vt:lpstr>Arial</vt:lpstr>
      <vt:lpstr>Calibri Light</vt:lpstr>
      <vt:lpstr>Calibri</vt:lpstr>
      <vt:lpstr>Office-tema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PowerPoint-presentasjon</dc:title>
  <dc:creator>Vemund Gitlestad</dc:creator>
  <dc:description>EK_Avdeling¤2#4¤2# ¤3#EK_Avsnitt¤2#4¤2# ¤3#EK_Bedriftsnavn¤2#1¤2#Sørlandet sykehus HF¤3#EK_GjelderFra¤2#0¤2#23.05.2023¤3#EK_KlGjelderFra¤2#0¤2#¤3#EK_Opprettet¤2#0¤2#18.02.2021¤3#EK_Utgitt¤2#0¤2#18.02.2021¤3#EK_IBrukDato¤2#0¤2#23.05.2023¤3#EK_DokumentID¤2#0¤2#D52540¤3#EK_DokTittel¤2#0¤2#Portalside - TBI - Pasient-/pårørendeinformasjon - ESR, AFR¤3#EK_DokType¤2#0¤2#Generelt dokument¤3#EK_DocLvlShort¤2#0¤2#Nivå 2¤3#EK_DocLevel¤2#0¤2#Avdelingsdokumenter¤3#EK_EksRef¤2#2¤2# 0	¤3#EK_Erstatter¤2#0¤2#0.01¤3#EK_ErstatterD¤2#0¤2#28.04.2021¤3#EK_Signatur¤2#0¤2#&lt;ikke styrt&gt;¤3#EK_Verifisert¤2#0¤2# ¤3#EK_Hørt¤2#0¤2# ¤3#EK_AuditReview¤2#2¤2# ¤3#EK_AuditApprove¤2#2¤2# ¤3#EK_Gradering¤2#0¤2#Åpen¤3#EK_Gradnr¤2#4¤2#0¤3#EK_Kapittel¤2#4¤2# ¤3#EK_Referanse¤2#2¤2# 14	I.6.2.9-1	Barn som pårørende-arbeidet - overordnet prosedyre -  SSHF	37994	dok37994.docx	¤1#II.SOK.AFR.1.9-1	Portalside - TBI - Førsteside - ESR, AFR	52535	dok52535.pptx	¤1#II.SOK.AFR.1.9-2	Portalside - TBI - Før innleggelse - ESR, AFR	52587	dok52587.pptx	¤1#II.SOK.AFR.1.9-3	Portalside - TBI - Innkomst - ESR, AFR	52536	dok52536.pptx	¤1#II.SOK.AFR.1.9-4	Portalside - TBI - Kartlegging - ESR, AFR	52537	dok52537.pptx	¤1#II.SOK.AFR.1.9-5	Portalside - TBI - Tiltak - ESR, AFR	52538	dok52538.pptx	¤1#II.SOK.AFR.1.9-6	Portalside - TBI - Utreise - ESR, AFR	52539	dok52539.pptx	¤1#II.SOK.AFR.1.9-8	Portalside - TBI - Andre relevante dokumenter - ESR, AFR	52541	dok52541.pptx	¤1#II.SOK.AFR.2.1.7-1	Velkommen til ESR - Informasjon ESR, AFR	38144	dok38144.docx	¤1#II.SOK.AFR.2.1.7-2	Invitasjon til pårørendekveld - brosjyre, AFR	46132	dok46132.pdf	¤1#II.SOK.AFR.2.1.7-3	Koma og redusert bevissthet etter hjerneskade - brosjyre, AFR	46133	dok46133.pdf	¤1#II.SOK.AFR.2.1.7-4	Forvirringstilstand (PTF) etter traumatisk hjerneskade - brosjyre, AFR	46134	dok46134.pdf	¤1#II.SOK.AFR.2.1.7-5	Skjulte handicap etter hjerneskade - brosjyre, AFR	46135	dok46135.pdf	¤1#II.KPH.2.3.4-1	Pårørende - rett til informasjon	00864	dok00864.docx	¤1#¤3#EK_RefNr¤2#0¤2#II.SOK.AFR.1.9-7¤3#EK_Revisjon¤2#0¤2#-¤3#EK_Ansvarlig¤2#0¤2#Marit Johanne Mjøbo¤3#EK_SkrevetAv¤2#0¤2#Vemund Gitlestad¤3#EK_DokAnsvNavn¤2#0¤2# ¤3#EK_UText2¤2#0¤2# ¤3#EK_UText3¤2#0¤2# ¤3#EK_UText4¤2#0¤2# ¤3#EK_Status¤2#0¤2#I bruk¤3#EK_Stikkord¤2#0¤2#¤3#EK_SuperStikkord¤2#0¤2#¤3#EK_Rapport¤2#3¤2#¤3#EK_EKPrintMerke¤2#0¤2#¤3#EK_Watermark¤2#0¤2#¤3#EK_Utgave¤2#0¤2#0.02¤3#EK_Merknad¤2#7¤2#Forlenget gyldighet til 23.05.2025 uten endringer i dokumentet.¤3#EK_VerLogg¤2#2¤2#Ver. 0.02 - 23.05.2023|Forlenget gyldighet til 23.05.2025 uten endringer i dokumentet.¤1#Ver. 0.01 - 28.04.2021|¤1#Ver. 0.00 - 18.02.2021|¤3#EK_RF1¤2#4¤2#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¤3#EK_DL¤2#0¤2#7¤3#EK_GjelderTil¤2#0¤2#23.05.2025¤3#EK_Vedlegg¤2#2¤2# 0	¤3#EK_AvdelingOver¤2#4¤2# ¤3#EK_HRefNr¤2#0¤2# ¤3#EK_HbNavn¤2#0¤2# ¤3#EK_DokRefnr¤2#4¤2#000203040109¤3#EK_Dokendrdato¤2#4¤2#28.04.2021 14:41:56¤3#EK_HbType¤2#4¤2# ¤3#EK_Offisiell¤2#4¤2# ¤3#EK_VedleggRef¤2#4¤2#II.SOK.AFR.1.9-7¤3#EK_Strukt00¤2#5¤2#¤5#II¤5#Klinikknivå¤5#0¤5#0¤4#.¤5#SOK¤5#Somatikk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</dc:description>
  <cp:keywords>&lt;dok52540.pptx&gt;&lt;n&gt;ek_type&lt;/n&gt;&lt;v&gt;DOK&lt;/v&gt;&lt;n&gt;khb&lt;/n&gt;&lt;v&gt;UB&lt;/v&gt;&lt;n&gt;beskyttet&lt;/n&gt;&lt;v&gt;nei&lt;/v&gt;&lt;/dok52540.pptx&gt;</cp:keywords>
  <cp:lastModifiedBy>Anders M. M. Östling</cp:lastModifiedBy>
  <cp:revision>90</cp:revision>
  <dcterms:created xsi:type="dcterms:W3CDTF">2020-10-09T11:20:39Z</dcterms:created>
  <dcterms:modified xsi:type="dcterms:W3CDTF">2024-09-23T07:15:17Z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