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3.5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65" r:id="rId4"/>
    <p:sldId id="267" r:id="rId5"/>
  </p:sldIdLst>
  <p:sldSz cx="12192000" cy="6858000"/>
  <p:notesSz cx="6858000" cy="9144000"/>
  <p:custDataLst>
    <p:tags r:id="rId6"/>
  </p:custData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showPr showNarration="1"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50" d="100"/>
          <a:sy n="50" d="100"/>
        </p:scale>
        <p:origin x="18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tableStyles" Target="tableStyles.xml" /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tags" Target="tags/tag1.xml" /><Relationship Id="rId7" Type="http://schemas.openxmlformats.org/officeDocument/2006/relationships/presProps" Target="presProps.xml" /><Relationship Id="rId8" Type="http://schemas.openxmlformats.org/officeDocument/2006/relationships/viewProps" Target="viewProps.xml" /><Relationship Id="rId9" Type="http://schemas.openxmlformats.org/officeDocument/2006/relationships/theme" Target="theme/theme1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80089741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15296715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80344052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29259395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00811909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12540750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01530054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37158376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99689788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34550824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19570772"/>
      </p:ext>
    </p:extLst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36369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hyperlink" Target="https://kvalitet.sshf.no/docs/pub/DOK52537.pdf" TargetMode="External" /><Relationship Id="rId11" Type="http://schemas.openxmlformats.org/officeDocument/2006/relationships/hyperlink" Target="https://kvalitet.sshf.no/docs/pub/DOK52538.pdf" TargetMode="External" /><Relationship Id="rId12" Type="http://schemas.openxmlformats.org/officeDocument/2006/relationships/hyperlink" Target="https://kvalitet.sshf.no/docs/pub/DOK52539.pdf" TargetMode="External" /><Relationship Id="rId13" Type="http://schemas.openxmlformats.org/officeDocument/2006/relationships/hyperlink" Target="https://kvalitet.sshf.no/docs/pub/DOK52540.pdf" TargetMode="External" /><Relationship Id="rId14" Type="http://schemas.openxmlformats.org/officeDocument/2006/relationships/hyperlink" Target="https://kvalitet.sshf.no/docs/pub/DOK52587.pdf" TargetMode="External" /><Relationship Id="rId2" Type="http://schemas.openxmlformats.org/officeDocument/2006/relationships/hyperlink" Target="dok46534.docx" TargetMode="External" /><Relationship Id="rId3" Type="http://schemas.openxmlformats.org/officeDocument/2006/relationships/hyperlink" Target="https://kvalitet.sshf.no/docs/pub/DOK27337.pdf" TargetMode="External" /><Relationship Id="rId4" Type="http://schemas.openxmlformats.org/officeDocument/2006/relationships/slide" Target="slide2.xml" TargetMode="Internal" /><Relationship Id="rId5" Type="http://schemas.openxmlformats.org/officeDocument/2006/relationships/slide" Target="slide3.xml" TargetMode="Internal" /><Relationship Id="rId6" Type="http://schemas.openxmlformats.org/officeDocument/2006/relationships/image" Target="../media/image1.png" /><Relationship Id="rId7" Type="http://schemas.openxmlformats.org/officeDocument/2006/relationships/hyperlink" Target="https://kvalitet.sshf.no/docs/pub/DOK52535.pdf" TargetMode="External" /><Relationship Id="rId8" Type="http://schemas.openxmlformats.org/officeDocument/2006/relationships/slide" Target="slide4.xml" TargetMode="Internal" /><Relationship Id="rId9" Type="http://schemas.openxmlformats.org/officeDocument/2006/relationships/hyperlink" Target="https://kvalitet.sshf.no/docs/pub/DOK52536.pdf" TargetMode="Externa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hyperlink" Target="https://kvalitet.sshf.no/docs/pub/DOK52538.pdf" TargetMode="External" /><Relationship Id="rId11" Type="http://schemas.openxmlformats.org/officeDocument/2006/relationships/hyperlink" Target="https://kvalitet.sshf.no/docs/pub/DOK52539.pdf" TargetMode="External" /><Relationship Id="rId12" Type="http://schemas.openxmlformats.org/officeDocument/2006/relationships/hyperlink" Target="https://kvalitet.sshf.no/docs/pub/DOK52540.pdf" TargetMode="External" /><Relationship Id="rId13" Type="http://schemas.openxmlformats.org/officeDocument/2006/relationships/slide" Target="slide1.xml" TargetMode="Internal" /><Relationship Id="rId14" Type="http://schemas.openxmlformats.org/officeDocument/2006/relationships/slide" Target="slide2.xml" TargetMode="Internal" /><Relationship Id="rId15" Type="http://schemas.openxmlformats.org/officeDocument/2006/relationships/slide" Target="slide3.xml" TargetMode="Internal" /><Relationship Id="rId16" Type="http://schemas.openxmlformats.org/officeDocument/2006/relationships/slide" Target="slide4.xml" TargetMode="Internal" /><Relationship Id="rId17" Type="http://schemas.openxmlformats.org/officeDocument/2006/relationships/hyperlink" Target="https://kvalitet.sshf.no/docs/pub/DOK52587.pdf" TargetMode="External" /><Relationship Id="rId2" Type="http://schemas.openxmlformats.org/officeDocument/2006/relationships/image" Target="../media/image1.png" /><Relationship Id="rId3" Type="http://schemas.openxmlformats.org/officeDocument/2006/relationships/hyperlink" Target="https://kvalitet.sshf.no/docs/pub/DOK52535.pdf" TargetMode="External" /><Relationship Id="rId4" Type="http://schemas.openxmlformats.org/officeDocument/2006/relationships/hyperlink" Target="https://kvalitet.sshf.no/docs/pub/DOK42765.pdf" TargetMode="External" /><Relationship Id="rId5" Type="http://schemas.openxmlformats.org/officeDocument/2006/relationships/hyperlink" Target="https://kvalitet.sshf.no/docs/pub/DOK27526.pdf" TargetMode="External" /><Relationship Id="rId6" Type="http://schemas.openxmlformats.org/officeDocument/2006/relationships/hyperlink" Target="https://kvalitet.sshf.no/docs/pub/DOK42757.pdf" TargetMode="External" /><Relationship Id="rId7" Type="http://schemas.openxmlformats.org/officeDocument/2006/relationships/hyperlink" Target="https://kvalitet.sshf.no/docs/pub/DOK42656.pdf" TargetMode="External" /><Relationship Id="rId8" Type="http://schemas.openxmlformats.org/officeDocument/2006/relationships/hyperlink" Target="https://kvalitet.sshf.no/docs/pub/DOK52536.pdf" TargetMode="External" /><Relationship Id="rId9" Type="http://schemas.openxmlformats.org/officeDocument/2006/relationships/hyperlink" Target="https://kvalitet.sshf.no/docs/pub/DOK52537.pdf" TargetMode="Externa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hyperlink" Target="https://kvalitet.sshf.no/docs/pub/DOK43168.pdf" TargetMode="External" /><Relationship Id="rId11" Type="http://schemas.openxmlformats.org/officeDocument/2006/relationships/hyperlink" Target="https://kvalitet.sshf.no/docs/pub/DOK52536.pdf" TargetMode="External" /><Relationship Id="rId12" Type="http://schemas.openxmlformats.org/officeDocument/2006/relationships/hyperlink" Target="https://kvalitet.sshf.no/docs/pub/DOK52537.pdf" TargetMode="External" /><Relationship Id="rId13" Type="http://schemas.openxmlformats.org/officeDocument/2006/relationships/hyperlink" Target="https://kvalitet.sshf.no/docs/pub/DOK52538.pdf" TargetMode="External" /><Relationship Id="rId14" Type="http://schemas.openxmlformats.org/officeDocument/2006/relationships/hyperlink" Target="https://kvalitet.sshf.no/docs/pub/DOK52539.pdf" TargetMode="External" /><Relationship Id="rId15" Type="http://schemas.openxmlformats.org/officeDocument/2006/relationships/hyperlink" Target="https://kvalitet.sshf.no/docs/pub/DOK52540.pdf" TargetMode="External" /><Relationship Id="rId16" Type="http://schemas.openxmlformats.org/officeDocument/2006/relationships/slide" Target="slide1.xml" TargetMode="Internal" /><Relationship Id="rId17" Type="http://schemas.openxmlformats.org/officeDocument/2006/relationships/slide" Target="slide2.xml" TargetMode="Internal" /><Relationship Id="rId18" Type="http://schemas.openxmlformats.org/officeDocument/2006/relationships/slide" Target="slide3.xml" TargetMode="Internal" /><Relationship Id="rId19" Type="http://schemas.openxmlformats.org/officeDocument/2006/relationships/slide" Target="slide4.xml" TargetMode="Internal" /><Relationship Id="rId2" Type="http://schemas.openxmlformats.org/officeDocument/2006/relationships/image" Target="../media/image1.png" /><Relationship Id="rId20" Type="http://schemas.openxmlformats.org/officeDocument/2006/relationships/hyperlink" Target="https://kvalitet.sshf.no/docs/pub/DOK52587.pdf" TargetMode="External" /><Relationship Id="rId21" Type="http://schemas.openxmlformats.org/officeDocument/2006/relationships/hyperlink" Target="https://ek-sshf.sikt.sykehuspartner.no/docs/dok/dok42895.pdf" TargetMode="External" /><Relationship Id="rId22" Type="http://schemas.openxmlformats.org/officeDocument/2006/relationships/hyperlink" Target="https://kvalitet.sshf.no/docs/pub/DOK43172.pdf" TargetMode="External" /><Relationship Id="rId3" Type="http://schemas.openxmlformats.org/officeDocument/2006/relationships/hyperlink" Target="https://kvalitet.sshf.no/docs/pub/DOK52535.pdf" TargetMode="External" /><Relationship Id="rId4" Type="http://schemas.openxmlformats.org/officeDocument/2006/relationships/hyperlink" Target="https://kvalitet.sshf.no/docs/dok/DOK43164.pdf" TargetMode="External" /><Relationship Id="rId5" Type="http://schemas.openxmlformats.org/officeDocument/2006/relationships/hyperlink" Target="https://ek-sshf.sikt.sykehuspartner.no/docs/dok/DOK45343.pdf" TargetMode="External" /><Relationship Id="rId6" Type="http://schemas.openxmlformats.org/officeDocument/2006/relationships/hyperlink" Target="https://kvalitet.sshf.no/docs/dok/DOK43181.docx" TargetMode="External" /><Relationship Id="rId7" Type="http://schemas.openxmlformats.org/officeDocument/2006/relationships/hyperlink" Target="https://kvalitet.sshf.no/docs/pub/DOK52726.pdf" TargetMode="External" /><Relationship Id="rId8" Type="http://schemas.openxmlformats.org/officeDocument/2006/relationships/hyperlink" Target="https://kvalitet.sshf.no/docs/dok/DOK49138.pdf" TargetMode="External" /><Relationship Id="rId9" Type="http://schemas.openxmlformats.org/officeDocument/2006/relationships/hyperlink" Target="https://kvalitet.sshf.no/docs/dok/DOK51976.docx" TargetMode="Externa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hyperlink" Target="https://kvalitet.sshf.no/docs/pub/DOK52538.pdf" TargetMode="External" /><Relationship Id="rId11" Type="http://schemas.openxmlformats.org/officeDocument/2006/relationships/hyperlink" Target="https://kvalitet.sshf.no/docs/pub/DOK52539.pdf" TargetMode="External" /><Relationship Id="rId12" Type="http://schemas.openxmlformats.org/officeDocument/2006/relationships/hyperlink" Target="https://kvalitet.sshf.no/docs/pub/DOK52540.pdf" TargetMode="External" /><Relationship Id="rId13" Type="http://schemas.openxmlformats.org/officeDocument/2006/relationships/slide" Target="slide2.xml" TargetMode="Internal" /><Relationship Id="rId14" Type="http://schemas.openxmlformats.org/officeDocument/2006/relationships/slide" Target="slide3.xml" TargetMode="Internal" /><Relationship Id="rId15" Type="http://schemas.openxmlformats.org/officeDocument/2006/relationships/slide" Target="slide4.xml" TargetMode="Internal" /><Relationship Id="rId16" Type="http://schemas.openxmlformats.org/officeDocument/2006/relationships/hyperlink" Target="https://kvalitet.sshf.no/docs/pub/DOK52587.pdf" TargetMode="External" /><Relationship Id="rId17" Type="http://schemas.openxmlformats.org/officeDocument/2006/relationships/slide" Target="slide1.xml" TargetMode="Internal" /><Relationship Id="rId2" Type="http://schemas.openxmlformats.org/officeDocument/2006/relationships/image" Target="../media/image1.png" /><Relationship Id="rId3" Type="http://schemas.openxmlformats.org/officeDocument/2006/relationships/hyperlink" Target="https://kvalitet.sshf.no/docs/pub/DOK52535.pdf" TargetMode="External" /><Relationship Id="rId4" Type="http://schemas.openxmlformats.org/officeDocument/2006/relationships/image" Target="../media/image2.png" /><Relationship Id="rId5" Type="http://schemas.openxmlformats.org/officeDocument/2006/relationships/hyperlink" Target="file:///\\Sds-ekweb-02\ek\DB\HANDBOK\arb\dok46169.pdf" TargetMode="External" /><Relationship Id="rId6" Type="http://schemas.openxmlformats.org/officeDocument/2006/relationships/image" Target="../media/image3.png" /><Relationship Id="rId7" Type="http://schemas.openxmlformats.org/officeDocument/2006/relationships/hyperlink" Target="file:///\\Sds-ekweb-02\ek\DB\HANDBOK\arb\dok53261.pdf" TargetMode="External" /><Relationship Id="rId8" Type="http://schemas.openxmlformats.org/officeDocument/2006/relationships/hyperlink" Target="https://kvalitet.sshf.no/docs/pub/DOK52536.pdf" TargetMode="External" /><Relationship Id="rId9" Type="http://schemas.openxmlformats.org/officeDocument/2006/relationships/hyperlink" Target="https://kvalitet.sshf.no/docs/pub/DOK52537.pdf" TargetMode="Externa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" name="Undertittel 2"/>
          <p:cNvSpPr txBox="1"/>
          <p:nvPr/>
        </p:nvSpPr>
        <p:spPr>
          <a:xfrm>
            <a:off x="3933825" y="1523403"/>
            <a:ext cx="5222875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b="1">
                <a:solidFill>
                  <a:schemeClr val="accent1">
                    <a:lumMod val="75000"/>
                  </a:schemeClr>
                </a:solidFill>
              </a:rPr>
              <a:t>7</a:t>
            </a:r>
            <a:r>
              <a:rPr lang="nb-NO" b="1" smtClean="0">
                <a:solidFill>
                  <a:schemeClr val="accent1">
                    <a:lumMod val="75000"/>
                  </a:schemeClr>
                </a:solidFill>
              </a:rPr>
              <a:t>. Andre relevante dokumenter</a:t>
            </a:r>
            <a:endParaRPr lang="nb-NO" b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Undertittel 2">
            <a:hlinkClick r:id="rId2" tgtFrame="_blank" tooltip="XDF46534 - dok46534.docx"/>
          </p:cNvPr>
          <p:cNvSpPr txBox="1"/>
          <p:nvPr/>
        </p:nvSpPr>
        <p:spPr>
          <a:xfrm>
            <a:off x="3933825" y="2319539"/>
            <a:ext cx="5095875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mtClean="0"/>
              <a:t>Ambulant rehabiliteringstjeneste</a:t>
            </a:r>
            <a:endParaRPr lang="nb-NO"/>
          </a:p>
        </p:txBody>
      </p:sp>
      <p:sp>
        <p:nvSpPr>
          <p:cNvPr id="12" name="Undertittel 2">
            <a:hlinkClick r:id="rId3" tgtFrame="_blank" tooltip="XDF27337 - dok27337.docx"/>
          </p:cNvPr>
          <p:cNvSpPr txBox="1"/>
          <p:nvPr/>
        </p:nvSpPr>
        <p:spPr>
          <a:xfrm>
            <a:off x="3933825" y="2823964"/>
            <a:ext cx="5501722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mtClean="0"/>
              <a:t>Friluftsliv/uterehabilitering</a:t>
            </a:r>
            <a:endParaRPr lang="nb-NO"/>
          </a:p>
        </p:txBody>
      </p:sp>
      <p:cxnSp>
        <p:nvCxnSpPr>
          <p:cNvPr id="23" name="Rett linje 22"/>
          <p:cNvCxnSpPr/>
          <p:nvPr/>
        </p:nvCxnSpPr>
        <p:spPr>
          <a:xfrm flipH="1">
            <a:off x="3200400" y="1085850"/>
            <a:ext cx="0" cy="55245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ett linje 24"/>
          <p:cNvCxnSpPr/>
          <p:nvPr/>
        </p:nvCxnSpPr>
        <p:spPr>
          <a:xfrm flipV="1">
            <a:off x="3857625" y="2730709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ett linje 25"/>
          <p:cNvCxnSpPr/>
          <p:nvPr/>
        </p:nvCxnSpPr>
        <p:spPr>
          <a:xfrm flipV="1">
            <a:off x="3857625" y="3268273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Undertittel 2">
            <a:hlinkClick r:id="rId4" action="ppaction://hlinksldjump" tgtFrame="_blank" tooltip="XDF38145 - dok38145.docx"/>
          </p:cNvPr>
          <p:cNvSpPr txBox="1"/>
          <p:nvPr/>
        </p:nvSpPr>
        <p:spPr>
          <a:xfrm>
            <a:off x="3933825" y="3328389"/>
            <a:ext cx="3762375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mtClean="0"/>
              <a:t>Møter</a:t>
            </a:r>
            <a:endParaRPr lang="nb-NO"/>
          </a:p>
        </p:txBody>
      </p:sp>
      <p:sp>
        <p:nvSpPr>
          <p:cNvPr id="14" name="Undertittel 2">
            <a:hlinkClick r:id="rId5" action="ppaction://hlinksldjump"/>
          </p:cNvPr>
          <p:cNvSpPr txBox="1"/>
          <p:nvPr/>
        </p:nvSpPr>
        <p:spPr>
          <a:xfrm>
            <a:off x="3933825" y="3832814"/>
            <a:ext cx="5501723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mtClean="0"/>
              <a:t>Skjemaer</a:t>
            </a:r>
            <a:endParaRPr lang="nb-NO"/>
          </a:p>
        </p:txBody>
      </p:sp>
      <p:cxnSp>
        <p:nvCxnSpPr>
          <p:cNvPr id="27" name="Rett linje 26"/>
          <p:cNvCxnSpPr/>
          <p:nvPr/>
        </p:nvCxnSpPr>
        <p:spPr>
          <a:xfrm flipV="1">
            <a:off x="3857625" y="3785189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ett linje 27"/>
          <p:cNvCxnSpPr/>
          <p:nvPr/>
        </p:nvCxnSpPr>
        <p:spPr>
          <a:xfrm flipV="1">
            <a:off x="3857625" y="4289015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Bilde 4"/>
          <p:cNvPicPr>
            <a:picLocks noChangeAspect="1"/>
          </p:cNvPicPr>
          <p:nvPr/>
        </p:nvPicPr>
        <p:blipFill>
          <a:blip r:embed="rId6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6914" y="2743401"/>
            <a:ext cx="1536688" cy="1536688"/>
          </a:xfrm>
          <a:prstGeom prst="rect">
            <a:avLst/>
          </a:prstGeom>
        </p:spPr>
      </p:pic>
      <p:sp>
        <p:nvSpPr>
          <p:cNvPr id="37" name="Undertittel 2"/>
          <p:cNvSpPr txBox="1"/>
          <p:nvPr/>
        </p:nvSpPr>
        <p:spPr>
          <a:xfrm>
            <a:off x="444498" y="5818106"/>
            <a:ext cx="2451102" cy="86421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900" b="1" smtClean="0"/>
              <a:t>Behandlingsansvarlig lege: </a:t>
            </a:r>
            <a:r>
              <a:rPr lang="nb-NO" sz="900" smtClean="0"/>
              <a:t>Gunn Siren Rike</a:t>
            </a:r>
          </a:p>
          <a:p>
            <a:pPr algn="l"/>
            <a:r>
              <a:rPr lang="nb-NO" sz="900" b="1" smtClean="0"/>
              <a:t>Kontaktperson/EK-ansvarlig:</a:t>
            </a:r>
            <a:r>
              <a:rPr lang="nb-NO" sz="900" smtClean="0"/>
              <a:t> Vemund Gitlestad</a:t>
            </a:r>
          </a:p>
          <a:p>
            <a:pPr algn="l"/>
            <a:r>
              <a:rPr lang="nb-NO" sz="900" b="1" smtClean="0"/>
              <a:t>Sist revidert: </a:t>
            </a:r>
            <a:r>
              <a:rPr lang="nb-NO" sz="900" smtClean="0"/>
              <a:t>01.07.2021</a:t>
            </a:r>
          </a:p>
          <a:p>
            <a:pPr algn="l"/>
            <a:r>
              <a:rPr lang="nb-NO" sz="900" smtClean="0"/>
              <a:t> </a:t>
            </a:r>
            <a:endParaRPr lang="nb-NO" sz="1100"/>
          </a:p>
        </p:txBody>
      </p:sp>
      <p:sp>
        <p:nvSpPr>
          <p:cNvPr id="40" name="Undertittel 2">
            <a:hlinkClick r:id="rId7" tgtFrame="_blank" tooltip="XDF52535 - dok52535.pptx"/>
          </p:cNvPr>
          <p:cNvSpPr txBox="1"/>
          <p:nvPr/>
        </p:nvSpPr>
        <p:spPr>
          <a:xfrm>
            <a:off x="10506075" y="6125589"/>
            <a:ext cx="1104899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u="sng" smtClean="0"/>
              <a:t>Til forsiden</a:t>
            </a:r>
            <a:r>
              <a:rPr lang="nb-NO" sz="1200" smtClean="0"/>
              <a:t> →</a:t>
            </a:r>
            <a:endParaRPr lang="nb-NO" sz="1200" u="sng"/>
          </a:p>
        </p:txBody>
      </p:sp>
      <p:sp>
        <p:nvSpPr>
          <p:cNvPr id="30" name="Undertittel 2">
            <a:hlinkClick r:id="rId8" action="ppaction://hlinksldjump" tgtFrame="_blank" tooltip="XDF38145 - dok38145.docx"/>
          </p:cNvPr>
          <p:cNvSpPr txBox="1"/>
          <p:nvPr/>
        </p:nvSpPr>
        <p:spPr>
          <a:xfrm>
            <a:off x="3933824" y="4346165"/>
            <a:ext cx="3762375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mtClean="0"/>
              <a:t>Metodebøker</a:t>
            </a:r>
            <a:endParaRPr lang="nb-NO"/>
          </a:p>
        </p:txBody>
      </p:sp>
      <p:cxnSp>
        <p:nvCxnSpPr>
          <p:cNvPr id="32" name="Rett linje 31"/>
          <p:cNvCxnSpPr/>
          <p:nvPr/>
        </p:nvCxnSpPr>
        <p:spPr>
          <a:xfrm flipV="1">
            <a:off x="3857624" y="4802965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Undertittel 2">
            <a:hlinkClick r:id="rId9" tgtFrame="_blank" tooltip="XDF52536 - dok52536.pptx"/>
          </p:cNvPr>
          <p:cNvSpPr txBox="1"/>
          <p:nvPr/>
        </p:nvSpPr>
        <p:spPr>
          <a:xfrm>
            <a:off x="444500" y="1401368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2</a:t>
            </a:r>
            <a:r>
              <a:rPr lang="nb-NO" sz="1200" smtClean="0"/>
              <a:t>. Innkomst</a:t>
            </a:r>
            <a:endParaRPr lang="nb-NO" sz="1200"/>
          </a:p>
        </p:txBody>
      </p:sp>
      <p:sp>
        <p:nvSpPr>
          <p:cNvPr id="38" name="Undertittel 2">
            <a:hlinkClick r:id="rId10" tgtFrame="_blank" tooltip="XDF52537 - dok52537.pptx"/>
          </p:cNvPr>
          <p:cNvSpPr txBox="1"/>
          <p:nvPr/>
        </p:nvSpPr>
        <p:spPr>
          <a:xfrm>
            <a:off x="444500" y="1647825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3</a:t>
            </a:r>
            <a:r>
              <a:rPr lang="nb-NO" sz="1200" smtClean="0"/>
              <a:t>. Kartlegging</a:t>
            </a:r>
            <a:endParaRPr lang="nb-NO" sz="1200"/>
          </a:p>
        </p:txBody>
      </p:sp>
      <p:sp>
        <p:nvSpPr>
          <p:cNvPr id="39" name="Undertittel 2">
            <a:hlinkClick r:id="rId11" tgtFrame="_blank" tooltip="XDF52538 - dok52538.pptx"/>
          </p:cNvPr>
          <p:cNvSpPr txBox="1"/>
          <p:nvPr/>
        </p:nvSpPr>
        <p:spPr>
          <a:xfrm>
            <a:off x="444500" y="1894282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4</a:t>
            </a:r>
            <a:r>
              <a:rPr lang="nb-NO" sz="1200" smtClean="0"/>
              <a:t>. Tiltak</a:t>
            </a:r>
            <a:endParaRPr lang="nb-NO" sz="1200"/>
          </a:p>
        </p:txBody>
      </p:sp>
      <p:sp>
        <p:nvSpPr>
          <p:cNvPr id="43" name="Undertittel 2">
            <a:hlinkClick r:id="rId12" tgtFrame="_blank" tooltip="XDF52539 - dok52539.pptx"/>
          </p:cNvPr>
          <p:cNvSpPr txBox="1"/>
          <p:nvPr/>
        </p:nvSpPr>
        <p:spPr>
          <a:xfrm>
            <a:off x="444500" y="2159382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smtClean="0"/>
              <a:t>5. Utreise/Oppfølging</a:t>
            </a:r>
            <a:endParaRPr lang="nb-NO" sz="1200"/>
          </a:p>
        </p:txBody>
      </p:sp>
      <p:sp>
        <p:nvSpPr>
          <p:cNvPr id="44" name="Undertittel 2">
            <a:hlinkClick r:id="rId13" tgtFrame="_blank" tooltip="XDF52540 - dok52540.pptx"/>
          </p:cNvPr>
          <p:cNvSpPr txBox="1"/>
          <p:nvPr/>
        </p:nvSpPr>
        <p:spPr>
          <a:xfrm>
            <a:off x="444499" y="2436017"/>
            <a:ext cx="2955925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6</a:t>
            </a:r>
            <a:r>
              <a:rPr lang="nb-NO" sz="1200" smtClean="0"/>
              <a:t>. Pasient-/pårørendeinformasjon</a:t>
            </a:r>
            <a:endParaRPr lang="nb-NO" sz="1200"/>
          </a:p>
        </p:txBody>
      </p:sp>
      <p:sp>
        <p:nvSpPr>
          <p:cNvPr id="45" name="Undertittel 2"/>
          <p:cNvSpPr txBox="1"/>
          <p:nvPr/>
        </p:nvSpPr>
        <p:spPr>
          <a:xfrm>
            <a:off x="444500" y="2712852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b="1">
                <a:solidFill>
                  <a:schemeClr val="accent1">
                    <a:lumMod val="75000"/>
                  </a:schemeClr>
                </a:solidFill>
              </a:rPr>
              <a:t>7</a:t>
            </a:r>
            <a:r>
              <a:rPr lang="nb-NO" sz="1200" b="1" smtClean="0">
                <a:solidFill>
                  <a:schemeClr val="accent1">
                    <a:lumMod val="75000"/>
                  </a:schemeClr>
                </a:solidFill>
              </a:rPr>
              <a:t>. Andre relevante dokumenter</a:t>
            </a:r>
            <a:endParaRPr lang="nb-NO" sz="1200" b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6" name="Undertittel 2">
            <a:hlinkClick r:id="rId4" action="ppaction://hlinksldjump"/>
          </p:cNvPr>
          <p:cNvSpPr txBox="1"/>
          <p:nvPr/>
        </p:nvSpPr>
        <p:spPr>
          <a:xfrm>
            <a:off x="711916" y="2989687"/>
            <a:ext cx="1953652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smtClean="0"/>
              <a:t>- Møter</a:t>
            </a:r>
            <a:endParaRPr lang="nb-NO" sz="1200"/>
          </a:p>
        </p:txBody>
      </p:sp>
      <p:sp>
        <p:nvSpPr>
          <p:cNvPr id="47" name="Undertittel 2">
            <a:hlinkClick r:id="rId5" action="ppaction://hlinksldjump"/>
          </p:cNvPr>
          <p:cNvSpPr txBox="1"/>
          <p:nvPr/>
        </p:nvSpPr>
        <p:spPr>
          <a:xfrm>
            <a:off x="711916" y="3269799"/>
            <a:ext cx="1953652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smtClean="0"/>
              <a:t>- Skjemaer og sjekklister</a:t>
            </a:r>
            <a:endParaRPr lang="nb-NO" sz="1200"/>
          </a:p>
        </p:txBody>
      </p:sp>
      <p:sp>
        <p:nvSpPr>
          <p:cNvPr id="48" name="Undertittel 2">
            <a:hlinkClick r:id="rId8" action="ppaction://hlinksldjump"/>
          </p:cNvPr>
          <p:cNvSpPr txBox="1"/>
          <p:nvPr/>
        </p:nvSpPr>
        <p:spPr>
          <a:xfrm>
            <a:off x="714375" y="3546882"/>
            <a:ext cx="1953652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smtClean="0"/>
              <a:t>- Metodebøker</a:t>
            </a:r>
            <a:endParaRPr lang="nb-NO" sz="1200"/>
          </a:p>
        </p:txBody>
      </p:sp>
      <p:sp>
        <p:nvSpPr>
          <p:cNvPr id="50" name="Undertittel 2">
            <a:hlinkClick r:id="rId14" tgtFrame="_blank" tooltip="XDF52587 - dok52587.pptx"/>
          </p:cNvPr>
          <p:cNvSpPr txBox="1"/>
          <p:nvPr/>
        </p:nvSpPr>
        <p:spPr>
          <a:xfrm>
            <a:off x="444498" y="1143763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smtClean="0"/>
              <a:t>1. Før innleggelse</a:t>
            </a:r>
            <a:endParaRPr lang="nb-NO" sz="1200"/>
          </a:p>
        </p:txBody>
      </p:sp>
      <p:sp>
        <p:nvSpPr>
          <p:cNvPr id="41" name="Undertittel 2"/>
          <p:cNvSpPr txBox="1"/>
          <p:nvPr/>
        </p:nvSpPr>
        <p:spPr>
          <a:xfrm>
            <a:off x="444500" y="200025"/>
            <a:ext cx="11747500" cy="61277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3200" b="1" smtClean="0"/>
              <a:t>Rehabiliteringstilbud for pasienter med traumatisk hjerneskade ved ESR</a:t>
            </a:r>
            <a:endParaRPr lang="nb-NO" sz="3200" b="1"/>
          </a:p>
        </p:txBody>
      </p:sp>
    </p:spTree>
    <p:extLst>
      <p:ext uri="{BB962C8B-B14F-4D97-AF65-F5344CB8AC3E}">
        <p14:creationId xmlns:p14="http://schemas.microsoft.com/office/powerpoint/2010/main" val="4164260933"/>
      </p:ext>
    </p:extLst>
  </p:cSld>
  <p:clrMapOvr>
    <a:masterClrMapping/>
  </p:clrMapOvr>
  <mc:AlternateContent>
    <mc:Choice xmlns:p14="http://schemas.microsoft.com/office/powerpoint/2010/main" Requires="p14">
      <p:transition spd="slow" p14:dur="2000"/>
    </mc:Choice>
    <mc:Fallback>
      <p:transition spd="slow"/>
    </mc:Fallback>
  </mc:AlternateContent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23" name="Rett linje 22"/>
          <p:cNvCxnSpPr/>
          <p:nvPr/>
        </p:nvCxnSpPr>
        <p:spPr>
          <a:xfrm flipH="1">
            <a:off x="3200400" y="1085850"/>
            <a:ext cx="0" cy="55245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Bilde 4"/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6914" y="2743401"/>
            <a:ext cx="1536688" cy="1536688"/>
          </a:xfrm>
          <a:prstGeom prst="rect">
            <a:avLst/>
          </a:prstGeom>
        </p:spPr>
      </p:pic>
      <p:sp>
        <p:nvSpPr>
          <p:cNvPr id="37" name="Undertittel 2"/>
          <p:cNvSpPr txBox="1"/>
          <p:nvPr/>
        </p:nvSpPr>
        <p:spPr>
          <a:xfrm>
            <a:off x="444498" y="5818106"/>
            <a:ext cx="2451102" cy="86421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900" b="1" smtClean="0"/>
              <a:t>Behandlingsansvarlig lege: </a:t>
            </a:r>
            <a:r>
              <a:rPr lang="nb-NO" sz="900" smtClean="0"/>
              <a:t>Gunn Siren Rike</a:t>
            </a:r>
          </a:p>
          <a:p>
            <a:pPr algn="l"/>
            <a:r>
              <a:rPr lang="nb-NO" sz="900" b="1" smtClean="0"/>
              <a:t>Kontaktperson/EK-ansvarlig:</a:t>
            </a:r>
            <a:r>
              <a:rPr lang="nb-NO" sz="900" smtClean="0"/>
              <a:t> Vemund Gitlestad</a:t>
            </a:r>
          </a:p>
          <a:p>
            <a:pPr algn="l"/>
            <a:r>
              <a:rPr lang="nb-NO" sz="900" b="1" smtClean="0"/>
              <a:t>Sist revidert: </a:t>
            </a:r>
            <a:r>
              <a:rPr lang="nb-NO" sz="900" smtClean="0"/>
              <a:t>01.07.2021</a:t>
            </a:r>
          </a:p>
          <a:p>
            <a:pPr algn="l"/>
            <a:r>
              <a:rPr lang="nb-NO" sz="900" smtClean="0"/>
              <a:t> </a:t>
            </a:r>
            <a:endParaRPr lang="nb-NO" sz="1100"/>
          </a:p>
        </p:txBody>
      </p:sp>
      <p:sp>
        <p:nvSpPr>
          <p:cNvPr id="40" name="Undertittel 2">
            <a:hlinkClick r:id="rId3" tgtFrame="_blank" tooltip="XDF52535 - dok52535.pptx"/>
          </p:cNvPr>
          <p:cNvSpPr txBox="1"/>
          <p:nvPr/>
        </p:nvSpPr>
        <p:spPr>
          <a:xfrm>
            <a:off x="10506075" y="6125589"/>
            <a:ext cx="1104899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u="sng" smtClean="0"/>
              <a:t>Til forsiden</a:t>
            </a:r>
            <a:r>
              <a:rPr lang="nb-NO" sz="1200" smtClean="0"/>
              <a:t> →</a:t>
            </a:r>
            <a:endParaRPr lang="nb-NO" sz="1200" u="sng"/>
          </a:p>
        </p:txBody>
      </p:sp>
      <p:sp>
        <p:nvSpPr>
          <p:cNvPr id="29" name="Undertittel 2"/>
          <p:cNvSpPr txBox="1"/>
          <p:nvPr/>
        </p:nvSpPr>
        <p:spPr>
          <a:xfrm>
            <a:off x="3933825" y="1523403"/>
            <a:ext cx="5222875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b="1" smtClean="0">
                <a:solidFill>
                  <a:schemeClr val="accent1">
                    <a:lumMod val="75000"/>
                  </a:schemeClr>
                </a:solidFill>
              </a:rPr>
              <a:t>Møter</a:t>
            </a:r>
            <a:endParaRPr lang="nb-NO" b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0" name="Undertittel 2">
            <a:hlinkClick r:id="rId4" tgtFrame="_blank" tooltip="XDF42765 - dok42765.docx"/>
          </p:cNvPr>
          <p:cNvSpPr txBox="1"/>
          <p:nvPr/>
        </p:nvSpPr>
        <p:spPr>
          <a:xfrm>
            <a:off x="3933825" y="2281470"/>
            <a:ext cx="3438525" cy="3696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800" smtClean="0"/>
              <a:t>Oppstartsmøte</a:t>
            </a:r>
            <a:endParaRPr lang="nb-NO" sz="1800"/>
          </a:p>
        </p:txBody>
      </p:sp>
      <p:sp>
        <p:nvSpPr>
          <p:cNvPr id="31" name="Undertittel 2">
            <a:hlinkClick r:id="rId5" tgtFrame="_blank" tooltip="XDF27526 - dok27526.docx"/>
          </p:cNvPr>
          <p:cNvSpPr txBox="1"/>
          <p:nvPr/>
        </p:nvSpPr>
        <p:spPr>
          <a:xfrm>
            <a:off x="3933825" y="2651147"/>
            <a:ext cx="1647825" cy="3696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800" smtClean="0"/>
              <a:t>Teammøte</a:t>
            </a:r>
            <a:endParaRPr lang="nb-NO" sz="1800"/>
          </a:p>
        </p:txBody>
      </p:sp>
      <p:sp>
        <p:nvSpPr>
          <p:cNvPr id="32" name="Undertittel 2">
            <a:hlinkClick r:id="rId6" tgtFrame="_blank" tooltip="XDF42757 - dok42757.docx"/>
          </p:cNvPr>
          <p:cNvSpPr txBox="1"/>
          <p:nvPr/>
        </p:nvSpPr>
        <p:spPr>
          <a:xfrm>
            <a:off x="3933826" y="3020824"/>
            <a:ext cx="2114550" cy="3696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800" smtClean="0"/>
              <a:t>Primærgruppemøte</a:t>
            </a:r>
            <a:endParaRPr lang="nb-NO" sz="1800"/>
          </a:p>
        </p:txBody>
      </p:sp>
      <p:sp>
        <p:nvSpPr>
          <p:cNvPr id="33" name="Undertittel 2">
            <a:hlinkClick r:id="rId7" tgtFrame="_blank" tooltip="XDF42656 - dok42656.docx"/>
          </p:cNvPr>
          <p:cNvSpPr txBox="1"/>
          <p:nvPr/>
        </p:nvSpPr>
        <p:spPr>
          <a:xfrm>
            <a:off x="3933825" y="3390501"/>
            <a:ext cx="1933575" cy="3696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800" smtClean="0"/>
              <a:t>Samarbeidsmøte</a:t>
            </a:r>
            <a:endParaRPr lang="nb-NO" sz="1800"/>
          </a:p>
        </p:txBody>
      </p:sp>
      <p:sp>
        <p:nvSpPr>
          <p:cNvPr id="22" name="Undertittel 2">
            <a:hlinkClick r:id="rId8" tgtFrame="_blank" tooltip="XDF52536 - dok52536.pptx"/>
          </p:cNvPr>
          <p:cNvSpPr txBox="1"/>
          <p:nvPr/>
        </p:nvSpPr>
        <p:spPr>
          <a:xfrm>
            <a:off x="444500" y="1401368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2</a:t>
            </a:r>
            <a:r>
              <a:rPr lang="nb-NO" sz="1200" smtClean="0"/>
              <a:t>. Innkomst</a:t>
            </a:r>
            <a:endParaRPr lang="nb-NO" sz="1200"/>
          </a:p>
        </p:txBody>
      </p:sp>
      <p:sp>
        <p:nvSpPr>
          <p:cNvPr id="24" name="Undertittel 2">
            <a:hlinkClick r:id="rId9" tgtFrame="_blank" tooltip="XDF52537 - dok52537.pptx"/>
          </p:cNvPr>
          <p:cNvSpPr txBox="1"/>
          <p:nvPr/>
        </p:nvSpPr>
        <p:spPr>
          <a:xfrm>
            <a:off x="444500" y="1647825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3</a:t>
            </a:r>
            <a:r>
              <a:rPr lang="nb-NO" sz="1200" smtClean="0"/>
              <a:t>. Kartlegging</a:t>
            </a:r>
            <a:endParaRPr lang="nb-NO" sz="1200"/>
          </a:p>
        </p:txBody>
      </p:sp>
      <p:sp>
        <p:nvSpPr>
          <p:cNvPr id="25" name="Undertittel 2">
            <a:hlinkClick r:id="rId10" tgtFrame="_blank" tooltip="XDF52538 - dok52538.pptx"/>
          </p:cNvPr>
          <p:cNvSpPr txBox="1"/>
          <p:nvPr/>
        </p:nvSpPr>
        <p:spPr>
          <a:xfrm>
            <a:off x="444500" y="1894282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4</a:t>
            </a:r>
            <a:r>
              <a:rPr lang="nb-NO" sz="1200" smtClean="0"/>
              <a:t>. Tiltak</a:t>
            </a:r>
            <a:endParaRPr lang="nb-NO" sz="1200"/>
          </a:p>
        </p:txBody>
      </p:sp>
      <p:sp>
        <p:nvSpPr>
          <p:cNvPr id="26" name="Undertittel 2">
            <a:hlinkClick r:id="rId11" tgtFrame="_blank" tooltip="XDF52539 - dok52539.pptx"/>
          </p:cNvPr>
          <p:cNvSpPr txBox="1"/>
          <p:nvPr/>
        </p:nvSpPr>
        <p:spPr>
          <a:xfrm>
            <a:off x="444500" y="2159382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smtClean="0"/>
              <a:t>5. Utreise/Oppfølging</a:t>
            </a:r>
            <a:endParaRPr lang="nb-NO" sz="1200"/>
          </a:p>
        </p:txBody>
      </p:sp>
      <p:sp>
        <p:nvSpPr>
          <p:cNvPr id="27" name="Undertittel 2">
            <a:hlinkClick r:id="rId12" tgtFrame="_blank" tooltip="XDF52540 - dok52540.pptx"/>
          </p:cNvPr>
          <p:cNvSpPr txBox="1"/>
          <p:nvPr/>
        </p:nvSpPr>
        <p:spPr>
          <a:xfrm>
            <a:off x="444499" y="2436017"/>
            <a:ext cx="2955925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6</a:t>
            </a:r>
            <a:r>
              <a:rPr lang="nb-NO" sz="1200" smtClean="0"/>
              <a:t>. Pasient-/pårørendeinformasjon</a:t>
            </a:r>
            <a:endParaRPr lang="nb-NO" sz="1200"/>
          </a:p>
        </p:txBody>
      </p:sp>
      <p:sp>
        <p:nvSpPr>
          <p:cNvPr id="28" name="Undertittel 2">
            <a:hlinkClick r:id="rId13" action="ppaction://hlinksldjump"/>
          </p:cNvPr>
          <p:cNvSpPr txBox="1"/>
          <p:nvPr/>
        </p:nvSpPr>
        <p:spPr>
          <a:xfrm>
            <a:off x="444500" y="2712852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7</a:t>
            </a:r>
            <a:r>
              <a:rPr lang="nb-NO" sz="1200" smtClean="0"/>
              <a:t>. Andre relevante dokumenter</a:t>
            </a:r>
            <a:endParaRPr lang="nb-NO" sz="1200"/>
          </a:p>
        </p:txBody>
      </p:sp>
      <p:sp>
        <p:nvSpPr>
          <p:cNvPr id="34" name="Undertittel 2">
            <a:hlinkClick r:id="rId14" action="ppaction://hlinksldjump"/>
          </p:cNvPr>
          <p:cNvSpPr txBox="1"/>
          <p:nvPr/>
        </p:nvSpPr>
        <p:spPr>
          <a:xfrm>
            <a:off x="711916" y="2989687"/>
            <a:ext cx="1953652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b="1" smtClean="0">
                <a:solidFill>
                  <a:schemeClr val="accent1">
                    <a:lumMod val="75000"/>
                  </a:schemeClr>
                </a:solidFill>
              </a:rPr>
              <a:t>- Møter</a:t>
            </a:r>
            <a:endParaRPr lang="nb-NO" sz="1200" b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5" name="Undertittel 2">
            <a:hlinkClick r:id="rId15" action="ppaction://hlinksldjump"/>
          </p:cNvPr>
          <p:cNvSpPr txBox="1"/>
          <p:nvPr/>
        </p:nvSpPr>
        <p:spPr>
          <a:xfrm>
            <a:off x="711916" y="3269799"/>
            <a:ext cx="1953652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smtClean="0"/>
              <a:t>- Skjemaer og sjekklister</a:t>
            </a:r>
            <a:endParaRPr lang="nb-NO" sz="1200"/>
          </a:p>
        </p:txBody>
      </p:sp>
      <p:sp>
        <p:nvSpPr>
          <p:cNvPr id="36" name="Undertittel 2">
            <a:hlinkClick r:id="rId16" action="ppaction://hlinksldjump"/>
          </p:cNvPr>
          <p:cNvSpPr txBox="1"/>
          <p:nvPr/>
        </p:nvSpPr>
        <p:spPr>
          <a:xfrm>
            <a:off x="714375" y="3546882"/>
            <a:ext cx="1953652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smtClean="0"/>
              <a:t>- Metodebøker</a:t>
            </a:r>
            <a:endParaRPr lang="nb-NO" sz="1200"/>
          </a:p>
        </p:txBody>
      </p:sp>
      <p:sp>
        <p:nvSpPr>
          <p:cNvPr id="41" name="Undertittel 2">
            <a:hlinkClick r:id="rId17" tgtFrame="_blank" tooltip="XDF52587 - dok52587.pptx"/>
          </p:cNvPr>
          <p:cNvSpPr txBox="1"/>
          <p:nvPr/>
        </p:nvSpPr>
        <p:spPr>
          <a:xfrm>
            <a:off x="444498" y="1143763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smtClean="0"/>
              <a:t>1. Før innleggelse</a:t>
            </a:r>
            <a:endParaRPr lang="nb-NO" sz="1200"/>
          </a:p>
        </p:txBody>
      </p:sp>
      <p:sp>
        <p:nvSpPr>
          <p:cNvPr id="39" name="Undertittel 2"/>
          <p:cNvSpPr txBox="1"/>
          <p:nvPr/>
        </p:nvSpPr>
        <p:spPr>
          <a:xfrm>
            <a:off x="444500" y="200025"/>
            <a:ext cx="11747500" cy="61277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3200" b="1" smtClean="0"/>
              <a:t>Rehabiliteringstilbud for pasienter med traumatisk hjerneskade ved ESR</a:t>
            </a:r>
            <a:endParaRPr lang="nb-NO" sz="3200" b="1"/>
          </a:p>
        </p:txBody>
      </p:sp>
    </p:spTree>
    <p:extLst>
      <p:ext uri="{BB962C8B-B14F-4D97-AF65-F5344CB8AC3E}">
        <p14:creationId xmlns:p14="http://schemas.microsoft.com/office/powerpoint/2010/main" val="3262291837"/>
      </p:ext>
    </p:extLst>
  </p:cSld>
  <p:clrMapOvr>
    <a:masterClrMapping/>
  </p:clrMapOvr>
  <mc:AlternateContent>
    <mc:Choice xmlns:p14="http://schemas.microsoft.com/office/powerpoint/2010/main" Requires="p14">
      <p:transition spd="slow" p14:dur="2000"/>
    </mc:Choice>
    <mc:Fallback>
      <p:transition spd="slow"/>
    </mc:Fallback>
  </mc:AlternateContent>
  <p:timing/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23" name="Rett linje 22"/>
          <p:cNvCxnSpPr/>
          <p:nvPr/>
        </p:nvCxnSpPr>
        <p:spPr>
          <a:xfrm flipH="1">
            <a:off x="3200400" y="1085850"/>
            <a:ext cx="0" cy="55245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Bilde 4"/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6914" y="2743401"/>
            <a:ext cx="1536688" cy="1536688"/>
          </a:xfrm>
          <a:prstGeom prst="rect">
            <a:avLst/>
          </a:prstGeom>
        </p:spPr>
      </p:pic>
      <p:sp>
        <p:nvSpPr>
          <p:cNvPr id="37" name="Undertittel 2"/>
          <p:cNvSpPr txBox="1"/>
          <p:nvPr/>
        </p:nvSpPr>
        <p:spPr>
          <a:xfrm>
            <a:off x="444498" y="5818106"/>
            <a:ext cx="2451102" cy="86421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900" b="1" smtClean="0"/>
              <a:t>Behandlingsansvarlig lege: </a:t>
            </a:r>
            <a:r>
              <a:rPr lang="nb-NO" sz="900" smtClean="0"/>
              <a:t>Gunn Siren Rike</a:t>
            </a:r>
          </a:p>
          <a:p>
            <a:pPr algn="l"/>
            <a:r>
              <a:rPr lang="nb-NO" sz="900" b="1" smtClean="0"/>
              <a:t>Kontaktperson/EK-ansvarlig:</a:t>
            </a:r>
            <a:r>
              <a:rPr lang="nb-NO" sz="900" smtClean="0"/>
              <a:t> Vemund Gitlestad</a:t>
            </a:r>
          </a:p>
          <a:p>
            <a:pPr algn="l"/>
            <a:r>
              <a:rPr lang="nb-NO" sz="900" b="1" smtClean="0"/>
              <a:t>Sist revidert: </a:t>
            </a:r>
            <a:r>
              <a:rPr lang="nb-NO" sz="900" smtClean="0"/>
              <a:t>01.07.2021</a:t>
            </a:r>
          </a:p>
          <a:p>
            <a:pPr algn="l"/>
            <a:r>
              <a:rPr lang="nb-NO" sz="900" smtClean="0"/>
              <a:t> </a:t>
            </a:r>
            <a:endParaRPr lang="nb-NO" sz="1100"/>
          </a:p>
        </p:txBody>
      </p:sp>
      <p:sp>
        <p:nvSpPr>
          <p:cNvPr id="40" name="Undertittel 2">
            <a:hlinkClick r:id="rId3" tgtFrame="_blank" tooltip="XDF52535 - dok52535.pptx"/>
          </p:cNvPr>
          <p:cNvSpPr txBox="1"/>
          <p:nvPr/>
        </p:nvSpPr>
        <p:spPr>
          <a:xfrm>
            <a:off x="10506075" y="6125589"/>
            <a:ext cx="1104899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u="sng" smtClean="0"/>
              <a:t>Til forsiden</a:t>
            </a:r>
            <a:r>
              <a:rPr lang="nb-NO" sz="1200" smtClean="0"/>
              <a:t> →</a:t>
            </a:r>
            <a:endParaRPr lang="nb-NO" sz="1200" u="sng"/>
          </a:p>
        </p:txBody>
      </p:sp>
      <p:sp>
        <p:nvSpPr>
          <p:cNvPr id="29" name="Undertittel 2"/>
          <p:cNvSpPr txBox="1"/>
          <p:nvPr/>
        </p:nvSpPr>
        <p:spPr>
          <a:xfrm>
            <a:off x="3933825" y="1523403"/>
            <a:ext cx="5222875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b="1" smtClean="0">
                <a:solidFill>
                  <a:schemeClr val="accent1">
                    <a:lumMod val="75000"/>
                  </a:schemeClr>
                </a:solidFill>
              </a:rPr>
              <a:t>Skjemaer og sjekklister</a:t>
            </a:r>
            <a:endParaRPr lang="nb-NO" b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7" name="Undertittel 2">
            <a:hlinkClick r:id="rId4" tgtFrame="_blank" tooltip="XDF43164 - dok43164.pdf"/>
          </p:cNvPr>
          <p:cNvSpPr txBox="1"/>
          <p:nvPr/>
        </p:nvSpPr>
        <p:spPr>
          <a:xfrm>
            <a:off x="3932797" y="2643760"/>
            <a:ext cx="3438525" cy="3696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800"/>
              <a:t>CRS-r</a:t>
            </a:r>
          </a:p>
        </p:txBody>
      </p:sp>
      <p:sp>
        <p:nvSpPr>
          <p:cNvPr id="34" name="Undertittel 2">
            <a:hlinkClick r:id="rId5" tgtFrame="_blank" tooltip="XDF45343 - dok45343.pdf"/>
          </p:cNvPr>
          <p:cNvSpPr txBox="1"/>
          <p:nvPr/>
        </p:nvSpPr>
        <p:spPr>
          <a:xfrm>
            <a:off x="3932797" y="3013378"/>
            <a:ext cx="2162175" cy="3696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800"/>
              <a:t>EFA</a:t>
            </a:r>
          </a:p>
        </p:txBody>
      </p:sp>
      <p:sp>
        <p:nvSpPr>
          <p:cNvPr id="35" name="Undertittel 2">
            <a:hlinkClick r:id="rId6" tgtFrame="_blank" tooltip="XDF43181 - dok43181.docx"/>
          </p:cNvPr>
          <p:cNvSpPr txBox="1"/>
          <p:nvPr/>
        </p:nvSpPr>
        <p:spPr>
          <a:xfrm>
            <a:off x="3932797" y="3383055"/>
            <a:ext cx="4838700" cy="3696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800" smtClean="0"/>
              <a:t>Holdningsplan (skjema)</a:t>
            </a:r>
            <a:endParaRPr lang="nb-NO" sz="1800"/>
          </a:p>
        </p:txBody>
      </p:sp>
      <p:sp>
        <p:nvSpPr>
          <p:cNvPr id="41" name="Undertittel 2">
            <a:hlinkClick r:id="rId7" tgtFrame="_blank" tooltip="XDF52726 - dok52726.docx"/>
          </p:cNvPr>
          <p:cNvSpPr txBox="1"/>
          <p:nvPr/>
        </p:nvSpPr>
        <p:spPr>
          <a:xfrm>
            <a:off x="3932797" y="3752732"/>
            <a:ext cx="4410075" cy="3696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800" smtClean="0"/>
              <a:t>Holdningsplan (eksempler)</a:t>
            </a:r>
            <a:endParaRPr lang="nb-NO" sz="1800"/>
          </a:p>
        </p:txBody>
      </p:sp>
      <p:sp>
        <p:nvSpPr>
          <p:cNvPr id="42" name="Undertittel 2">
            <a:hlinkClick r:id="rId8" tgtFrame="_blank" tooltip="XDF49138 - dok49138.pdf"/>
          </p:cNvPr>
          <p:cNvSpPr txBox="1"/>
          <p:nvPr/>
        </p:nvSpPr>
        <p:spPr>
          <a:xfrm>
            <a:off x="3932797" y="4122409"/>
            <a:ext cx="5019675" cy="3696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800" smtClean="0"/>
              <a:t>Informasjon om pasienten før skade</a:t>
            </a:r>
            <a:endParaRPr lang="nb-NO" sz="1800"/>
          </a:p>
        </p:txBody>
      </p:sp>
      <p:sp>
        <p:nvSpPr>
          <p:cNvPr id="46" name="Undertittel 2">
            <a:hlinkClick r:id="rId9" tgtFrame="_blank" tooltip="XDF51976 - dok51976.docx"/>
          </p:cNvPr>
          <p:cNvSpPr txBox="1"/>
          <p:nvPr/>
        </p:nvSpPr>
        <p:spPr>
          <a:xfrm>
            <a:off x="3932797" y="4483824"/>
            <a:ext cx="3438525" cy="3696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800" smtClean="0"/>
              <a:t>Permisjonsskriv</a:t>
            </a:r>
            <a:endParaRPr lang="nb-NO" sz="1800"/>
          </a:p>
        </p:txBody>
      </p:sp>
      <p:sp>
        <p:nvSpPr>
          <p:cNvPr id="47" name="Undertittel 2">
            <a:hlinkClick r:id="rId10" tgtFrame="_blank" tooltip="XDF43168 - dok43168.docx"/>
          </p:cNvPr>
          <p:cNvSpPr txBox="1"/>
          <p:nvPr/>
        </p:nvSpPr>
        <p:spPr>
          <a:xfrm>
            <a:off x="3932797" y="5223237"/>
            <a:ext cx="2731050" cy="3696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800" smtClean="0"/>
              <a:t>Skjerming</a:t>
            </a:r>
            <a:endParaRPr lang="nb-NO" sz="1800"/>
          </a:p>
        </p:txBody>
      </p:sp>
      <p:sp>
        <p:nvSpPr>
          <p:cNvPr id="30" name="Undertittel 2">
            <a:hlinkClick r:id="rId11" tgtFrame="_blank" tooltip="XDF52536 - dok52536.pptx"/>
          </p:cNvPr>
          <p:cNvSpPr txBox="1"/>
          <p:nvPr/>
        </p:nvSpPr>
        <p:spPr>
          <a:xfrm>
            <a:off x="444500" y="1401368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2</a:t>
            </a:r>
            <a:r>
              <a:rPr lang="nb-NO" sz="1200" smtClean="0"/>
              <a:t>. Innkomst</a:t>
            </a:r>
            <a:endParaRPr lang="nb-NO" sz="1200"/>
          </a:p>
        </p:txBody>
      </p:sp>
      <p:sp>
        <p:nvSpPr>
          <p:cNvPr id="31" name="Undertittel 2">
            <a:hlinkClick r:id="rId12" tgtFrame="_blank" tooltip="XDF52537 - dok52537.pptx"/>
          </p:cNvPr>
          <p:cNvSpPr txBox="1"/>
          <p:nvPr/>
        </p:nvSpPr>
        <p:spPr>
          <a:xfrm>
            <a:off x="444500" y="1647825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3</a:t>
            </a:r>
            <a:r>
              <a:rPr lang="nb-NO" sz="1200" smtClean="0"/>
              <a:t>. Kartlegging</a:t>
            </a:r>
            <a:endParaRPr lang="nb-NO" sz="1200"/>
          </a:p>
        </p:txBody>
      </p:sp>
      <p:sp>
        <p:nvSpPr>
          <p:cNvPr id="32" name="Undertittel 2">
            <a:hlinkClick r:id="rId13" tgtFrame="_blank" tooltip="XDF52538 - dok52538.pptx"/>
          </p:cNvPr>
          <p:cNvSpPr txBox="1"/>
          <p:nvPr/>
        </p:nvSpPr>
        <p:spPr>
          <a:xfrm>
            <a:off x="444500" y="1894282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4</a:t>
            </a:r>
            <a:r>
              <a:rPr lang="nb-NO" sz="1200" smtClean="0"/>
              <a:t>. Tiltak</a:t>
            </a:r>
            <a:endParaRPr lang="nb-NO" sz="1200"/>
          </a:p>
        </p:txBody>
      </p:sp>
      <p:sp>
        <p:nvSpPr>
          <p:cNvPr id="33" name="Undertittel 2">
            <a:hlinkClick r:id="rId14" tgtFrame="_blank" tooltip="XDF52539 - dok52539.pptx"/>
          </p:cNvPr>
          <p:cNvSpPr txBox="1"/>
          <p:nvPr/>
        </p:nvSpPr>
        <p:spPr>
          <a:xfrm>
            <a:off x="444500" y="2159382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smtClean="0"/>
              <a:t>5. Utreise/Oppfølging</a:t>
            </a:r>
            <a:endParaRPr lang="nb-NO" sz="1200"/>
          </a:p>
        </p:txBody>
      </p:sp>
      <p:sp>
        <p:nvSpPr>
          <p:cNvPr id="36" name="Undertittel 2">
            <a:hlinkClick r:id="rId15" tgtFrame="_blank" tooltip="XDF52540 - dok52540.pptx"/>
          </p:cNvPr>
          <p:cNvSpPr txBox="1"/>
          <p:nvPr/>
        </p:nvSpPr>
        <p:spPr>
          <a:xfrm>
            <a:off x="444499" y="2436017"/>
            <a:ext cx="2955925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6</a:t>
            </a:r>
            <a:r>
              <a:rPr lang="nb-NO" sz="1200" smtClean="0"/>
              <a:t>. Pasient-/pårørendeinformasjon</a:t>
            </a:r>
            <a:endParaRPr lang="nb-NO" sz="1200"/>
          </a:p>
        </p:txBody>
      </p:sp>
      <p:sp>
        <p:nvSpPr>
          <p:cNvPr id="38" name="Undertittel 2">
            <a:hlinkClick r:id="rId16" action="ppaction://hlinksldjump"/>
          </p:cNvPr>
          <p:cNvSpPr txBox="1"/>
          <p:nvPr/>
        </p:nvSpPr>
        <p:spPr>
          <a:xfrm>
            <a:off x="444500" y="2712852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7</a:t>
            </a:r>
            <a:r>
              <a:rPr lang="nb-NO" sz="1200" smtClean="0"/>
              <a:t>. Andre relevante dokumenter</a:t>
            </a:r>
            <a:endParaRPr lang="nb-NO" sz="1200"/>
          </a:p>
        </p:txBody>
      </p:sp>
      <p:sp>
        <p:nvSpPr>
          <p:cNvPr id="49" name="Undertittel 2">
            <a:hlinkClick r:id="rId17" action="ppaction://hlinksldjump"/>
          </p:cNvPr>
          <p:cNvSpPr txBox="1"/>
          <p:nvPr/>
        </p:nvSpPr>
        <p:spPr>
          <a:xfrm>
            <a:off x="711916" y="2989687"/>
            <a:ext cx="1953652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smtClean="0"/>
              <a:t>- Møter</a:t>
            </a:r>
            <a:endParaRPr lang="nb-NO" sz="1200"/>
          </a:p>
        </p:txBody>
      </p:sp>
      <p:sp>
        <p:nvSpPr>
          <p:cNvPr id="50" name="Undertittel 2">
            <a:hlinkClick r:id="rId18" action="ppaction://hlinksldjump"/>
          </p:cNvPr>
          <p:cNvSpPr txBox="1"/>
          <p:nvPr/>
        </p:nvSpPr>
        <p:spPr>
          <a:xfrm>
            <a:off x="711916" y="3269799"/>
            <a:ext cx="1953652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b="1" smtClean="0">
                <a:solidFill>
                  <a:schemeClr val="accent1">
                    <a:lumMod val="75000"/>
                  </a:schemeClr>
                </a:solidFill>
              </a:rPr>
              <a:t>- Skjemaer og sjekklister</a:t>
            </a:r>
            <a:endParaRPr lang="nb-NO" sz="1200" b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1" name="Undertittel 2">
            <a:hlinkClick r:id="rId19" action="ppaction://hlinksldjump"/>
          </p:cNvPr>
          <p:cNvSpPr txBox="1"/>
          <p:nvPr/>
        </p:nvSpPr>
        <p:spPr>
          <a:xfrm>
            <a:off x="714375" y="3546882"/>
            <a:ext cx="1953652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smtClean="0"/>
              <a:t>- Metodebøker</a:t>
            </a:r>
            <a:endParaRPr lang="nb-NO" sz="1200"/>
          </a:p>
        </p:txBody>
      </p:sp>
      <p:sp>
        <p:nvSpPr>
          <p:cNvPr id="53" name="Undertittel 2">
            <a:hlinkClick r:id="rId20" tgtFrame="_blank" tooltip="XDF52587 - dok52587.pptx"/>
          </p:cNvPr>
          <p:cNvSpPr txBox="1"/>
          <p:nvPr/>
        </p:nvSpPr>
        <p:spPr>
          <a:xfrm>
            <a:off x="444498" y="1143763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smtClean="0"/>
              <a:t>1. Før innleggelse</a:t>
            </a:r>
            <a:endParaRPr lang="nb-NO" sz="1200"/>
          </a:p>
        </p:txBody>
      </p:sp>
      <p:sp>
        <p:nvSpPr>
          <p:cNvPr id="43" name="Undertittel 2"/>
          <p:cNvSpPr txBox="1"/>
          <p:nvPr/>
        </p:nvSpPr>
        <p:spPr>
          <a:xfrm>
            <a:off x="444500" y="200025"/>
            <a:ext cx="11747500" cy="61277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3200" b="1" smtClean="0"/>
              <a:t>Rehabiliteringstilbud for pasienter med traumatisk hjerneskade ved ESR</a:t>
            </a:r>
            <a:endParaRPr lang="nb-NO" sz="3200" b="1"/>
          </a:p>
        </p:txBody>
      </p:sp>
      <p:sp>
        <p:nvSpPr>
          <p:cNvPr id="44" name="Undertittel 2">
            <a:hlinkClick r:id="rId21" tgtFrame="_blank" tooltip="XDF42895 - dok42895.pdf"/>
          </p:cNvPr>
          <p:cNvSpPr txBox="1"/>
          <p:nvPr/>
        </p:nvSpPr>
        <p:spPr>
          <a:xfrm>
            <a:off x="3932797" y="5613762"/>
            <a:ext cx="2731050" cy="3696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800"/>
              <a:t>Vurderingsskjema</a:t>
            </a:r>
          </a:p>
        </p:txBody>
      </p:sp>
      <p:sp>
        <p:nvSpPr>
          <p:cNvPr id="45" name="Undertittel 2">
            <a:hlinkClick r:id="rId22" tgtFrame="_blank" tooltip="XDF43172 - dok43172.docx"/>
          </p:cNvPr>
          <p:cNvSpPr txBox="1"/>
          <p:nvPr/>
        </p:nvSpPr>
        <p:spPr>
          <a:xfrm>
            <a:off x="3932797" y="4846195"/>
            <a:ext cx="3925328" cy="3696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800" smtClean="0"/>
              <a:t>Sjekkliste for observasjoner i klinikken</a:t>
            </a:r>
            <a:endParaRPr lang="nb-NO" sz="1800"/>
          </a:p>
        </p:txBody>
      </p:sp>
    </p:spTree>
    <p:extLst>
      <p:ext uri="{BB962C8B-B14F-4D97-AF65-F5344CB8AC3E}">
        <p14:creationId xmlns:p14="http://schemas.microsoft.com/office/powerpoint/2010/main" val="4248142053"/>
      </p:ext>
    </p:extLst>
  </p:cSld>
  <p:clrMapOvr>
    <a:masterClrMapping/>
  </p:clrMapOvr>
  <mc:AlternateContent>
    <mc:Choice xmlns:p14="http://schemas.microsoft.com/office/powerpoint/2010/main" Requires="p14">
      <p:transition spd="slow" p14:dur="2000"/>
    </mc:Choice>
    <mc:Fallback>
      <p:transition spd="slow"/>
    </mc:Fallback>
  </mc:AlternateContent>
  <p:timing/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23" name="Rett linje 22"/>
          <p:cNvCxnSpPr/>
          <p:nvPr/>
        </p:nvCxnSpPr>
        <p:spPr>
          <a:xfrm flipH="1">
            <a:off x="3200400" y="1085850"/>
            <a:ext cx="0" cy="55245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Bilde 4"/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6914" y="2743401"/>
            <a:ext cx="1536688" cy="1536688"/>
          </a:xfrm>
          <a:prstGeom prst="rect">
            <a:avLst/>
          </a:prstGeom>
        </p:spPr>
      </p:pic>
      <p:sp>
        <p:nvSpPr>
          <p:cNvPr id="37" name="Undertittel 2"/>
          <p:cNvSpPr txBox="1"/>
          <p:nvPr/>
        </p:nvSpPr>
        <p:spPr>
          <a:xfrm>
            <a:off x="444498" y="5818106"/>
            <a:ext cx="2451102" cy="86421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900" b="1" smtClean="0"/>
              <a:t>Behandlingsansvarlig lege: </a:t>
            </a:r>
            <a:r>
              <a:rPr lang="nb-NO" sz="900" smtClean="0"/>
              <a:t>Gunn Siren Rike</a:t>
            </a:r>
          </a:p>
          <a:p>
            <a:pPr algn="l"/>
            <a:r>
              <a:rPr lang="nb-NO" sz="900" b="1" smtClean="0"/>
              <a:t>Kontaktperson/EK-ansvarlig:</a:t>
            </a:r>
            <a:r>
              <a:rPr lang="nb-NO" sz="900" smtClean="0"/>
              <a:t> Vemund Gitlestad</a:t>
            </a:r>
          </a:p>
          <a:p>
            <a:pPr algn="l"/>
            <a:r>
              <a:rPr lang="nb-NO" sz="900" b="1" smtClean="0"/>
              <a:t>Sist revidert: </a:t>
            </a:r>
            <a:r>
              <a:rPr lang="nb-NO" sz="900" smtClean="0"/>
              <a:t>01.07.2021</a:t>
            </a:r>
          </a:p>
          <a:p>
            <a:pPr algn="l"/>
            <a:r>
              <a:rPr lang="nb-NO" sz="900" smtClean="0"/>
              <a:t> </a:t>
            </a:r>
            <a:endParaRPr lang="nb-NO" sz="1100"/>
          </a:p>
        </p:txBody>
      </p:sp>
      <p:sp>
        <p:nvSpPr>
          <p:cNvPr id="40" name="Undertittel 2">
            <a:hlinkClick r:id="rId3" tgtFrame="_blank" tooltip="XDF52535 - dok52535.pptx"/>
          </p:cNvPr>
          <p:cNvSpPr txBox="1"/>
          <p:nvPr/>
        </p:nvSpPr>
        <p:spPr>
          <a:xfrm>
            <a:off x="10506075" y="6125589"/>
            <a:ext cx="1104899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u="sng" smtClean="0"/>
              <a:t>Til forsiden</a:t>
            </a:r>
            <a:r>
              <a:rPr lang="nb-NO" sz="1200" smtClean="0"/>
              <a:t> →</a:t>
            </a:r>
            <a:endParaRPr lang="nb-NO" sz="1200" u="sng"/>
          </a:p>
        </p:txBody>
      </p:sp>
      <p:sp>
        <p:nvSpPr>
          <p:cNvPr id="29" name="Undertittel 2"/>
          <p:cNvSpPr txBox="1"/>
          <p:nvPr/>
        </p:nvSpPr>
        <p:spPr>
          <a:xfrm>
            <a:off x="3933825" y="1523403"/>
            <a:ext cx="5222875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b="1" smtClean="0">
                <a:solidFill>
                  <a:schemeClr val="accent1">
                    <a:lumMod val="75000"/>
                  </a:schemeClr>
                </a:solidFill>
              </a:rPr>
              <a:t>Metodebøker</a:t>
            </a:r>
            <a:endParaRPr lang="nb-NO" b="1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" name="Bilde 1">
            <a:hlinkClick r:id="rId5" tgtFrame="_blank"/>
          </p:cNvPr>
          <p:cNvPicPr>
            <a:picLocks noChangeAspect="1"/>
          </p:cNvPicPr>
          <p:nvPr/>
        </p:nvPicPr>
        <p:blipFill>
          <a:blip r:embed="rId4"/>
          <a:srcRect l="22207" t="12381" r="40977" b="4203"/>
          <a:stretch>
            <a:fillRect/>
          </a:stretch>
        </p:blipFill>
        <p:spPr>
          <a:xfrm>
            <a:off x="3866122" y="2158188"/>
            <a:ext cx="2237137" cy="316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Bilde 5">
            <a:hlinkClick r:id="rId7" tgtFrame="_blank"/>
          </p:cNvPr>
          <p:cNvPicPr>
            <a:picLocks noChangeAspect="1"/>
          </p:cNvPicPr>
          <p:nvPr/>
        </p:nvPicPr>
        <p:blipFill>
          <a:blip r:embed="rId6"/>
          <a:srcRect l="22162" t="12195" r="41050" b="4038"/>
          <a:stretch>
            <a:fillRect/>
          </a:stretch>
        </p:blipFill>
        <p:spPr>
          <a:xfrm>
            <a:off x="6718300" y="2158188"/>
            <a:ext cx="2226010" cy="316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2" name="Undertittel 2">
            <a:hlinkClick r:id="rId8" tgtFrame="_blank" tooltip="XDF52536 - dok52536.pptx"/>
          </p:cNvPr>
          <p:cNvSpPr txBox="1"/>
          <p:nvPr/>
        </p:nvSpPr>
        <p:spPr>
          <a:xfrm>
            <a:off x="444500" y="1401368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2</a:t>
            </a:r>
            <a:r>
              <a:rPr lang="nb-NO" sz="1200" smtClean="0"/>
              <a:t>. Innkomst</a:t>
            </a:r>
            <a:endParaRPr lang="nb-NO" sz="1200"/>
          </a:p>
        </p:txBody>
      </p:sp>
      <p:sp>
        <p:nvSpPr>
          <p:cNvPr id="24" name="Undertittel 2">
            <a:hlinkClick r:id="rId9" tgtFrame="_blank" tooltip="XDF52537 - dok52537.pptx"/>
          </p:cNvPr>
          <p:cNvSpPr txBox="1"/>
          <p:nvPr/>
        </p:nvSpPr>
        <p:spPr>
          <a:xfrm>
            <a:off x="444500" y="1647825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3</a:t>
            </a:r>
            <a:r>
              <a:rPr lang="nb-NO" sz="1200" smtClean="0"/>
              <a:t>. Kartlegging</a:t>
            </a:r>
            <a:endParaRPr lang="nb-NO" sz="1200"/>
          </a:p>
        </p:txBody>
      </p:sp>
      <p:sp>
        <p:nvSpPr>
          <p:cNvPr id="25" name="Undertittel 2">
            <a:hlinkClick r:id="rId10" tgtFrame="_blank" tooltip="XDF52538 - dok52538.pptx"/>
          </p:cNvPr>
          <p:cNvSpPr txBox="1"/>
          <p:nvPr/>
        </p:nvSpPr>
        <p:spPr>
          <a:xfrm>
            <a:off x="444500" y="1894282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4</a:t>
            </a:r>
            <a:r>
              <a:rPr lang="nb-NO" sz="1200" smtClean="0"/>
              <a:t>. Tiltak</a:t>
            </a:r>
            <a:endParaRPr lang="nb-NO" sz="1200"/>
          </a:p>
        </p:txBody>
      </p:sp>
      <p:sp>
        <p:nvSpPr>
          <p:cNvPr id="26" name="Undertittel 2">
            <a:hlinkClick r:id="rId11" tgtFrame="_blank" tooltip="XDF52539 - dok52539.pptx"/>
          </p:cNvPr>
          <p:cNvSpPr txBox="1"/>
          <p:nvPr/>
        </p:nvSpPr>
        <p:spPr>
          <a:xfrm>
            <a:off x="444500" y="2159382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smtClean="0"/>
              <a:t>5. Utreise/Oppfølging</a:t>
            </a:r>
            <a:endParaRPr lang="nb-NO" sz="1200"/>
          </a:p>
        </p:txBody>
      </p:sp>
      <p:sp>
        <p:nvSpPr>
          <p:cNvPr id="27" name="Undertittel 2">
            <a:hlinkClick r:id="rId12" tgtFrame="_blank" tooltip="XDF52540 - dok52540.pptx"/>
          </p:cNvPr>
          <p:cNvSpPr txBox="1"/>
          <p:nvPr/>
        </p:nvSpPr>
        <p:spPr>
          <a:xfrm>
            <a:off x="444499" y="2436017"/>
            <a:ext cx="2955925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6</a:t>
            </a:r>
            <a:r>
              <a:rPr lang="nb-NO" sz="1200" smtClean="0"/>
              <a:t>. Pasient-/pårørendeinformasjon</a:t>
            </a:r>
            <a:endParaRPr lang="nb-NO" sz="1200"/>
          </a:p>
        </p:txBody>
      </p:sp>
      <p:sp>
        <p:nvSpPr>
          <p:cNvPr id="30" name="Undertittel 2">
            <a:hlinkClick r:id="rId13" action="ppaction://hlinksldjump"/>
          </p:cNvPr>
          <p:cNvSpPr txBox="1"/>
          <p:nvPr/>
        </p:nvSpPr>
        <p:spPr>
          <a:xfrm>
            <a:off x="711916" y="2989687"/>
            <a:ext cx="1953652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smtClean="0"/>
              <a:t>- Møter</a:t>
            </a:r>
            <a:endParaRPr lang="nb-NO" sz="1200"/>
          </a:p>
        </p:txBody>
      </p:sp>
      <p:sp>
        <p:nvSpPr>
          <p:cNvPr id="31" name="Undertittel 2">
            <a:hlinkClick r:id="rId14" action="ppaction://hlinksldjump"/>
          </p:cNvPr>
          <p:cNvSpPr txBox="1"/>
          <p:nvPr/>
        </p:nvSpPr>
        <p:spPr>
          <a:xfrm>
            <a:off x="711916" y="3269799"/>
            <a:ext cx="1953652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smtClean="0"/>
              <a:t>- Skjemaer og sjekklister</a:t>
            </a:r>
            <a:endParaRPr lang="nb-NO" sz="1200"/>
          </a:p>
        </p:txBody>
      </p:sp>
      <p:sp>
        <p:nvSpPr>
          <p:cNvPr id="32" name="Undertittel 2">
            <a:hlinkClick r:id="rId15" action="ppaction://hlinksldjump"/>
          </p:cNvPr>
          <p:cNvSpPr txBox="1"/>
          <p:nvPr/>
        </p:nvSpPr>
        <p:spPr>
          <a:xfrm>
            <a:off x="714375" y="3546882"/>
            <a:ext cx="1953652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b="1" smtClean="0">
                <a:solidFill>
                  <a:schemeClr val="accent1">
                    <a:lumMod val="75000"/>
                  </a:schemeClr>
                </a:solidFill>
              </a:rPr>
              <a:t>- Metodebøker</a:t>
            </a:r>
            <a:endParaRPr lang="nb-NO" sz="1200" b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4" name="Undertittel 2">
            <a:hlinkClick r:id="rId16" tgtFrame="_blank" tooltip="XDF52587 - dok52587.pptx"/>
          </p:cNvPr>
          <p:cNvSpPr txBox="1"/>
          <p:nvPr/>
        </p:nvSpPr>
        <p:spPr>
          <a:xfrm>
            <a:off x="444498" y="1143763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smtClean="0"/>
              <a:t>1. Før innleggelse</a:t>
            </a:r>
            <a:endParaRPr lang="nb-NO" sz="1200"/>
          </a:p>
        </p:txBody>
      </p:sp>
      <p:sp>
        <p:nvSpPr>
          <p:cNvPr id="21" name="Undertittel 2">
            <a:hlinkClick r:id="rId17" action="ppaction://hlinksldjump"/>
          </p:cNvPr>
          <p:cNvSpPr txBox="1"/>
          <p:nvPr/>
        </p:nvSpPr>
        <p:spPr>
          <a:xfrm>
            <a:off x="444500" y="2712852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7</a:t>
            </a:r>
            <a:r>
              <a:rPr lang="nb-NO" sz="1200" smtClean="0"/>
              <a:t>. Andre relevante dokumenter</a:t>
            </a:r>
            <a:endParaRPr lang="nb-NO" sz="1200"/>
          </a:p>
        </p:txBody>
      </p:sp>
      <p:sp>
        <p:nvSpPr>
          <p:cNvPr id="28" name="Undertittel 2"/>
          <p:cNvSpPr txBox="1"/>
          <p:nvPr/>
        </p:nvSpPr>
        <p:spPr>
          <a:xfrm>
            <a:off x="444500" y="200025"/>
            <a:ext cx="11747500" cy="61277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3200" b="1" smtClean="0"/>
              <a:t>Rehabiliteringstilbud for pasienter med traumatisk hjerneskade ved ESR</a:t>
            </a:r>
            <a:endParaRPr lang="nb-NO" sz="3200" b="1"/>
          </a:p>
        </p:txBody>
      </p:sp>
    </p:spTree>
    <p:extLst>
      <p:ext uri="{BB962C8B-B14F-4D97-AF65-F5344CB8AC3E}">
        <p14:creationId xmlns:p14="http://schemas.microsoft.com/office/powerpoint/2010/main" val="1398977919"/>
      </p:ext>
    </p:extLst>
  </p:cSld>
  <p:clrMapOvr>
    <a:masterClrMapping/>
  </p:clrMapOvr>
  <mc:AlternateContent>
    <mc:Choice xmlns:p14="http://schemas.microsoft.com/office/powerpoint/2010/main" Requires="p14">
      <p:transition spd="slow" p14:dur="2000"/>
    </mc:Choice>
    <mc:Fallback>
      <p:transition spd="slow"/>
    </mc:Fallback>
  </mc:AlternateContent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7763.0"/>
  <p:tag name="AS_RELEASE_DATE" val="2023.05.14"/>
  <p:tag name="AS_TITLE" val="Aspose.Slides for .NET 4.0 Client Profile"/>
  <p:tag name="AS_VERSION" val="23.5"/>
</p:tagLst>
</file>

<file path=ppt/theme/theme1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>Helse Sør-Øst</Company>
  <PresentationFormat>Widescreen</PresentationFormat>
  <Paragraphs>86</Paragraphs>
  <Slides>4</Slides>
  <Notes>0</Notes>
  <TotalTime>702</TotalTime>
  <HiddenSlides>0</HiddenSlides>
  <MMClips>0</MMClips>
  <ScaleCrop>0</ScaleCrop>
  <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baseType="lpstr" size="8">
      <vt:lpstr>Arial</vt:lpstr>
      <vt:lpstr>Calibri Light</vt:lpstr>
      <vt:lpstr>Calibri</vt:lpstr>
      <vt:lpstr>Office-tema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23.0500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PowerPoint-presentasjon</dc:title>
  <dc:creator>Vemund Gitlestad</dc:creator>
  <dc:description>EK_Avdeling¤2#4¤2# ¤3#EK_Avsnitt¤2#4¤2# ¤3#EK_Bedriftsnavn¤2#1¤2#Sørlandet sykehus HF¤3#EK_GjelderFra¤2#0¤2#31.10.2023¤3#EK_KlGjelderFra¤2#0¤2#¤3#EK_Opprettet¤2#0¤2#18.02.2021¤3#EK_Utgitt¤2#0¤2#18.02.2021¤3#EK_IBrukDato¤2#0¤2#31.10.2023¤3#EK_DokumentID¤2#0¤2#D52541¤3#EK_DokTittel¤2#0¤2#Portalside - TBI - Andre relevante dokumenter - ESR, AFR¤3#EK_DokType¤2#0¤2#Generelt dokument¤3#EK_DocLvlShort¤2#0¤2#Nivå 2¤3#EK_DocLevel¤2#0¤2#Avdelingsdokumenter¤3#EK_EksRef¤2#2¤2# 0	¤3#EK_Erstatter¤2#0¤2#0.04¤3#EK_ErstatterD¤2#0¤2#18.06.2021¤3#EK_Signatur¤2#0¤2#&lt;ikke styrt&gt;¤3#EK_Verifisert¤2#0¤2# ¤3#EK_Hørt¤2#0¤2# ¤3#EK_AuditReview¤2#2¤2# ¤3#EK_AuditApprove¤2#2¤2# ¤3#EK_Gradering¤2#0¤2#Åpen¤3#EK_Gradnr¤2#4¤2#0¤3#EK_Kapittel¤2#4¤2# ¤3#EK_Referanse¤2#2¤2# 22	I.4.1-2	Brøset Violence Checklist (BVC)	47418	dok47418.docx	¤1#II.SOK.AFR.1.4-6	Friluftsliv / uterehabilitering AFR	27337	dok27337.docx	¤1#II.SOK.AFR.1.4-7	Teammøte - Enhet for spesialisert rehabilitering, AFR	27526	dok27526.docx	¤1#II.SOK.AFR.1.4-10	Primærgruppemøte - Enhet for spesialisert rehabilitering, AFR	42757	dok42757.docx	¤1#II.SOK.AFR.1.4-11	Samarbeidsmøte - Enhet for spesialisert rehabilitering, AFR	42656	dok42656.docx	¤1#II.SOK.AFR.1.9-1	Portalside - TBI - Førsteside - ESR, AFR	52535	dok52535.pptx	¤1#II.SOK.AFR.1.9-2	Portalside - TBI - Før innleggelse - ESR, AFR	52587	dok52587.pptx	¤1#II.SOK.AFR.1.9-3	Portalside - TBI - Innkomst - ESR, AFR	52536	dok52536.pptx	¤1#II.SOK.AFR.1.9-4	Portalside - TBI - Kartlegging - ESR, AFR	52537	dok52537.pptx	¤1#II.SOK.AFR.1.9-5	Portalside - TBI - Tiltak - ESR, AFR	52538	dok52538.pptx	¤1#II.SOK.AFR.1.9-6	Portalside - TBI - Utreise - ESR, AFR	52539	dok52539.pptx	¤1#II.SOK.AFR.1.9-7	Portalside - TBI - Pasient-/pårørendeinformasjon - ESR, AFR	52540	dok52540.pptx	¤1#II.SOK.AFR.2.1-7	Permisjonsskriv - Enhet for spesialisert rehabilitering, AFR	51976	dok51976.docx	¤1#II.SOK.AFR.2.1-9	Dysfagi - Tverrfaglig metodeperm, Enhet for spesialisert rehabilitering, AFR	53261	dok53261.pdf	¤1#II.SOK.AFR.2.1.4-4	TBI - Primæropphold - Oppstartsmøte, AFR	42765	dok42765.docx	¤1#II.SOK.AFR.2.1.4-18	TBI - Primæropphold - CRS-r-skjema, AFR	43164	dok43164.pdf	¤1#II.SOK.AFR.2.1.4-19	TBI - Primæropphold - Holdningsplan (med eksempler), AFR	52726	dok52726.docx	¤1#II.SOK.AFR.2.1.4-20	TBI - Primæropphold - Holdningsplan (skjema), AFR	43181	dok43181.docx	¤1#II.SOK.AFR.2.1.4-21	TBI - Primæropphold - Skjema for skjerming (eksempel), AFR	43168	dok43168.docx	¤1#II.SOK.AFR.2.1.4-23	ATBI og tidlig rehabilitering - Metodebok, AFR	46169	dok46169.pdf	¤1#II.SOK.AFR.2.1.6.5-1	Sjekkliste for obervasjon i klinikken - sykepleiere ESR, AFR	43172	dok43172.docx	¤1#II.SOK.AFR.2.1.7-9	Informasjon om pasienten (premorbidskjema) - skjema, AFR	49138	dok49138.pdf	¤1#¤3#EK_RefNr¤2#0¤2#II.SOK.AFR.1.9-8¤3#EK_Revisjon¤2#0¤2#-¤3#EK_Ansvarlig¤2#0¤2#Marit Johanne Mjøbo¤3#EK_SkrevetAv¤2#0¤2#Vemund Gitlestad¤3#EK_DokAnsvNavn¤2#0¤2# ¤3#EK_UText2¤2#0¤2# ¤3#EK_UText3¤2#0¤2# ¤3#EK_UText4¤2#0¤2# ¤3#EK_Status¤2#0¤2#I bruk¤3#EK_Stikkord¤2#0¤2#¤3#EK_SuperStikkord¤2#0¤2#¤3#EK_Rapport¤2#3¤2#¤3#EK_EKPrintMerke¤2#0¤2#¤3#EK_Watermark¤2#0¤2#¤3#EK_Utgave¤2#0¤2#0.05¤3#EK_Merknad¤2#7¤2#Forlenget gyldighet til 31.10.2025¤3#EK_VerLogg¤2#2¤2#Ver. 0.05 - 31.10.2023|Forlenget gyldighet til 31.10.2025¤1#Ver. 0.04 - 18.06.2021|¤1#Ver. 0.03 - 10.06.2021|¤1#Ver. 0.02 - 07.05.2021|¤1#Ver. 0.01 - 28.04.2021|¤1#Ver. 0.00 - 18.02.2021|¤3#EK_RF1¤2#4¤2# ¤3#EK_RF2¤2#4¤2# ¤3#EK_RF3¤2#4¤2# ¤3#EK_RF4¤2#4¤2# ¤3#EK_RF5¤2#4¤2# ¤3#EK_RF6¤2#4¤2# ¤3#EK_RF7¤2#4¤2# ¤3#EK_RF8¤2#4¤2# ¤3#EK_RF9¤2#4¤2# ¤3#EK_Mappe1¤2#4¤2# ¤3#EK_Mappe2¤2#4¤2# ¤3#EK_Mappe3¤2#4¤2# ¤3#EK_Mappe4¤2#4¤2# ¤3#EK_Mappe5¤2#4¤2# ¤3#EK_Mappe6¤2#4¤2# ¤3#EK_Mappe7¤2#4¤2# ¤3#EK_Mappe8¤2#4¤2# ¤3#EK_Mappe9¤2#4¤2# ¤3#EK_DL¤2#0¤2#8¤3#EK_GjelderTil¤2#0¤2#31.10.2025¤3#EK_Vedlegg¤2#2¤2# 0	¤3#EK_AvdelingOver¤2#4¤2# ¤3#EK_HRefNr¤2#0¤2# ¤3#EK_HbNavn¤2#0¤2# ¤3#EK_DokRefnr¤2#4¤2#000203040109¤3#EK_Dokendrdato¤2#4¤2#27.10.2023 14:33:22¤3#EK_HbType¤2#4¤2# ¤3#EK_Offisiell¤2#4¤2# ¤3#EK_VedleggRef¤2#4¤2#II.SOK.AFR.1.9-8¤3#EK_Strukt00¤2#5¤2#¤5#II¤5#Klinikknivå¤5#0¤5#0¤4#.¤5#SOK¤5#Somatikk Kristiansand¤5#0¤5#0¤4#.¤5#AFR¤5#Avdeling for fysikalsk medisin og rehabilitering¤5#0¤5#0¤4#.¤5#1¤5#Organisasjon, ledelse og administrasjon¤5#0¤5#0¤4#.¤5#9¤5#Navigasjonssider¤5#0¤5#0¤4#\¤3#EK_Strukt01¤2#5¤2#¤3#EK_Pub¤2#6¤2#;15;¤3#EKR_DokType¤2#0¤2# ¤3#EKR_Doktittel¤2#0¤2# ¤3#EKR_DokumentID¤2#0¤2# ¤3#EKR_RefNr¤2#0¤2# ¤3#EKR_Gradering¤2#0¤2# ¤3#EKR_Signatur¤2#0¤2# ¤3#EKR_Verifisert¤2#0¤2# ¤3#EKR_Hørt¤2#0¤2# ¤3#EKR_AuditReview¤2#2¤2# ¤3#EKR_AuditApprove¤2#2¤2# ¤3#EKR_AuditFinal¤2#2¤2# ¤3#EKR_Dokeier¤2#0¤2# ¤3#EKR_Status¤2#0¤2# ¤3#EKR_Opprettet¤2#0¤2# ¤3#EKR_Endret¤2#0¤2# ¤3#EKR_Ibruk¤2#0¤2# ¤3#EKR_Rapport¤2#3¤2# ¤3#EKR_Utgitt¤2#0¤2# ¤3#EKR_SkrevetAv¤2#0¤2# ¤3#EKR_UText1¤2#0¤2# ¤3#EKR_UText2¤2#0¤2# ¤3#EKR_UText3¤2#0¤2# ¤3#EKR_UText4¤2#0¤2# ¤3#EKR_DokRefnr¤2#4¤2# ¤3#EKR_Gradnr¤2#4¤2# ¤3#EKR_Strukt00¤2#5¤2#¤5#II¤5#Klinikknivå¤5#0¤5#0¤4#.¤5#SOK¤5#Somatikk Kristiansand¤5#0¤5#0¤4#.¤5#AFR¤5#Avdeling for fysikalsk medisin og rehabilitering¤5#0¤5#0¤4#.¤5#1¤5#Organisasjon, ledelse og administrasjon¤5#0¤5#0¤4#.¤5#9¤5#Navigasjonssider¤5#0¤5#0¤4#\¤3#</dc:description>
  <cp:keywords>&lt;dok52541.pptx&gt;&lt;n&gt;ek_type&lt;/n&gt;&lt;v&gt;DOK&lt;/v&gt;&lt;n&gt;khb&lt;/n&gt;&lt;v&gt;UB&lt;/v&gt;&lt;n&gt;beskyttet&lt;/n&gt;&lt;v&gt;nei&lt;/v&gt;&lt;/dok52541.pptx&gt;</cp:keywords>
  <cp:lastModifiedBy>Anders M. M. Östling</cp:lastModifiedBy>
  <cp:revision>107</cp:revision>
  <dcterms:created xsi:type="dcterms:W3CDTF">2020-10-09T11:20:39Z</dcterms:created>
  <dcterms:modified xsi:type="dcterms:W3CDTF">2024-10-18T13:47:15Z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CurrDocVer">
    <vt:lpwstr>2.20</vt:lpwstr>
  </property>
  <property fmtid="{D5CDD505-2E9C-101B-9397-08002B2CF9AE}" pid="3" name="EK_Format">
    <vt:lpwstr>-1</vt:lpwstr>
  </property>
</Properties>
</file>