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9" r:id="rId3"/>
  </p:sldIdLst>
  <p:sldSz cx="12192000" cy="6858000"/>
  <p:notesSz cx="6858000" cy="9144000"/>
  <p:custDataLst>
    <p:tags r:id="rId4"/>
  </p:custDataLst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="" xmlns:p1710="http://schemas.microsoft.com/office/powerpoint/2017/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50" d="100"/>
          <a:sy n="50" d="100"/>
        </p:scale>
        <p:origin x="18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31.10.2023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80089741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31.10.2023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15296715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31.10.2023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80344052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31.10.2023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29259395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31.10.2023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00811909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31.10.2023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12540750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31.10.2023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01530054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31.10.2023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37158376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31.10.2023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99689788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31.10.2023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34550824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31.10.2023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19570772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77F7D6-97D2-4B6E-8BEF-E88F9B874D89}" type="datetimeFigureOut">
              <a:rPr lang="nb-NO" smtClean="0"/>
              <a:t>31.10.2023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36369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kvalitet.sshf.no/docs/pub/dok27434.pdf" TargetMode="External"/><Relationship Id="rId13" Type="http://schemas.openxmlformats.org/officeDocument/2006/relationships/hyperlink" Target="https://kvalitet.sshf.no/docs/pub/dok52751.pdf" TargetMode="External"/><Relationship Id="rId3" Type="http://schemas.openxmlformats.org/officeDocument/2006/relationships/slide" Target="slide2.xml"/><Relationship Id="rId7" Type="http://schemas.openxmlformats.org/officeDocument/2006/relationships/image" Target="../media/image1.png"/><Relationship Id="rId12" Type="http://schemas.openxmlformats.org/officeDocument/2006/relationships/hyperlink" Target="https://kvalitet.sshf.no/docs/pub/dok52749.pdf" TargetMode="External"/><Relationship Id="rId2" Type="http://schemas.openxmlformats.org/officeDocument/2006/relationships/hyperlink" Target="https://kvalitet.sshf.no/docs/pub/dok28493.pdf" TargetMode="External"/><Relationship Id="rId16" Type="http://schemas.openxmlformats.org/officeDocument/2006/relationships/hyperlink" Target="https://kvalitet.sshf.no/docs/pub/dok45368.pdf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kvalitet.sshf.no/docs/pub/dok46994.pdf" TargetMode="External"/><Relationship Id="rId11" Type="http://schemas.openxmlformats.org/officeDocument/2006/relationships/hyperlink" Target="https://kvalitet.sshf.no/docs/pub/dok52748.pdf" TargetMode="External"/><Relationship Id="rId5" Type="http://schemas.openxmlformats.org/officeDocument/2006/relationships/hyperlink" Target="https://kvalitet.sshf.no/docs/pub/dok29351.pdf" TargetMode="External"/><Relationship Id="rId15" Type="http://schemas.openxmlformats.org/officeDocument/2006/relationships/hyperlink" Target="https://kvalitet.sshf.no/docs/pub/dok27228.pdf" TargetMode="External"/><Relationship Id="rId10" Type="http://schemas.openxmlformats.org/officeDocument/2006/relationships/hyperlink" Target="https://kvalitet.sshf.no/docs/pub/dok29125.pdf" TargetMode="External"/><Relationship Id="rId4" Type="http://schemas.openxmlformats.org/officeDocument/2006/relationships/hyperlink" Target="https://kvalitet.sshf.no/docs/pub/dok27318.pdf" TargetMode="External"/><Relationship Id="rId9" Type="http://schemas.openxmlformats.org/officeDocument/2006/relationships/hyperlink" Target="https://kvalitet.sshf.no/docs/pub/dok52747.pdf" TargetMode="External"/><Relationship Id="rId14" Type="http://schemas.openxmlformats.org/officeDocument/2006/relationships/hyperlink" Target="https://kvalitet.sshf.no/docs/pub/dok52752.pdf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kvalitet.sshf.no/docs/pub/dok29845.pdf" TargetMode="External"/><Relationship Id="rId13" Type="http://schemas.openxmlformats.org/officeDocument/2006/relationships/hyperlink" Target="https://kvalitet.sshf.no/docs/pub/dok52752.pdf" TargetMode="External"/><Relationship Id="rId3" Type="http://schemas.openxmlformats.org/officeDocument/2006/relationships/slide" Target="slide1.xml"/><Relationship Id="rId7" Type="http://schemas.openxmlformats.org/officeDocument/2006/relationships/hyperlink" Target="https://kvalitet.sshf.no/docs/pub/dok40750.pdf" TargetMode="External"/><Relationship Id="rId12" Type="http://schemas.openxmlformats.org/officeDocument/2006/relationships/hyperlink" Target="https://kvalitet.sshf.no/docs/pub/dok52751.pdf" TargetMode="External"/><Relationship Id="rId2" Type="http://schemas.openxmlformats.org/officeDocument/2006/relationships/hyperlink" Target="https://kvalitet.sshf.no/docs/pub/dok28493.pdf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kvalitet.sshf.no/docs/pub/dok27319.pdf" TargetMode="External"/><Relationship Id="rId11" Type="http://schemas.openxmlformats.org/officeDocument/2006/relationships/hyperlink" Target="https://kvalitet.sshf.no/docs/pub/dok52749.pdf" TargetMode="External"/><Relationship Id="rId5" Type="http://schemas.openxmlformats.org/officeDocument/2006/relationships/hyperlink" Target="https://kvalitet.sshf.no/docs/pub/dok29149.pdf" TargetMode="External"/><Relationship Id="rId10" Type="http://schemas.openxmlformats.org/officeDocument/2006/relationships/hyperlink" Target="https://kvalitet.sshf.no/docs/pub/dok52748.pdf" TargetMode="External"/><Relationship Id="rId4" Type="http://schemas.openxmlformats.org/officeDocument/2006/relationships/image" Target="../media/image1.png"/><Relationship Id="rId9" Type="http://schemas.openxmlformats.org/officeDocument/2006/relationships/hyperlink" Target="https://kvalitet.sshf.no/docs/pub/dok52747.pdf" TargetMode="External"/><Relationship Id="rId14" Type="http://schemas.openxmlformats.org/officeDocument/2006/relationships/hyperlink" Target="https://kvalitet.sshf.no/docs/pub/dok27228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Undertittel 2"/>
          <p:cNvSpPr txBox="1"/>
          <p:nvPr/>
        </p:nvSpPr>
        <p:spPr>
          <a:xfrm>
            <a:off x="3933825" y="1523403"/>
            <a:ext cx="5097633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b="1">
                <a:solidFill>
                  <a:schemeClr val="accent1">
                    <a:lumMod val="75000"/>
                  </a:schemeClr>
                </a:solidFill>
              </a:rPr>
              <a:t>4</a:t>
            </a:r>
            <a:r>
              <a:rPr lang="nb-NO" b="1" smtClean="0">
                <a:solidFill>
                  <a:schemeClr val="accent1">
                    <a:lumMod val="75000"/>
                  </a:schemeClr>
                </a:solidFill>
              </a:rPr>
              <a:t>. Tiltak</a:t>
            </a:r>
            <a:endParaRPr lang="nb-NO" b="1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Undertittel 2">
            <a:hlinkClick r:id="rId2" tgtFrame="_blank"/>
          </p:cNvPr>
          <p:cNvSpPr txBox="1"/>
          <p:nvPr/>
        </p:nvSpPr>
        <p:spPr>
          <a:xfrm>
            <a:off x="3933825" y="2319539"/>
            <a:ext cx="5097633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mtClean="0"/>
              <a:t>Tverrfaglig tiltak</a:t>
            </a:r>
            <a:endParaRPr lang="nb-NO"/>
          </a:p>
        </p:txBody>
      </p:sp>
      <p:sp>
        <p:nvSpPr>
          <p:cNvPr id="12" name="Undertittel 2">
            <a:hlinkClick r:id="rId3" action="ppaction://hlinksldjump"/>
          </p:cNvPr>
          <p:cNvSpPr txBox="1"/>
          <p:nvPr/>
        </p:nvSpPr>
        <p:spPr>
          <a:xfrm>
            <a:off x="3933825" y="2823964"/>
            <a:ext cx="5097633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mtClean="0"/>
              <a:t>Monofaglig tiltak</a:t>
            </a:r>
            <a:endParaRPr lang="nb-NO"/>
          </a:p>
        </p:txBody>
      </p:sp>
      <p:sp>
        <p:nvSpPr>
          <p:cNvPr id="13" name="Undertittel 2">
            <a:hlinkClick r:id="rId4" tgtFrame="_blank"/>
          </p:cNvPr>
          <p:cNvSpPr txBox="1"/>
          <p:nvPr/>
        </p:nvSpPr>
        <p:spPr>
          <a:xfrm>
            <a:off x="3933825" y="3328389"/>
            <a:ext cx="5097633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mtClean="0"/>
              <a:t>Kompresjonsbehandling</a:t>
            </a:r>
            <a:endParaRPr lang="nb-NO"/>
          </a:p>
        </p:txBody>
      </p:sp>
      <p:sp>
        <p:nvSpPr>
          <p:cNvPr id="14" name="Undertittel 2">
            <a:hlinkClick r:id="rId5" tgtFrame="_blank"/>
          </p:cNvPr>
          <p:cNvSpPr txBox="1"/>
          <p:nvPr/>
        </p:nvSpPr>
        <p:spPr>
          <a:xfrm>
            <a:off x="3933825" y="3832814"/>
            <a:ext cx="5097633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mtClean="0"/>
              <a:t>Gjenværende fot</a:t>
            </a:r>
            <a:endParaRPr lang="nb-NO"/>
          </a:p>
        </p:txBody>
      </p:sp>
      <p:sp>
        <p:nvSpPr>
          <p:cNvPr id="15" name="Undertittel 2">
            <a:hlinkClick r:id="rId6" tgtFrame="_blank"/>
          </p:cNvPr>
          <p:cNvSpPr txBox="1"/>
          <p:nvPr/>
        </p:nvSpPr>
        <p:spPr>
          <a:xfrm>
            <a:off x="3933825" y="4337239"/>
            <a:ext cx="5097633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mtClean="0"/>
              <a:t>Hjemmebesøk</a:t>
            </a:r>
            <a:endParaRPr lang="nb-NO"/>
          </a:p>
        </p:txBody>
      </p:sp>
      <p:cxnSp>
        <p:nvCxnSpPr>
          <p:cNvPr id="23" name="Rett linje 22"/>
          <p:cNvCxnSpPr/>
          <p:nvPr/>
        </p:nvCxnSpPr>
        <p:spPr>
          <a:xfrm flipH="1">
            <a:off x="3200400" y="1085850"/>
            <a:ext cx="0" cy="55245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ett linje 24"/>
          <p:cNvCxnSpPr/>
          <p:nvPr/>
        </p:nvCxnSpPr>
        <p:spPr>
          <a:xfrm flipV="1">
            <a:off x="3857625" y="2730709"/>
            <a:ext cx="5448300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Rett linje 25"/>
          <p:cNvCxnSpPr/>
          <p:nvPr/>
        </p:nvCxnSpPr>
        <p:spPr>
          <a:xfrm flipV="1">
            <a:off x="3857625" y="3268273"/>
            <a:ext cx="5448300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Rett linje 26"/>
          <p:cNvCxnSpPr/>
          <p:nvPr/>
        </p:nvCxnSpPr>
        <p:spPr>
          <a:xfrm flipV="1">
            <a:off x="3857625" y="3785189"/>
            <a:ext cx="5448300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Rett linje 27"/>
          <p:cNvCxnSpPr/>
          <p:nvPr/>
        </p:nvCxnSpPr>
        <p:spPr>
          <a:xfrm flipV="1">
            <a:off x="3857625" y="4289015"/>
            <a:ext cx="5448300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Rett linje 28"/>
          <p:cNvCxnSpPr/>
          <p:nvPr/>
        </p:nvCxnSpPr>
        <p:spPr>
          <a:xfrm flipV="1">
            <a:off x="3857625" y="4822415"/>
            <a:ext cx="5448300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Bilde 4"/>
          <p:cNvPicPr>
            <a:picLocks noChangeAspect="1"/>
          </p:cNvPicPr>
          <p:nvPr/>
        </p:nvPicPr>
        <p:blipFill>
          <a:blip r:embed="rId7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4859" y="2719189"/>
            <a:ext cx="1688941" cy="1688941"/>
          </a:xfrm>
          <a:prstGeom prst="rect">
            <a:avLst/>
          </a:prstGeom>
        </p:spPr>
      </p:pic>
      <p:sp>
        <p:nvSpPr>
          <p:cNvPr id="24" name="Undertittel 2">
            <a:hlinkClick r:id="rId8" tgtFrame="_blank"/>
          </p:cNvPr>
          <p:cNvSpPr txBox="1"/>
          <p:nvPr/>
        </p:nvSpPr>
        <p:spPr>
          <a:xfrm>
            <a:off x="3960013" y="4881153"/>
            <a:ext cx="5097633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mtClean="0"/>
              <a:t>Rehabiliteringsplan</a:t>
            </a:r>
            <a:endParaRPr lang="nb-NO"/>
          </a:p>
        </p:txBody>
      </p:sp>
      <p:cxnSp>
        <p:nvCxnSpPr>
          <p:cNvPr id="30" name="Rett linje 29"/>
          <p:cNvCxnSpPr/>
          <p:nvPr/>
        </p:nvCxnSpPr>
        <p:spPr>
          <a:xfrm flipV="1">
            <a:off x="3883813" y="5366329"/>
            <a:ext cx="5448300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Undertittel 2">
            <a:hlinkClick r:id="rId9" tgtFrame="_blank"/>
          </p:cNvPr>
          <p:cNvSpPr txBox="1"/>
          <p:nvPr/>
        </p:nvSpPr>
        <p:spPr>
          <a:xfrm>
            <a:off x="10506075" y="6125589"/>
            <a:ext cx="1104899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u="sng" smtClean="0"/>
              <a:t>Til forsiden</a:t>
            </a:r>
            <a:r>
              <a:rPr lang="nb-NO" sz="1200" smtClean="0"/>
              <a:t> →</a:t>
            </a:r>
            <a:endParaRPr lang="nb-NO" sz="1200" u="sng"/>
          </a:p>
        </p:txBody>
      </p:sp>
      <p:sp>
        <p:nvSpPr>
          <p:cNvPr id="35" name="Undertittel 2">
            <a:hlinkClick r:id="rId10" tgtFrame="_blank"/>
          </p:cNvPr>
          <p:cNvSpPr txBox="1"/>
          <p:nvPr/>
        </p:nvSpPr>
        <p:spPr>
          <a:xfrm>
            <a:off x="3960013" y="5425067"/>
            <a:ext cx="5097633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mtClean="0"/>
              <a:t>Samarbeid med ortopediingeniører</a:t>
            </a:r>
            <a:endParaRPr lang="nb-NO"/>
          </a:p>
        </p:txBody>
      </p:sp>
      <p:cxnSp>
        <p:nvCxnSpPr>
          <p:cNvPr id="36" name="Rett linje 35"/>
          <p:cNvCxnSpPr/>
          <p:nvPr/>
        </p:nvCxnSpPr>
        <p:spPr>
          <a:xfrm flipV="1">
            <a:off x="3883813" y="5910243"/>
            <a:ext cx="5448300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Undertittel 2"/>
          <p:cNvSpPr txBox="1"/>
          <p:nvPr/>
        </p:nvSpPr>
        <p:spPr>
          <a:xfrm>
            <a:off x="444500" y="200025"/>
            <a:ext cx="11290300" cy="6127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3200" b="1" smtClean="0"/>
              <a:t>Rehabiliteringstilbud for benamputerte ved ESR</a:t>
            </a:r>
            <a:endParaRPr lang="nb-NO" sz="3200" b="1"/>
          </a:p>
        </p:txBody>
      </p:sp>
      <p:sp>
        <p:nvSpPr>
          <p:cNvPr id="31" name="Undertittel 2">
            <a:hlinkClick r:id="rId11" tgtFrame="_blank"/>
          </p:cNvPr>
          <p:cNvSpPr txBox="1"/>
          <p:nvPr/>
        </p:nvSpPr>
        <p:spPr>
          <a:xfrm>
            <a:off x="444500" y="1401368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/>
              <a:t>2</a:t>
            </a:r>
            <a:r>
              <a:rPr lang="nb-NO" sz="1200" smtClean="0"/>
              <a:t>. Innkomst</a:t>
            </a:r>
            <a:endParaRPr lang="nb-NO" sz="1200"/>
          </a:p>
        </p:txBody>
      </p:sp>
      <p:sp>
        <p:nvSpPr>
          <p:cNvPr id="32" name="Undertittel 2">
            <a:hlinkClick r:id="rId12" tgtFrame="_blank"/>
          </p:cNvPr>
          <p:cNvSpPr txBox="1"/>
          <p:nvPr/>
        </p:nvSpPr>
        <p:spPr>
          <a:xfrm>
            <a:off x="444500" y="1647825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/>
              <a:t>3</a:t>
            </a:r>
            <a:r>
              <a:rPr lang="nb-NO" sz="1200" smtClean="0"/>
              <a:t>. Kartlegging</a:t>
            </a:r>
            <a:endParaRPr lang="nb-NO" sz="1200"/>
          </a:p>
        </p:txBody>
      </p:sp>
      <p:sp>
        <p:nvSpPr>
          <p:cNvPr id="34" name="Undertittel 2"/>
          <p:cNvSpPr txBox="1"/>
          <p:nvPr/>
        </p:nvSpPr>
        <p:spPr>
          <a:xfrm>
            <a:off x="447675" y="1894282"/>
            <a:ext cx="192261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b="1" smtClean="0">
                <a:solidFill>
                  <a:schemeClr val="accent1">
                    <a:lumMod val="75000"/>
                  </a:schemeClr>
                </a:solidFill>
              </a:rPr>
              <a:t>4. Tiltak</a:t>
            </a:r>
            <a:endParaRPr lang="nb-NO" sz="1200" b="1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3" name="Undertittel 2">
            <a:hlinkClick r:id="rId3" action="ppaction://hlinksldjump"/>
          </p:cNvPr>
          <p:cNvSpPr txBox="1"/>
          <p:nvPr/>
        </p:nvSpPr>
        <p:spPr>
          <a:xfrm>
            <a:off x="730250" y="2159382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smtClean="0"/>
              <a:t>- Monofaglig tiltak</a:t>
            </a:r>
            <a:endParaRPr lang="nb-NO" sz="1200"/>
          </a:p>
        </p:txBody>
      </p:sp>
      <p:sp>
        <p:nvSpPr>
          <p:cNvPr id="44" name="Undertittel 2">
            <a:hlinkClick r:id="rId13" tgtFrame="_blank"/>
          </p:cNvPr>
          <p:cNvSpPr txBox="1"/>
          <p:nvPr/>
        </p:nvSpPr>
        <p:spPr>
          <a:xfrm>
            <a:off x="444499" y="2436017"/>
            <a:ext cx="2489201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/>
              <a:t>5</a:t>
            </a:r>
            <a:r>
              <a:rPr lang="nb-NO" sz="1200" smtClean="0"/>
              <a:t>. Utreise/Oppfølging</a:t>
            </a:r>
            <a:endParaRPr lang="nb-NO" sz="1200"/>
          </a:p>
        </p:txBody>
      </p:sp>
      <p:sp>
        <p:nvSpPr>
          <p:cNvPr id="45" name="Undertittel 2">
            <a:hlinkClick r:id="rId14" tgtFrame="_blank"/>
          </p:cNvPr>
          <p:cNvSpPr txBox="1"/>
          <p:nvPr/>
        </p:nvSpPr>
        <p:spPr>
          <a:xfrm>
            <a:off x="444500" y="2712852"/>
            <a:ext cx="2374900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/>
              <a:t>6</a:t>
            </a:r>
            <a:r>
              <a:rPr lang="nb-NO" sz="1200" smtClean="0"/>
              <a:t>. </a:t>
            </a:r>
            <a:r>
              <a:rPr lang="nb-NO" sz="1200"/>
              <a:t>Pasientinfo/pårørendearbeid</a:t>
            </a:r>
          </a:p>
        </p:txBody>
      </p:sp>
      <p:sp>
        <p:nvSpPr>
          <p:cNvPr id="47" name="Undertittel 2">
            <a:hlinkClick r:id="rId15" tgtFrame="_blank"/>
          </p:cNvPr>
          <p:cNvSpPr txBox="1"/>
          <p:nvPr/>
        </p:nvSpPr>
        <p:spPr>
          <a:xfrm>
            <a:off x="444498" y="1143763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smtClean="0"/>
              <a:t>1. Bakgrunn og beskrivelse</a:t>
            </a:r>
            <a:endParaRPr lang="nb-NO" sz="1200"/>
          </a:p>
        </p:txBody>
      </p:sp>
      <p:sp>
        <p:nvSpPr>
          <p:cNvPr id="33" name="Undertittel 2">
            <a:hlinkClick r:id="rId16" tgtFrame="_blank"/>
          </p:cNvPr>
          <p:cNvSpPr txBox="1"/>
          <p:nvPr/>
        </p:nvSpPr>
        <p:spPr>
          <a:xfrm>
            <a:off x="3960013" y="5967018"/>
            <a:ext cx="5097633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mtClean="0"/>
              <a:t>Pårørende</a:t>
            </a:r>
            <a:endParaRPr lang="nb-NO"/>
          </a:p>
        </p:txBody>
      </p:sp>
      <p:cxnSp>
        <p:nvCxnSpPr>
          <p:cNvPr id="38" name="Rett linje 37"/>
          <p:cNvCxnSpPr/>
          <p:nvPr/>
        </p:nvCxnSpPr>
        <p:spPr>
          <a:xfrm flipV="1">
            <a:off x="3883813" y="6452194"/>
            <a:ext cx="5448300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Undertittel 2"/>
          <p:cNvSpPr txBox="1"/>
          <p:nvPr/>
        </p:nvSpPr>
        <p:spPr>
          <a:xfrm>
            <a:off x="444498" y="5818106"/>
            <a:ext cx="2451102" cy="86421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900" b="1" smtClean="0"/>
              <a:t>Behandlingsansvarlig lege: </a:t>
            </a:r>
            <a:r>
              <a:rPr lang="nb-NO" sz="900" smtClean="0"/>
              <a:t>Reinhild Lange</a:t>
            </a:r>
          </a:p>
          <a:p>
            <a:pPr algn="l"/>
            <a:r>
              <a:rPr lang="nb-NO" sz="900" b="1" smtClean="0"/>
              <a:t>Kontaktperson/EK-ansvarlig:</a:t>
            </a:r>
            <a:r>
              <a:rPr lang="nb-NO" sz="900" smtClean="0"/>
              <a:t> Inger Lise Sørensen</a:t>
            </a:r>
          </a:p>
          <a:p>
            <a:pPr algn="l"/>
            <a:r>
              <a:rPr lang="nb-NO" sz="900" b="1" smtClean="0"/>
              <a:t>Sist revidert: </a:t>
            </a:r>
            <a:r>
              <a:rPr lang="nb-NO" sz="900" smtClean="0"/>
              <a:t>21.11.2019</a:t>
            </a:r>
          </a:p>
          <a:p>
            <a:pPr algn="l"/>
            <a:r>
              <a:rPr lang="nb-NO" sz="900" smtClean="0"/>
              <a:t> </a:t>
            </a:r>
            <a:endParaRPr lang="nb-NO" sz="1100"/>
          </a:p>
        </p:txBody>
      </p:sp>
    </p:spTree>
    <p:extLst>
      <p:ext uri="{BB962C8B-B14F-4D97-AF65-F5344CB8AC3E}">
        <p14:creationId xmlns:p14="http://schemas.microsoft.com/office/powerpoint/2010/main" val="3839675016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Undertittel 2"/>
          <p:cNvSpPr txBox="1"/>
          <p:nvPr/>
        </p:nvSpPr>
        <p:spPr>
          <a:xfrm>
            <a:off x="3933825" y="1523403"/>
            <a:ext cx="5097633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b="1">
                <a:solidFill>
                  <a:schemeClr val="accent1">
                    <a:lumMod val="75000"/>
                  </a:schemeClr>
                </a:solidFill>
              </a:rPr>
              <a:t>4</a:t>
            </a:r>
            <a:r>
              <a:rPr lang="nb-NO" b="1" smtClean="0">
                <a:solidFill>
                  <a:schemeClr val="accent1">
                    <a:lumMod val="75000"/>
                  </a:schemeClr>
                </a:solidFill>
              </a:rPr>
              <a:t>. Tiltak</a:t>
            </a:r>
            <a:endParaRPr lang="nb-NO" b="1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Undertittel 2">
            <a:hlinkClick r:id="rId2" tgtFrame="_blank"/>
          </p:cNvPr>
          <p:cNvSpPr txBox="1"/>
          <p:nvPr/>
        </p:nvSpPr>
        <p:spPr>
          <a:xfrm>
            <a:off x="3933825" y="2319539"/>
            <a:ext cx="5097633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mtClean="0"/>
              <a:t>Tverrfaglig tiltak</a:t>
            </a:r>
            <a:endParaRPr lang="nb-NO"/>
          </a:p>
        </p:txBody>
      </p:sp>
      <p:sp>
        <p:nvSpPr>
          <p:cNvPr id="12" name="Undertittel 2">
            <a:hlinkClick r:id="rId3" action="ppaction://hlinksldjump"/>
          </p:cNvPr>
          <p:cNvSpPr txBox="1"/>
          <p:nvPr/>
        </p:nvSpPr>
        <p:spPr>
          <a:xfrm>
            <a:off x="3933825" y="2823964"/>
            <a:ext cx="5097633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mtClean="0"/>
              <a:t>Monofaglig tiltak</a:t>
            </a:r>
            <a:endParaRPr lang="nb-NO"/>
          </a:p>
        </p:txBody>
      </p:sp>
      <p:cxnSp>
        <p:nvCxnSpPr>
          <p:cNvPr id="23" name="Rett linje 22"/>
          <p:cNvCxnSpPr/>
          <p:nvPr/>
        </p:nvCxnSpPr>
        <p:spPr>
          <a:xfrm flipH="1">
            <a:off x="3200400" y="1085850"/>
            <a:ext cx="0" cy="55245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ett linje 24"/>
          <p:cNvCxnSpPr/>
          <p:nvPr/>
        </p:nvCxnSpPr>
        <p:spPr>
          <a:xfrm flipV="1">
            <a:off x="3857625" y="2730709"/>
            <a:ext cx="5448300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Bilde 4"/>
          <p:cNvPicPr>
            <a:picLocks noChangeAspect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4859" y="2719189"/>
            <a:ext cx="1688941" cy="1688941"/>
          </a:xfrm>
          <a:prstGeom prst="rect">
            <a:avLst/>
          </a:prstGeom>
        </p:spPr>
      </p:pic>
      <p:sp>
        <p:nvSpPr>
          <p:cNvPr id="31" name="Undertittel 2">
            <a:hlinkClick r:id="rId5" tgtFrame="_blank"/>
          </p:cNvPr>
          <p:cNvSpPr txBox="1"/>
          <p:nvPr/>
        </p:nvSpPr>
        <p:spPr>
          <a:xfrm>
            <a:off x="4559298" y="3335548"/>
            <a:ext cx="2022477" cy="3696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800" smtClean="0"/>
              <a:t>Ergoterapi</a:t>
            </a:r>
            <a:endParaRPr lang="nb-NO" sz="1800"/>
          </a:p>
        </p:txBody>
      </p:sp>
      <p:sp>
        <p:nvSpPr>
          <p:cNvPr id="32" name="Undertittel 2">
            <a:hlinkClick r:id="rId6" tgtFrame="_blank"/>
          </p:cNvPr>
          <p:cNvSpPr txBox="1"/>
          <p:nvPr/>
        </p:nvSpPr>
        <p:spPr>
          <a:xfrm>
            <a:off x="4559298" y="3705225"/>
            <a:ext cx="2022477" cy="3696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800" smtClean="0"/>
              <a:t>Fysioterapi</a:t>
            </a:r>
            <a:endParaRPr lang="nb-NO" sz="1800"/>
          </a:p>
        </p:txBody>
      </p:sp>
      <p:sp>
        <p:nvSpPr>
          <p:cNvPr id="33" name="Undertittel 2">
            <a:hlinkClick r:id="rId7" tgtFrame="_blank"/>
          </p:cNvPr>
          <p:cNvSpPr txBox="1"/>
          <p:nvPr/>
        </p:nvSpPr>
        <p:spPr>
          <a:xfrm>
            <a:off x="4559298" y="4074902"/>
            <a:ext cx="3670302" cy="3696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800" smtClean="0"/>
              <a:t>Lege</a:t>
            </a:r>
            <a:endParaRPr lang="nb-NO" sz="1800"/>
          </a:p>
        </p:txBody>
      </p:sp>
      <p:sp>
        <p:nvSpPr>
          <p:cNvPr id="34" name="Undertittel 2">
            <a:hlinkClick r:id="rId8" tgtFrame="_blank"/>
          </p:cNvPr>
          <p:cNvSpPr txBox="1"/>
          <p:nvPr/>
        </p:nvSpPr>
        <p:spPr>
          <a:xfrm>
            <a:off x="4559298" y="4444579"/>
            <a:ext cx="2022477" cy="3696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800" smtClean="0"/>
              <a:t>Sykepleietjenesten</a:t>
            </a:r>
            <a:endParaRPr lang="nb-NO" sz="1800"/>
          </a:p>
        </p:txBody>
      </p:sp>
      <p:sp>
        <p:nvSpPr>
          <p:cNvPr id="40" name="Undertittel 2">
            <a:hlinkClick r:id="rId9" tgtFrame="_blank"/>
          </p:cNvPr>
          <p:cNvSpPr txBox="1"/>
          <p:nvPr/>
        </p:nvSpPr>
        <p:spPr>
          <a:xfrm>
            <a:off x="10506075" y="6125589"/>
            <a:ext cx="1104899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u="sng" smtClean="0"/>
              <a:t>Til forsiden</a:t>
            </a:r>
            <a:r>
              <a:rPr lang="nb-NO" sz="1200" smtClean="0"/>
              <a:t> →</a:t>
            </a:r>
            <a:endParaRPr lang="nb-NO" sz="1200" u="sng"/>
          </a:p>
        </p:txBody>
      </p:sp>
      <p:sp>
        <p:nvSpPr>
          <p:cNvPr id="28" name="Undertittel 2"/>
          <p:cNvSpPr txBox="1"/>
          <p:nvPr/>
        </p:nvSpPr>
        <p:spPr>
          <a:xfrm>
            <a:off x="444500" y="200025"/>
            <a:ext cx="11290300" cy="6127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3200" b="1" smtClean="0"/>
              <a:t>Rehabiliteringstilbud for benamputerte ved ESR</a:t>
            </a:r>
            <a:endParaRPr lang="nb-NO" sz="3200" b="1"/>
          </a:p>
        </p:txBody>
      </p:sp>
      <p:sp>
        <p:nvSpPr>
          <p:cNvPr id="29" name="Undertittel 2">
            <a:hlinkClick r:id="rId10" tgtFrame="_blank"/>
          </p:cNvPr>
          <p:cNvSpPr txBox="1"/>
          <p:nvPr/>
        </p:nvSpPr>
        <p:spPr>
          <a:xfrm>
            <a:off x="444500" y="1401368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/>
              <a:t>2</a:t>
            </a:r>
            <a:r>
              <a:rPr lang="nb-NO" sz="1200" smtClean="0"/>
              <a:t>. Innkomst</a:t>
            </a:r>
            <a:endParaRPr lang="nb-NO" sz="1200"/>
          </a:p>
        </p:txBody>
      </p:sp>
      <p:sp>
        <p:nvSpPr>
          <p:cNvPr id="30" name="Undertittel 2">
            <a:hlinkClick r:id="rId11" tgtFrame="_blank"/>
          </p:cNvPr>
          <p:cNvSpPr txBox="1"/>
          <p:nvPr/>
        </p:nvSpPr>
        <p:spPr>
          <a:xfrm>
            <a:off x="444500" y="1647825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/>
              <a:t>3</a:t>
            </a:r>
            <a:r>
              <a:rPr lang="nb-NO" sz="1200" smtClean="0"/>
              <a:t>. Kartlegging</a:t>
            </a:r>
            <a:endParaRPr lang="nb-NO" sz="1200"/>
          </a:p>
        </p:txBody>
      </p:sp>
      <p:sp>
        <p:nvSpPr>
          <p:cNvPr id="41" name="Undertittel 2">
            <a:hlinkClick r:id="rId3" action="ppaction://hlinksldjump"/>
          </p:cNvPr>
          <p:cNvSpPr txBox="1"/>
          <p:nvPr/>
        </p:nvSpPr>
        <p:spPr>
          <a:xfrm>
            <a:off x="447675" y="1894282"/>
            <a:ext cx="192261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smtClean="0"/>
              <a:t>4. Tiltak</a:t>
            </a:r>
            <a:endParaRPr lang="nb-NO" sz="1200"/>
          </a:p>
        </p:txBody>
      </p:sp>
      <p:sp>
        <p:nvSpPr>
          <p:cNvPr id="42" name="Undertittel 2">
            <a:hlinkClick r:id="" action="ppaction://noaction"/>
          </p:cNvPr>
          <p:cNvSpPr txBox="1"/>
          <p:nvPr/>
        </p:nvSpPr>
        <p:spPr>
          <a:xfrm>
            <a:off x="730250" y="2159382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b="1" smtClean="0">
                <a:solidFill>
                  <a:schemeClr val="accent1">
                    <a:lumMod val="75000"/>
                  </a:schemeClr>
                </a:solidFill>
              </a:rPr>
              <a:t>- Monofaglig tiltak</a:t>
            </a:r>
            <a:endParaRPr lang="nb-NO" sz="1200" b="1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3" name="Undertittel 2">
            <a:hlinkClick r:id="rId12" tgtFrame="_blank"/>
          </p:cNvPr>
          <p:cNvSpPr txBox="1"/>
          <p:nvPr/>
        </p:nvSpPr>
        <p:spPr>
          <a:xfrm>
            <a:off x="444499" y="2436017"/>
            <a:ext cx="2489201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/>
              <a:t>5</a:t>
            </a:r>
            <a:r>
              <a:rPr lang="nb-NO" sz="1200" smtClean="0"/>
              <a:t>. Utreise/Oppfølging</a:t>
            </a:r>
            <a:endParaRPr lang="nb-NO" sz="1200"/>
          </a:p>
        </p:txBody>
      </p:sp>
      <p:sp>
        <p:nvSpPr>
          <p:cNvPr id="44" name="Undertittel 2">
            <a:hlinkClick r:id="rId13" tgtFrame="_blank"/>
          </p:cNvPr>
          <p:cNvSpPr txBox="1"/>
          <p:nvPr/>
        </p:nvSpPr>
        <p:spPr>
          <a:xfrm>
            <a:off x="444500" y="2712852"/>
            <a:ext cx="2374900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/>
              <a:t>6</a:t>
            </a:r>
            <a:r>
              <a:rPr lang="nb-NO" sz="1200" smtClean="0"/>
              <a:t>. </a:t>
            </a:r>
            <a:r>
              <a:rPr lang="nb-NO" sz="1200"/>
              <a:t>Pasientinfo/pårørendearbeid</a:t>
            </a:r>
          </a:p>
          <a:p>
            <a:pPr algn="l"/>
            <a:endParaRPr lang="nb-NO" sz="1200"/>
          </a:p>
        </p:txBody>
      </p:sp>
      <p:sp>
        <p:nvSpPr>
          <p:cNvPr id="46" name="Undertittel 2">
            <a:hlinkClick r:id="rId14" tgtFrame="_blank"/>
          </p:cNvPr>
          <p:cNvSpPr txBox="1"/>
          <p:nvPr/>
        </p:nvSpPr>
        <p:spPr>
          <a:xfrm>
            <a:off x="444498" y="1143763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smtClean="0"/>
              <a:t>1. Bakgrunn og beskrivelse</a:t>
            </a:r>
            <a:endParaRPr lang="nb-NO" sz="1200"/>
          </a:p>
        </p:txBody>
      </p:sp>
      <p:sp>
        <p:nvSpPr>
          <p:cNvPr id="24" name="Undertittel 2"/>
          <p:cNvSpPr txBox="1"/>
          <p:nvPr/>
        </p:nvSpPr>
        <p:spPr>
          <a:xfrm>
            <a:off x="444498" y="5818106"/>
            <a:ext cx="2451102" cy="86421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900" b="1" smtClean="0"/>
              <a:t>Behandlingsansvarlig lege: </a:t>
            </a:r>
            <a:r>
              <a:rPr lang="nb-NO" sz="900" smtClean="0"/>
              <a:t>Reinhild Lange</a:t>
            </a:r>
          </a:p>
          <a:p>
            <a:pPr algn="l"/>
            <a:r>
              <a:rPr lang="nb-NO" sz="900" b="1" smtClean="0"/>
              <a:t>Kontaktperson/EK-ansvarlig:</a:t>
            </a:r>
            <a:r>
              <a:rPr lang="nb-NO" sz="900" smtClean="0"/>
              <a:t> Inger Lise Sørensen</a:t>
            </a:r>
          </a:p>
          <a:p>
            <a:pPr algn="l"/>
            <a:r>
              <a:rPr lang="nb-NO" sz="900" b="1" smtClean="0"/>
              <a:t>Sist revidert: </a:t>
            </a:r>
            <a:r>
              <a:rPr lang="nb-NO" sz="900" smtClean="0"/>
              <a:t>21.11.2019</a:t>
            </a:r>
          </a:p>
          <a:p>
            <a:pPr algn="l"/>
            <a:r>
              <a:rPr lang="nb-NO" sz="900" smtClean="0"/>
              <a:t> </a:t>
            </a:r>
            <a:endParaRPr lang="nb-NO" sz="1100"/>
          </a:p>
        </p:txBody>
      </p:sp>
    </p:spTree>
    <p:extLst>
      <p:ext uri="{BB962C8B-B14F-4D97-AF65-F5344CB8AC3E}">
        <p14:creationId xmlns:p14="http://schemas.microsoft.com/office/powerpoint/2010/main" val="1797268285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10.0.17763.0"/>
  <p:tag name="AS_RELEASE_DATE" val="2022.05.14"/>
  <p:tag name="AS_TITLE" val="Aspose.Slides for .NET 4.0 Client Profile"/>
  <p:tag name="AS_VERSION" val="22.5"/>
</p:tagLst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609</TotalTime>
  <Words>119</Words>
  <Application>Microsoft Office PowerPoint</Application>
  <PresentationFormat>Widescreen</PresentationFormat>
  <Paragraphs>42</Paragraphs>
  <Slides>2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Office-tema</vt:lpstr>
      <vt:lpstr>PowerPoint-presentasjon</vt:lpstr>
      <vt:lpstr>PowerPoint-presentasjon</vt:lpstr>
    </vt:vector>
  </TitlesOfParts>
  <Company>Helse Sør-Øst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Vemund Gitlestad</dc:creator>
  <cp:keywords>&lt;dok52750.pptx&gt;&lt;n&gt;ek_type&lt;/n&gt;&lt;v&gt;DOK&lt;/v&gt;&lt;n&gt;khb&lt;/n&gt;&lt;v&gt;UB&lt;/v&gt;&lt;n&gt;beskyttet&lt;/n&gt;&lt;v&gt;nei&lt;/v&gt;&lt;/dok52750.pptx&gt;</cp:keywords>
  <dc:description>EK_Avdeling¤2#4¤2# ¤3#EK_Avsnitt¤2#4¤2# ¤3#EK_Bedriftsnavn¤2#1¤2#Sørlandet sykehus HF¤3#EK_GjelderFra¤2#0¤2#31.12.2023¤3#EK_KlGjelderFra¤2#0¤2#¤3#EK_Opprettet¤2#0¤2#22.03.2021¤3#EK_Utgitt¤2#0¤2#22.03.2021¤3#EK_IBrukDato¤2#0¤2#31.10.2023¤3#EK_DokumentID¤2#0¤2#D52750¤3#EK_DokTittel¤2#0¤2#Portalside - Benamputasjon - Tiltak - ESR, AFR¤3#EK_DokType¤2#0¤2#Generelt dokument¤3#EK_DocLvlShort¤2#0¤2#Nivå 2¤3#EK_DocLevel¤2#0¤2#Avdelingsdokumenter¤3#EK_EksRef¤2#2¤2# 0	¤3#EK_Erstatter¤2#0¤2#0.02¤3#EK_ErstatterD¤2#0¤2#23.05.2023¤3#EK_Signatur¤2#0¤2#&lt;ikke styrt&gt;¤3#EK_Verifisert¤2#0¤2# ¤3#EK_Hørt¤2#0¤2# ¤3#EK_AuditReview¤2#2¤2# ¤3#EK_AuditApprove¤2#2¤2# ¤3#EK_Gradering¤2#0¤2#Åpen¤3#EK_Gradnr¤2#4¤2#0¤3#EK_Kapittel¤2#4¤2# ¤3#EK_Referanse¤2#2¤2# 17	II.SOK.AFR.1.9-16	Portalside - Benamputasjon - Førsteside - ESR, AFR	52747	dok52747.pptx	¤1#II.SOK.AFR.1.9-17	Portalside - Benamputasjon - Inntak/Innkomst - ESR, AFR	52748	dok52748.pptx	¤1#II.SOK.AFR.1.9-18	Portalside - Benamputasjon - Kartlegging - ESR, AFR	52749	dok52749.pptx	¤1#II.SOK.AFR.1.9-20	Portalside - Benamputasjon - Utreise/Oppfølging - ESR, AFR	52751	dok52751.pptx	¤1#II.SOK.AFR.1.9-21	Portalside - Benamputasjon - Pasient-/pårørendeinformasjon - ESR, AFR	52752	dok52752.pptx	¤1#II.SOK.AFR.2.1-1	Individuell rehabiliteringsplan - Enhet for spesialisert rehabilitering, AFR	27434	dok27434.docx	¤1#II.SOK.AFR.2.1-4	Involvering av pårørende - Enhet for spesialisert rehabilitering, AFR	45368	dok45368.docx	¤1#II.SOK.AFR.2.1-8	ESR. Ergoterapi - Hjemmebesøk/-trening	46994	dok46994.docx	¤1#II.SOK.AFR.2.1.2-8	Benamputasjon - Primæropphold - Tverrfaglig tiltak/behandling, AFR	28493	dok28493.docx	¤1#II.SOK.AFR.2.1.2-9	Benamputasjon - Primæropphold - Samarbeid med ortopediingeniør, AFR	29125	dok29125.docx	¤1#II.SOK.AFR.2.1.2-10	Benamputasjon - Primæropphold - Ergoterapitiltak, AFR	29149	dok29149.docx	¤1#II.SOK.AFR.2.1.2-11	Benamputasjon - Primæropphold - Gjenværende fot, AFR	29351	dok29351.docx	¤1#II.SOK.AFR.2.1.2-12	Benamputasjon - Primæropphold - Kompresjonsbehandling med liner, AFR	27318	dok27318.docx	¤1#II.SOK.AFR.2.1.2-13	Benamputasjon - Primæropphold - Fysioterapitiltak, AFR	27319	dok27319.docx	¤1#II.SOK.AFR.2.1.2-14	Benamputasjon - Primæropphold - Sykepleietiltak, AFR	29845	dok29845.docx	¤1#II.SOK.AFR.2.1.2-16	Benamputasjon - Primæropphold - Legetiltak, AFR	40750	dok40750.docx	¤1#II.SOK.AFR.2.1.2-22	Benamputasjon - Primæropphold - Bakgrunn og beskrivelse av rehabiliteringsforløp, AFR	27228	dok27228.docx	¤1#¤3#EK_RefNr¤2#0¤2#II.SOK.AFR.1.9-19¤3#EK_Revisjon¤2#0¤2#-¤3#EK_Ansvarlig¤2#0¤2#Elisabeth Grøntoft Tambini¤3#EK_SkrevetAv¤2#0¤2#Vemund Gitlestad¤3#EK_DokAnsvNavn¤2#0¤2# ¤3#EK_UText2¤2#0¤2# ¤3#EK_UText3¤2#0¤2# ¤3#EK_UText4¤2#0¤2# ¤3#EK_Status¤2#0¤2#I bruk¤3#EK_Stikkord¤2#0¤2#¤3#EK_SuperStikkord¤2#0¤2#¤3#EK_Rapport¤2#3¤2#¤3#EK_EKPrintMerke¤2#0¤2#¤3#EK_Watermark¤2#0¤2#¤3#EK_Utgave¤2#0¤2#0.03¤3#EK_Merknad¤2#7¤2#¤3#EK_VerLogg¤2#2¤2#Ver. 0.03 - 31.10.2023|¤1#Ver. 0.02 - 23.05.2023|Forlenget gyldighet til 23.05.2025 uten endringer i dokumentet.¤1#Ver. 0.01 - 23.03.2021|¤1#Ver. 0.00 - 22.03.2021|¤3#EK_RF1¤2#4¤2# ¤3#EK_RF2¤2#4¤2# ¤3#EK_RF3¤2#4¤2# ¤3#EK_RF4¤2#4¤2# ¤3#EK_RF5¤2#4¤2# ¤3#EK_RF6¤2#4¤2# ¤3#EK_RF7¤2#4¤2# ¤3#EK_RF8¤2#4¤2# ¤3#EK_RF9¤2#4¤2# ¤3#EK_Mappe1¤2#4¤2# ¤3#EK_Mappe2¤2#4¤2# ¤3#EK_Mappe3¤2#4¤2# ¤3#EK_Mappe4¤2#4¤2# ¤3#EK_Mappe5¤2#4¤2# ¤3#EK_Mappe6¤2#4¤2# ¤3#EK_Mappe7¤2#4¤2# ¤3#EK_Mappe8¤2#4¤2# ¤3#EK_Mappe9¤2#4¤2# ¤3#EK_DL¤2#0¤2#19¤3#EK_GjelderTil¤2#0¤2#31.12.2025¤3#EK_Vedlegg¤2#2¤2# 0	¤3#EK_AvdelingOver¤2#4¤2# ¤3#EK_HRefNr¤2#0¤2# ¤3#EK_HbNavn¤2#0¤2# ¤3#EK_DokRefnr¤2#4¤2#000203040109¤3#EK_Dokendrdato¤2#4¤2#24.10.2023 22:06:15¤3#EK_HbType¤2#4¤2# ¤3#EK_Offisiell¤2#4¤2# ¤3#EK_VedleggRef¤2#4¤2#II.SOK.AFR.1.9-19¤3#EK_Strukt00¤2#5¤2#¤5#II¤5#Klinikknivå¤5#0¤5#0¤4#.¤5#SOK¤5#Somatikk Kristiansand¤5#0¤5#0¤4#.¤5#AFR¤5#Avdeling for fysikalsk medisin og rehabilitering¤5#0¤5#0¤4#.¤5#1¤5#Organisasjon, ledelse og administrasjon¤5#0¤5#0¤4#.¤5#9¤5#Navigasjonssider¤5#0¤5#0¤4#\¤3#EK_Strukt01¤2#5¤2#¤3#EK_Pub¤2#6¤2#;15;¤3#EKR_DokType¤2#0¤2# ¤3#EKR_Doktittel¤2#0¤2# ¤3#EKR_DokumentID¤2#0¤2# ¤3#EKR_RefNr¤2#0¤2# ¤3#EKR_Gradering¤2#0¤2# ¤3#EKR_Signatur¤2#0¤2# ¤3#EKR_Verifisert¤2#0¤2# ¤3#EKR_Hørt¤2#0¤2# ¤3#EKR_AuditReview¤2#2¤2# ¤3#EKR_AuditApprove¤2#2¤2# ¤3#EKR_AuditFinal¤2#2¤2# ¤3#EKR_Dokeier¤2#0¤2# ¤3#EKR_Status¤2#0¤2# ¤3#EKR_Opprettet¤2#0¤2# ¤3#EKR_Endret¤2#0¤2# ¤3#EKR_Ibruk¤2#0¤2# ¤3#EKR_Rapport¤2#3¤2# ¤3#EKR_Utgitt¤2#0¤2# ¤3#EKR_SkrevetAv¤2#0¤2# ¤3#EKR_UText1¤2#0¤2# ¤3#EKR_UText2¤2#0¤2# ¤3#EKR_UText3¤2#0¤2# ¤3#EKR_UText4¤2#0¤2# ¤3#EKR_DokRefnr¤2#4¤2# ¤3#EKR_Gradnr¤2#4¤2# ¤3#EKR_Strukt00¤2#5¤2#¤5#II¤5#Klinikknivå¤5#0¤5#0¤4#.¤5#SOK¤5#Somatikk Kristiansand¤5#0¤5#0¤4#.¤5#AFR¤5#Avdeling for fysikalsk medisin og rehabilitering¤5#0¤5#0¤4#.¤5#1¤5#Organisasjon, ledelse og administrasjon¤5#0¤5#0¤4#.¤5#9¤5#Navigasjonssider¤5#0¤5#0¤4#\¤3#</dc:description>
  <cp:lastModifiedBy>Anders M. M. Östling</cp:lastModifiedBy>
  <cp:revision>69</cp:revision>
  <dcterms:created xsi:type="dcterms:W3CDTF">2020-10-09T11:20:39Z</dcterms:created>
  <dcterms:modified xsi:type="dcterms:W3CDTF">2023-10-31T08:37:47Z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urrDocVer">
    <vt:lpwstr>2.20</vt:lpwstr>
  </property>
  <property fmtid="{D5CDD505-2E9C-101B-9397-08002B2CF9AE}" pid="3" name="EK_Format">
    <vt:lpwstr>-1</vt:lpwstr>
  </property>
</Properties>
</file>