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27434.pdf" TargetMode="External"/><Relationship Id="rId13" Type="http://schemas.openxmlformats.org/officeDocument/2006/relationships/hyperlink" Target="https://kvalitet.sshf.no/docs/pub/dok52751.pdf" TargetMode="External"/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12" Type="http://schemas.openxmlformats.org/officeDocument/2006/relationships/hyperlink" Target="https://kvalitet.sshf.no/docs/pub/dok52749.pdf" TargetMode="External"/><Relationship Id="rId2" Type="http://schemas.openxmlformats.org/officeDocument/2006/relationships/hyperlink" Target="https://kvalitet.sshf.no/docs/pub/dok28493.pdf" TargetMode="External"/><Relationship Id="rId16" Type="http://schemas.openxmlformats.org/officeDocument/2006/relationships/hyperlink" Target="https://kvalitet.sshf.no/docs/pub/dok4536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46994.pdf" TargetMode="External"/><Relationship Id="rId11" Type="http://schemas.openxmlformats.org/officeDocument/2006/relationships/hyperlink" Target="https://kvalitet.sshf.no/docs/pub/dok52748.pdf" TargetMode="External"/><Relationship Id="rId5" Type="http://schemas.openxmlformats.org/officeDocument/2006/relationships/hyperlink" Target="https://kvalitet.sshf.no/docs/pub/dok29351.pdf" TargetMode="External"/><Relationship Id="rId15" Type="http://schemas.openxmlformats.org/officeDocument/2006/relationships/hyperlink" Target="https://kvalitet.sshf.no/docs/pub/dok27228.pdf" TargetMode="External"/><Relationship Id="rId10" Type="http://schemas.openxmlformats.org/officeDocument/2006/relationships/hyperlink" Target="https://kvalitet.sshf.no/docs/pub/dok29125.pdf" TargetMode="External"/><Relationship Id="rId4" Type="http://schemas.openxmlformats.org/officeDocument/2006/relationships/hyperlink" Target="https://kvalitet.sshf.no/docs/pub/dok27318.pdf" TargetMode="External"/><Relationship Id="rId9" Type="http://schemas.openxmlformats.org/officeDocument/2006/relationships/hyperlink" Target="https://kvalitet.sshf.no/docs/pub/dok52747.pdf" TargetMode="External"/><Relationship Id="rId14" Type="http://schemas.openxmlformats.org/officeDocument/2006/relationships/hyperlink" Target="https://kvalitet.sshf.no/docs/pub/dok52752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29845.pdf" TargetMode="External"/><Relationship Id="rId13" Type="http://schemas.openxmlformats.org/officeDocument/2006/relationships/hyperlink" Target="https://kvalitet.sshf.no/docs/pub/dok52752.pdf" TargetMode="External"/><Relationship Id="rId3" Type="http://schemas.openxmlformats.org/officeDocument/2006/relationships/slide" Target="slide1.xml"/><Relationship Id="rId7" Type="http://schemas.openxmlformats.org/officeDocument/2006/relationships/hyperlink" Target="https://kvalitet.sshf.no/docs/pub/dok40750.pdf" TargetMode="External"/><Relationship Id="rId12" Type="http://schemas.openxmlformats.org/officeDocument/2006/relationships/hyperlink" Target="https://kvalitet.sshf.no/docs/pub/dok52751.pdf" TargetMode="External"/><Relationship Id="rId2" Type="http://schemas.openxmlformats.org/officeDocument/2006/relationships/hyperlink" Target="https://kvalitet.sshf.no/docs/pub/dok28493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27319.pdf" TargetMode="External"/><Relationship Id="rId11" Type="http://schemas.openxmlformats.org/officeDocument/2006/relationships/hyperlink" Target="https://kvalitet.sshf.no/docs/pub/dok52749.pdf" TargetMode="External"/><Relationship Id="rId5" Type="http://schemas.openxmlformats.org/officeDocument/2006/relationships/hyperlink" Target="https://kvalitet.sshf.no/docs/pub/dok29149.pdf" TargetMode="External"/><Relationship Id="rId10" Type="http://schemas.openxmlformats.org/officeDocument/2006/relationships/hyperlink" Target="https://kvalitet.sshf.no/docs/pub/dok52748.pdf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kvalitet.sshf.no/docs/pub/dok52747.pdf" TargetMode="External"/><Relationship Id="rId14" Type="http://schemas.openxmlformats.org/officeDocument/2006/relationships/hyperlink" Target="https://kvalitet.sshf.no/docs/pub/dok2722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sp>
        <p:nvSpPr>
          <p:cNvPr id="13" name="Undertittel 2">
            <a:hlinkClick r:id="rId4" tgtFrame="_blank"/>
          </p:cNvPr>
          <p:cNvSpPr txBox="1"/>
          <p:nvPr/>
        </p:nvSpPr>
        <p:spPr>
          <a:xfrm>
            <a:off x="3933825" y="332838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Kompresjonsbehandling</a:t>
            </a:r>
            <a:endParaRPr lang="nb-NO"/>
          </a:p>
        </p:txBody>
      </p:sp>
      <p:sp>
        <p:nvSpPr>
          <p:cNvPr id="14" name="Undertittel 2">
            <a:hlinkClick r:id="rId5" tgtFrame="_blank"/>
          </p:cNvPr>
          <p:cNvSpPr txBox="1"/>
          <p:nvPr/>
        </p:nvSpPr>
        <p:spPr>
          <a:xfrm>
            <a:off x="3933825" y="383281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Gjenværende fot</a:t>
            </a:r>
            <a:endParaRPr lang="nb-NO"/>
          </a:p>
        </p:txBody>
      </p:sp>
      <p:sp>
        <p:nvSpPr>
          <p:cNvPr id="15" name="Undertittel 2">
            <a:hlinkClick r:id="rId6" tgtFrame="_blank"/>
          </p:cNvPr>
          <p:cNvSpPr txBox="1"/>
          <p:nvPr/>
        </p:nvSpPr>
        <p:spPr>
          <a:xfrm>
            <a:off x="3933825" y="43372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Hjemmebesøk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sp>
        <p:nvSpPr>
          <p:cNvPr id="24" name="Undertittel 2">
            <a:hlinkClick r:id="rId8" tgtFrame="_blank"/>
          </p:cNvPr>
          <p:cNvSpPr txBox="1"/>
          <p:nvPr/>
        </p:nvSpPr>
        <p:spPr>
          <a:xfrm>
            <a:off x="3960013" y="488115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cxnSp>
        <p:nvCxnSpPr>
          <p:cNvPr id="30" name="Rett linje 29"/>
          <p:cNvCxnSpPr/>
          <p:nvPr/>
        </p:nvCxnSpPr>
        <p:spPr>
          <a:xfrm flipV="1">
            <a:off x="3883813" y="536632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Undertittel 2">
            <a:hlinkClick r:id="rId9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5" name="Undertittel 2">
            <a:hlinkClick r:id="rId10" tgtFrame="_blank"/>
          </p:cNvPr>
          <p:cNvSpPr txBox="1"/>
          <p:nvPr/>
        </p:nvSpPr>
        <p:spPr>
          <a:xfrm>
            <a:off x="3960013" y="5425067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Samarbeid med ortopediingeniører</a:t>
            </a:r>
            <a:endParaRPr lang="nb-NO"/>
          </a:p>
        </p:txBody>
      </p:sp>
      <p:cxnSp>
        <p:nvCxnSpPr>
          <p:cNvPr id="36" name="Rett linje 35"/>
          <p:cNvCxnSpPr/>
          <p:nvPr/>
        </p:nvCxnSpPr>
        <p:spPr>
          <a:xfrm flipV="1">
            <a:off x="3883813" y="591024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benamputerte ved ESR</a:t>
            </a:r>
            <a:endParaRPr lang="nb-NO" sz="3200" b="1"/>
          </a:p>
        </p:txBody>
      </p:sp>
      <p:sp>
        <p:nvSpPr>
          <p:cNvPr id="31" name="Undertittel 2">
            <a:hlinkClick r:id="rId11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2" name="Undertittel 2">
            <a:hlinkClick r:id="rId12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4" name="Undertittel 2"/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4.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Undertittel 2">
            <a:hlinkClick r:id="rId3" action="ppaction://hlinksldjump"/>
          </p:cNvPr>
          <p:cNvSpPr txBox="1"/>
          <p:nvPr/>
        </p:nvSpPr>
        <p:spPr>
          <a:xfrm>
            <a:off x="73025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tiltak</a:t>
            </a:r>
            <a:endParaRPr lang="nb-NO" sz="1200"/>
          </a:p>
        </p:txBody>
      </p:sp>
      <p:sp>
        <p:nvSpPr>
          <p:cNvPr id="44" name="Undertittel 2">
            <a:hlinkClick r:id="rId13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5" name="Undertittel 2">
            <a:hlinkClick r:id="rId14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7" name="Undertittel 2">
            <a:hlinkClick r:id="rId15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Bakgrunn og beskrivelse</a:t>
            </a:r>
            <a:endParaRPr lang="nb-NO" sz="1200"/>
          </a:p>
        </p:txBody>
      </p:sp>
      <p:sp>
        <p:nvSpPr>
          <p:cNvPr id="33" name="Undertittel 2">
            <a:hlinkClick r:id="rId16" tgtFrame="_blank"/>
          </p:cNvPr>
          <p:cNvSpPr txBox="1"/>
          <p:nvPr/>
        </p:nvSpPr>
        <p:spPr>
          <a:xfrm>
            <a:off x="3960013" y="5967018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</a:t>
            </a:r>
            <a:endParaRPr lang="nb-NO"/>
          </a:p>
        </p:txBody>
      </p:sp>
      <p:cxnSp>
        <p:nvCxnSpPr>
          <p:cNvPr id="38" name="Rett linje 37"/>
          <p:cNvCxnSpPr/>
          <p:nvPr/>
        </p:nvCxnSpPr>
        <p:spPr>
          <a:xfrm flipV="1">
            <a:off x="3883813" y="6452194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21.11.2019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38396750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sp>
        <p:nvSpPr>
          <p:cNvPr id="31" name="Undertittel 2">
            <a:hlinkClick r:id="rId5" tgtFrame="_blank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sp>
        <p:nvSpPr>
          <p:cNvPr id="32" name="Undertittel 2">
            <a:hlinkClick r:id="rId6" tgtFrame="_blank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33" name="Undertittel 2">
            <a:hlinkClick r:id="rId7" tgtFrame="_blank"/>
          </p:cNvPr>
          <p:cNvSpPr txBox="1"/>
          <p:nvPr/>
        </p:nvSpPr>
        <p:spPr>
          <a:xfrm>
            <a:off x="4559298" y="4074902"/>
            <a:ext cx="3670302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Lege</a:t>
            </a:r>
            <a:endParaRPr lang="nb-NO" sz="1800"/>
          </a:p>
        </p:txBody>
      </p:sp>
      <p:sp>
        <p:nvSpPr>
          <p:cNvPr id="34" name="Undertittel 2">
            <a:hlinkClick r:id="rId8" tgtFrame="_blank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sp>
        <p:nvSpPr>
          <p:cNvPr id="40" name="Undertittel 2">
            <a:hlinkClick r:id="rId9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8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benamputerte ved ESR</a:t>
            </a:r>
            <a:endParaRPr lang="nb-NO" sz="3200" b="1"/>
          </a:p>
        </p:txBody>
      </p:sp>
      <p:sp>
        <p:nvSpPr>
          <p:cNvPr id="29" name="Undertittel 2">
            <a:hlinkClick r:id="rId10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0" name="Undertittel 2">
            <a:hlinkClick r:id="rId11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1" name="Undertittel 2">
            <a:hlinkClick r:id="rId3" action="ppaction://hlinksldjump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42" name="Undertittel 2">
            <a:hlinkClick r:id="" action="ppaction://noaction"/>
          </p:cNvPr>
          <p:cNvSpPr txBox="1"/>
          <p:nvPr/>
        </p:nvSpPr>
        <p:spPr>
          <a:xfrm>
            <a:off x="73025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Undertittel 2">
            <a:hlinkClick r:id="rId12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4" name="Undertittel 2">
            <a:hlinkClick r:id="rId13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  <a:p>
            <a:pPr algn="l"/>
            <a:endParaRPr lang="nb-NO" sz="1200"/>
          </a:p>
        </p:txBody>
      </p:sp>
      <p:sp>
        <p:nvSpPr>
          <p:cNvPr id="46" name="Undertittel 2">
            <a:hlinkClick r:id="rId14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Bakgrunn og beskrivelse</a:t>
            </a:r>
            <a:endParaRPr lang="nb-NO" sz="1200"/>
          </a:p>
        </p:txBody>
      </p:sp>
      <p:sp>
        <p:nvSpPr>
          <p:cNvPr id="24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21.11.2019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17972682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119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&lt;dok52750.pptx&gt;&lt;n&gt;ek_type&lt;/n&gt;&lt;v&gt;DOK&lt;/v&gt;&lt;n&gt;khb&lt;/n&gt;&lt;v&gt;UB&lt;/v&gt;&lt;n&gt;beskyttet&lt;/n&gt;&lt;v&gt;nei&lt;/v&gt;&lt;/dok52750.pptx&gt;</cp:keywords>
  <dc:description>EK_Avdeling¤2#4¤2# ¤3#EK_Avsnitt¤2#4¤2# ¤3#EK_Bedriftsnavn¤2#1¤2#Sørlandet sykehus HF¤3#EK_GjelderFra¤2#0¤2#31.12.2023¤3#EK_KlGjelderFra¤2#0¤2#¤3#EK_Opprettet¤2#0¤2#22.03.2021¤3#EK_Utgitt¤2#0¤2#22.03.2021¤3#EK_IBrukDato¤2#0¤2#31.10.2023¤3#EK_DokumentID¤2#0¤2#D52750¤3#EK_DokTittel¤2#0¤2#Portalside - Benamputasjon - Tiltak - ESR, AFR¤3#EK_DokType¤2#0¤2#Generelt dokument¤3#EK_DocLvlShort¤2#0¤2#Nivå 2¤3#EK_DocLevel¤2#0¤2#Avdelingsdokumenter¤3#EK_EksRef¤2#2¤2# 0	¤3#EK_Erstatter¤2#0¤2#0.02¤3#EK_ErstatterD¤2#0¤2#23.05.2023¤3#EK_Signatur¤2#0¤2#&lt;ikke styrt&gt;¤3#EK_Verifisert¤2#0¤2# ¤3#EK_Hørt¤2#0¤2# ¤3#EK_AuditReview¤2#2¤2# ¤3#EK_AuditApprove¤2#2¤2# ¤3#EK_Gradering¤2#0¤2#Åpen¤3#EK_Gradnr¤2#4¤2#0¤3#EK_Kapittel¤2#4¤2# ¤3#EK_Referanse¤2#2¤2# 17	II.SOK.AFR.1.9-16	Portalside - Benamputasjon - Førsteside - ESR, AFR	52747	dok52747.pptx	¤1#II.SOK.AFR.1.9-17	Portalside - Benamputasjon - Inntak/Innkomst - ESR, AFR	52748	dok52748.pptx	¤1#II.SOK.AFR.1.9-18	Portalside - Benamputasjon - Kartlegging - ESR, AFR	52749	dok52749.pptx	¤1#II.SOK.AFR.1.9-20	Portalside - Benamputasjon - Utreise/Oppfølging - ESR, AFR	52751	dok52751.pptx	¤1#II.SOK.AFR.1.9-21	Portalside - Benamputasjon - Pasient-/pårørendeinformasjon - ESR, AFR	52752	dok52752.pptx	¤1#II.SOK.AFR.2.1-1	Individuell rehabiliteringsplan - Enhet for spesialisert rehabilitering, AFR	27434	dok27434.docx	¤1#II.SOK.AFR.2.1-4	Involvering av pårørende - Enhet for spesialisert rehabilitering, AFR	45368	dok45368.docx	¤1#II.SOK.AFR.2.1-8	ESR. Ergoterapi - Hjemmebesøk/-trening	46994	dok46994.docx	¤1#II.SOK.AFR.2.1.2-8	Benamputasjon - Primæropphold - Tverrfaglig tiltak/behandling, AFR	28493	dok28493.docx	¤1#II.SOK.AFR.2.1.2-9	Benamputasjon - Primæropphold - Samarbeid med ortopediingeniør, AFR	29125	dok29125.docx	¤1#II.SOK.AFR.2.1.2-10	Benamputasjon - Primæropphold - Ergoterapitiltak, AFR	29149	dok29149.docx	¤1#II.SOK.AFR.2.1.2-11	Benamputasjon - Primæropphold - Gjenværende fot, AFR	29351	dok29351.docx	¤1#II.SOK.AFR.2.1.2-12	Benamputasjon - Primæropphold - Kompresjonsbehandling med liner, AFR	27318	dok27318.docx	¤1#II.SOK.AFR.2.1.2-13	Benamputasjon - Primæropphold - Fysioterapitiltak, AFR	27319	dok27319.docx	¤1#II.SOK.AFR.2.1.2-14	Benamputasjon - Primæropphold - Sykepleietiltak, AFR	29845	dok29845.docx	¤1#II.SOK.AFR.2.1.2-16	Benamputasjon - Primæropphold - Legetiltak, AFR	40750	dok40750.docx	¤1#II.SOK.AFR.2.1.2-22	Benamputasjon - Primæropphold - Bakgrunn og beskrivelse av rehabiliteringsforløp, AFR	27228	dok27228.docx	¤1#¤3#EK_RefNr¤2#0¤2#II.SOK.AFR.1.9-19¤3#EK_Revisjon¤2#0¤2#-¤3#EK_Ansvarlig¤2#0¤2#Elisabeth Grøntoft Tambini¤3#EK_SkrevetAv¤2#0¤2#Vemund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0.02 - 23.05.2023|Forlenget gyldighet til 23.05.2025 uten endringer i dokumentet.¤1#Ver. 0.01 - 23.03.2021|¤1#Ver. 0.00 - 22.03.2021|¤3#EK_RF1¤2#4¤2#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¤3#EK_DL¤2#0¤2#19¤3#EK_GjelderTil¤2#0¤2#31.12.2025¤3#EK_Vedlegg¤2#2¤2# 0	¤3#EK_AvdelingOver¤2#4¤2# ¤3#EK_HRefNr¤2#0¤2# ¤3#EK_HbNavn¤2#0¤2# ¤3#EK_DokRefnr¤2#4¤2#000203040109¤3#EK_Dokendrdato¤2#4¤2#24.10.2023 22:06:15¤3#EK_HbType¤2#4¤2# ¤3#EK_Offisiell¤2#4¤2# ¤3#EK_VedleggRef¤2#4¤2#II.SOK.AFR.1.9-19¤3#EK_Strukt00¤2#5¤2#¤5#II¤5#Klinikknivå¤5#0¤5#0¤4#.¤5#SOK¤5#Somatikk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69</cp:revision>
  <dcterms:created xsi:type="dcterms:W3CDTF">2020-10-09T11:20:39Z</dcterms:created>
  <dcterms:modified xsi:type="dcterms:W3CDTF">2023-10-31T08:37:47Z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