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70" r:id="rId2"/>
    <p:sldId id="265" r:id="rId3"/>
  </p:sldIdLst>
  <p:sldSz cx="12192000" cy="6858000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749.pdf" TargetMode="External" /><Relationship Id="rId11" Type="http://schemas.openxmlformats.org/officeDocument/2006/relationships/hyperlink" Target="https://kvalitet.sshf.no/docs/pub/DOK52750.pdf" TargetMode="External" /><Relationship Id="rId12" Type="http://schemas.openxmlformats.org/officeDocument/2006/relationships/hyperlink" Target="https://kvalitet.sshf.no/docs/pub/DOK52751.pdf" TargetMode="External" /><Relationship Id="rId13" Type="http://schemas.openxmlformats.org/officeDocument/2006/relationships/hyperlink" Target="https://kvalitet.sshf.no/docs/pub/DOK27228.pdf" TargetMode="External" /><Relationship Id="rId14" Type="http://schemas.openxmlformats.org/officeDocument/2006/relationships/slide" Target="slide2.xml" TargetMode="Internal" /><Relationship Id="rId15" Type="http://schemas.openxmlformats.org/officeDocument/2006/relationships/hyperlink" Target="https://kvalitet.sshf.no/docs/pub/DOK27323.pdf" TargetMode="External" /><Relationship Id="rId2" Type="http://schemas.openxmlformats.org/officeDocument/2006/relationships/hyperlink" Target="https://kvalitet.sshf.no/docs/pub/DOK38144.pdf" TargetMode="External" /><Relationship Id="rId3" Type="http://schemas.openxmlformats.org/officeDocument/2006/relationships/hyperlink" Target="https://kvalitet.sshf.no/docs/pub/DOK00864.pdf" TargetMode="External" /><Relationship Id="rId4" Type="http://schemas.openxmlformats.org/officeDocument/2006/relationships/hyperlink" Target="https://www.helsedirektoratet.no/veiledere/parorendeveileder" TargetMode="External" /><Relationship Id="rId5" Type="http://schemas.openxmlformats.org/officeDocument/2006/relationships/hyperlink" Target="https://kvalitet.sshf.no/docs/pub/DOK37994.pdf" TargetMode="External" /><Relationship Id="rId6" Type="http://schemas.openxmlformats.org/officeDocument/2006/relationships/hyperlink" Target="https://kvalitet.sshf.no/docs/dok/DOK51628.pdf" TargetMode="External" /><Relationship Id="rId7" Type="http://schemas.openxmlformats.org/officeDocument/2006/relationships/image" Target="../media/image1.png" /><Relationship Id="rId8" Type="http://schemas.openxmlformats.org/officeDocument/2006/relationships/hyperlink" Target="https://kvalitet.sshf.no/docs/pub/DOK52747.pdf" TargetMode="External" /><Relationship Id="rId9" Type="http://schemas.openxmlformats.org/officeDocument/2006/relationships/hyperlink" Target="https://kvalitet.sshf.no/docs/pub/DOK52748.pdf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www.lfa.no/" TargetMode="External" /><Relationship Id="rId11" Type="http://schemas.openxmlformats.org/officeDocument/2006/relationships/hyperlink" Target="https://www.momentum.nu/" TargetMode="External" /><Relationship Id="rId12" Type="http://schemas.openxmlformats.org/officeDocument/2006/relationships/hyperlink" Target="https://www.blatchford.no/" TargetMode="External" /><Relationship Id="rId13" Type="http://schemas.openxmlformats.org/officeDocument/2006/relationships/hyperlink" Target="https://www.nav.no/no/person" TargetMode="External" /><Relationship Id="rId2" Type="http://schemas.openxmlformats.org/officeDocument/2006/relationships/image" Target="../media/image1.png" /><Relationship Id="rId3" Type="http://schemas.openxmlformats.org/officeDocument/2006/relationships/hyperlink" Target="https://kvalitet.sshf.no/docs/pub/DOK52747.pdf" TargetMode="External" /><Relationship Id="rId4" Type="http://schemas.openxmlformats.org/officeDocument/2006/relationships/hyperlink" Target="https://kvalitet.sshf.no/docs/pub/DOK52748.pdf" TargetMode="External" /><Relationship Id="rId5" Type="http://schemas.openxmlformats.org/officeDocument/2006/relationships/hyperlink" Target="https://kvalitet.sshf.no/docs/pub/DOK52749.pdf" TargetMode="External" /><Relationship Id="rId6" Type="http://schemas.openxmlformats.org/officeDocument/2006/relationships/hyperlink" Target="https://kvalitet.sshf.no/docs/pub/DOK52750.pdf" TargetMode="External" /><Relationship Id="rId7" Type="http://schemas.openxmlformats.org/officeDocument/2006/relationships/hyperlink" Target="https://kvalitet.sshf.no/docs/pub/DOK52751.pdf" TargetMode="External" /><Relationship Id="rId8" Type="http://schemas.openxmlformats.org/officeDocument/2006/relationships/slide" Target="slide1.xml" TargetMode="Internal" /><Relationship Id="rId9" Type="http://schemas.openxmlformats.org/officeDocument/2006/relationships/hyperlink" Target="https://kvalitet.sshf.no/docs/pub/DOK27228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Pasientinfo/pårørendearbeid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 tooltip="XDF38144 - dok38144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Velkommen til ESR</a:t>
            </a:r>
            <a:endParaRPr lang="nb-NO"/>
          </a:p>
        </p:txBody>
      </p:sp>
      <p:sp>
        <p:nvSpPr>
          <p:cNvPr id="12" name="Undertittel 2">
            <a:hlinkClick r:id="rId3" tgtFrame="_blank" tooltip="XDF00864 - dok00864.docx"/>
          </p:cNvPr>
          <p:cNvSpPr txBox="1"/>
          <p:nvPr/>
        </p:nvSpPr>
        <p:spPr>
          <a:xfrm>
            <a:off x="3933825" y="2823964"/>
            <a:ext cx="4270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 – rett til informasjon</a:t>
            </a:r>
            <a:endParaRPr lang="nb-NO"/>
          </a:p>
        </p:txBody>
      </p:sp>
      <p:sp>
        <p:nvSpPr>
          <p:cNvPr id="13" name="Undertittel 2">
            <a:hlinkClick r:id="rId4" tgtFrame="_blank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Pårørendeveileder</a:t>
            </a:r>
            <a:endParaRPr lang="nb-NO"/>
          </a:p>
        </p:txBody>
      </p:sp>
      <p:sp>
        <p:nvSpPr>
          <p:cNvPr id="14" name="Undertittel 2">
            <a:hlinkClick r:id="rId5" tgtFrame="_blank" tooltip="XDF37994 - dok37994.docx"/>
          </p:cNvPr>
          <p:cNvSpPr txBox="1"/>
          <p:nvPr/>
        </p:nvSpPr>
        <p:spPr>
          <a:xfrm>
            <a:off x="3933825" y="383281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Barn som pårørende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Undertittel 2">
            <a:hlinkClick r:id="rId6" tgtFrame="_blank" tooltip="XDF51628 - dok51628.pdf"/>
          </p:cNvPr>
          <p:cNvSpPr txBox="1"/>
          <p:nvPr/>
        </p:nvSpPr>
        <p:spPr>
          <a:xfrm>
            <a:off x="3933825" y="4337239"/>
            <a:ext cx="44481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Brosjyre - Benamputasjon</a:t>
            </a:r>
            <a:endParaRPr lang="nb-NO"/>
          </a:p>
        </p:txBody>
      </p:sp>
      <p:cxnSp>
        <p:nvCxnSpPr>
          <p:cNvPr id="29" name="Rett linje 28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/>
        </p:nvCxnSpPr>
        <p:spPr>
          <a:xfrm flipV="1">
            <a:off x="3857625" y="5371988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e 1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1" y="2861665"/>
            <a:ext cx="1657350" cy="1427350"/>
          </a:xfrm>
          <a:prstGeom prst="rect">
            <a:avLst/>
          </a:prstGeom>
        </p:spPr>
      </p:pic>
      <p:sp>
        <p:nvSpPr>
          <p:cNvPr id="38" name="Undertittel 2">
            <a:hlinkClick r:id="rId8" tgtFrame="_blank" tooltip="XDF52747 - dok52747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9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benamputerte ved ESR</a:t>
            </a:r>
            <a:endParaRPr lang="nb-NO" sz="3200" b="1"/>
          </a:p>
        </p:txBody>
      </p:sp>
      <p:sp>
        <p:nvSpPr>
          <p:cNvPr id="30" name="Undertittel 2">
            <a:hlinkClick r:id="rId9" tgtFrame="_blank" tooltip="XDF52748 - dok52748.pptx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5" name="Undertittel 2">
            <a:hlinkClick r:id="rId10" tgtFrame="_blank" tooltip="XDF52749 - dok52749.pptx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7" name="Undertittel 2">
            <a:hlinkClick r:id="rId11" tgtFrame="_blank" tooltip="XDF52750 - dok52750.pptx"/>
          </p:cNvPr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4. Tiltak</a:t>
            </a:r>
            <a:endParaRPr lang="nb-NO" sz="1200"/>
          </a:p>
        </p:txBody>
      </p:sp>
      <p:sp>
        <p:nvSpPr>
          <p:cNvPr id="41" name="Undertittel 2">
            <a:hlinkClick r:id="rId12" tgtFrame="_blank" tooltip="XDF52751 - dok52751.pptx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5. Utreise/Oppfølging</a:t>
            </a:r>
            <a:endParaRPr lang="nb-NO" sz="1200"/>
          </a:p>
        </p:txBody>
      </p:sp>
      <p:sp>
        <p:nvSpPr>
          <p:cNvPr id="42" name="Undertittel 2">
            <a:hlinkClick action="ppaction://noaction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Pasientinfo/pårørendearbeid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Undertittel 2">
            <a:hlinkClick r:id="rId13" tgtFrame="_blank" tooltip="XDF27228 - dok27228.doc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Bakgrunn og beskrivelse</a:t>
            </a:r>
            <a:endParaRPr lang="nb-NO" sz="1200"/>
          </a:p>
        </p:txBody>
      </p:sp>
      <p:sp>
        <p:nvSpPr>
          <p:cNvPr id="46" name="Undertittel 2">
            <a:hlinkClick r:id="rId14" action="ppaction://hlinksldjump"/>
          </p:cNvPr>
          <p:cNvSpPr txBox="1"/>
          <p:nvPr/>
        </p:nvSpPr>
        <p:spPr>
          <a:xfrm>
            <a:off x="733424" y="271343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Aktuelle nettsider</a:t>
            </a:r>
            <a:endParaRPr lang="nb-NO" sz="1200"/>
          </a:p>
        </p:txBody>
      </p:sp>
      <p:sp>
        <p:nvSpPr>
          <p:cNvPr id="34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21.11.2019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6" name="Undertittel 2">
            <a:hlinkClick r:id="rId14" action="ppaction://hlinksldjump"/>
          </p:cNvPr>
          <p:cNvSpPr txBox="1"/>
          <p:nvPr/>
        </p:nvSpPr>
        <p:spPr>
          <a:xfrm>
            <a:off x="3933825" y="5433303"/>
            <a:ext cx="44481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Aktuelle nettsider</a:t>
            </a:r>
            <a:endParaRPr lang="nb-NO"/>
          </a:p>
        </p:txBody>
      </p:sp>
      <p:cxnSp>
        <p:nvCxnSpPr>
          <p:cNvPr id="40" name="Rett linje 39"/>
          <p:cNvCxnSpPr/>
          <p:nvPr/>
        </p:nvCxnSpPr>
        <p:spPr>
          <a:xfrm flipV="1">
            <a:off x="3857625" y="591847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Undertittel 2">
            <a:hlinkClick r:id="rId15" tgtFrame="_blank" tooltip="XDF27323 - dok27323.docx"/>
          </p:cNvPr>
          <p:cNvSpPr txBox="1"/>
          <p:nvPr/>
        </p:nvSpPr>
        <p:spPr>
          <a:xfrm>
            <a:off x="3933824" y="4911849"/>
            <a:ext cx="44481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err="1" smtClean="0"/>
              <a:t>Likepersonsarbeid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00160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Aktuelle nettsider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Bilde 2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1" y="2861665"/>
            <a:ext cx="1657350" cy="1427350"/>
          </a:xfrm>
          <a:prstGeom prst="rect">
            <a:avLst/>
          </a:prstGeom>
        </p:spPr>
      </p:pic>
      <p:sp>
        <p:nvSpPr>
          <p:cNvPr id="32" name="Undertittel 2">
            <a:hlinkClick r:id="rId3" tgtFrame="_blank" tooltip="XDF52747 - dok52747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0" name="Undertittel 2">
            <a:hlinkClick r:id="rId4" tgtFrame="_blank" tooltip="XDF52748 - dok52748.pptx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3" name="Undertittel 2">
            <a:hlinkClick r:id="rId5" tgtFrame="_blank" tooltip="XDF52749 - dok52749.pptx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4" name="Undertittel 2">
            <a:hlinkClick r:id="rId6" tgtFrame="_blank" tooltip="XDF52750 - dok52750.pptx"/>
          </p:cNvPr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4. Tiltak</a:t>
            </a:r>
            <a:endParaRPr lang="nb-NO" sz="1200"/>
          </a:p>
        </p:txBody>
      </p:sp>
      <p:sp>
        <p:nvSpPr>
          <p:cNvPr id="35" name="Undertittel 2">
            <a:hlinkClick r:id="rId7" tgtFrame="_blank" tooltip="XDF52751 - dok52751.pptx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5. Utreise/Oppfølging</a:t>
            </a:r>
            <a:endParaRPr lang="nb-NO" sz="1200"/>
          </a:p>
        </p:txBody>
      </p:sp>
      <p:sp>
        <p:nvSpPr>
          <p:cNvPr id="46" name="Undertittel 2">
            <a:hlinkClick r:id="rId8" action="ppaction://hlinksldjump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Pasientinfo/pårørendearbeid</a:t>
            </a:r>
            <a:endParaRPr lang="nb-NO" sz="1200"/>
          </a:p>
        </p:txBody>
      </p:sp>
      <p:sp>
        <p:nvSpPr>
          <p:cNvPr id="48" name="Undertittel 2">
            <a:hlinkClick r:id="rId9" tgtFrame="_blank" tooltip="XDF27228 - dok27228.doc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Bakgrunn og beskrivelse</a:t>
            </a:r>
            <a:endParaRPr lang="nb-NO" sz="1200"/>
          </a:p>
        </p:txBody>
      </p:sp>
      <p:sp>
        <p:nvSpPr>
          <p:cNvPr id="49" name="Undertittel 2"/>
          <p:cNvSpPr txBox="1"/>
          <p:nvPr/>
        </p:nvSpPr>
        <p:spPr>
          <a:xfrm>
            <a:off x="733424" y="271343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Aktuelle nettsider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benamputerte ved ESR</a:t>
            </a:r>
            <a:endParaRPr lang="nb-NO" sz="3200" b="1"/>
          </a:p>
        </p:txBody>
      </p:sp>
      <p:sp>
        <p:nvSpPr>
          <p:cNvPr id="28" name="Undertittel 2">
            <a:hlinkClick r:id="rId10" tgtFrame="_blank"/>
          </p:cNvPr>
          <p:cNvSpPr txBox="1"/>
          <p:nvPr/>
        </p:nvSpPr>
        <p:spPr>
          <a:xfrm>
            <a:off x="3933825" y="2281470"/>
            <a:ext cx="343852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Landsforeningen for amputerte</a:t>
            </a:r>
            <a:endParaRPr lang="nb-NO" sz="1800"/>
          </a:p>
        </p:txBody>
      </p:sp>
      <p:sp>
        <p:nvSpPr>
          <p:cNvPr id="36" name="Undertittel 2">
            <a:hlinkClick r:id="rId11" tgtFrame="_blank"/>
          </p:cNvPr>
          <p:cNvSpPr txBox="1"/>
          <p:nvPr/>
        </p:nvSpPr>
        <p:spPr>
          <a:xfrm>
            <a:off x="3933825" y="2651147"/>
            <a:ext cx="164782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err="1" smtClean="0"/>
              <a:t>Momentum</a:t>
            </a:r>
            <a:endParaRPr lang="nb-NO" sz="1800"/>
          </a:p>
        </p:txBody>
      </p:sp>
      <p:sp>
        <p:nvSpPr>
          <p:cNvPr id="52" name="Undertittel 2">
            <a:hlinkClick r:id="rId12" tgtFrame="_blank"/>
          </p:cNvPr>
          <p:cNvSpPr txBox="1"/>
          <p:nvPr/>
        </p:nvSpPr>
        <p:spPr>
          <a:xfrm>
            <a:off x="3933825" y="3020824"/>
            <a:ext cx="216217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err="1" smtClean="0"/>
              <a:t>Blatchford</a:t>
            </a:r>
            <a:endParaRPr lang="nb-NO" sz="1800"/>
          </a:p>
        </p:txBody>
      </p:sp>
      <p:sp>
        <p:nvSpPr>
          <p:cNvPr id="53" name="Undertittel 2">
            <a:hlinkClick r:id="rId12" tgtFrame="_blank"/>
          </p:cNvPr>
          <p:cNvSpPr txBox="1"/>
          <p:nvPr/>
        </p:nvSpPr>
        <p:spPr>
          <a:xfrm>
            <a:off x="3933825" y="3390501"/>
            <a:ext cx="140017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err="1" smtClean="0"/>
              <a:t>Drevelin</a:t>
            </a:r>
            <a:endParaRPr lang="nb-NO" sz="1800"/>
          </a:p>
        </p:txBody>
      </p:sp>
      <p:sp>
        <p:nvSpPr>
          <p:cNvPr id="54" name="Undertittel 2">
            <a:hlinkClick r:id="rId13" tgtFrame="_blank"/>
          </p:cNvPr>
          <p:cNvSpPr txBox="1"/>
          <p:nvPr/>
        </p:nvSpPr>
        <p:spPr>
          <a:xfrm>
            <a:off x="3933825" y="3760178"/>
            <a:ext cx="119062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NAV</a:t>
            </a:r>
            <a:endParaRPr lang="nb-NO" sz="1800"/>
          </a:p>
        </p:txBody>
      </p:sp>
      <p:sp>
        <p:nvSpPr>
          <p:cNvPr id="21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21.11.2019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6493023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40</Paragraphs>
  <Slides>2</Slides>
  <Notes>0</Notes>
  <TotalTime>689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6">
      <vt:lpstr>Arial</vt:lpstr>
      <vt:lpstr>Calibri Light</vt:lpstr>
      <vt:lpstr>Calibri</vt:lpstr>
      <vt:lpstr>Office-tema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HF¤3#EK_GjelderFra¤2#0¤2#31.12.2023¤3#EK_KlGjelderFra¤2#0¤2#¤3#EK_Opprettet¤2#0¤2#22.03.2021¤3#EK_Utgitt¤2#0¤2#22.03.2021¤3#EK_IBrukDato¤2#0¤2#31.10.2023¤3#EK_DokumentID¤2#0¤2#D52752¤3#EK_DokTittel¤2#0¤2#Portalside - Benamputasjon - Pasient-/pårørendeinformasjon - ESR, AFR¤3#EK_DokType¤2#0¤2#Generelt dokument¤3#EK_DocLvlShort¤2#0¤2#Nivå 2¤3#EK_DocLevel¤2#0¤2#Avdelingsdokumenter¤3#EK_EksRef¤2#2¤2# 0	¤3#EK_Erstatter¤2#0¤2#0.03¤3#EK_ErstatterD¤2#0¤2#23.05.2023¤3#EK_Signatur¤2#0¤2#&lt;ikke styrt&gt;¤3#EK_Verifisert¤2#0¤2# ¤3#EK_Hørt¤2#0¤2# ¤3#EK_AuditReview¤2#2¤2# ¤3#EK_AuditApprove¤2#2¤2# ¤3#EK_Gradering¤2#0¤2#Åpen¤3#EK_Gradnr¤2#4¤2#0¤3#EK_Kapittel¤2#4¤2# ¤3#EK_Referanse¤2#2¤2# 11	I.6.2.9-1	Barn som pårørende-arbeidet - overordnet prosedyre -  SSHF	37994	dok37994.docx	¤1#II.SOK.AFR.1.9-16	Portalside - Benamputasjon - Førsteside - ESR, AFR	52747	dok52747.pptx	¤1#II.SOK.AFR.1.9-17	Portalside - Benamputasjon - Inntak/Innkomst - ESR, AFR	52748	dok52748.pptx	¤1#II.SOK.AFR.1.9-18	Portalside - Benamputasjon - Kartlegging - ESR, AFR	52749	dok52749.pptx	¤1#II.SOK.AFR.1.9-19	Portalside - Benamputasjon - Tiltak - ESR, AFR	52750	dok52750.pptx	¤1#II.SOK.AFR.1.9-20	Portalside - Benamputasjon - Utreise/Oppfølging - ESR, AFR	52751	dok52751.pptx	¤1#II.SOK.AFR.2.1.2-15	Benamputasjon - Primæropphold - Likepersonsarbeid, AFR	27323	dok27323.docx	¤1#II.SOK.AFR.2.1.2-22	Benamputasjon - Primæropphold - Bakgrunn og beskrivelse av rehabiliteringsforløp, AFR	27228	dok27228.docx	¤1#II.SOK.AFR.2.1.7-1	Velkommen til ESR - Informasjon ESR, AFR	38144	dok38144.docx	¤1#II.SOK.AFR.2.1.7-11	Benamputasjon - Rehabiliteringstilbud - brosjyre, AFR	51628	dok51628.pdf	¤1#II.KPH.2.3.4-1	Pårørende - rett til informasjon	00864	dok00864.docx	¤1#¤3#EK_RefNr¤2#0¤2#II.SOK.AFR.1.9-21¤3#EK_Revisjon¤2#0¤2#-¤3#EK_Ansvarlig¤2#0¤2#Elisabeth Grøntoft Tambini¤3#EK_SkrevetAv¤2#0¤2#Vemund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bruk¤3#EK_Stikkord¤2#0¤2#¤3#EK_SuperStikkord¤2#0¤2#¤3#EK_Rapport¤2#3¤2#¤3#EK_EKPrintMerke¤2#0¤2#¤3#EK_Watermark¤2#0¤2#¤3#EK_Utgave¤2#0¤2#0.04¤3#EK_Merknad¤2#7¤2#¤3#EK_VerLogg¤2#2¤2#Ver. 0.04 - 31.10.2023|¤1#Ver. 0.03 - 23.05.2023|Forlenget gyldighet til 23.05.2025 uten endringer i dokumentet.¤1#Ver. 0.02 - 23.03.2021|¤1#Ver. 0.01 - 23.03.2021|¤1#Ver. 0.00 - 22.03.2021|¤3#EK_RF1¤2#4¤2#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¤3#EK_DL¤2#0¤2#21¤3#EK_GjelderTil¤2#0¤2#31.12.2025¤3#EK_Vedlegg¤2#2¤2# 0	¤3#EK_AvdelingOver¤2#4¤2# ¤3#EK_HRefNr¤2#0¤2# ¤3#EK_HbNavn¤2#0¤2# ¤3#EK_DokRefnr¤2#4¤2#000203040109¤3#EK_Dokendrdato¤2#4¤2#24.10.2023 17:11:10¤3#EK_HbType¤2#4¤2# ¤3#EK_Offisiell¤2#4¤2# ¤3#EK_VedleggRef¤2#4¤2#II.SOK.AFR.1.9-21¤3#EK_Strukt00¤2#5¤2#¤5#II¤5#Klinikknivå¤5#0¤5#0¤4#.¤5#SOK¤5#Somatikk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&lt;dok52752.pptx&gt;&lt;n&gt;ek_type&lt;/n&gt;&lt;v&gt;DOK&lt;/v&gt;&lt;n&gt;khb&lt;/n&gt;&lt;v&gt;UB&lt;/v&gt;&lt;n&gt;beskyttet&lt;/n&gt;&lt;v&gt;nei&lt;/v&gt;&lt;/dok52752.pptx&gt;</cp:keywords>
  <cp:lastModifiedBy>Anders M. M. Östling</cp:lastModifiedBy>
  <cp:revision>75</cp:revision>
  <dcterms:created xsi:type="dcterms:W3CDTF">2020-10-09T11:20:39Z</dcterms:created>
  <dcterms:modified xsi:type="dcterms:W3CDTF">2024-09-23T07:16:47Z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