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5-->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64" r:id="rId2"/>
    <p:sldId id="267" r:id="rId3"/>
    <p:sldId id="259" r:id="rId4"/>
    <p:sldId id="260" r:id="rId5"/>
    <p:sldId id="261" r:id="rId6"/>
    <p:sldId id="256" r:id="rId7"/>
    <p:sldId id="286" r:id="rId8"/>
    <p:sldId id="287" r:id="rId9"/>
    <p:sldId id="258" r:id="rId10"/>
    <p:sldId id="288" r:id="rId11"/>
    <p:sldId id="262" r:id="rId12"/>
    <p:sldId id="265" r:id="rId13"/>
    <p:sldId id="268" r:id="rId14"/>
    <p:sldId id="289" r:id="rId15"/>
    <p:sldId id="270" r:id="rId16"/>
    <p:sldId id="285" r:id="rId17"/>
    <p:sldId id="269" r:id="rId18"/>
    <p:sldId id="271" r:id="rId19"/>
    <p:sldId id="266" r:id="rId20"/>
  </p:sldIdLst>
  <p:sldSz cx="12192000" cy="6858000"/>
  <p:notesSz cx="6858000" cy="9144000"/>
  <p:custDataLst>
    <p:tags r:id="rId21"/>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8" d="100"/>
          <a:sy n="88" d="100"/>
        </p:scale>
        <p:origin x="90" y="390"/>
      </p:cViewPr>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tags" Target="tags/tag1.xml" /><Relationship Id="rId22" Type="http://schemas.openxmlformats.org/officeDocument/2006/relationships/presProps" Target="presProps.xml" /><Relationship Id="rId23" Type="http://schemas.openxmlformats.org/officeDocument/2006/relationships/viewProps" Target="viewProps.xml" /><Relationship Id="rId24" Type="http://schemas.openxmlformats.org/officeDocument/2006/relationships/theme" Target="theme/theme1.xml" /><Relationship Id="rId25"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tellysbilde">
    <p:spTree>
      <p:nvGrpSpPr>
        <p:cNvPr id="1" name=""/>
        <p:cNvGrpSpPr/>
        <p:nvPr/>
      </p:nvGrpSpPr>
      <p:grpSpPr>
        <a:xfrm>
          <a:off x="0" y="0"/>
          <a: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BB18002F-0AD8-4D83-982C-107F06204493}" type="datetimeFigureOut">
              <a:rPr lang="nb-NO" smtClean="0"/>
              <a:t>02.03.2023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1C4B637-3C2D-4A4A-BBD7-49E14A18440A}" type="slidenum">
              <a:rPr lang="nb-NO" smtClean="0"/>
              <a:t>‹#›</a:t>
            </a:fld>
            <a:endParaRPr lang="nb-NO"/>
          </a:p>
        </p:txBody>
      </p:sp>
    </p:spTree>
    <p:extLst>
      <p:ext uri="{BB962C8B-B14F-4D97-AF65-F5344CB8AC3E}">
        <p14:creationId xmlns:p14="http://schemas.microsoft.com/office/powerpoint/2010/main" val="369709688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Loddrett tekst">
    <p:spTree>
      <p:nvGrpSpPr>
        <p:cNvPr id="1" name=""/>
        <p:cNvGrpSpPr/>
        <p:nvPr/>
      </p:nvGrpSpPr>
      <p:grpSpPr>
        <a:xfrm>
          <a:off x="0" y="0"/>
          <a: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B18002F-0AD8-4D83-982C-107F06204493}" type="datetimeFigureOut">
              <a:rPr lang="nb-NO" smtClean="0"/>
              <a:t>02.03.2023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1C4B637-3C2D-4A4A-BBD7-49E14A18440A}" type="slidenum">
              <a:rPr lang="nb-NO" smtClean="0"/>
              <a:t>‹#›</a:t>
            </a:fld>
            <a:endParaRPr lang="nb-NO"/>
          </a:p>
        </p:txBody>
      </p:sp>
    </p:spTree>
    <p:extLst>
      <p:ext uri="{BB962C8B-B14F-4D97-AF65-F5344CB8AC3E}">
        <p14:creationId xmlns:p14="http://schemas.microsoft.com/office/powerpoint/2010/main" val="348058772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Loddrett tittel og tekst">
    <p:spTree>
      <p:nvGrpSpPr>
        <p:cNvPr id="1" name=""/>
        <p:cNvGrpSpPr/>
        <p:nvPr/>
      </p:nvGrpSpPr>
      <p:grpSpPr>
        <a:xfrm>
          <a:off x="0" y="0"/>
          <a: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B18002F-0AD8-4D83-982C-107F06204493}" type="datetimeFigureOut">
              <a:rPr lang="nb-NO" smtClean="0"/>
              <a:t>02.03.2023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1C4B637-3C2D-4A4A-BBD7-49E14A18440A}" type="slidenum">
              <a:rPr lang="nb-NO" smtClean="0"/>
              <a:t>‹#›</a:t>
            </a:fld>
            <a:endParaRPr lang="nb-NO"/>
          </a:p>
        </p:txBody>
      </p:sp>
    </p:spTree>
    <p:extLst>
      <p:ext uri="{BB962C8B-B14F-4D97-AF65-F5344CB8AC3E}">
        <p14:creationId xmlns:p14="http://schemas.microsoft.com/office/powerpoint/2010/main" val="271976330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tel og innhold">
    <p:spTree>
      <p:nvGrpSpPr>
        <p:cNvPr id="1" name=""/>
        <p:cNvGrpSpPr/>
        <p:nvPr/>
      </p:nvGrpSpPr>
      <p:grpSpPr>
        <a:xfrm>
          <a:off x="0" y="0"/>
          <a: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B18002F-0AD8-4D83-982C-107F06204493}" type="datetimeFigureOut">
              <a:rPr lang="nb-NO" smtClean="0"/>
              <a:t>02.03.2023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1C4B637-3C2D-4A4A-BBD7-49E14A18440A}" type="slidenum">
              <a:rPr lang="nb-NO" smtClean="0"/>
              <a:t>‹#›</a:t>
            </a:fld>
            <a:endParaRPr lang="nb-NO"/>
          </a:p>
        </p:txBody>
      </p:sp>
    </p:spTree>
    <p:extLst>
      <p:ext uri="{BB962C8B-B14F-4D97-AF65-F5344CB8AC3E}">
        <p14:creationId xmlns:p14="http://schemas.microsoft.com/office/powerpoint/2010/main" val="58250197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Deloverskrift">
    <p:spTree>
      <p:nvGrpSpPr>
        <p:cNvPr id="1" name=""/>
        <p:cNvGrpSpPr/>
        <p:nvPr/>
      </p:nvGrpSpPr>
      <p:grpSpPr>
        <a:xfrm>
          <a:off x="0" y="0"/>
          <a: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BB18002F-0AD8-4D83-982C-107F06204493}" type="datetimeFigureOut">
              <a:rPr lang="nb-NO" smtClean="0"/>
              <a:t>02.03.2023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1C4B637-3C2D-4A4A-BBD7-49E14A18440A}" type="slidenum">
              <a:rPr lang="nb-NO" smtClean="0"/>
              <a:t>‹#›</a:t>
            </a:fld>
            <a:endParaRPr lang="nb-NO"/>
          </a:p>
        </p:txBody>
      </p:sp>
    </p:spTree>
    <p:extLst>
      <p:ext uri="{BB962C8B-B14F-4D97-AF65-F5344CB8AC3E}">
        <p14:creationId xmlns:p14="http://schemas.microsoft.com/office/powerpoint/2010/main" val="174432800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o innholdsdeler">
    <p:spTree>
      <p:nvGrpSpPr>
        <p:cNvPr id="1" name=""/>
        <p:cNvGrpSpPr/>
        <p:nvPr/>
      </p:nvGrpSpPr>
      <p:grpSpPr>
        <a:xfrm>
          <a:off x="0" y="0"/>
          <a: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BB18002F-0AD8-4D83-982C-107F06204493}" type="datetimeFigureOut">
              <a:rPr lang="nb-NO" smtClean="0"/>
              <a:t>02.03.2023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1C4B637-3C2D-4A4A-BBD7-49E14A18440A}" type="slidenum">
              <a:rPr lang="nb-NO" smtClean="0"/>
              <a:t>‹#›</a:t>
            </a:fld>
            <a:endParaRPr lang="nb-NO"/>
          </a:p>
        </p:txBody>
      </p:sp>
    </p:spTree>
    <p:extLst>
      <p:ext uri="{BB962C8B-B14F-4D97-AF65-F5344CB8AC3E}">
        <p14:creationId xmlns:p14="http://schemas.microsoft.com/office/powerpoint/2010/main" val="95645804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Sammenligning">
    <p:spTree>
      <p:nvGrpSpPr>
        <p:cNvPr id="1" name=""/>
        <p:cNvGrpSpPr/>
        <p:nvPr/>
      </p:nvGrpSpPr>
      <p:grpSpPr>
        <a:xfrm>
          <a:off x="0" y="0"/>
          <a: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BB18002F-0AD8-4D83-982C-107F06204493}" type="datetimeFigureOut">
              <a:rPr lang="nb-NO" smtClean="0"/>
              <a:t>02.03.2023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C1C4B637-3C2D-4A4A-BBD7-49E14A18440A}" type="slidenum">
              <a:rPr lang="nb-NO" smtClean="0"/>
              <a:t>‹#›</a:t>
            </a:fld>
            <a:endParaRPr lang="nb-NO"/>
          </a:p>
        </p:txBody>
      </p:sp>
    </p:spTree>
    <p:extLst>
      <p:ext uri="{BB962C8B-B14F-4D97-AF65-F5344CB8AC3E}">
        <p14:creationId xmlns:p14="http://schemas.microsoft.com/office/powerpoint/2010/main" val="365167887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Bare tittel">
    <p:spTree>
      <p:nvGrpSpPr>
        <p:cNvPr id="1" name=""/>
        <p:cNvGrpSpPr/>
        <p:nvPr/>
      </p:nvGrpSpPr>
      <p:grpSpPr>
        <a:xfrm>
          <a:off x="0" y="0"/>
          <a: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BB18002F-0AD8-4D83-982C-107F06204493}" type="datetimeFigureOut">
              <a:rPr lang="nb-NO" smtClean="0"/>
              <a:t>02.03.2023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C1C4B637-3C2D-4A4A-BBD7-49E14A18440A}" type="slidenum">
              <a:rPr lang="nb-NO" smtClean="0"/>
              <a:t>‹#›</a:t>
            </a:fld>
            <a:endParaRPr lang="nb-NO"/>
          </a:p>
        </p:txBody>
      </p:sp>
    </p:spTree>
    <p:extLst>
      <p:ext uri="{BB962C8B-B14F-4D97-AF65-F5344CB8AC3E}">
        <p14:creationId xmlns:p14="http://schemas.microsoft.com/office/powerpoint/2010/main" val="109148494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Tomt">
    <p:spTree>
      <p:nvGrpSpPr>
        <p:cNvPr id="1" name=""/>
        <p:cNvGrpSpPr/>
        <p:nvPr/>
      </p:nvGrpSpPr>
      <p:grpSpPr>
        <a:xfrm>
          <a:off x="0" y="0"/>
          <a:ext cx="0" cy="0"/>
        </a:xfrm>
      </p:grpSpPr>
      <p:sp>
        <p:nvSpPr>
          <p:cNvPr id="2" name="Plassholder for dato 1"/>
          <p:cNvSpPr>
            <a:spLocks noGrp="1"/>
          </p:cNvSpPr>
          <p:nvPr>
            <p:ph type="dt" sz="half" idx="10"/>
          </p:nvPr>
        </p:nvSpPr>
        <p:spPr/>
        <p:txBody>
          <a:bodyPr/>
          <a:lstStyle/>
          <a:p>
            <a:fld id="{BB18002F-0AD8-4D83-982C-107F06204493}" type="datetimeFigureOut">
              <a:rPr lang="nb-NO" smtClean="0"/>
              <a:t>02.03.2023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C1C4B637-3C2D-4A4A-BBD7-49E14A18440A}" type="slidenum">
              <a:rPr lang="nb-NO" smtClean="0"/>
              <a:t>‹#›</a:t>
            </a:fld>
            <a:endParaRPr lang="nb-NO"/>
          </a:p>
        </p:txBody>
      </p:sp>
    </p:spTree>
    <p:extLst>
      <p:ext uri="{BB962C8B-B14F-4D97-AF65-F5344CB8AC3E}">
        <p14:creationId xmlns:p14="http://schemas.microsoft.com/office/powerpoint/2010/main" val="401364545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Innhold med tekst">
    <p:spTree>
      <p:nvGrpSpPr>
        <p:cNvPr id="1" name=""/>
        <p:cNvGrpSpPr/>
        <p:nvPr/>
      </p:nvGrpSpPr>
      <p:grpSpPr>
        <a:xfrm>
          <a:off x="0" y="0"/>
          <a: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BB18002F-0AD8-4D83-982C-107F06204493}" type="datetimeFigureOut">
              <a:rPr lang="nb-NO" smtClean="0"/>
              <a:t>02.03.2023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1C4B637-3C2D-4A4A-BBD7-49E14A18440A}" type="slidenum">
              <a:rPr lang="nb-NO" smtClean="0"/>
              <a:t>‹#›</a:t>
            </a:fld>
            <a:endParaRPr lang="nb-NO"/>
          </a:p>
        </p:txBody>
      </p:sp>
    </p:spTree>
    <p:extLst>
      <p:ext uri="{BB962C8B-B14F-4D97-AF65-F5344CB8AC3E}">
        <p14:creationId xmlns:p14="http://schemas.microsoft.com/office/powerpoint/2010/main" val="198412530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Bilde med tekst">
    <p:spTree>
      <p:nvGrpSpPr>
        <p:cNvPr id="1" name=""/>
        <p:cNvGrpSpPr/>
        <p:nvPr/>
      </p:nvGrpSpPr>
      <p:grpSpPr>
        <a:xfrm>
          <a:off x="0" y="0"/>
          <a: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BB18002F-0AD8-4D83-982C-107F06204493}" type="datetimeFigureOut">
              <a:rPr lang="nb-NO" smtClean="0"/>
              <a:t>02.03.2023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1C4B637-3C2D-4A4A-BBD7-49E14A18440A}" type="slidenum">
              <a:rPr lang="nb-NO" smtClean="0"/>
              <a:t>‹#›</a:t>
            </a:fld>
            <a:endParaRPr lang="nb-NO"/>
          </a:p>
        </p:txBody>
      </p:sp>
    </p:spTree>
    <p:extLst>
      <p:ext uri="{BB962C8B-B14F-4D97-AF65-F5344CB8AC3E}">
        <p14:creationId xmlns:p14="http://schemas.microsoft.com/office/powerpoint/2010/main" val="3825435124"/>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8002F-0AD8-4D83-982C-107F06204493}" type="datetimeFigureOut">
              <a:rPr lang="nb-NO" smtClean="0"/>
              <a:t>02.03.2023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4B637-3C2D-4A4A-BBD7-49E14A18440A}" type="slidenum">
              <a:rPr lang="nb-NO" smtClean="0"/>
              <a:t>‹#›</a:t>
            </a:fld>
            <a:endParaRPr lang="nb-NO"/>
          </a:p>
        </p:txBody>
      </p:sp>
    </p:spTree>
    <p:extLst>
      <p:ext uri="{BB962C8B-B14F-4D97-AF65-F5344CB8AC3E}">
        <p14:creationId xmlns:p14="http://schemas.microsoft.com/office/powerpoint/2010/main" val="2584344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 Id="rId3"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0.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1.png" /><Relationship Id="rId3" Type="http://schemas.openxmlformats.org/officeDocument/2006/relationships/image" Target="../media/image1.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2.png" /><Relationship Id="rId3" Type="http://schemas.openxmlformats.org/officeDocument/2006/relationships/image" Target="../media/image1.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3.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4.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6.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7.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9.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1.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 Id="rId3" Type="http://schemas.openxmlformats.org/officeDocument/2006/relationships/image" Target="../media/image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1.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png" /><Relationship Id="rId3" Type="http://schemas.openxmlformats.org/officeDocument/2006/relationships/image" Target="../media/image1.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7.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9.png" /><Relationship Id="rId3" Type="http://schemas.openxmlformats.org/officeDocument/2006/relationships/image" Target="../media/image1.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Plassholder for tekst 3"/>
          <p:cNvSpPr txBox="1"/>
          <p:nvPr/>
        </p:nvSpPr>
        <p:spPr>
          <a:xfrm>
            <a:off x="3806242" y="4068948"/>
            <a:ext cx="5520637" cy="831372"/>
          </a:xfrm>
          <a:prstGeom prst="rect">
            <a:avLst/>
          </a:prstGeom>
          <a:noFill/>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b-NO" sz="2400" b="1" smtClean="0">
                <a:solidFill>
                  <a:schemeClr val="accent1">
                    <a:lumMod val="50000"/>
                  </a:schemeClr>
                </a:solidFill>
              </a:rPr>
              <a:t>Interne revisjoner - brukerveiledning</a:t>
            </a:r>
          </a:p>
          <a:p>
            <a:pPr algn="ctr"/>
            <a:endParaRPr lang="nb-NO" sz="2400" b="1">
              <a:solidFill>
                <a:schemeClr val="accent1">
                  <a:lumMod val="50000"/>
                </a:schemeClr>
              </a:solidFill>
            </a:endParaRPr>
          </a:p>
        </p:txBody>
      </p:sp>
      <p:pic>
        <p:nvPicPr>
          <p:cNvPr id="4" name="Bilde 3" descr="Logo SSHF_CMYK[1].jpg"/>
          <p:cNvPicPr/>
          <p:nvPr/>
        </p:nvPicPr>
        <p:blipFill>
          <a:blip r:embed="rId2"/>
          <a:stretch>
            <a:fillRect/>
          </a:stretch>
        </p:blipFill>
        <p:spPr>
          <a:xfrm>
            <a:off x="8840466" y="383786"/>
            <a:ext cx="3000375" cy="500380"/>
          </a:xfrm>
          <a:prstGeom prst="rect">
            <a:avLst/>
          </a:prstGeom>
        </p:spPr>
      </p:pic>
      <p:sp>
        <p:nvSpPr>
          <p:cNvPr id="5" name="Rektangel 4"/>
          <p:cNvSpPr/>
          <p:nvPr/>
        </p:nvSpPr>
        <p:spPr>
          <a:xfrm>
            <a:off x="2261158" y="2147054"/>
            <a:ext cx="7706276" cy="830997"/>
          </a:xfrm>
          <a:prstGeom prst="rect">
            <a:avLst/>
          </a:prstGeom>
        </p:spPr>
        <p:txBody>
          <a:bodyPr wrap="none">
            <a:spAutoFit/>
          </a:bodyPr>
          <a:lstStyle/>
          <a:p>
            <a:pPr algn="ctr"/>
            <a:r>
              <a:rPr lang="nb-NO" sz="4800" b="1">
                <a:solidFill>
                  <a:schemeClr val="accent1">
                    <a:lumMod val="75000"/>
                  </a:schemeClr>
                </a:solidFill>
              </a:rPr>
              <a:t>Modul for </a:t>
            </a:r>
            <a:r>
              <a:rPr lang="nb-NO" sz="4800" b="1" smtClean="0">
                <a:solidFill>
                  <a:schemeClr val="accent1">
                    <a:lumMod val="75000"/>
                  </a:schemeClr>
                </a:solidFill>
              </a:rPr>
              <a:t>revisjoner og tilsyn</a:t>
            </a:r>
            <a:endParaRPr lang="nb-NO" sz="4800" b="1">
              <a:solidFill>
                <a:schemeClr val="accent1">
                  <a:lumMod val="75000"/>
                </a:schemeClr>
              </a:solidFill>
            </a:endParaRPr>
          </a:p>
        </p:txBody>
      </p:sp>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87" y="4138617"/>
            <a:ext cx="2867025" cy="2286000"/>
          </a:xfrm>
          <a:prstGeom prst="rect">
            <a:avLst/>
          </a:prstGeom>
        </p:spPr>
      </p:pic>
    </p:spTree>
    <p:extLst>
      <p:ext uri="{BB962C8B-B14F-4D97-AF65-F5344CB8AC3E}">
        <p14:creationId xmlns:p14="http://schemas.microsoft.com/office/powerpoint/2010/main" val="2389924928"/>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kstSylinder 3"/>
          <p:cNvSpPr txBox="1"/>
          <p:nvPr/>
        </p:nvSpPr>
        <p:spPr>
          <a:xfrm>
            <a:off x="386443" y="585107"/>
            <a:ext cx="3162917" cy="461665"/>
          </a:xfrm>
          <a:prstGeom prst="rect">
            <a:avLst/>
          </a:prstGeom>
          <a:noFill/>
        </p:spPr>
        <p:txBody>
          <a:bodyPr wrap="none" rtlCol="0">
            <a:spAutoFit/>
          </a:bodyPr>
          <a:lstStyle/>
          <a:p>
            <a:r>
              <a:rPr lang="nb-NO" sz="2400" b="1" smtClean="0">
                <a:solidFill>
                  <a:schemeClr val="accent1">
                    <a:lumMod val="75000"/>
                  </a:schemeClr>
                </a:solidFill>
              </a:rPr>
              <a:t>Plan for revisjonsdagen</a:t>
            </a:r>
            <a:endParaRPr lang="nb-NO" sz="2400" b="1">
              <a:solidFill>
                <a:schemeClr val="accent1">
                  <a:lumMod val="75000"/>
                </a:schemeClr>
              </a:solidFill>
            </a:endParaRPr>
          </a:p>
        </p:txBody>
      </p:sp>
      <p:sp>
        <p:nvSpPr>
          <p:cNvPr id="6" name="TekstSylinder 5"/>
          <p:cNvSpPr txBox="1"/>
          <p:nvPr/>
        </p:nvSpPr>
        <p:spPr>
          <a:xfrm>
            <a:off x="480572" y="1216892"/>
            <a:ext cx="2757927" cy="4801314"/>
          </a:xfrm>
          <a:prstGeom prst="rect">
            <a:avLst/>
          </a:prstGeom>
          <a:noFill/>
          <a:ln w="28575">
            <a:noFill/>
          </a:ln>
        </p:spPr>
        <p:txBody>
          <a:bodyPr wrap="square" rtlCol="0">
            <a:spAutoFit/>
          </a:bodyPr>
          <a:lstStyle/>
          <a:p>
            <a:r>
              <a:rPr lang="nb-NO" sz="1700" smtClean="0">
                <a:solidFill>
                  <a:schemeClr val="accent1">
                    <a:lumMod val="75000"/>
                  </a:schemeClr>
                </a:solidFill>
              </a:rPr>
              <a:t>I forkant av revisjonen sendes det ut en </a:t>
            </a:r>
            <a:r>
              <a:rPr lang="nb-NO" sz="1700">
                <a:solidFill>
                  <a:schemeClr val="accent1">
                    <a:lumMod val="75000"/>
                  </a:schemeClr>
                </a:solidFill>
              </a:rPr>
              <a:t>p</a:t>
            </a:r>
            <a:r>
              <a:rPr lang="nb-NO" sz="1700" smtClean="0">
                <a:solidFill>
                  <a:schemeClr val="accent1">
                    <a:lumMod val="75000"/>
                  </a:schemeClr>
                </a:solidFill>
              </a:rPr>
              <a:t>lan for gjennomføring.</a:t>
            </a:r>
          </a:p>
          <a:p>
            <a:endParaRPr lang="nb-NO" sz="1700">
              <a:solidFill>
                <a:schemeClr val="accent1">
                  <a:lumMod val="75000"/>
                </a:schemeClr>
              </a:solidFill>
            </a:endParaRPr>
          </a:p>
          <a:p>
            <a:r>
              <a:rPr lang="nb-NO" sz="1700" smtClean="0">
                <a:solidFill>
                  <a:schemeClr val="accent1">
                    <a:lumMod val="75000"/>
                  </a:schemeClr>
                </a:solidFill>
              </a:rPr>
              <a:t>Denne sendes til alle som blir involvert på revisjonsdagen. </a:t>
            </a:r>
          </a:p>
          <a:p>
            <a:endParaRPr lang="nb-NO" sz="1700" smtClean="0">
              <a:solidFill>
                <a:schemeClr val="accent1">
                  <a:lumMod val="75000"/>
                </a:schemeClr>
              </a:solidFill>
            </a:endParaRPr>
          </a:p>
          <a:p>
            <a:r>
              <a:rPr lang="nb-NO" sz="1700" smtClean="0">
                <a:solidFill>
                  <a:schemeClr val="accent1">
                    <a:lumMod val="75000"/>
                  </a:schemeClr>
                </a:solidFill>
              </a:rPr>
              <a:t>Plan for dagen vil fremkomme i en oppdatert versjon av dokumentet «Revisjonsvarsel».</a:t>
            </a:r>
          </a:p>
          <a:p>
            <a:endParaRPr lang="nb-NO" sz="1700" smtClean="0">
              <a:solidFill>
                <a:schemeClr val="accent1">
                  <a:lumMod val="75000"/>
                </a:schemeClr>
              </a:solidFill>
            </a:endParaRPr>
          </a:p>
          <a:p>
            <a:r>
              <a:rPr lang="nb-NO" sz="1700" smtClean="0">
                <a:solidFill>
                  <a:schemeClr val="accent1">
                    <a:lumMod val="75000"/>
                  </a:schemeClr>
                </a:solidFill>
              </a:rPr>
              <a:t>Utsendelse beskrives i</a:t>
            </a:r>
          </a:p>
          <a:p>
            <a:r>
              <a:rPr lang="nb-NO" sz="1700" smtClean="0">
                <a:solidFill>
                  <a:schemeClr val="accent1">
                    <a:lumMod val="75000"/>
                  </a:schemeClr>
                </a:solidFill>
              </a:rPr>
              <a:t>bilde 7 – Revisjonsvarsel.</a:t>
            </a:r>
          </a:p>
          <a:p>
            <a:endParaRPr lang="nb-NO" sz="1700">
              <a:solidFill>
                <a:schemeClr val="accent1">
                  <a:lumMod val="75000"/>
                </a:schemeClr>
              </a:solidFill>
            </a:endParaRPr>
          </a:p>
          <a:p>
            <a:endParaRPr lang="nb-NO" sz="1700" b="1" smtClean="0">
              <a:solidFill>
                <a:schemeClr val="accent1">
                  <a:lumMod val="75000"/>
                </a:schemeClr>
              </a:solidFill>
            </a:endParaRPr>
          </a:p>
          <a:p>
            <a:r>
              <a:rPr lang="nb-NO" sz="1700" b="1" smtClean="0">
                <a:solidFill>
                  <a:schemeClr val="accent1">
                    <a:lumMod val="75000"/>
                  </a:schemeClr>
                </a:solidFill>
              </a:rPr>
              <a:t>NB! Ikke ta med lenke til saken</a:t>
            </a:r>
            <a:r>
              <a:rPr lang="nb-NO" sz="1700" smtClean="0">
                <a:solidFill>
                  <a:schemeClr val="accent1">
                    <a:lumMod val="75000"/>
                  </a:schemeClr>
                </a:solidFill>
              </a:rPr>
              <a:t>.</a:t>
            </a:r>
            <a:endParaRPr lang="nb-NO" sz="1700">
              <a:solidFill>
                <a:schemeClr val="accent1">
                  <a:lumMod val="75000"/>
                </a:schemeClr>
              </a:solidFill>
            </a:endParaRPr>
          </a:p>
        </p:txBody>
      </p:sp>
      <p:pic>
        <p:nvPicPr>
          <p:cNvPr id="3" name="Bilde 2"/>
          <p:cNvPicPr>
            <a:picLocks noChangeAspect="1"/>
          </p:cNvPicPr>
          <p:nvPr/>
        </p:nvPicPr>
        <p:blipFill>
          <a:blip r:embed="rId2"/>
          <a:stretch>
            <a:fillRect/>
          </a:stretch>
        </p:blipFill>
        <p:spPr>
          <a:xfrm>
            <a:off x="3549360" y="1495166"/>
            <a:ext cx="8335879" cy="3973867"/>
          </a:xfrm>
          <a:prstGeom prst="rect">
            <a:avLst/>
          </a:prstGeom>
        </p:spPr>
      </p:pic>
      <p:sp>
        <p:nvSpPr>
          <p:cNvPr id="7" name="TekstSylinder 6"/>
          <p:cNvSpPr txBox="1"/>
          <p:nvPr/>
        </p:nvSpPr>
        <p:spPr>
          <a:xfrm>
            <a:off x="10300691" y="1414112"/>
            <a:ext cx="301686" cy="369332"/>
          </a:xfrm>
          <a:prstGeom prst="rect">
            <a:avLst/>
          </a:prstGeom>
          <a:noFill/>
        </p:spPr>
        <p:txBody>
          <a:bodyPr wrap="none" rtlCol="0">
            <a:spAutoFit/>
          </a:bodyPr>
          <a:lstStyle/>
          <a:p>
            <a:r>
              <a:rPr lang="nb-NO" smtClean="0">
                <a:solidFill>
                  <a:schemeClr val="accent1">
                    <a:lumMod val="75000"/>
                  </a:schemeClr>
                </a:solidFill>
              </a:rPr>
              <a:t>1</a:t>
            </a:r>
            <a:endParaRPr lang="nb-NO">
              <a:solidFill>
                <a:schemeClr val="accent1">
                  <a:lumMod val="75000"/>
                </a:schemeClr>
              </a:solidFill>
              <a:effectLst/>
            </a:endParaRPr>
          </a:p>
        </p:txBody>
      </p:sp>
      <p:sp>
        <p:nvSpPr>
          <p:cNvPr id="8" name="TekstSylinder 7"/>
          <p:cNvSpPr txBox="1"/>
          <p:nvPr/>
        </p:nvSpPr>
        <p:spPr>
          <a:xfrm>
            <a:off x="5111247" y="2796448"/>
            <a:ext cx="301686" cy="369332"/>
          </a:xfrm>
          <a:prstGeom prst="rect">
            <a:avLst/>
          </a:prstGeom>
          <a:noFill/>
        </p:spPr>
        <p:txBody>
          <a:bodyPr wrap="square" rtlCol="0">
            <a:spAutoFit/>
          </a:bodyPr>
          <a:lstStyle/>
          <a:p>
            <a:r>
              <a:rPr lang="nb-NO">
                <a:solidFill>
                  <a:schemeClr val="accent1">
                    <a:lumMod val="75000"/>
                  </a:schemeClr>
                </a:solidFill>
              </a:rPr>
              <a:t>2</a:t>
            </a:r>
          </a:p>
        </p:txBody>
      </p:sp>
      <p:sp>
        <p:nvSpPr>
          <p:cNvPr id="9" name="TekstSylinder 8"/>
          <p:cNvSpPr txBox="1"/>
          <p:nvPr/>
        </p:nvSpPr>
        <p:spPr>
          <a:xfrm>
            <a:off x="7717299" y="2537780"/>
            <a:ext cx="301686" cy="369332"/>
          </a:xfrm>
          <a:prstGeom prst="rect">
            <a:avLst/>
          </a:prstGeom>
          <a:noFill/>
        </p:spPr>
        <p:txBody>
          <a:bodyPr wrap="square" rtlCol="0">
            <a:spAutoFit/>
          </a:bodyPr>
          <a:lstStyle/>
          <a:p>
            <a:r>
              <a:rPr lang="nb-NO" smtClean="0">
                <a:solidFill>
                  <a:schemeClr val="accent1">
                    <a:lumMod val="75000"/>
                  </a:schemeClr>
                </a:solidFill>
              </a:rPr>
              <a:t>3</a:t>
            </a:r>
            <a:endParaRPr lang="nb-NO">
              <a:solidFill>
                <a:schemeClr val="accent1">
                  <a:lumMod val="75000"/>
                </a:schemeClr>
              </a:solidFill>
              <a:effectLst/>
            </a:endParaRPr>
          </a:p>
        </p:txBody>
      </p:sp>
      <p:sp>
        <p:nvSpPr>
          <p:cNvPr id="10" name="TekstSylinder 9"/>
          <p:cNvSpPr txBox="1"/>
          <p:nvPr/>
        </p:nvSpPr>
        <p:spPr>
          <a:xfrm>
            <a:off x="5278270" y="4971766"/>
            <a:ext cx="301686" cy="369332"/>
          </a:xfrm>
          <a:prstGeom prst="rect">
            <a:avLst/>
          </a:prstGeom>
          <a:noFill/>
        </p:spPr>
        <p:txBody>
          <a:bodyPr wrap="square" rtlCol="0">
            <a:spAutoFit/>
          </a:bodyPr>
          <a:lstStyle/>
          <a:p>
            <a:r>
              <a:rPr lang="nb-NO" smtClean="0">
                <a:solidFill>
                  <a:schemeClr val="accent1">
                    <a:lumMod val="75000"/>
                  </a:schemeClr>
                </a:solidFill>
              </a:rPr>
              <a:t>4</a:t>
            </a:r>
            <a:endParaRPr lang="nb-NO">
              <a:solidFill>
                <a:schemeClr val="accent1">
                  <a:lumMod val="75000"/>
                </a:schemeClr>
              </a:solidFill>
              <a:effectLst/>
            </a:endParaRPr>
          </a:p>
        </p:txBody>
      </p:sp>
    </p:spTree>
    <p:extLst>
      <p:ext uri="{BB962C8B-B14F-4D97-AF65-F5344CB8AC3E}">
        <p14:creationId xmlns:p14="http://schemas.microsoft.com/office/powerpoint/2010/main" val="3919026099"/>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uppe 3"/>
          <p:cNvGrpSpPr/>
          <p:nvPr/>
        </p:nvGrpSpPr>
        <p:grpSpPr>
          <a:xfrm>
            <a:off x="767442" y="328660"/>
            <a:ext cx="11015136" cy="5960411"/>
            <a:chOff x="767442" y="328660"/>
            <a:chExt cx="11015136" cy="5960411"/>
          </a:xfrm>
        </p:grpSpPr>
        <p:pic>
          <p:nvPicPr>
            <p:cNvPr id="2" name="Bilde 1"/>
            <p:cNvPicPr>
              <a:picLocks noChangeAspect="1"/>
            </p:cNvPicPr>
            <p:nvPr/>
          </p:nvPicPr>
          <p:blipFill>
            <a:blip r:embed="rId2"/>
            <a:stretch>
              <a:fillRect/>
            </a:stretch>
          </p:blipFill>
          <p:spPr>
            <a:xfrm>
              <a:off x="3861864" y="1339398"/>
              <a:ext cx="7920714" cy="3842202"/>
            </a:xfrm>
            <a:prstGeom prst="rect">
              <a:avLst/>
            </a:prstGeom>
          </p:spPr>
        </p:pic>
        <p:sp>
          <p:nvSpPr>
            <p:cNvPr id="6" name="TekstSylinder 5"/>
            <p:cNvSpPr txBox="1"/>
            <p:nvPr/>
          </p:nvSpPr>
          <p:spPr>
            <a:xfrm>
              <a:off x="767443" y="604157"/>
              <a:ext cx="1389291" cy="461665"/>
            </a:xfrm>
            <a:prstGeom prst="rect">
              <a:avLst/>
            </a:prstGeom>
            <a:noFill/>
          </p:spPr>
          <p:txBody>
            <a:bodyPr wrap="none" rtlCol="0">
              <a:spAutoFit/>
            </a:bodyPr>
            <a:lstStyle/>
            <a:p>
              <a:r>
                <a:rPr lang="nb-NO" sz="2400" b="1" smtClean="0">
                  <a:solidFill>
                    <a:schemeClr val="accent1">
                      <a:lumMod val="75000"/>
                    </a:schemeClr>
                  </a:solidFill>
                </a:rPr>
                <a:t>Sjekkliste</a:t>
              </a:r>
              <a:endParaRPr lang="nb-NO" sz="2400" b="1">
                <a:solidFill>
                  <a:schemeClr val="accent1">
                    <a:lumMod val="75000"/>
                  </a:schemeClr>
                </a:solidFill>
              </a:endParaRPr>
            </a:p>
          </p:txBody>
        </p:sp>
        <p:sp>
          <p:nvSpPr>
            <p:cNvPr id="7" name="TekstSylinder 6"/>
            <p:cNvSpPr txBox="1"/>
            <p:nvPr/>
          </p:nvSpPr>
          <p:spPr>
            <a:xfrm>
              <a:off x="767442" y="1226147"/>
              <a:ext cx="2426861" cy="5062924"/>
            </a:xfrm>
            <a:prstGeom prst="rect">
              <a:avLst/>
            </a:prstGeom>
            <a:noFill/>
            <a:ln w="28575">
              <a:noFill/>
            </a:ln>
          </p:spPr>
          <p:txBody>
            <a:bodyPr wrap="square" rtlCol="0">
              <a:spAutoFit/>
            </a:bodyPr>
            <a:lstStyle/>
            <a:p>
              <a:endParaRPr lang="nb-NO" sz="1700">
                <a:solidFill>
                  <a:schemeClr val="accent1">
                    <a:lumMod val="75000"/>
                  </a:schemeClr>
                </a:solidFill>
              </a:endParaRPr>
            </a:p>
            <a:p>
              <a:pPr marL="342900" indent="-342900">
                <a:buFont typeface="+mj-lt"/>
                <a:buAutoNum type="arabicPeriod"/>
              </a:pPr>
              <a:r>
                <a:rPr lang="nb-NO" sz="1700" smtClean="0">
                  <a:solidFill>
                    <a:schemeClr val="accent1">
                      <a:lumMod val="75000"/>
                    </a:schemeClr>
                  </a:solidFill>
                </a:rPr>
                <a:t>På arkfanen «Sjekkliste» kan du lage </a:t>
              </a:r>
              <a:r>
                <a:rPr lang="nb-NO" sz="1700">
                  <a:solidFill>
                    <a:schemeClr val="accent1">
                      <a:lumMod val="75000"/>
                    </a:schemeClr>
                  </a:solidFill>
                </a:rPr>
                <a:t>deg en liste over spørsmål du har tenkt å stille til de som </a:t>
              </a:r>
              <a:r>
                <a:rPr lang="nb-NO" sz="1700" smtClean="0">
                  <a:solidFill>
                    <a:schemeClr val="accent1">
                      <a:lumMod val="75000"/>
                    </a:schemeClr>
                  </a:solidFill>
                </a:rPr>
                <a:t>intervjues.</a:t>
              </a:r>
              <a:br>
                <a:rPr lang="nb-NO" sz="1700" smtClean="0">
                  <a:solidFill>
                    <a:schemeClr val="accent1">
                      <a:lumMod val="75000"/>
                    </a:schemeClr>
                  </a:solidFill>
                </a:rPr>
              </a:br>
              <a:r>
                <a:rPr lang="nb-NO" sz="1700" smtClean="0">
                  <a:solidFill>
                    <a:schemeClr val="accent1">
                      <a:lumMod val="75000"/>
                    </a:schemeClr>
                  </a:solidFill>
                </a:rPr>
                <a:t>Legg til nytt element ved å klikke på «grønn +» til høyre i bildet.</a:t>
              </a:r>
              <a:br>
                <a:rPr lang="nb-NO" sz="1700" smtClean="0">
                  <a:solidFill>
                    <a:schemeClr val="accent1">
                      <a:lumMod val="75000"/>
                    </a:schemeClr>
                  </a:solidFill>
                </a:rPr>
              </a:br>
              <a:r>
                <a:rPr lang="nb-NO" sz="1700" smtClean="0">
                  <a:solidFill>
                    <a:schemeClr val="accent1">
                      <a:lumMod val="75000"/>
                    </a:schemeClr>
                  </a:solidFill>
                </a:rPr>
                <a:t> </a:t>
              </a:r>
            </a:p>
            <a:p>
              <a:pPr marL="342900" indent="-342900">
                <a:buFont typeface="+mj-lt"/>
                <a:buAutoNum type="arabicPeriod"/>
              </a:pPr>
              <a:r>
                <a:rPr lang="nb-NO" sz="1700" smtClean="0">
                  <a:solidFill>
                    <a:schemeClr val="accent1">
                      <a:lumMod val="75000"/>
                    </a:schemeClr>
                  </a:solidFill>
                </a:rPr>
                <a:t>I feltet for verifikasjoner kan du notere deg hva du ønsker å kikke nærmere på i forhold til dokumentasjon. </a:t>
              </a:r>
            </a:p>
            <a:p>
              <a:endParaRPr lang="nb-NO" sz="1700">
                <a:solidFill>
                  <a:schemeClr val="accent1">
                    <a:lumMod val="75000"/>
                  </a:schemeClr>
                </a:solidFill>
              </a:endParaRPr>
            </a:p>
          </p:txBody>
        </p:sp>
        <p:sp>
          <p:nvSpPr>
            <p:cNvPr id="12" name="TekstSylinder 11"/>
            <p:cNvSpPr txBox="1"/>
            <p:nvPr/>
          </p:nvSpPr>
          <p:spPr>
            <a:xfrm>
              <a:off x="3487655" y="2618753"/>
              <a:ext cx="241927" cy="369332"/>
            </a:xfrm>
            <a:prstGeom prst="rect">
              <a:avLst/>
            </a:prstGeom>
            <a:noFill/>
          </p:spPr>
          <p:txBody>
            <a:bodyPr wrap="square" rtlCol="0">
              <a:spAutoFit/>
            </a:bodyPr>
            <a:lstStyle/>
            <a:p>
              <a:r>
                <a:rPr lang="nb-NO" smtClean="0">
                  <a:solidFill>
                    <a:schemeClr val="accent1">
                      <a:lumMod val="75000"/>
                    </a:schemeClr>
                  </a:solidFill>
                </a:rPr>
                <a:t>1</a:t>
              </a:r>
              <a:endParaRPr lang="nb-NO">
                <a:solidFill>
                  <a:schemeClr val="accent1">
                    <a:lumMod val="75000"/>
                  </a:schemeClr>
                </a:solidFill>
                <a:effectLst/>
              </a:endParaRPr>
            </a:p>
          </p:txBody>
        </p:sp>
        <p:sp>
          <p:nvSpPr>
            <p:cNvPr id="13" name="TekstSylinder 12"/>
            <p:cNvSpPr txBox="1"/>
            <p:nvPr/>
          </p:nvSpPr>
          <p:spPr>
            <a:xfrm>
              <a:off x="3542928" y="4422144"/>
              <a:ext cx="295503" cy="369332"/>
            </a:xfrm>
            <a:prstGeom prst="rect">
              <a:avLst/>
            </a:prstGeom>
            <a:noFill/>
          </p:spPr>
          <p:txBody>
            <a:bodyPr wrap="square" rtlCol="0">
              <a:spAutoFit/>
            </a:bodyPr>
            <a:lstStyle/>
            <a:p>
              <a:r>
                <a:rPr lang="nb-NO">
                  <a:solidFill>
                    <a:schemeClr val="accent1">
                      <a:lumMod val="75000"/>
                    </a:schemeClr>
                  </a:solidFill>
                </a:rPr>
                <a:t>2</a:t>
              </a:r>
            </a:p>
          </p:txBody>
        </p:sp>
        <p:pic>
          <p:nvPicPr>
            <p:cNvPr id="15" name="Bilde 14" descr="Logo SSHF_CMYK[1].jpg"/>
            <p:cNvPicPr/>
            <p:nvPr/>
          </p:nvPicPr>
          <p:blipFill>
            <a:blip r:embed="rId3"/>
            <a:stretch>
              <a:fillRect/>
            </a:stretch>
          </p:blipFill>
          <p:spPr>
            <a:xfrm>
              <a:off x="10177272" y="328660"/>
              <a:ext cx="1471545" cy="283726"/>
            </a:xfrm>
            <a:prstGeom prst="rect">
              <a:avLst/>
            </a:prstGeom>
          </p:spPr>
        </p:pic>
        <p:sp>
          <p:nvSpPr>
            <p:cNvPr id="16" name="Rektangel 15"/>
            <p:cNvSpPr/>
            <p:nvPr/>
          </p:nvSpPr>
          <p:spPr>
            <a:xfrm>
              <a:off x="3908729" y="2159423"/>
              <a:ext cx="7826983" cy="207034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7" name="Rektangel 16"/>
            <p:cNvSpPr/>
            <p:nvPr/>
          </p:nvSpPr>
          <p:spPr>
            <a:xfrm>
              <a:off x="3908729" y="4330780"/>
              <a:ext cx="7826983" cy="7498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8" name="Rektangel 17"/>
            <p:cNvSpPr/>
            <p:nvPr/>
          </p:nvSpPr>
          <p:spPr>
            <a:xfrm>
              <a:off x="6096002" y="1995455"/>
              <a:ext cx="596677" cy="18000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4" name="Rektangel 13"/>
            <p:cNvSpPr/>
            <p:nvPr/>
          </p:nvSpPr>
          <p:spPr>
            <a:xfrm>
              <a:off x="10963387" y="2159423"/>
              <a:ext cx="578480" cy="20047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grpSp>
    </p:spTree>
    <p:extLst>
      <p:ext uri="{BB962C8B-B14F-4D97-AF65-F5344CB8AC3E}">
        <p14:creationId xmlns:p14="http://schemas.microsoft.com/office/powerpoint/2010/main" val="486802657"/>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Bilde 1"/>
          <p:cNvPicPr>
            <a:picLocks noChangeAspect="1"/>
          </p:cNvPicPr>
          <p:nvPr/>
        </p:nvPicPr>
        <p:blipFill>
          <a:blip r:embed="rId2"/>
          <a:stretch>
            <a:fillRect/>
          </a:stretch>
        </p:blipFill>
        <p:spPr>
          <a:xfrm>
            <a:off x="3805454" y="1144335"/>
            <a:ext cx="8177875" cy="3769896"/>
          </a:xfrm>
          <a:prstGeom prst="rect">
            <a:avLst/>
          </a:prstGeom>
        </p:spPr>
      </p:pic>
      <p:sp>
        <p:nvSpPr>
          <p:cNvPr id="4" name="TekstSylinder 3"/>
          <p:cNvSpPr txBox="1"/>
          <p:nvPr/>
        </p:nvSpPr>
        <p:spPr>
          <a:xfrm>
            <a:off x="648041" y="1457141"/>
            <a:ext cx="2458414" cy="2708434"/>
          </a:xfrm>
          <a:prstGeom prst="rect">
            <a:avLst/>
          </a:prstGeom>
          <a:noFill/>
        </p:spPr>
        <p:txBody>
          <a:bodyPr wrap="square" rtlCol="0">
            <a:spAutoFit/>
          </a:bodyPr>
          <a:lstStyle/>
          <a:p>
            <a:pPr marL="342900" indent="-342900">
              <a:buAutoNum type="arabicPeriod"/>
            </a:pPr>
            <a:r>
              <a:rPr lang="nb-NO" sz="1700" smtClean="0">
                <a:solidFill>
                  <a:schemeClr val="accent1">
                    <a:lumMod val="75000"/>
                  </a:schemeClr>
                </a:solidFill>
              </a:rPr>
              <a:t>Funn som følge av revisjonen listes opp ved å klikke </a:t>
            </a:r>
            <a:r>
              <a:rPr lang="nb-NO" sz="1700">
                <a:solidFill>
                  <a:schemeClr val="accent1">
                    <a:lumMod val="75000"/>
                  </a:schemeClr>
                </a:solidFill>
              </a:rPr>
              <a:t>på «grønn +» til høyre i bildet</a:t>
            </a:r>
            <a:r>
              <a:rPr lang="nb-NO" sz="1700" smtClean="0">
                <a:solidFill>
                  <a:schemeClr val="accent1">
                    <a:lumMod val="75000"/>
                  </a:schemeClr>
                </a:solidFill>
              </a:rPr>
              <a:t>.</a:t>
            </a:r>
          </a:p>
          <a:p>
            <a:pPr indent="-93662"/>
            <a:endParaRPr lang="nb-NO" sz="1700">
              <a:solidFill>
                <a:schemeClr val="accent1">
                  <a:lumMod val="75000"/>
                </a:schemeClr>
              </a:solidFill>
            </a:endParaRPr>
          </a:p>
          <a:p>
            <a:pPr marL="249238" indent="-342900">
              <a:buAutoNum type="arabicPeriod" startAt="2"/>
            </a:pPr>
            <a:r>
              <a:rPr lang="nb-NO" sz="1700" smtClean="0">
                <a:solidFill>
                  <a:schemeClr val="accent1">
                    <a:lumMod val="75000"/>
                  </a:schemeClr>
                </a:solidFill>
              </a:rPr>
              <a:t>Vedleggene refererer</a:t>
            </a:r>
          </a:p>
          <a:p>
            <a:r>
              <a:rPr lang="nb-NO" sz="1700" smtClean="0">
                <a:solidFill>
                  <a:schemeClr val="accent1">
                    <a:lumMod val="75000"/>
                  </a:schemeClr>
                </a:solidFill>
              </a:rPr>
              <a:t>       til relevante</a:t>
            </a:r>
          </a:p>
          <a:p>
            <a:r>
              <a:rPr lang="nb-NO" sz="1700">
                <a:solidFill>
                  <a:schemeClr val="accent1">
                    <a:lumMod val="75000"/>
                  </a:schemeClr>
                </a:solidFill>
              </a:rPr>
              <a:t> </a:t>
            </a:r>
            <a:r>
              <a:rPr lang="nb-NO" sz="1700" smtClean="0">
                <a:solidFill>
                  <a:schemeClr val="accent1">
                    <a:lumMod val="75000"/>
                  </a:schemeClr>
                </a:solidFill>
              </a:rPr>
              <a:t>      dokumenter.</a:t>
            </a:r>
            <a:br>
              <a:rPr lang="nb-NO" sz="1700">
                <a:solidFill>
                  <a:schemeClr val="accent1">
                    <a:lumMod val="75000"/>
                  </a:schemeClr>
                </a:solidFill>
              </a:rPr>
            </a:br>
            <a:endParaRPr lang="nb-NO" sz="1700">
              <a:solidFill>
                <a:schemeClr val="accent1">
                  <a:lumMod val="75000"/>
                </a:schemeClr>
              </a:solidFill>
            </a:endParaRPr>
          </a:p>
        </p:txBody>
      </p:sp>
      <p:sp>
        <p:nvSpPr>
          <p:cNvPr id="5" name="TekstSylinder 4"/>
          <p:cNvSpPr txBox="1"/>
          <p:nvPr/>
        </p:nvSpPr>
        <p:spPr>
          <a:xfrm>
            <a:off x="767443" y="604157"/>
            <a:ext cx="821059" cy="461665"/>
          </a:xfrm>
          <a:prstGeom prst="rect">
            <a:avLst/>
          </a:prstGeom>
          <a:noFill/>
        </p:spPr>
        <p:txBody>
          <a:bodyPr wrap="none" rtlCol="0">
            <a:spAutoFit/>
          </a:bodyPr>
          <a:lstStyle/>
          <a:p>
            <a:r>
              <a:rPr lang="nb-NO" sz="2400" b="1" smtClean="0">
                <a:solidFill>
                  <a:schemeClr val="accent1">
                    <a:lumMod val="75000"/>
                  </a:schemeClr>
                </a:solidFill>
              </a:rPr>
              <a:t>Funn</a:t>
            </a:r>
            <a:endParaRPr lang="nb-NO" sz="2400" b="1">
              <a:solidFill>
                <a:schemeClr val="accent1">
                  <a:lumMod val="75000"/>
                </a:schemeClr>
              </a:solidFill>
            </a:endParaRPr>
          </a:p>
        </p:txBody>
      </p:sp>
      <p:pic>
        <p:nvPicPr>
          <p:cNvPr id="7" name="Bilde 6" descr="Logo SSHF_CMYK[1].jpg"/>
          <p:cNvPicPr/>
          <p:nvPr/>
        </p:nvPicPr>
        <p:blipFill>
          <a:blip r:embed="rId3"/>
          <a:stretch>
            <a:fillRect/>
          </a:stretch>
        </p:blipFill>
        <p:spPr>
          <a:xfrm>
            <a:off x="10177272" y="328660"/>
            <a:ext cx="1471545" cy="283726"/>
          </a:xfrm>
          <a:prstGeom prst="rect">
            <a:avLst/>
          </a:prstGeom>
        </p:spPr>
      </p:pic>
      <p:sp>
        <p:nvSpPr>
          <p:cNvPr id="12" name="Rektangel 11"/>
          <p:cNvSpPr/>
          <p:nvPr/>
        </p:nvSpPr>
        <p:spPr>
          <a:xfrm>
            <a:off x="3751878" y="1872163"/>
            <a:ext cx="8167406" cy="18175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3" name="Rektangel 12"/>
          <p:cNvSpPr/>
          <p:nvPr/>
        </p:nvSpPr>
        <p:spPr>
          <a:xfrm>
            <a:off x="3751878" y="3930744"/>
            <a:ext cx="7896939" cy="137847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4" name="Rektangel 13"/>
          <p:cNvSpPr/>
          <p:nvPr/>
        </p:nvSpPr>
        <p:spPr>
          <a:xfrm>
            <a:off x="10956757" y="1872162"/>
            <a:ext cx="732484" cy="1882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1" name="Rektangel 10"/>
          <p:cNvSpPr/>
          <p:nvPr/>
        </p:nvSpPr>
        <p:spPr>
          <a:xfrm>
            <a:off x="6084879" y="1702848"/>
            <a:ext cx="414528" cy="17857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5" name="TekstSylinder 14"/>
          <p:cNvSpPr txBox="1"/>
          <p:nvPr/>
        </p:nvSpPr>
        <p:spPr>
          <a:xfrm>
            <a:off x="3509951" y="2060448"/>
            <a:ext cx="241927" cy="369332"/>
          </a:xfrm>
          <a:prstGeom prst="rect">
            <a:avLst/>
          </a:prstGeom>
          <a:noFill/>
        </p:spPr>
        <p:txBody>
          <a:bodyPr wrap="square" rtlCol="0">
            <a:spAutoFit/>
          </a:bodyPr>
          <a:lstStyle/>
          <a:p>
            <a:r>
              <a:rPr lang="nb-NO" smtClean="0">
                <a:solidFill>
                  <a:schemeClr val="accent1">
                    <a:lumMod val="75000"/>
                  </a:schemeClr>
                </a:solidFill>
              </a:rPr>
              <a:t>1</a:t>
            </a:r>
            <a:endParaRPr lang="nb-NO">
              <a:solidFill>
                <a:schemeClr val="accent1">
                  <a:lumMod val="75000"/>
                </a:schemeClr>
              </a:solidFill>
              <a:effectLst/>
            </a:endParaRPr>
          </a:p>
        </p:txBody>
      </p:sp>
      <p:sp>
        <p:nvSpPr>
          <p:cNvPr id="16" name="TekstSylinder 15"/>
          <p:cNvSpPr txBox="1"/>
          <p:nvPr/>
        </p:nvSpPr>
        <p:spPr>
          <a:xfrm>
            <a:off x="3429587" y="4319463"/>
            <a:ext cx="295503" cy="369332"/>
          </a:xfrm>
          <a:prstGeom prst="rect">
            <a:avLst/>
          </a:prstGeom>
          <a:noFill/>
        </p:spPr>
        <p:txBody>
          <a:bodyPr wrap="square" rtlCol="0">
            <a:spAutoFit/>
          </a:bodyPr>
          <a:lstStyle/>
          <a:p>
            <a:r>
              <a:rPr lang="nb-NO">
                <a:solidFill>
                  <a:schemeClr val="accent1">
                    <a:lumMod val="75000"/>
                  </a:schemeClr>
                </a:solidFill>
              </a:rPr>
              <a:t>2</a:t>
            </a:r>
          </a:p>
        </p:txBody>
      </p:sp>
    </p:spTree>
    <p:extLst>
      <p:ext uri="{BB962C8B-B14F-4D97-AF65-F5344CB8AC3E}">
        <p14:creationId xmlns:p14="http://schemas.microsoft.com/office/powerpoint/2010/main" val="2486499440"/>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Gruppe 7"/>
          <p:cNvGrpSpPr/>
          <p:nvPr/>
        </p:nvGrpSpPr>
        <p:grpSpPr>
          <a:xfrm>
            <a:off x="642182" y="604157"/>
            <a:ext cx="11223629" cy="5884969"/>
            <a:chOff x="642182" y="604157"/>
            <a:chExt cx="11223629" cy="5884969"/>
          </a:xfrm>
        </p:grpSpPr>
        <p:pic>
          <p:nvPicPr>
            <p:cNvPr id="4" name="Bilde 3"/>
            <p:cNvPicPr>
              <a:picLocks noChangeAspect="1"/>
            </p:cNvPicPr>
            <p:nvPr/>
          </p:nvPicPr>
          <p:blipFill>
            <a:blip r:embed="rId2"/>
            <a:stretch>
              <a:fillRect/>
            </a:stretch>
          </p:blipFill>
          <p:spPr>
            <a:xfrm>
              <a:off x="4208209" y="1590347"/>
              <a:ext cx="7657602" cy="3852690"/>
            </a:xfrm>
            <a:prstGeom prst="rect">
              <a:avLst/>
            </a:prstGeom>
          </p:spPr>
        </p:pic>
        <p:sp>
          <p:nvSpPr>
            <p:cNvPr id="3" name="TekstSylinder 2"/>
            <p:cNvSpPr txBox="1"/>
            <p:nvPr/>
          </p:nvSpPr>
          <p:spPr>
            <a:xfrm>
              <a:off x="642182" y="1226147"/>
              <a:ext cx="2812218" cy="5262979"/>
            </a:xfrm>
            <a:prstGeom prst="rect">
              <a:avLst/>
            </a:prstGeom>
            <a:noFill/>
            <a:ln w="28575">
              <a:noFill/>
            </a:ln>
          </p:spPr>
          <p:txBody>
            <a:bodyPr wrap="square" rtlCol="0">
              <a:spAutoFit/>
            </a:bodyPr>
            <a:lstStyle/>
            <a:p>
              <a:pPr marL="342900" indent="-342900">
                <a:buFont typeface="+mj-lt"/>
                <a:buAutoNum type="arabicPeriod"/>
              </a:pPr>
              <a:r>
                <a:rPr lang="nb-NO" sz="1400" smtClean="0">
                  <a:solidFill>
                    <a:schemeClr val="accent1">
                      <a:lumMod val="75000"/>
                    </a:schemeClr>
                  </a:solidFill>
                </a:rPr>
                <a:t>Det enkelte funn gis en tittel og kategoriseres etter alternativene i nedtrekksmenyen.   Org. plassering definerer hvilken enhet som har ansvar for å følge opp dette funnet. Status endres i prosessen.</a:t>
              </a:r>
            </a:p>
            <a:p>
              <a:pPr marL="342900" indent="-342900">
                <a:buFont typeface="+mj-lt"/>
                <a:buAutoNum type="arabicPeriod"/>
              </a:pPr>
              <a:endParaRPr lang="nb-NO" sz="1400" smtClean="0">
                <a:solidFill>
                  <a:schemeClr val="accent1">
                    <a:lumMod val="75000"/>
                  </a:schemeClr>
                </a:solidFill>
              </a:endParaRPr>
            </a:p>
            <a:p>
              <a:pPr marL="342900" indent="-342900">
                <a:buFont typeface="+mj-lt"/>
                <a:buAutoNum type="arabicPeriod"/>
              </a:pPr>
              <a:r>
                <a:rPr lang="nb-NO" sz="1400" smtClean="0">
                  <a:solidFill>
                    <a:schemeClr val="accent1">
                      <a:lumMod val="75000"/>
                    </a:schemeClr>
                  </a:solidFill>
                </a:rPr>
                <a:t> Beskriv hvorfor dette vurderes som et avvik/anmerkning/ forbedringsforslag. Revisjonsteamet kan foreslå tiltak, og de setter frist for gjennomføring av tiltak, samt anfører hvilke lover/prosedyrer dette er relatert til.</a:t>
              </a:r>
            </a:p>
            <a:p>
              <a:pPr marL="342900" indent="-342900">
                <a:buFont typeface="+mj-lt"/>
                <a:buAutoNum type="arabicPeriod"/>
              </a:pPr>
              <a:endParaRPr lang="nb-NO" sz="1400" smtClean="0">
                <a:solidFill>
                  <a:schemeClr val="accent1">
                    <a:lumMod val="75000"/>
                  </a:schemeClr>
                </a:solidFill>
              </a:endParaRPr>
            </a:p>
            <a:p>
              <a:pPr marL="342900" indent="-342900">
                <a:buFont typeface="+mj-lt"/>
                <a:buAutoNum type="arabicPeriod"/>
              </a:pPr>
              <a:r>
                <a:rPr lang="nb-NO" sz="1400" smtClean="0">
                  <a:solidFill>
                    <a:schemeClr val="accent1">
                      <a:lumMod val="75000"/>
                    </a:schemeClr>
                  </a:solidFill>
                </a:rPr>
                <a:t>Ett eller flere tiltak beskrives for det enkelte funn. Tiltakene kan plasseres organisatorisk i forhold til ansvar for oppfølging.</a:t>
              </a:r>
            </a:p>
            <a:p>
              <a:endParaRPr lang="nb-NO" sz="1400">
                <a:solidFill>
                  <a:schemeClr val="accent1">
                    <a:lumMod val="75000"/>
                  </a:schemeClr>
                </a:solidFill>
              </a:endParaRPr>
            </a:p>
          </p:txBody>
        </p:sp>
        <p:sp>
          <p:nvSpPr>
            <p:cNvPr id="5" name="Rektangel 4"/>
            <p:cNvSpPr/>
            <p:nvPr/>
          </p:nvSpPr>
          <p:spPr>
            <a:xfrm>
              <a:off x="4208209" y="2331453"/>
              <a:ext cx="7657602" cy="220311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6" name="Rektangel 5"/>
            <p:cNvSpPr/>
            <p:nvPr/>
          </p:nvSpPr>
          <p:spPr>
            <a:xfrm>
              <a:off x="4208210" y="4636170"/>
              <a:ext cx="7657601" cy="105343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7" name="Rektangel 6"/>
            <p:cNvSpPr/>
            <p:nvPr/>
          </p:nvSpPr>
          <p:spPr>
            <a:xfrm>
              <a:off x="4208209" y="1606445"/>
              <a:ext cx="7657602" cy="6234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9" name="TekstSylinder 8"/>
            <p:cNvSpPr txBox="1"/>
            <p:nvPr/>
          </p:nvSpPr>
          <p:spPr>
            <a:xfrm>
              <a:off x="3764954" y="1637946"/>
              <a:ext cx="241927" cy="369332"/>
            </a:xfrm>
            <a:prstGeom prst="rect">
              <a:avLst/>
            </a:prstGeom>
            <a:noFill/>
          </p:spPr>
          <p:txBody>
            <a:bodyPr wrap="square" rtlCol="0">
              <a:spAutoFit/>
            </a:bodyPr>
            <a:lstStyle/>
            <a:p>
              <a:r>
                <a:rPr lang="nb-NO" smtClean="0">
                  <a:solidFill>
                    <a:schemeClr val="accent1">
                      <a:lumMod val="75000"/>
                    </a:schemeClr>
                  </a:solidFill>
                </a:rPr>
                <a:t>1</a:t>
              </a:r>
              <a:endParaRPr lang="nb-NO">
                <a:solidFill>
                  <a:schemeClr val="accent1">
                    <a:lumMod val="75000"/>
                  </a:schemeClr>
                </a:solidFill>
                <a:effectLst/>
              </a:endParaRPr>
            </a:p>
          </p:txBody>
        </p:sp>
        <p:sp>
          <p:nvSpPr>
            <p:cNvPr id="10" name="TekstSylinder 9"/>
            <p:cNvSpPr txBox="1"/>
            <p:nvPr/>
          </p:nvSpPr>
          <p:spPr>
            <a:xfrm>
              <a:off x="3764954" y="5061590"/>
              <a:ext cx="295503" cy="369332"/>
            </a:xfrm>
            <a:prstGeom prst="rect">
              <a:avLst/>
            </a:prstGeom>
            <a:noFill/>
          </p:spPr>
          <p:txBody>
            <a:bodyPr wrap="square" rtlCol="0">
              <a:spAutoFit/>
            </a:bodyPr>
            <a:lstStyle/>
            <a:p>
              <a:r>
                <a:rPr lang="nb-NO">
                  <a:solidFill>
                    <a:schemeClr val="accent1">
                      <a:lumMod val="75000"/>
                    </a:schemeClr>
                  </a:solidFill>
                </a:rPr>
                <a:t>3</a:t>
              </a:r>
            </a:p>
          </p:txBody>
        </p:sp>
        <p:sp>
          <p:nvSpPr>
            <p:cNvPr id="13" name="TekstSylinder 12"/>
            <p:cNvSpPr txBox="1"/>
            <p:nvPr/>
          </p:nvSpPr>
          <p:spPr>
            <a:xfrm>
              <a:off x="3764954" y="2381020"/>
              <a:ext cx="295503" cy="369332"/>
            </a:xfrm>
            <a:prstGeom prst="rect">
              <a:avLst/>
            </a:prstGeom>
            <a:noFill/>
          </p:spPr>
          <p:txBody>
            <a:bodyPr wrap="square" rtlCol="0">
              <a:spAutoFit/>
            </a:bodyPr>
            <a:lstStyle/>
            <a:p>
              <a:r>
                <a:rPr lang="nb-NO">
                  <a:solidFill>
                    <a:schemeClr val="accent1">
                      <a:lumMod val="75000"/>
                    </a:schemeClr>
                  </a:solidFill>
                </a:rPr>
                <a:t>2</a:t>
              </a:r>
            </a:p>
          </p:txBody>
        </p:sp>
        <p:sp>
          <p:nvSpPr>
            <p:cNvPr id="14" name="TekstSylinder 13"/>
            <p:cNvSpPr txBox="1"/>
            <p:nvPr/>
          </p:nvSpPr>
          <p:spPr>
            <a:xfrm>
              <a:off x="767443" y="604157"/>
              <a:ext cx="1569789" cy="461665"/>
            </a:xfrm>
            <a:prstGeom prst="rect">
              <a:avLst/>
            </a:prstGeom>
            <a:noFill/>
          </p:spPr>
          <p:txBody>
            <a:bodyPr wrap="none" rtlCol="0">
              <a:spAutoFit/>
            </a:bodyPr>
            <a:lstStyle/>
            <a:p>
              <a:r>
                <a:rPr lang="nb-NO" sz="2400" b="1" smtClean="0">
                  <a:solidFill>
                    <a:schemeClr val="accent1">
                      <a:lumMod val="75000"/>
                    </a:schemeClr>
                  </a:solidFill>
                </a:rPr>
                <a:t>Funn forts.</a:t>
              </a:r>
              <a:endParaRPr lang="nb-NO" sz="2400" b="1">
                <a:solidFill>
                  <a:schemeClr val="accent1">
                    <a:lumMod val="75000"/>
                  </a:schemeClr>
                </a:solidFill>
              </a:endParaRPr>
            </a:p>
          </p:txBody>
        </p:sp>
      </p:grpSp>
    </p:spTree>
    <p:extLst>
      <p:ext uri="{BB962C8B-B14F-4D97-AF65-F5344CB8AC3E}">
        <p14:creationId xmlns:p14="http://schemas.microsoft.com/office/powerpoint/2010/main" val="1098232813"/>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Bilde 3"/>
          <p:cNvPicPr>
            <a:picLocks noChangeAspect="1"/>
          </p:cNvPicPr>
          <p:nvPr/>
        </p:nvPicPr>
        <p:blipFill>
          <a:blip r:embed="rId2"/>
          <a:stretch>
            <a:fillRect/>
          </a:stretch>
        </p:blipFill>
        <p:spPr>
          <a:xfrm>
            <a:off x="4027271" y="852919"/>
            <a:ext cx="7915445" cy="5295899"/>
          </a:xfrm>
          <a:prstGeom prst="rect">
            <a:avLst/>
          </a:prstGeom>
        </p:spPr>
      </p:pic>
      <p:sp>
        <p:nvSpPr>
          <p:cNvPr id="5" name="TekstSylinder 4"/>
          <p:cNvSpPr txBox="1"/>
          <p:nvPr/>
        </p:nvSpPr>
        <p:spPr>
          <a:xfrm>
            <a:off x="10537694" y="790410"/>
            <a:ext cx="301686" cy="369332"/>
          </a:xfrm>
          <a:prstGeom prst="rect">
            <a:avLst/>
          </a:prstGeom>
          <a:noFill/>
        </p:spPr>
        <p:txBody>
          <a:bodyPr wrap="none" rtlCol="0">
            <a:spAutoFit/>
          </a:bodyPr>
          <a:lstStyle/>
          <a:p>
            <a:r>
              <a:rPr lang="nb-NO" smtClean="0">
                <a:solidFill>
                  <a:schemeClr val="accent1">
                    <a:lumMod val="75000"/>
                  </a:schemeClr>
                </a:solidFill>
              </a:rPr>
              <a:t>1</a:t>
            </a:r>
            <a:endParaRPr lang="nb-NO">
              <a:solidFill>
                <a:schemeClr val="accent1">
                  <a:lumMod val="75000"/>
                </a:schemeClr>
              </a:solidFill>
              <a:effectLst/>
            </a:endParaRPr>
          </a:p>
        </p:txBody>
      </p:sp>
      <p:sp>
        <p:nvSpPr>
          <p:cNvPr id="6" name="TekstSylinder 5"/>
          <p:cNvSpPr txBox="1"/>
          <p:nvPr/>
        </p:nvSpPr>
        <p:spPr>
          <a:xfrm>
            <a:off x="5613269" y="2056863"/>
            <a:ext cx="301686" cy="369332"/>
          </a:xfrm>
          <a:prstGeom prst="rect">
            <a:avLst/>
          </a:prstGeom>
          <a:noFill/>
        </p:spPr>
        <p:txBody>
          <a:bodyPr wrap="square" rtlCol="0">
            <a:spAutoFit/>
          </a:bodyPr>
          <a:lstStyle/>
          <a:p>
            <a:r>
              <a:rPr lang="nb-NO">
                <a:solidFill>
                  <a:schemeClr val="accent1">
                    <a:lumMod val="75000"/>
                  </a:schemeClr>
                </a:solidFill>
              </a:rPr>
              <a:t>2</a:t>
            </a:r>
          </a:p>
        </p:txBody>
      </p:sp>
      <p:sp>
        <p:nvSpPr>
          <p:cNvPr id="7" name="TekstSylinder 6"/>
          <p:cNvSpPr txBox="1"/>
          <p:nvPr/>
        </p:nvSpPr>
        <p:spPr>
          <a:xfrm>
            <a:off x="8051669" y="1872197"/>
            <a:ext cx="301686" cy="369332"/>
          </a:xfrm>
          <a:prstGeom prst="rect">
            <a:avLst/>
          </a:prstGeom>
          <a:noFill/>
        </p:spPr>
        <p:txBody>
          <a:bodyPr wrap="square" rtlCol="0">
            <a:spAutoFit/>
          </a:bodyPr>
          <a:lstStyle/>
          <a:p>
            <a:r>
              <a:rPr lang="nb-NO" smtClean="0">
                <a:solidFill>
                  <a:schemeClr val="accent1">
                    <a:lumMod val="75000"/>
                  </a:schemeClr>
                </a:solidFill>
              </a:rPr>
              <a:t>3</a:t>
            </a:r>
            <a:endParaRPr lang="nb-NO">
              <a:solidFill>
                <a:schemeClr val="accent1">
                  <a:lumMod val="75000"/>
                </a:schemeClr>
              </a:solidFill>
              <a:effectLst/>
            </a:endParaRPr>
          </a:p>
        </p:txBody>
      </p:sp>
      <p:sp>
        <p:nvSpPr>
          <p:cNvPr id="8" name="TekstSylinder 7"/>
          <p:cNvSpPr txBox="1"/>
          <p:nvPr/>
        </p:nvSpPr>
        <p:spPr>
          <a:xfrm>
            <a:off x="5689469" y="3630139"/>
            <a:ext cx="301686" cy="369332"/>
          </a:xfrm>
          <a:prstGeom prst="rect">
            <a:avLst/>
          </a:prstGeom>
          <a:noFill/>
        </p:spPr>
        <p:txBody>
          <a:bodyPr wrap="square" rtlCol="0">
            <a:spAutoFit/>
          </a:bodyPr>
          <a:lstStyle/>
          <a:p>
            <a:r>
              <a:rPr lang="nb-NO" smtClean="0">
                <a:solidFill>
                  <a:schemeClr val="accent1">
                    <a:lumMod val="75000"/>
                  </a:schemeClr>
                </a:solidFill>
              </a:rPr>
              <a:t>4</a:t>
            </a:r>
            <a:endParaRPr lang="nb-NO">
              <a:solidFill>
                <a:schemeClr val="accent1">
                  <a:lumMod val="75000"/>
                </a:schemeClr>
              </a:solidFill>
              <a:effectLst/>
            </a:endParaRPr>
          </a:p>
        </p:txBody>
      </p:sp>
      <p:sp>
        <p:nvSpPr>
          <p:cNvPr id="9" name="TekstSylinder 8"/>
          <p:cNvSpPr txBox="1"/>
          <p:nvPr/>
        </p:nvSpPr>
        <p:spPr>
          <a:xfrm>
            <a:off x="5689469" y="4074265"/>
            <a:ext cx="301686" cy="369332"/>
          </a:xfrm>
          <a:prstGeom prst="rect">
            <a:avLst/>
          </a:prstGeom>
          <a:noFill/>
        </p:spPr>
        <p:txBody>
          <a:bodyPr wrap="square" rtlCol="0">
            <a:spAutoFit/>
          </a:bodyPr>
          <a:lstStyle/>
          <a:p>
            <a:r>
              <a:rPr lang="nb-NO">
                <a:solidFill>
                  <a:schemeClr val="accent1">
                    <a:lumMod val="75000"/>
                  </a:schemeClr>
                </a:solidFill>
              </a:rPr>
              <a:t>5</a:t>
            </a:r>
          </a:p>
        </p:txBody>
      </p:sp>
      <p:sp>
        <p:nvSpPr>
          <p:cNvPr id="10" name="TekstSylinder 9"/>
          <p:cNvSpPr txBox="1"/>
          <p:nvPr/>
        </p:nvSpPr>
        <p:spPr>
          <a:xfrm>
            <a:off x="480573" y="1216892"/>
            <a:ext cx="2507866" cy="5324535"/>
          </a:xfrm>
          <a:prstGeom prst="rect">
            <a:avLst/>
          </a:prstGeom>
          <a:noFill/>
          <a:ln w="28575">
            <a:noFill/>
          </a:ln>
        </p:spPr>
        <p:txBody>
          <a:bodyPr wrap="square" rtlCol="0">
            <a:spAutoFit/>
          </a:bodyPr>
          <a:lstStyle/>
          <a:p>
            <a:r>
              <a:rPr lang="nb-NO" sz="1700" smtClean="0">
                <a:solidFill>
                  <a:schemeClr val="accent1">
                    <a:lumMod val="75000"/>
                  </a:schemeClr>
                </a:solidFill>
              </a:rPr>
              <a:t>1. Ved utsendelse av revisjonsrapporten klikker du på e-post-ikonet i dokumenthodet.</a:t>
            </a:r>
          </a:p>
          <a:p>
            <a:endParaRPr lang="nb-NO" sz="1700" smtClean="0">
              <a:solidFill>
                <a:schemeClr val="accent1">
                  <a:lumMod val="75000"/>
                </a:schemeClr>
              </a:solidFill>
            </a:endParaRPr>
          </a:p>
          <a:p>
            <a:r>
              <a:rPr lang="nb-NO" sz="1700" smtClean="0">
                <a:solidFill>
                  <a:schemeClr val="accent1">
                    <a:lumMod val="75000"/>
                  </a:schemeClr>
                </a:solidFill>
              </a:rPr>
              <a:t>2. Beskriv hva saken gjelder, tittel og innhold.</a:t>
            </a:r>
          </a:p>
          <a:p>
            <a:endParaRPr lang="nb-NO" sz="1700">
              <a:solidFill>
                <a:schemeClr val="accent1">
                  <a:lumMod val="75000"/>
                </a:schemeClr>
              </a:solidFill>
            </a:endParaRPr>
          </a:p>
          <a:p>
            <a:r>
              <a:rPr lang="nb-NO" sz="1700" smtClean="0">
                <a:solidFill>
                  <a:schemeClr val="accent1">
                    <a:lumMod val="75000"/>
                  </a:schemeClr>
                </a:solidFill>
              </a:rPr>
              <a:t>3. Søk etter mottakere.</a:t>
            </a:r>
          </a:p>
          <a:p>
            <a:endParaRPr lang="nb-NO" sz="1700">
              <a:solidFill>
                <a:schemeClr val="accent1">
                  <a:lumMod val="75000"/>
                </a:schemeClr>
              </a:solidFill>
            </a:endParaRPr>
          </a:p>
          <a:p>
            <a:r>
              <a:rPr lang="nb-NO" sz="1700" smtClean="0">
                <a:solidFill>
                  <a:schemeClr val="accent1">
                    <a:lumMod val="75000"/>
                  </a:schemeClr>
                </a:solidFill>
              </a:rPr>
              <a:t>4. Ta med en direkte link til beskrivelse av revisjonen.</a:t>
            </a:r>
          </a:p>
          <a:p>
            <a:endParaRPr lang="nb-NO" sz="1700">
              <a:solidFill>
                <a:schemeClr val="accent1">
                  <a:lumMod val="75000"/>
                </a:schemeClr>
              </a:solidFill>
            </a:endParaRPr>
          </a:p>
          <a:p>
            <a:r>
              <a:rPr lang="nb-NO" sz="1700" smtClean="0">
                <a:solidFill>
                  <a:schemeClr val="accent1">
                    <a:lumMod val="75000"/>
                  </a:schemeClr>
                </a:solidFill>
              </a:rPr>
              <a:t>5. Fra nedtrekksmenyen velger du «Revisjonsrapport» som er en oppsummering og automatisk vedlegges meldingen.</a:t>
            </a:r>
            <a:endParaRPr lang="nb-NO" sz="1700">
              <a:solidFill>
                <a:schemeClr val="accent1">
                  <a:lumMod val="75000"/>
                </a:schemeClr>
              </a:solidFill>
            </a:endParaRPr>
          </a:p>
        </p:txBody>
      </p:sp>
      <p:sp>
        <p:nvSpPr>
          <p:cNvPr id="11" name="TekstSylinder 10"/>
          <p:cNvSpPr txBox="1"/>
          <p:nvPr/>
        </p:nvSpPr>
        <p:spPr>
          <a:xfrm>
            <a:off x="480573" y="622087"/>
            <a:ext cx="2350452" cy="461665"/>
          </a:xfrm>
          <a:prstGeom prst="rect">
            <a:avLst/>
          </a:prstGeom>
          <a:noFill/>
        </p:spPr>
        <p:txBody>
          <a:bodyPr wrap="none" rtlCol="0">
            <a:spAutoFit/>
          </a:bodyPr>
          <a:lstStyle/>
          <a:p>
            <a:r>
              <a:rPr lang="nb-NO" sz="2400" b="1" smtClean="0">
                <a:solidFill>
                  <a:schemeClr val="accent1">
                    <a:lumMod val="75000"/>
                  </a:schemeClr>
                </a:solidFill>
              </a:rPr>
              <a:t>Revisjonsrapport</a:t>
            </a:r>
            <a:endParaRPr lang="nb-NO" sz="2400" b="1">
              <a:solidFill>
                <a:schemeClr val="accent1">
                  <a:lumMod val="75000"/>
                </a:schemeClr>
              </a:solidFill>
            </a:endParaRPr>
          </a:p>
        </p:txBody>
      </p:sp>
    </p:spTree>
    <p:extLst>
      <p:ext uri="{BB962C8B-B14F-4D97-AF65-F5344CB8AC3E}">
        <p14:creationId xmlns:p14="http://schemas.microsoft.com/office/powerpoint/2010/main" val="3292673021"/>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Bilde 4"/>
          <p:cNvPicPr>
            <a:picLocks noChangeAspect="1"/>
          </p:cNvPicPr>
          <p:nvPr/>
        </p:nvPicPr>
        <p:blipFill>
          <a:blip r:embed="rId2"/>
          <a:stretch>
            <a:fillRect/>
          </a:stretch>
        </p:blipFill>
        <p:spPr>
          <a:xfrm>
            <a:off x="4122432" y="1633479"/>
            <a:ext cx="7714586" cy="2949214"/>
          </a:xfrm>
          <a:prstGeom prst="rect">
            <a:avLst/>
          </a:prstGeom>
        </p:spPr>
      </p:pic>
      <p:sp>
        <p:nvSpPr>
          <p:cNvPr id="3" name="TekstSylinder 2"/>
          <p:cNvSpPr txBox="1"/>
          <p:nvPr/>
        </p:nvSpPr>
        <p:spPr>
          <a:xfrm>
            <a:off x="679760" y="1820483"/>
            <a:ext cx="2664690" cy="2970044"/>
          </a:xfrm>
          <a:prstGeom prst="rect">
            <a:avLst/>
          </a:prstGeom>
          <a:noFill/>
          <a:ln w="28575">
            <a:noFill/>
          </a:ln>
        </p:spPr>
        <p:txBody>
          <a:bodyPr wrap="square" rtlCol="0">
            <a:spAutoFit/>
          </a:bodyPr>
          <a:lstStyle/>
          <a:p>
            <a:pPr marL="342900" indent="-342900">
              <a:buFont typeface="+mj-lt"/>
              <a:buAutoNum type="arabicPeriod"/>
            </a:pPr>
            <a:r>
              <a:rPr lang="nb-NO" sz="1700" smtClean="0">
                <a:solidFill>
                  <a:schemeClr val="accent1">
                    <a:lumMod val="75000"/>
                  </a:schemeClr>
                </a:solidFill>
              </a:rPr>
              <a:t>Revisjonsteamet gis her en mulighet til å oppsummere etter endt revisjon.</a:t>
            </a:r>
          </a:p>
          <a:p>
            <a:pPr marL="342900" indent="-342900">
              <a:buFont typeface="+mj-lt"/>
              <a:buAutoNum type="arabicPeriod"/>
            </a:pPr>
            <a:endParaRPr lang="nb-NO" sz="1700">
              <a:solidFill>
                <a:schemeClr val="accent1">
                  <a:lumMod val="75000"/>
                </a:schemeClr>
              </a:solidFill>
            </a:endParaRPr>
          </a:p>
          <a:p>
            <a:pPr marL="342900" indent="-342900">
              <a:buFont typeface="+mj-lt"/>
              <a:buAutoNum type="arabicPeriod"/>
            </a:pPr>
            <a:r>
              <a:rPr lang="nb-NO" sz="1700" smtClean="0">
                <a:solidFill>
                  <a:schemeClr val="accent1">
                    <a:lumMod val="75000"/>
                  </a:schemeClr>
                </a:solidFill>
              </a:rPr>
              <a:t>Leder for enheten som «eier» revisjonen kommenterer/bekrefter enighet om de funn som revisjonsteamet presenterer.</a:t>
            </a:r>
          </a:p>
        </p:txBody>
      </p:sp>
      <p:sp>
        <p:nvSpPr>
          <p:cNvPr id="6" name="Rektangel 5"/>
          <p:cNvSpPr/>
          <p:nvPr/>
        </p:nvSpPr>
        <p:spPr>
          <a:xfrm>
            <a:off x="4190635" y="2448830"/>
            <a:ext cx="3700762" cy="21338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9" name="TekstSylinder 8"/>
          <p:cNvSpPr txBox="1"/>
          <p:nvPr/>
        </p:nvSpPr>
        <p:spPr>
          <a:xfrm>
            <a:off x="3896546" y="2568536"/>
            <a:ext cx="241927" cy="369332"/>
          </a:xfrm>
          <a:prstGeom prst="rect">
            <a:avLst/>
          </a:prstGeom>
          <a:noFill/>
        </p:spPr>
        <p:txBody>
          <a:bodyPr wrap="square" rtlCol="0">
            <a:spAutoFit/>
          </a:bodyPr>
          <a:lstStyle/>
          <a:p>
            <a:r>
              <a:rPr lang="nb-NO" smtClean="0">
                <a:solidFill>
                  <a:schemeClr val="accent1">
                    <a:lumMod val="75000"/>
                  </a:schemeClr>
                </a:solidFill>
              </a:rPr>
              <a:t>1</a:t>
            </a:r>
            <a:endParaRPr lang="nb-NO">
              <a:solidFill>
                <a:schemeClr val="accent1">
                  <a:lumMod val="75000"/>
                </a:schemeClr>
              </a:solidFill>
              <a:effectLst/>
            </a:endParaRPr>
          </a:p>
        </p:txBody>
      </p:sp>
      <p:sp>
        <p:nvSpPr>
          <p:cNvPr id="14" name="TekstSylinder 13"/>
          <p:cNvSpPr txBox="1"/>
          <p:nvPr/>
        </p:nvSpPr>
        <p:spPr>
          <a:xfrm>
            <a:off x="767443" y="604157"/>
            <a:ext cx="2161297" cy="461665"/>
          </a:xfrm>
          <a:prstGeom prst="rect">
            <a:avLst/>
          </a:prstGeom>
          <a:noFill/>
        </p:spPr>
        <p:txBody>
          <a:bodyPr wrap="none" rtlCol="0">
            <a:spAutoFit/>
          </a:bodyPr>
          <a:lstStyle/>
          <a:p>
            <a:r>
              <a:rPr lang="nb-NO" sz="2400" b="1" smtClean="0">
                <a:solidFill>
                  <a:schemeClr val="accent1">
                    <a:lumMod val="75000"/>
                  </a:schemeClr>
                </a:solidFill>
              </a:rPr>
              <a:t>Oppsummering</a:t>
            </a:r>
            <a:endParaRPr lang="nb-NO" sz="2400" b="1">
              <a:solidFill>
                <a:schemeClr val="accent1">
                  <a:lumMod val="75000"/>
                </a:schemeClr>
              </a:solidFill>
            </a:endParaRPr>
          </a:p>
        </p:txBody>
      </p:sp>
      <p:sp>
        <p:nvSpPr>
          <p:cNvPr id="12" name="Rektangel 11"/>
          <p:cNvSpPr/>
          <p:nvPr/>
        </p:nvSpPr>
        <p:spPr>
          <a:xfrm>
            <a:off x="7222841" y="2264079"/>
            <a:ext cx="668555" cy="15451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6" name="Rektangel 15"/>
          <p:cNvSpPr/>
          <p:nvPr/>
        </p:nvSpPr>
        <p:spPr>
          <a:xfrm>
            <a:off x="8133347" y="2448831"/>
            <a:ext cx="3598779" cy="120877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7" name="TekstSylinder 16"/>
          <p:cNvSpPr txBox="1"/>
          <p:nvPr/>
        </p:nvSpPr>
        <p:spPr>
          <a:xfrm>
            <a:off x="7891396" y="2547145"/>
            <a:ext cx="241927" cy="369332"/>
          </a:xfrm>
          <a:prstGeom prst="rect">
            <a:avLst/>
          </a:prstGeom>
          <a:noFill/>
        </p:spPr>
        <p:txBody>
          <a:bodyPr wrap="square" rtlCol="0">
            <a:spAutoFit/>
          </a:bodyPr>
          <a:lstStyle/>
          <a:p>
            <a:r>
              <a:rPr lang="nb-NO" smtClean="0">
                <a:solidFill>
                  <a:schemeClr val="accent1">
                    <a:lumMod val="75000"/>
                  </a:schemeClr>
                </a:solidFill>
              </a:rPr>
              <a:t>2</a:t>
            </a:r>
            <a:endParaRPr lang="nb-NO">
              <a:solidFill>
                <a:schemeClr val="accent1">
                  <a:lumMod val="75000"/>
                </a:schemeClr>
              </a:solidFill>
              <a:effectLst/>
            </a:endParaRPr>
          </a:p>
        </p:txBody>
      </p:sp>
    </p:spTree>
    <p:extLst>
      <p:ext uri="{BB962C8B-B14F-4D97-AF65-F5344CB8AC3E}">
        <p14:creationId xmlns:p14="http://schemas.microsoft.com/office/powerpoint/2010/main" val="1301654708"/>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uppe 3"/>
          <p:cNvGrpSpPr/>
          <p:nvPr/>
        </p:nvGrpSpPr>
        <p:grpSpPr>
          <a:xfrm>
            <a:off x="566822" y="604157"/>
            <a:ext cx="11523948" cy="4376864"/>
            <a:chOff x="566822" y="604157"/>
            <a:chExt cx="11523948" cy="4376864"/>
          </a:xfrm>
        </p:grpSpPr>
        <p:pic>
          <p:nvPicPr>
            <p:cNvPr id="3" name="Bilde 2"/>
            <p:cNvPicPr>
              <a:picLocks noChangeAspect="1"/>
            </p:cNvPicPr>
            <p:nvPr/>
          </p:nvPicPr>
          <p:blipFill>
            <a:blip r:embed="rId2"/>
            <a:stretch>
              <a:fillRect/>
            </a:stretch>
          </p:blipFill>
          <p:spPr>
            <a:xfrm>
              <a:off x="3897066" y="1155510"/>
              <a:ext cx="8193704" cy="3720812"/>
            </a:xfrm>
            <a:prstGeom prst="rect">
              <a:avLst/>
            </a:prstGeom>
          </p:spPr>
        </p:pic>
        <p:sp>
          <p:nvSpPr>
            <p:cNvPr id="6" name="Rektangel 5"/>
            <p:cNvSpPr/>
            <p:nvPr/>
          </p:nvSpPr>
          <p:spPr>
            <a:xfrm>
              <a:off x="3869984" y="1989221"/>
              <a:ext cx="3939738" cy="201595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9" name="TekstSylinder 8"/>
            <p:cNvSpPr txBox="1"/>
            <p:nvPr/>
          </p:nvSpPr>
          <p:spPr>
            <a:xfrm>
              <a:off x="3546469" y="2413468"/>
              <a:ext cx="241927" cy="369332"/>
            </a:xfrm>
            <a:prstGeom prst="rect">
              <a:avLst/>
            </a:prstGeom>
            <a:noFill/>
          </p:spPr>
          <p:txBody>
            <a:bodyPr wrap="square" rtlCol="0">
              <a:spAutoFit/>
            </a:bodyPr>
            <a:lstStyle/>
            <a:p>
              <a:r>
                <a:rPr lang="nb-NO" smtClean="0">
                  <a:solidFill>
                    <a:schemeClr val="accent1">
                      <a:lumMod val="75000"/>
                    </a:schemeClr>
                  </a:solidFill>
                </a:rPr>
                <a:t>2</a:t>
              </a:r>
              <a:endParaRPr lang="nb-NO">
                <a:solidFill>
                  <a:schemeClr val="accent1">
                    <a:lumMod val="75000"/>
                  </a:schemeClr>
                </a:solidFill>
                <a:effectLst/>
              </a:endParaRPr>
            </a:p>
          </p:txBody>
        </p:sp>
        <p:sp>
          <p:nvSpPr>
            <p:cNvPr id="14" name="TekstSylinder 13"/>
            <p:cNvSpPr txBox="1"/>
            <p:nvPr/>
          </p:nvSpPr>
          <p:spPr>
            <a:xfrm>
              <a:off x="767443" y="604157"/>
              <a:ext cx="891783" cy="461665"/>
            </a:xfrm>
            <a:prstGeom prst="rect">
              <a:avLst/>
            </a:prstGeom>
            <a:noFill/>
          </p:spPr>
          <p:txBody>
            <a:bodyPr wrap="none" rtlCol="0">
              <a:spAutoFit/>
            </a:bodyPr>
            <a:lstStyle/>
            <a:p>
              <a:r>
                <a:rPr lang="nb-NO" sz="2400" b="1" smtClean="0">
                  <a:solidFill>
                    <a:schemeClr val="accent1">
                      <a:lumMod val="75000"/>
                    </a:schemeClr>
                  </a:solidFill>
                </a:rPr>
                <a:t>Tiltak</a:t>
              </a:r>
              <a:endParaRPr lang="nb-NO" sz="2400" b="1">
                <a:solidFill>
                  <a:schemeClr val="accent1">
                    <a:lumMod val="75000"/>
                  </a:schemeClr>
                </a:solidFill>
              </a:endParaRPr>
            </a:p>
          </p:txBody>
        </p:sp>
        <p:sp>
          <p:nvSpPr>
            <p:cNvPr id="15" name="Rektangel 14"/>
            <p:cNvSpPr/>
            <p:nvPr/>
          </p:nvSpPr>
          <p:spPr>
            <a:xfrm>
              <a:off x="8058484" y="1983874"/>
              <a:ext cx="3983790" cy="202130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7" name="TekstSylinder 16"/>
            <p:cNvSpPr txBox="1"/>
            <p:nvPr/>
          </p:nvSpPr>
          <p:spPr>
            <a:xfrm>
              <a:off x="7809722" y="2346363"/>
              <a:ext cx="295503" cy="369332"/>
            </a:xfrm>
            <a:prstGeom prst="rect">
              <a:avLst/>
            </a:prstGeom>
            <a:noFill/>
          </p:spPr>
          <p:txBody>
            <a:bodyPr wrap="square" rtlCol="0">
              <a:spAutoFit/>
            </a:bodyPr>
            <a:lstStyle/>
            <a:p>
              <a:r>
                <a:rPr lang="nb-NO" smtClean="0">
                  <a:solidFill>
                    <a:schemeClr val="accent1">
                      <a:lumMod val="75000"/>
                    </a:schemeClr>
                  </a:solidFill>
                </a:rPr>
                <a:t>3</a:t>
              </a:r>
              <a:endParaRPr lang="nb-NO">
                <a:solidFill>
                  <a:schemeClr val="accent1">
                    <a:lumMod val="75000"/>
                  </a:schemeClr>
                </a:solidFill>
                <a:effectLst/>
              </a:endParaRPr>
            </a:p>
          </p:txBody>
        </p:sp>
        <p:sp>
          <p:nvSpPr>
            <p:cNvPr id="18" name="TekstSylinder 17"/>
            <p:cNvSpPr txBox="1"/>
            <p:nvPr/>
          </p:nvSpPr>
          <p:spPr>
            <a:xfrm>
              <a:off x="566822" y="1226147"/>
              <a:ext cx="2627482" cy="3754874"/>
            </a:xfrm>
            <a:prstGeom prst="rect">
              <a:avLst/>
            </a:prstGeom>
            <a:noFill/>
            <a:ln w="28575">
              <a:noFill/>
            </a:ln>
          </p:spPr>
          <p:txBody>
            <a:bodyPr wrap="square" rtlCol="0">
              <a:spAutoFit/>
            </a:bodyPr>
            <a:lstStyle/>
            <a:p>
              <a:pPr marL="342900" indent="-342900">
                <a:buFont typeface="+mj-lt"/>
                <a:buAutoNum type="arabicPeriod"/>
              </a:pPr>
              <a:r>
                <a:rPr lang="nb-NO" sz="1400" smtClean="0">
                  <a:solidFill>
                    <a:schemeClr val="accent1">
                      <a:lumMod val="75000"/>
                    </a:schemeClr>
                  </a:solidFill>
                </a:rPr>
                <a:t>Det enkelte tiltak plasseres organisatorisk i forhold til ansvar for oppfølging </a:t>
              </a:r>
            </a:p>
            <a:p>
              <a:pPr marL="342900" indent="-342900">
                <a:buFont typeface="+mj-lt"/>
                <a:buAutoNum type="arabicPeriod"/>
              </a:pPr>
              <a:endParaRPr lang="nb-NO" sz="1400" smtClean="0">
                <a:solidFill>
                  <a:schemeClr val="accent1">
                    <a:lumMod val="75000"/>
                  </a:schemeClr>
                </a:solidFill>
              </a:endParaRPr>
            </a:p>
            <a:p>
              <a:pPr marL="342900" indent="-342900">
                <a:buFont typeface="+mj-lt"/>
                <a:buAutoNum type="arabicPeriod"/>
              </a:pPr>
              <a:r>
                <a:rPr lang="nb-NO" sz="1400" smtClean="0">
                  <a:solidFill>
                    <a:schemeClr val="accent1">
                      <a:lumMod val="75000"/>
                    </a:schemeClr>
                  </a:solidFill>
                </a:rPr>
                <a:t>Tiltakene gis en tittel og kan beskrives ytterligere. </a:t>
              </a:r>
            </a:p>
            <a:p>
              <a:pPr marL="342900" indent="-342900">
                <a:buFont typeface="+mj-lt"/>
                <a:buAutoNum type="arabicPeriod"/>
              </a:pPr>
              <a:endParaRPr lang="nb-NO" sz="1400">
                <a:solidFill>
                  <a:schemeClr val="accent1">
                    <a:lumMod val="75000"/>
                  </a:schemeClr>
                </a:solidFill>
              </a:endParaRPr>
            </a:p>
            <a:p>
              <a:pPr marL="342900" indent="-342900">
                <a:buFont typeface="+mj-lt"/>
                <a:buAutoNum type="arabicPeriod"/>
              </a:pPr>
              <a:r>
                <a:rPr lang="nb-NO" sz="1400" smtClean="0">
                  <a:solidFill>
                    <a:schemeClr val="accent1">
                      <a:lumMod val="75000"/>
                    </a:schemeClr>
                  </a:solidFill>
                </a:rPr>
                <a:t>Det oppnevnes en saksbehandler, og frist for gjennomføring av tiltaket kan defineres. Frist for evaluering kan settes. </a:t>
              </a:r>
            </a:p>
            <a:p>
              <a:pPr marL="342900" indent="-342900">
                <a:buFont typeface="+mj-lt"/>
                <a:buAutoNum type="arabicPeriod"/>
              </a:pPr>
              <a:endParaRPr lang="nb-NO" sz="1400">
                <a:solidFill>
                  <a:schemeClr val="accent1">
                    <a:lumMod val="75000"/>
                  </a:schemeClr>
                </a:solidFill>
              </a:endParaRPr>
            </a:p>
            <a:p>
              <a:pPr marL="342900" indent="-342900">
                <a:buFont typeface="+mj-lt"/>
                <a:buAutoNum type="arabicPeriod"/>
              </a:pPr>
              <a:r>
                <a:rPr lang="nb-NO" sz="1400" smtClean="0">
                  <a:solidFill>
                    <a:schemeClr val="accent1">
                      <a:lumMod val="75000"/>
                    </a:schemeClr>
                  </a:solidFill>
                </a:rPr>
                <a:t>Det kan tildeles oppgaver til aktuelle personer  ved å klikke </a:t>
              </a:r>
              <a:r>
                <a:rPr lang="nb-NO" sz="1400">
                  <a:solidFill>
                    <a:schemeClr val="accent1">
                      <a:lumMod val="75000"/>
                    </a:schemeClr>
                  </a:solidFill>
                </a:rPr>
                <a:t>på «grønn +» til høyre i bildet</a:t>
              </a:r>
              <a:r>
                <a:rPr lang="nb-NO" sz="1400" smtClean="0">
                  <a:solidFill>
                    <a:schemeClr val="accent1">
                      <a:lumMod val="75000"/>
                    </a:schemeClr>
                  </a:solidFill>
                </a:rPr>
                <a:t>.</a:t>
              </a:r>
              <a:endParaRPr lang="nb-NO" sz="1400">
                <a:solidFill>
                  <a:schemeClr val="accent1">
                    <a:lumMod val="75000"/>
                  </a:schemeClr>
                </a:solidFill>
              </a:endParaRPr>
            </a:p>
          </p:txBody>
        </p:sp>
        <p:sp>
          <p:nvSpPr>
            <p:cNvPr id="13" name="Rektangel 12"/>
            <p:cNvSpPr/>
            <p:nvPr/>
          </p:nvSpPr>
          <p:spPr>
            <a:xfrm>
              <a:off x="3869984" y="1155509"/>
              <a:ext cx="8172290" cy="75350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9" name="TekstSylinder 18"/>
            <p:cNvSpPr txBox="1"/>
            <p:nvPr/>
          </p:nvSpPr>
          <p:spPr>
            <a:xfrm>
              <a:off x="3546469" y="1347593"/>
              <a:ext cx="241927" cy="369332"/>
            </a:xfrm>
            <a:prstGeom prst="rect">
              <a:avLst/>
            </a:prstGeom>
            <a:noFill/>
          </p:spPr>
          <p:txBody>
            <a:bodyPr wrap="square" rtlCol="0">
              <a:spAutoFit/>
            </a:bodyPr>
            <a:lstStyle/>
            <a:p>
              <a:r>
                <a:rPr lang="nb-NO" smtClean="0">
                  <a:solidFill>
                    <a:schemeClr val="accent1">
                      <a:lumMod val="75000"/>
                    </a:schemeClr>
                  </a:solidFill>
                </a:rPr>
                <a:t>1</a:t>
              </a:r>
              <a:endParaRPr lang="nb-NO">
                <a:solidFill>
                  <a:schemeClr val="accent1">
                    <a:lumMod val="75000"/>
                  </a:schemeClr>
                </a:solidFill>
                <a:effectLst/>
              </a:endParaRPr>
            </a:p>
          </p:txBody>
        </p:sp>
        <p:sp>
          <p:nvSpPr>
            <p:cNvPr id="20" name="Rektangel 19"/>
            <p:cNvSpPr/>
            <p:nvPr/>
          </p:nvSpPr>
          <p:spPr>
            <a:xfrm>
              <a:off x="3869984" y="4047959"/>
              <a:ext cx="8172290" cy="75350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21" name="TekstSylinder 20"/>
            <p:cNvSpPr txBox="1"/>
            <p:nvPr/>
          </p:nvSpPr>
          <p:spPr>
            <a:xfrm>
              <a:off x="3549486" y="4188795"/>
              <a:ext cx="241927" cy="369332"/>
            </a:xfrm>
            <a:prstGeom prst="rect">
              <a:avLst/>
            </a:prstGeom>
            <a:noFill/>
          </p:spPr>
          <p:txBody>
            <a:bodyPr wrap="square" rtlCol="0">
              <a:spAutoFit/>
            </a:bodyPr>
            <a:lstStyle/>
            <a:p>
              <a:r>
                <a:rPr lang="nb-NO">
                  <a:solidFill>
                    <a:schemeClr val="accent1">
                      <a:lumMod val="75000"/>
                    </a:schemeClr>
                  </a:solidFill>
                </a:rPr>
                <a:t>4</a:t>
              </a:r>
            </a:p>
          </p:txBody>
        </p:sp>
      </p:grpSp>
    </p:spTree>
    <p:extLst>
      <p:ext uri="{BB962C8B-B14F-4D97-AF65-F5344CB8AC3E}">
        <p14:creationId xmlns:p14="http://schemas.microsoft.com/office/powerpoint/2010/main" val="1419336427"/>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Bilde 1"/>
          <p:cNvPicPr>
            <a:picLocks noChangeAspect="1"/>
          </p:cNvPicPr>
          <p:nvPr/>
        </p:nvPicPr>
        <p:blipFill>
          <a:blip r:embed="rId2"/>
          <a:stretch>
            <a:fillRect/>
          </a:stretch>
        </p:blipFill>
        <p:spPr>
          <a:xfrm>
            <a:off x="3812674" y="1157882"/>
            <a:ext cx="8289968" cy="3916416"/>
          </a:xfrm>
          <a:prstGeom prst="rect">
            <a:avLst/>
          </a:prstGeom>
        </p:spPr>
      </p:pic>
      <p:sp>
        <p:nvSpPr>
          <p:cNvPr id="6" name="Rektangel 5"/>
          <p:cNvSpPr/>
          <p:nvPr/>
        </p:nvSpPr>
        <p:spPr>
          <a:xfrm>
            <a:off x="3875457" y="2046464"/>
            <a:ext cx="8189755" cy="315117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9" name="TekstSylinder 8"/>
          <p:cNvSpPr txBox="1"/>
          <p:nvPr/>
        </p:nvSpPr>
        <p:spPr>
          <a:xfrm>
            <a:off x="3435213" y="2167852"/>
            <a:ext cx="265172" cy="369332"/>
          </a:xfrm>
          <a:prstGeom prst="rect">
            <a:avLst/>
          </a:prstGeom>
          <a:noFill/>
        </p:spPr>
        <p:txBody>
          <a:bodyPr wrap="square" rtlCol="0">
            <a:spAutoFit/>
          </a:bodyPr>
          <a:lstStyle/>
          <a:p>
            <a:r>
              <a:rPr lang="nb-NO" smtClean="0">
                <a:solidFill>
                  <a:schemeClr val="accent1">
                    <a:lumMod val="75000"/>
                  </a:schemeClr>
                </a:solidFill>
              </a:rPr>
              <a:t>1</a:t>
            </a:r>
            <a:endParaRPr lang="nb-NO">
              <a:solidFill>
                <a:schemeClr val="accent1">
                  <a:lumMod val="75000"/>
                </a:schemeClr>
              </a:solidFill>
              <a:effectLst/>
            </a:endParaRPr>
          </a:p>
        </p:txBody>
      </p:sp>
      <p:sp>
        <p:nvSpPr>
          <p:cNvPr id="14" name="TekstSylinder 13"/>
          <p:cNvSpPr txBox="1"/>
          <p:nvPr/>
        </p:nvSpPr>
        <p:spPr>
          <a:xfrm>
            <a:off x="767443" y="604157"/>
            <a:ext cx="1570495" cy="461665"/>
          </a:xfrm>
          <a:prstGeom prst="rect">
            <a:avLst/>
          </a:prstGeom>
          <a:noFill/>
        </p:spPr>
        <p:txBody>
          <a:bodyPr wrap="none" rtlCol="0">
            <a:spAutoFit/>
          </a:bodyPr>
          <a:lstStyle/>
          <a:p>
            <a:r>
              <a:rPr lang="nb-NO" sz="2400" b="1" smtClean="0">
                <a:solidFill>
                  <a:schemeClr val="accent1">
                    <a:lumMod val="75000"/>
                  </a:schemeClr>
                </a:solidFill>
              </a:rPr>
              <a:t>Tiltaksplan</a:t>
            </a:r>
            <a:endParaRPr lang="nb-NO" sz="2400" b="1">
              <a:solidFill>
                <a:schemeClr val="accent1">
                  <a:lumMod val="75000"/>
                </a:schemeClr>
              </a:solidFill>
            </a:endParaRPr>
          </a:p>
        </p:txBody>
      </p:sp>
      <p:sp>
        <p:nvSpPr>
          <p:cNvPr id="12" name="Rektangel 11"/>
          <p:cNvSpPr/>
          <p:nvPr/>
        </p:nvSpPr>
        <p:spPr>
          <a:xfrm>
            <a:off x="7814738" y="1845535"/>
            <a:ext cx="668555" cy="15451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8" name="TekstSylinder 17"/>
          <p:cNvSpPr txBox="1"/>
          <p:nvPr/>
        </p:nvSpPr>
        <p:spPr>
          <a:xfrm>
            <a:off x="721896" y="1226147"/>
            <a:ext cx="2472408" cy="3493264"/>
          </a:xfrm>
          <a:prstGeom prst="rect">
            <a:avLst/>
          </a:prstGeom>
          <a:noFill/>
          <a:ln w="28575">
            <a:noFill/>
          </a:ln>
        </p:spPr>
        <p:txBody>
          <a:bodyPr wrap="square" rtlCol="0">
            <a:spAutoFit/>
          </a:bodyPr>
          <a:lstStyle/>
          <a:p>
            <a:endParaRPr lang="nb-NO" sz="1700">
              <a:solidFill>
                <a:schemeClr val="accent1">
                  <a:lumMod val="75000"/>
                </a:schemeClr>
              </a:solidFill>
            </a:endParaRPr>
          </a:p>
          <a:p>
            <a:pPr marL="342900" indent="-342900">
              <a:buFont typeface="+mj-lt"/>
              <a:buAutoNum type="arabicPeriod"/>
            </a:pPr>
            <a:r>
              <a:rPr lang="nb-NO" sz="1700" smtClean="0">
                <a:solidFill>
                  <a:schemeClr val="accent1">
                    <a:lumMod val="75000"/>
                  </a:schemeClr>
                </a:solidFill>
              </a:rPr>
              <a:t>Tiltaksplanen gir en samlet oversikt over funn og tiltak. </a:t>
            </a:r>
          </a:p>
          <a:p>
            <a:endParaRPr lang="nb-NO" sz="1700" smtClean="0">
              <a:solidFill>
                <a:schemeClr val="accent1">
                  <a:lumMod val="75000"/>
                </a:schemeClr>
              </a:solidFill>
            </a:endParaRPr>
          </a:p>
          <a:p>
            <a:pPr marL="358775"/>
            <a:r>
              <a:rPr lang="nb-NO" sz="1700" smtClean="0">
                <a:solidFill>
                  <a:schemeClr val="accent1">
                    <a:lumMod val="75000"/>
                  </a:schemeClr>
                </a:solidFill>
              </a:rPr>
              <a:t>Her vises også bl.a. organisatorisk plassering, ansvar for oppfølging/saks-behandler, frister og status. </a:t>
            </a:r>
            <a:br>
              <a:rPr lang="nb-NO" sz="1700">
                <a:solidFill>
                  <a:schemeClr val="accent1">
                    <a:lumMod val="75000"/>
                  </a:schemeClr>
                </a:solidFill>
              </a:rPr>
            </a:br>
            <a:endParaRPr lang="nb-NO" sz="1700" smtClean="0">
              <a:solidFill>
                <a:schemeClr val="accent1">
                  <a:lumMod val="75000"/>
                </a:schemeClr>
              </a:solidFill>
            </a:endParaRPr>
          </a:p>
          <a:p>
            <a:endParaRPr lang="nb-NO" sz="1700">
              <a:solidFill>
                <a:schemeClr val="accent1">
                  <a:lumMod val="75000"/>
                </a:schemeClr>
              </a:solidFill>
            </a:endParaRPr>
          </a:p>
        </p:txBody>
      </p:sp>
    </p:spTree>
    <p:extLst>
      <p:ext uri="{BB962C8B-B14F-4D97-AF65-F5344CB8AC3E}">
        <p14:creationId xmlns:p14="http://schemas.microsoft.com/office/powerpoint/2010/main" val="3227409950"/>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uppe 3"/>
          <p:cNvGrpSpPr/>
          <p:nvPr/>
        </p:nvGrpSpPr>
        <p:grpSpPr>
          <a:xfrm>
            <a:off x="767442" y="604157"/>
            <a:ext cx="10973930" cy="4395636"/>
            <a:chOff x="767442" y="604157"/>
            <a:chExt cx="10973930" cy="4395636"/>
          </a:xfrm>
        </p:grpSpPr>
        <p:pic>
          <p:nvPicPr>
            <p:cNvPr id="3" name="Bilde 2"/>
            <p:cNvPicPr>
              <a:picLocks noChangeAspect="1"/>
            </p:cNvPicPr>
            <p:nvPr/>
          </p:nvPicPr>
          <p:blipFill>
            <a:blip r:embed="rId2"/>
            <a:stretch>
              <a:fillRect/>
            </a:stretch>
          </p:blipFill>
          <p:spPr>
            <a:xfrm>
              <a:off x="3642532" y="1582470"/>
              <a:ext cx="8098840" cy="3417323"/>
            </a:xfrm>
            <a:prstGeom prst="rect">
              <a:avLst/>
            </a:prstGeom>
          </p:spPr>
        </p:pic>
        <p:sp>
          <p:nvSpPr>
            <p:cNvPr id="6" name="Rektangel 5"/>
            <p:cNvSpPr/>
            <p:nvPr/>
          </p:nvSpPr>
          <p:spPr>
            <a:xfrm>
              <a:off x="3709646" y="2570948"/>
              <a:ext cx="7964612" cy="22421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9" name="TekstSylinder 8"/>
            <p:cNvSpPr txBox="1"/>
            <p:nvPr/>
          </p:nvSpPr>
          <p:spPr>
            <a:xfrm>
              <a:off x="3351631" y="2570948"/>
              <a:ext cx="241927" cy="369332"/>
            </a:xfrm>
            <a:prstGeom prst="rect">
              <a:avLst/>
            </a:prstGeom>
            <a:noFill/>
          </p:spPr>
          <p:txBody>
            <a:bodyPr wrap="square" rtlCol="0">
              <a:spAutoFit/>
            </a:bodyPr>
            <a:lstStyle/>
            <a:p>
              <a:r>
                <a:rPr lang="nb-NO" smtClean="0">
                  <a:solidFill>
                    <a:schemeClr val="accent1">
                      <a:lumMod val="75000"/>
                    </a:schemeClr>
                  </a:solidFill>
                </a:rPr>
                <a:t>1</a:t>
              </a:r>
              <a:endParaRPr lang="nb-NO">
                <a:solidFill>
                  <a:schemeClr val="accent1">
                    <a:lumMod val="75000"/>
                  </a:schemeClr>
                </a:solidFill>
                <a:effectLst/>
              </a:endParaRPr>
            </a:p>
          </p:txBody>
        </p:sp>
        <p:sp>
          <p:nvSpPr>
            <p:cNvPr id="14" name="TekstSylinder 13"/>
            <p:cNvSpPr txBox="1"/>
            <p:nvPr/>
          </p:nvSpPr>
          <p:spPr>
            <a:xfrm>
              <a:off x="767443" y="604157"/>
              <a:ext cx="2269596" cy="461665"/>
            </a:xfrm>
            <a:prstGeom prst="rect">
              <a:avLst/>
            </a:prstGeom>
            <a:noFill/>
          </p:spPr>
          <p:txBody>
            <a:bodyPr wrap="none" rtlCol="0">
              <a:spAutoFit/>
            </a:bodyPr>
            <a:lstStyle/>
            <a:p>
              <a:r>
                <a:rPr lang="nb-NO" sz="2400" b="1" smtClean="0">
                  <a:solidFill>
                    <a:schemeClr val="accent1">
                      <a:lumMod val="75000"/>
                    </a:schemeClr>
                  </a:solidFill>
                </a:rPr>
                <a:t>Sluttkommentar</a:t>
              </a:r>
              <a:endParaRPr lang="nb-NO" sz="2400" b="1">
                <a:solidFill>
                  <a:schemeClr val="accent1">
                    <a:lumMod val="75000"/>
                  </a:schemeClr>
                </a:solidFill>
              </a:endParaRPr>
            </a:p>
          </p:txBody>
        </p:sp>
        <p:sp>
          <p:nvSpPr>
            <p:cNvPr id="18" name="TekstSylinder 17"/>
            <p:cNvSpPr txBox="1"/>
            <p:nvPr/>
          </p:nvSpPr>
          <p:spPr>
            <a:xfrm>
              <a:off x="767442" y="1226147"/>
              <a:ext cx="2426861" cy="2185214"/>
            </a:xfrm>
            <a:prstGeom prst="rect">
              <a:avLst/>
            </a:prstGeom>
            <a:noFill/>
            <a:ln w="28575">
              <a:noFill/>
            </a:ln>
          </p:spPr>
          <p:txBody>
            <a:bodyPr wrap="square" rtlCol="0">
              <a:spAutoFit/>
            </a:bodyPr>
            <a:lstStyle/>
            <a:p>
              <a:endParaRPr lang="nb-NO" sz="1700">
                <a:solidFill>
                  <a:schemeClr val="accent1">
                    <a:lumMod val="75000"/>
                  </a:schemeClr>
                </a:solidFill>
              </a:endParaRPr>
            </a:p>
            <a:p>
              <a:pPr marL="342900" indent="-342900">
                <a:buFont typeface="+mj-lt"/>
                <a:buAutoNum type="arabicPeriod"/>
              </a:pPr>
              <a:r>
                <a:rPr lang="nb-NO" sz="1700" smtClean="0">
                  <a:solidFill>
                    <a:schemeClr val="accent1">
                      <a:lumMod val="75000"/>
                    </a:schemeClr>
                  </a:solidFill>
                </a:rPr>
                <a:t> Et fritekstfelt der revidert enhet (leder) gis  mulighet for en endelig oppsummering eller sluttkommentar.</a:t>
              </a:r>
            </a:p>
            <a:p>
              <a:pPr marL="342900" indent="-342900">
                <a:buFont typeface="+mj-lt"/>
                <a:buAutoNum type="arabicPeriod"/>
              </a:pPr>
              <a:endParaRPr lang="nb-NO" sz="1700" smtClean="0">
                <a:solidFill>
                  <a:schemeClr val="accent1">
                    <a:lumMod val="75000"/>
                  </a:schemeClr>
                </a:solidFill>
              </a:endParaRPr>
            </a:p>
          </p:txBody>
        </p:sp>
        <p:sp>
          <p:nvSpPr>
            <p:cNvPr id="13" name="Rektangel 12"/>
            <p:cNvSpPr/>
            <p:nvPr/>
          </p:nvSpPr>
          <p:spPr>
            <a:xfrm>
              <a:off x="8141916" y="2367419"/>
              <a:ext cx="713985" cy="13778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grpSp>
    </p:spTree>
    <p:extLst>
      <p:ext uri="{BB962C8B-B14F-4D97-AF65-F5344CB8AC3E}">
        <p14:creationId xmlns:p14="http://schemas.microsoft.com/office/powerpoint/2010/main" val="2630780615"/>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Gruppe 4"/>
          <p:cNvGrpSpPr/>
          <p:nvPr/>
        </p:nvGrpSpPr>
        <p:grpSpPr>
          <a:xfrm>
            <a:off x="576197" y="604157"/>
            <a:ext cx="10972014" cy="4669301"/>
            <a:chOff x="576197" y="604157"/>
            <a:chExt cx="10972014" cy="4669301"/>
          </a:xfrm>
        </p:grpSpPr>
        <p:pic>
          <p:nvPicPr>
            <p:cNvPr id="2" name="Bilde 1"/>
            <p:cNvPicPr>
              <a:picLocks noChangeAspect="1"/>
            </p:cNvPicPr>
            <p:nvPr/>
          </p:nvPicPr>
          <p:blipFill>
            <a:blip r:embed="rId2"/>
            <a:stretch>
              <a:fillRect/>
            </a:stretch>
          </p:blipFill>
          <p:spPr>
            <a:xfrm>
              <a:off x="2843358" y="1159565"/>
              <a:ext cx="8704853" cy="2916785"/>
            </a:xfrm>
            <a:prstGeom prst="rect">
              <a:avLst/>
            </a:prstGeom>
          </p:spPr>
        </p:pic>
        <p:sp>
          <p:nvSpPr>
            <p:cNvPr id="3" name="TekstSylinder 2"/>
            <p:cNvSpPr txBox="1"/>
            <p:nvPr/>
          </p:nvSpPr>
          <p:spPr>
            <a:xfrm>
              <a:off x="576197" y="1457141"/>
              <a:ext cx="1981936" cy="3754874"/>
            </a:xfrm>
            <a:prstGeom prst="rect">
              <a:avLst/>
            </a:prstGeom>
            <a:noFill/>
          </p:spPr>
          <p:txBody>
            <a:bodyPr wrap="square" rtlCol="0">
              <a:spAutoFit/>
            </a:bodyPr>
            <a:lstStyle/>
            <a:p>
              <a:r>
                <a:rPr lang="nb-NO" sz="1700" smtClean="0">
                  <a:solidFill>
                    <a:schemeClr val="accent1">
                      <a:lumMod val="75000"/>
                    </a:schemeClr>
                  </a:solidFill>
                </a:rPr>
                <a:t>Saksloggen er en mulighet til å </a:t>
              </a:r>
              <a:r>
                <a:rPr lang="nb-NO" sz="1700">
                  <a:solidFill>
                    <a:schemeClr val="accent1">
                      <a:lumMod val="75000"/>
                    </a:schemeClr>
                  </a:solidFill>
                </a:rPr>
                <a:t>dokumentere særskilte hendelser, beslutninger </a:t>
              </a:r>
              <a:r>
                <a:rPr lang="nb-NO" sz="1700" smtClean="0">
                  <a:solidFill>
                    <a:schemeClr val="accent1">
                      <a:lumMod val="75000"/>
                    </a:schemeClr>
                  </a:solidFill>
                </a:rPr>
                <a:t>eller annet som har skjedd i løpet av den gjennomførte revisjonen.</a:t>
              </a:r>
            </a:p>
            <a:p>
              <a:r>
                <a:rPr lang="nb-NO" sz="1700" smtClean="0">
                  <a:solidFill>
                    <a:schemeClr val="accent1">
                      <a:lumMod val="75000"/>
                    </a:schemeClr>
                  </a:solidFill>
                </a:rPr>
                <a:t>Nye loggpunkter legges til ved å </a:t>
              </a:r>
              <a:r>
                <a:rPr lang="nb-NO" sz="1700">
                  <a:solidFill>
                    <a:schemeClr val="accent1">
                      <a:lumMod val="75000"/>
                    </a:schemeClr>
                  </a:solidFill>
                </a:rPr>
                <a:t>klikke på «grønn +» til høyre i bildet.</a:t>
              </a:r>
              <a:br>
                <a:rPr lang="nb-NO" sz="1700">
                  <a:solidFill>
                    <a:schemeClr val="accent1">
                      <a:lumMod val="75000"/>
                    </a:schemeClr>
                  </a:solidFill>
                </a:rPr>
              </a:br>
              <a:endParaRPr lang="nb-NO" sz="1700">
                <a:solidFill>
                  <a:schemeClr val="accent1">
                    <a:lumMod val="75000"/>
                  </a:schemeClr>
                </a:solidFill>
              </a:endParaRPr>
            </a:p>
          </p:txBody>
        </p:sp>
        <p:sp>
          <p:nvSpPr>
            <p:cNvPr id="4" name="TekstSylinder 3"/>
            <p:cNvSpPr txBox="1"/>
            <p:nvPr/>
          </p:nvSpPr>
          <p:spPr>
            <a:xfrm>
              <a:off x="767443" y="604157"/>
              <a:ext cx="1285929" cy="461665"/>
            </a:xfrm>
            <a:prstGeom prst="rect">
              <a:avLst/>
            </a:prstGeom>
            <a:noFill/>
          </p:spPr>
          <p:txBody>
            <a:bodyPr wrap="none" rtlCol="0">
              <a:spAutoFit/>
            </a:bodyPr>
            <a:lstStyle/>
            <a:p>
              <a:r>
                <a:rPr lang="nb-NO" sz="2400" b="1" smtClean="0">
                  <a:solidFill>
                    <a:schemeClr val="accent1">
                      <a:lumMod val="75000"/>
                    </a:schemeClr>
                  </a:solidFill>
                </a:rPr>
                <a:t>Sakslogg</a:t>
              </a:r>
              <a:endParaRPr lang="nb-NO" sz="2400" b="1">
                <a:solidFill>
                  <a:schemeClr val="accent1">
                    <a:lumMod val="75000"/>
                  </a:schemeClr>
                </a:solidFill>
              </a:endParaRPr>
            </a:p>
          </p:txBody>
        </p:sp>
        <p:sp>
          <p:nvSpPr>
            <p:cNvPr id="10" name="Rektangel 9"/>
            <p:cNvSpPr/>
            <p:nvPr/>
          </p:nvSpPr>
          <p:spPr>
            <a:xfrm>
              <a:off x="2838011" y="2255332"/>
              <a:ext cx="8605044" cy="301812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1" name="Rektangel 10"/>
            <p:cNvSpPr/>
            <p:nvPr/>
          </p:nvSpPr>
          <p:spPr>
            <a:xfrm>
              <a:off x="10795322" y="2252452"/>
              <a:ext cx="642384" cy="1692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8" name="Rektangel 7"/>
            <p:cNvSpPr/>
            <p:nvPr/>
          </p:nvSpPr>
          <p:spPr>
            <a:xfrm>
              <a:off x="8377200" y="1891503"/>
              <a:ext cx="713985" cy="13778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grpSp>
    </p:spTree>
    <p:extLst>
      <p:ext uri="{BB962C8B-B14F-4D97-AF65-F5344CB8AC3E}">
        <p14:creationId xmlns:p14="http://schemas.microsoft.com/office/powerpoint/2010/main" val="2493645987"/>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TekstSylinder 5"/>
          <p:cNvSpPr txBox="1"/>
          <p:nvPr/>
        </p:nvSpPr>
        <p:spPr>
          <a:xfrm>
            <a:off x="538843" y="328660"/>
            <a:ext cx="2661883" cy="461665"/>
          </a:xfrm>
          <a:prstGeom prst="rect">
            <a:avLst/>
          </a:prstGeom>
          <a:noFill/>
        </p:spPr>
        <p:txBody>
          <a:bodyPr wrap="none" rtlCol="0">
            <a:spAutoFit/>
          </a:bodyPr>
          <a:lstStyle/>
          <a:p>
            <a:pPr fontAlgn="ctr"/>
            <a:r>
              <a:rPr lang="nb-NO" sz="2400" b="1">
                <a:solidFill>
                  <a:schemeClr val="accent1">
                    <a:lumMod val="75000"/>
                  </a:schemeClr>
                </a:solidFill>
              </a:rPr>
              <a:t>Revisjoner og tilsyn</a:t>
            </a:r>
            <a:endParaRPr lang="nb-NO" sz="2800">
              <a:solidFill>
                <a:schemeClr val="accent1">
                  <a:lumMod val="75000"/>
                </a:schemeClr>
              </a:solidFill>
            </a:endParaRPr>
          </a:p>
        </p:txBody>
      </p:sp>
      <p:pic>
        <p:nvPicPr>
          <p:cNvPr id="13" name="Bilde 12" descr="Logo SSHF_CMYK[1].jpg"/>
          <p:cNvPicPr/>
          <p:nvPr/>
        </p:nvPicPr>
        <p:blipFill>
          <a:blip r:embed="rId2"/>
          <a:stretch>
            <a:fillRect/>
          </a:stretch>
        </p:blipFill>
        <p:spPr>
          <a:xfrm>
            <a:off x="10177272" y="328660"/>
            <a:ext cx="1471545" cy="283726"/>
          </a:xfrm>
          <a:prstGeom prst="rect">
            <a:avLst/>
          </a:prstGeom>
        </p:spPr>
      </p:pic>
      <p:sp>
        <p:nvSpPr>
          <p:cNvPr id="5" name="Rektangel 4"/>
          <p:cNvSpPr/>
          <p:nvPr/>
        </p:nvSpPr>
        <p:spPr>
          <a:xfrm>
            <a:off x="962515" y="935338"/>
            <a:ext cx="10609190" cy="5632311"/>
          </a:xfrm>
          <a:prstGeom prst="rect">
            <a:avLst/>
          </a:prstGeom>
        </p:spPr>
        <p:txBody>
          <a:bodyPr wrap="square">
            <a:spAutoFit/>
          </a:bodyPr>
          <a:lstStyle/>
          <a:p>
            <a:pPr fontAlgn="ctr"/>
            <a:r>
              <a:rPr lang="nb-NO">
                <a:solidFill>
                  <a:schemeClr val="accent1">
                    <a:lumMod val="75000"/>
                  </a:schemeClr>
                </a:solidFill>
              </a:rPr>
              <a:t>Denne modulen benyttes som verktøy ved gjennomføring og oppfølging av revisjoner og tilsyn. Her registreres plan for gjennomføring, funn og tiltak som iverksettes. Det vil på denne måten enkelt kunne hentes ut rapporter som beskriver pågående og gjennomførte revisjoner/tilsyn og hvilke tiltak som er iverksatt.  </a:t>
            </a:r>
          </a:p>
          <a:p>
            <a:pPr fontAlgn="ctr"/>
            <a:r>
              <a:rPr lang="nb-NO">
                <a:solidFill>
                  <a:schemeClr val="accent1">
                    <a:lumMod val="75000"/>
                  </a:schemeClr>
                </a:solidFill>
              </a:rPr>
              <a:t> </a:t>
            </a:r>
          </a:p>
          <a:p>
            <a:pPr fontAlgn="ctr"/>
            <a:r>
              <a:rPr lang="nb-NO">
                <a:solidFill>
                  <a:schemeClr val="accent1">
                    <a:lumMod val="75000"/>
                  </a:schemeClr>
                </a:solidFill>
              </a:rPr>
              <a:t>Følgende registreres i modulen:</a:t>
            </a:r>
          </a:p>
          <a:p>
            <a:pPr marL="285750" indent="-285750" fontAlgn="ctr">
              <a:buFont typeface="Arial" panose="020b0604020202020204" pitchFamily="34" charset="0"/>
              <a:buChar char="•"/>
            </a:pPr>
            <a:r>
              <a:rPr lang="nb-NO" b="1">
                <a:solidFill>
                  <a:schemeClr val="accent1">
                    <a:lumMod val="75000"/>
                  </a:schemeClr>
                </a:solidFill>
              </a:rPr>
              <a:t>Interne revisjoner </a:t>
            </a:r>
            <a:r>
              <a:rPr lang="nb-NO">
                <a:solidFill>
                  <a:schemeClr val="accent1">
                    <a:lumMod val="75000"/>
                  </a:schemeClr>
                </a:solidFill>
              </a:rPr>
              <a:t>som er initiert av Sørlandet sykehus HF på ulike områder av virksomheten. Interne revisjoner skal bidra til at SSHF når sine mål. Internrevisorene skal være uavhengige og objektive i sine vurderinger, unntatt ved klinisk revisjoner i ioniserende stråling, der revisjonen ledes av fagfeller og er tverrfaglige innenfor det fagområdet som skal revideres.</a:t>
            </a:r>
          </a:p>
          <a:p>
            <a:pPr marL="285750" indent="-285750" fontAlgn="ctr">
              <a:buFont typeface="Arial" panose="020b0604020202020204" pitchFamily="34" charset="0"/>
              <a:buChar char="•"/>
            </a:pPr>
            <a:r>
              <a:rPr lang="nb-NO" b="1">
                <a:solidFill>
                  <a:schemeClr val="accent1">
                    <a:lumMod val="75000"/>
                  </a:schemeClr>
                </a:solidFill>
              </a:rPr>
              <a:t>Konsernrevisjoner</a:t>
            </a:r>
            <a:r>
              <a:rPr lang="nb-NO">
                <a:solidFill>
                  <a:schemeClr val="accent1">
                    <a:lumMod val="75000"/>
                  </a:schemeClr>
                </a:solidFill>
              </a:rPr>
              <a:t> som gjennomføres i regi av Helse Sør-Øst RHF.</a:t>
            </a:r>
          </a:p>
          <a:p>
            <a:pPr marL="285750" indent="-285750" fontAlgn="ctr">
              <a:buFont typeface="Arial" panose="020b0604020202020204" pitchFamily="34" charset="0"/>
              <a:buChar char="•"/>
            </a:pPr>
            <a:r>
              <a:rPr lang="nb-NO" b="1">
                <a:solidFill>
                  <a:schemeClr val="accent1">
                    <a:lumMod val="75000"/>
                  </a:schemeClr>
                </a:solidFill>
              </a:rPr>
              <a:t>Tilsyn </a:t>
            </a:r>
            <a:r>
              <a:rPr lang="nb-NO">
                <a:solidFill>
                  <a:schemeClr val="accent1">
                    <a:lumMod val="75000"/>
                  </a:schemeClr>
                </a:solidFill>
              </a:rPr>
              <a:t>som gjennomføres av tilsynsmyndigheter som Statens helsetilsyn, Statsforvalteren, Direktoratet for sikkerhet og beredskap, Direktoratet for strålevern og atomsikkerhet, Mattilsynet med flere.</a:t>
            </a:r>
          </a:p>
          <a:p>
            <a:pPr fontAlgn="ctr"/>
            <a:endParaRPr lang="nb-NO" smtClean="0">
              <a:solidFill>
                <a:schemeClr val="accent1">
                  <a:lumMod val="75000"/>
                </a:schemeClr>
              </a:solidFill>
            </a:endParaRPr>
          </a:p>
          <a:p>
            <a:pPr fontAlgn="ctr"/>
            <a:r>
              <a:rPr lang="nb-NO" smtClean="0">
                <a:solidFill>
                  <a:schemeClr val="accent1">
                    <a:lumMod val="75000"/>
                  </a:schemeClr>
                </a:solidFill>
              </a:rPr>
              <a:t>Felles </a:t>
            </a:r>
            <a:r>
              <a:rPr lang="nb-NO">
                <a:solidFill>
                  <a:schemeClr val="accent1">
                    <a:lumMod val="75000"/>
                  </a:schemeClr>
                </a:solidFill>
              </a:rPr>
              <a:t>for revisjoner og tilsyn som skal registreres i modulen er at det foretas en gjennomgang av om virksomheten etterlever krav fastsatt i lover og forskrifter, oftest med fokus på helseforetakets styringssystem, det vil si de systemer som er etablert for å sikre at virksomheten og innholdet i tjenestene er i tråd med krav på det aktuelle området. </a:t>
            </a:r>
          </a:p>
          <a:p>
            <a:pPr fontAlgn="ctr"/>
            <a:endParaRPr lang="nb-NO" smtClean="0">
              <a:solidFill>
                <a:schemeClr val="accent1">
                  <a:lumMod val="75000"/>
                </a:schemeClr>
              </a:solidFill>
            </a:endParaRPr>
          </a:p>
          <a:p>
            <a:pPr fontAlgn="ctr"/>
            <a:r>
              <a:rPr lang="nb-NO" smtClean="0">
                <a:solidFill>
                  <a:schemeClr val="accent1">
                    <a:lumMod val="75000"/>
                  </a:schemeClr>
                </a:solidFill>
              </a:rPr>
              <a:t>Hendelsesbaserte </a:t>
            </a:r>
            <a:r>
              <a:rPr lang="nb-NO">
                <a:solidFill>
                  <a:schemeClr val="accent1">
                    <a:lumMod val="75000"/>
                  </a:schemeClr>
                </a:solidFill>
              </a:rPr>
              <a:t>tilsynssaker hvor enkelthendelser undersøkes registreres og behandles i P360, og ikke i denne modulen.</a:t>
            </a:r>
            <a:endParaRPr lang="nb-NO">
              <a:solidFill>
                <a:schemeClr val="accent1">
                  <a:lumMod val="75000"/>
                </a:schemeClr>
              </a:solidFill>
              <a:effectLst/>
            </a:endParaRPr>
          </a:p>
        </p:txBody>
      </p:sp>
    </p:spTree>
    <p:extLst>
      <p:ext uri="{BB962C8B-B14F-4D97-AF65-F5344CB8AC3E}">
        <p14:creationId xmlns:p14="http://schemas.microsoft.com/office/powerpoint/2010/main" val="3619361010"/>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Gruppe 4"/>
          <p:cNvGrpSpPr/>
          <p:nvPr/>
        </p:nvGrpSpPr>
        <p:grpSpPr>
          <a:xfrm>
            <a:off x="167954" y="328660"/>
            <a:ext cx="11573635" cy="5482900"/>
            <a:chOff x="167954" y="328660"/>
            <a:chExt cx="11573635" cy="5482900"/>
          </a:xfrm>
        </p:grpSpPr>
        <p:pic>
          <p:nvPicPr>
            <p:cNvPr id="3" name="Bilde 2"/>
            <p:cNvPicPr>
              <a:picLocks noChangeAspect="1"/>
            </p:cNvPicPr>
            <p:nvPr/>
          </p:nvPicPr>
          <p:blipFill>
            <a:blip r:embed="rId2"/>
            <a:stretch>
              <a:fillRect/>
            </a:stretch>
          </p:blipFill>
          <p:spPr>
            <a:xfrm>
              <a:off x="3952562" y="1622471"/>
              <a:ext cx="7789027" cy="2706912"/>
            </a:xfrm>
            <a:prstGeom prst="rect">
              <a:avLst/>
            </a:prstGeom>
          </p:spPr>
        </p:pic>
        <p:sp>
          <p:nvSpPr>
            <p:cNvPr id="6" name="TekstSylinder 5"/>
            <p:cNvSpPr txBox="1"/>
            <p:nvPr/>
          </p:nvSpPr>
          <p:spPr>
            <a:xfrm>
              <a:off x="538843" y="328660"/>
              <a:ext cx="3943837" cy="461665"/>
            </a:xfrm>
            <a:prstGeom prst="rect">
              <a:avLst/>
            </a:prstGeom>
            <a:noFill/>
          </p:spPr>
          <p:txBody>
            <a:bodyPr wrap="none" rtlCol="0">
              <a:spAutoFit/>
            </a:bodyPr>
            <a:lstStyle/>
            <a:p>
              <a:r>
                <a:rPr lang="nb-NO" sz="2400" b="1" smtClean="0">
                  <a:solidFill>
                    <a:schemeClr val="accent1">
                      <a:lumMod val="75000"/>
                    </a:schemeClr>
                  </a:solidFill>
                </a:rPr>
                <a:t>Modul for revisjoner og tilsyn</a:t>
              </a:r>
              <a:endParaRPr lang="nb-NO" sz="2400" b="1">
                <a:solidFill>
                  <a:schemeClr val="accent1">
                    <a:lumMod val="75000"/>
                  </a:schemeClr>
                </a:solidFill>
              </a:endParaRPr>
            </a:p>
          </p:txBody>
        </p:sp>
        <p:sp>
          <p:nvSpPr>
            <p:cNvPr id="9" name="TekstSylinder 8"/>
            <p:cNvSpPr txBox="1"/>
            <p:nvPr/>
          </p:nvSpPr>
          <p:spPr>
            <a:xfrm>
              <a:off x="167954" y="1041023"/>
              <a:ext cx="3197104" cy="4770537"/>
            </a:xfrm>
            <a:prstGeom prst="rect">
              <a:avLst/>
            </a:prstGeom>
            <a:noFill/>
          </p:spPr>
          <p:txBody>
            <a:bodyPr wrap="square" rtlCol="0">
              <a:spAutoFit/>
            </a:bodyPr>
            <a:lstStyle/>
            <a:p>
              <a:r>
                <a:rPr lang="nb-NO" sz="1700" smtClean="0">
                  <a:solidFill>
                    <a:srgbClr val="0070C0"/>
                  </a:solidFill>
                </a:rPr>
                <a:t>Gå inn i Kvalitetsportalen</a:t>
              </a:r>
            </a:p>
            <a:p>
              <a:pPr marL="342900" indent="-342900">
                <a:buFont typeface="+mj-lt"/>
                <a:buAutoNum type="arabicPeriod"/>
              </a:pPr>
              <a:endParaRPr lang="nb-NO" sz="1700" smtClean="0">
                <a:solidFill>
                  <a:srgbClr val="0070C0"/>
                </a:solidFill>
              </a:endParaRPr>
            </a:p>
            <a:p>
              <a:pPr marL="342900" indent="-342900">
                <a:buFont typeface="+mj-lt"/>
                <a:buAutoNum type="arabicPeriod"/>
              </a:pPr>
              <a:r>
                <a:rPr lang="nb-NO" sz="1700" smtClean="0">
                  <a:solidFill>
                    <a:srgbClr val="0070C0"/>
                  </a:solidFill>
                </a:rPr>
                <a:t>Gå til modul for revisjoner og tilsyn ved å velge menypunktet «Revisjoner og tilsyn», jf. </a:t>
              </a:r>
              <a:r>
                <a:rPr lang="nb-NO" sz="1700">
                  <a:solidFill>
                    <a:srgbClr val="0070C0"/>
                  </a:solidFill>
                </a:rPr>
                <a:t>b</a:t>
              </a:r>
              <a:r>
                <a:rPr lang="nb-NO" sz="1700" smtClean="0">
                  <a:solidFill>
                    <a:srgbClr val="0070C0"/>
                  </a:solidFill>
                </a:rPr>
                <a:t>ildet.</a:t>
              </a:r>
              <a:endParaRPr lang="nb-NO" sz="1400" smtClean="0">
                <a:solidFill>
                  <a:srgbClr val="0070C0"/>
                </a:solidFill>
              </a:endParaRPr>
            </a:p>
            <a:p>
              <a:pPr marL="342900" indent="-342900">
                <a:buFont typeface="+mj-lt"/>
                <a:buAutoNum type="arabicPeriod"/>
              </a:pPr>
              <a:endParaRPr lang="nb-NO">
                <a:solidFill>
                  <a:srgbClr val="0070C0"/>
                </a:solidFill>
              </a:endParaRPr>
            </a:p>
            <a:p>
              <a:pPr marL="342900" indent="-342900">
                <a:buFont typeface="+mj-lt"/>
                <a:buAutoNum type="arabicPeriod"/>
              </a:pPr>
              <a:r>
                <a:rPr lang="nb-NO" sz="1700" smtClean="0">
                  <a:solidFill>
                    <a:srgbClr val="0070C0"/>
                  </a:solidFill>
                </a:rPr>
                <a:t>For å opprette ny revisjon/nytt tilsyn, velg aktuelt menypunkt i blått felt under «Ny oppføring» på venstre side. </a:t>
              </a:r>
            </a:p>
            <a:p>
              <a:pPr marL="342900" indent="-342900">
                <a:buFont typeface="+mj-lt"/>
                <a:buAutoNum type="arabicPeriod"/>
              </a:pPr>
              <a:endParaRPr lang="nb-NO" sz="1700">
                <a:solidFill>
                  <a:srgbClr val="0070C0"/>
                </a:solidFill>
              </a:endParaRPr>
            </a:p>
            <a:p>
              <a:pPr marL="342900" indent="-342900">
                <a:buFont typeface="+mj-lt"/>
                <a:buAutoNum type="arabicPeriod"/>
              </a:pPr>
              <a:r>
                <a:rPr lang="nb-NO" sz="1700">
                  <a:solidFill>
                    <a:srgbClr val="0070C0"/>
                  </a:solidFill>
                </a:rPr>
                <a:t>For å arbeide videre med </a:t>
              </a:r>
              <a:r>
                <a:rPr lang="nb-NO" sz="1700" smtClean="0">
                  <a:solidFill>
                    <a:srgbClr val="0070C0"/>
                  </a:solidFill>
                </a:rPr>
                <a:t>eksisterende revisjoner/tilsyn</a:t>
              </a:r>
              <a:r>
                <a:rPr lang="nb-NO" sz="1700">
                  <a:solidFill>
                    <a:srgbClr val="0070C0"/>
                  </a:solidFill>
                </a:rPr>
                <a:t>, velg </a:t>
              </a:r>
              <a:r>
                <a:rPr lang="nb-NO" sz="1700" smtClean="0">
                  <a:solidFill>
                    <a:srgbClr val="0070C0"/>
                  </a:solidFill>
                </a:rPr>
                <a:t>aktuelt menypunkt i </a:t>
              </a:r>
              <a:r>
                <a:rPr lang="nb-NO" sz="1700">
                  <a:solidFill>
                    <a:srgbClr val="0070C0"/>
                  </a:solidFill>
                </a:rPr>
                <a:t>grønt felt under </a:t>
              </a:r>
              <a:r>
                <a:rPr lang="nb-NO" sz="1700" smtClean="0">
                  <a:solidFill>
                    <a:srgbClr val="0070C0"/>
                  </a:solidFill>
                </a:rPr>
                <a:t>«Behandle».</a:t>
              </a:r>
              <a:endParaRPr lang="nb-NO" sz="1700">
                <a:solidFill>
                  <a:srgbClr val="0070C0"/>
                </a:solidFill>
              </a:endParaRPr>
            </a:p>
            <a:p>
              <a:endParaRPr lang="nb-NO" sz="1400">
                <a:solidFill>
                  <a:srgbClr val="0070C0"/>
                </a:solidFill>
              </a:endParaRPr>
            </a:p>
          </p:txBody>
        </p:sp>
        <p:sp>
          <p:nvSpPr>
            <p:cNvPr id="4" name="Rektangel 3"/>
            <p:cNvSpPr/>
            <p:nvPr/>
          </p:nvSpPr>
          <p:spPr>
            <a:xfrm>
              <a:off x="6674133" y="1859937"/>
              <a:ext cx="860523" cy="1547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4" name="Rektangel 13"/>
            <p:cNvSpPr/>
            <p:nvPr/>
          </p:nvSpPr>
          <p:spPr>
            <a:xfrm>
              <a:off x="3902710" y="2285831"/>
              <a:ext cx="1934468" cy="70869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23" name="Rektangel 22"/>
            <p:cNvSpPr/>
            <p:nvPr/>
          </p:nvSpPr>
          <p:spPr>
            <a:xfrm>
              <a:off x="3902710" y="3056133"/>
              <a:ext cx="1934468" cy="75119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0" name="TekstSylinder 9"/>
            <p:cNvSpPr txBox="1"/>
            <p:nvPr/>
          </p:nvSpPr>
          <p:spPr>
            <a:xfrm>
              <a:off x="6677333" y="1496482"/>
              <a:ext cx="301686" cy="369332"/>
            </a:xfrm>
            <a:prstGeom prst="rect">
              <a:avLst/>
            </a:prstGeom>
            <a:noFill/>
          </p:spPr>
          <p:txBody>
            <a:bodyPr wrap="none" rtlCol="0">
              <a:spAutoFit/>
            </a:bodyPr>
            <a:lstStyle/>
            <a:p>
              <a:r>
                <a:rPr lang="nb-NO" smtClean="0">
                  <a:solidFill>
                    <a:schemeClr val="accent1">
                      <a:lumMod val="75000"/>
                    </a:schemeClr>
                  </a:solidFill>
                </a:rPr>
                <a:t>1</a:t>
              </a:r>
              <a:endParaRPr lang="nb-NO">
                <a:solidFill>
                  <a:schemeClr val="accent1">
                    <a:lumMod val="75000"/>
                  </a:schemeClr>
                </a:solidFill>
                <a:effectLst/>
              </a:endParaRPr>
            </a:p>
          </p:txBody>
        </p:sp>
        <p:sp>
          <p:nvSpPr>
            <p:cNvPr id="11" name="TekstSylinder 10"/>
            <p:cNvSpPr txBox="1"/>
            <p:nvPr/>
          </p:nvSpPr>
          <p:spPr>
            <a:xfrm>
              <a:off x="3576098" y="2392528"/>
              <a:ext cx="301686" cy="369332"/>
            </a:xfrm>
            <a:prstGeom prst="rect">
              <a:avLst/>
            </a:prstGeom>
            <a:noFill/>
          </p:spPr>
          <p:txBody>
            <a:bodyPr wrap="square" rtlCol="0">
              <a:spAutoFit/>
            </a:bodyPr>
            <a:lstStyle/>
            <a:p>
              <a:r>
                <a:rPr lang="nb-NO">
                  <a:solidFill>
                    <a:schemeClr val="accent1">
                      <a:lumMod val="75000"/>
                    </a:schemeClr>
                  </a:solidFill>
                </a:rPr>
                <a:t>2</a:t>
              </a:r>
            </a:p>
          </p:txBody>
        </p:sp>
        <p:sp>
          <p:nvSpPr>
            <p:cNvPr id="12" name="TekstSylinder 11"/>
            <p:cNvSpPr txBox="1"/>
            <p:nvPr/>
          </p:nvSpPr>
          <p:spPr>
            <a:xfrm>
              <a:off x="3575923" y="3241625"/>
              <a:ext cx="301686" cy="369332"/>
            </a:xfrm>
            <a:prstGeom prst="rect">
              <a:avLst/>
            </a:prstGeom>
            <a:noFill/>
          </p:spPr>
          <p:txBody>
            <a:bodyPr wrap="square" rtlCol="0">
              <a:spAutoFit/>
            </a:bodyPr>
            <a:lstStyle/>
            <a:p>
              <a:r>
                <a:rPr lang="nb-NO">
                  <a:solidFill>
                    <a:schemeClr val="accent1">
                      <a:lumMod val="75000"/>
                    </a:schemeClr>
                  </a:solidFill>
                </a:rPr>
                <a:t>3</a:t>
              </a:r>
            </a:p>
          </p:txBody>
        </p:sp>
        <p:pic>
          <p:nvPicPr>
            <p:cNvPr id="13" name="Bilde 12" descr="Logo SSHF_CMYK[1].jpg"/>
            <p:cNvPicPr/>
            <p:nvPr/>
          </p:nvPicPr>
          <p:blipFill>
            <a:blip r:embed="rId3"/>
            <a:stretch>
              <a:fillRect/>
            </a:stretch>
          </p:blipFill>
          <p:spPr>
            <a:xfrm>
              <a:off x="10177272" y="328660"/>
              <a:ext cx="1471545" cy="283726"/>
            </a:xfrm>
            <a:prstGeom prst="rect">
              <a:avLst/>
            </a:prstGeom>
          </p:spPr>
        </p:pic>
      </p:grpSp>
    </p:spTree>
    <p:extLst>
      <p:ext uri="{BB962C8B-B14F-4D97-AF65-F5344CB8AC3E}">
        <p14:creationId xmlns:p14="http://schemas.microsoft.com/office/powerpoint/2010/main" val="2895599303"/>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TekstSylinder 4"/>
          <p:cNvSpPr txBox="1"/>
          <p:nvPr/>
        </p:nvSpPr>
        <p:spPr>
          <a:xfrm>
            <a:off x="551936" y="1837120"/>
            <a:ext cx="3053564" cy="2923877"/>
          </a:xfrm>
          <a:prstGeom prst="rect">
            <a:avLst/>
          </a:prstGeom>
          <a:noFill/>
          <a:ln w="28575">
            <a:noFill/>
          </a:ln>
        </p:spPr>
        <p:txBody>
          <a:bodyPr wrap="square" rtlCol="0">
            <a:spAutoFit/>
          </a:bodyPr>
          <a:lstStyle/>
          <a:p>
            <a:pPr marL="342900" indent="-342900">
              <a:buFont typeface="+mj-lt"/>
              <a:buAutoNum type="arabicPeriod"/>
            </a:pPr>
            <a:r>
              <a:rPr lang="nb-NO" sz="1700" smtClean="0">
                <a:solidFill>
                  <a:schemeClr val="accent1">
                    <a:lumMod val="75000"/>
                  </a:schemeClr>
                </a:solidFill>
              </a:rPr>
              <a:t>Gi revisjonen en tittel.</a:t>
            </a:r>
          </a:p>
          <a:p>
            <a:pPr marL="742950" lvl="1" indent="-285750">
              <a:buFont typeface="Courier New" panose="02070309020205020404" pitchFamily="49" charset="0"/>
              <a:buChar char="o"/>
            </a:pPr>
            <a:r>
              <a:rPr lang="nb-NO" sz="1400" smtClean="0">
                <a:solidFill>
                  <a:schemeClr val="accent1">
                    <a:lumMod val="75000"/>
                  </a:schemeClr>
                </a:solidFill>
              </a:rPr>
              <a:t>Tittel bør være beskrivende for tema for revisjonen.</a:t>
            </a:r>
          </a:p>
          <a:p>
            <a:pPr marL="742950" lvl="1" indent="-285750">
              <a:buFont typeface="Courier New" panose="02070309020205020404" pitchFamily="49" charset="0"/>
              <a:buChar char="o"/>
            </a:pPr>
            <a:endParaRPr lang="nb-NO" sz="1400" smtClean="0">
              <a:solidFill>
                <a:schemeClr val="accent1">
                  <a:lumMod val="75000"/>
                </a:schemeClr>
              </a:solidFill>
            </a:endParaRPr>
          </a:p>
          <a:p>
            <a:pPr marL="342900" indent="-342900">
              <a:buFont typeface="+mj-lt"/>
              <a:buAutoNum type="arabicPeriod"/>
            </a:pPr>
            <a:endParaRPr lang="nb-NO">
              <a:solidFill>
                <a:schemeClr val="accent1">
                  <a:lumMod val="75000"/>
                </a:schemeClr>
              </a:solidFill>
              <a:effectLst/>
            </a:endParaRPr>
          </a:p>
          <a:p>
            <a:pPr marL="342900" indent="-342900">
              <a:buFont typeface="+mj-lt"/>
              <a:buAutoNum type="arabicPeriod"/>
            </a:pPr>
            <a:r>
              <a:rPr lang="nb-NO" sz="1700" smtClean="0">
                <a:solidFill>
                  <a:schemeClr val="accent1">
                    <a:lumMod val="75000"/>
                  </a:schemeClr>
                </a:solidFill>
              </a:rPr>
              <a:t>Definer hvilken avd/enhet som har ansvar for gjennom-føring av revisjonen. </a:t>
            </a:r>
          </a:p>
          <a:p>
            <a:pPr marL="742950" lvl="1" indent="-285750">
              <a:buFont typeface="Courier New" panose="02070309020205020404" pitchFamily="49" charset="0"/>
              <a:buChar char="o"/>
            </a:pPr>
            <a:r>
              <a:rPr lang="nb-NO" sz="1400" smtClean="0">
                <a:solidFill>
                  <a:schemeClr val="accent1">
                    <a:lumMod val="75000"/>
                  </a:schemeClr>
                </a:solidFill>
              </a:rPr>
              <a:t>Plasser revisjonen i organisasjonstreet, (klinikk, avdeling eller enhet).</a:t>
            </a:r>
          </a:p>
          <a:p>
            <a:endParaRPr lang="nb-NO" sz="1400">
              <a:solidFill>
                <a:schemeClr val="accent1">
                  <a:lumMod val="75000"/>
                </a:schemeClr>
              </a:solidFill>
            </a:endParaRPr>
          </a:p>
        </p:txBody>
      </p:sp>
      <p:sp>
        <p:nvSpPr>
          <p:cNvPr id="9" name="TekstSylinder 8"/>
          <p:cNvSpPr txBox="1"/>
          <p:nvPr/>
        </p:nvSpPr>
        <p:spPr>
          <a:xfrm>
            <a:off x="767443" y="892255"/>
            <a:ext cx="3420424" cy="461665"/>
          </a:xfrm>
          <a:prstGeom prst="rect">
            <a:avLst/>
          </a:prstGeom>
          <a:noFill/>
        </p:spPr>
        <p:txBody>
          <a:bodyPr wrap="none" rtlCol="0">
            <a:spAutoFit/>
          </a:bodyPr>
          <a:lstStyle/>
          <a:p>
            <a:r>
              <a:rPr lang="nb-NO" sz="2400" b="1" smtClean="0">
                <a:solidFill>
                  <a:schemeClr val="accent1">
                    <a:lumMod val="75000"/>
                  </a:schemeClr>
                </a:solidFill>
              </a:rPr>
              <a:t>Opprett ny internrevisjon</a:t>
            </a:r>
            <a:endParaRPr lang="nb-NO" sz="2400" b="1">
              <a:solidFill>
                <a:schemeClr val="accent1">
                  <a:lumMod val="75000"/>
                </a:schemeClr>
              </a:solidFill>
            </a:endParaRPr>
          </a:p>
        </p:txBody>
      </p:sp>
      <p:pic>
        <p:nvPicPr>
          <p:cNvPr id="12" name="Bilde 11" descr="Logo SSHF_CMYK[1].jpg"/>
          <p:cNvPicPr/>
          <p:nvPr/>
        </p:nvPicPr>
        <p:blipFill>
          <a:blip r:embed="rId2"/>
          <a:stretch>
            <a:fillRect/>
          </a:stretch>
        </p:blipFill>
        <p:spPr>
          <a:xfrm>
            <a:off x="10177272" y="328660"/>
            <a:ext cx="1471545" cy="283726"/>
          </a:xfrm>
          <a:prstGeom prst="rect">
            <a:avLst/>
          </a:prstGeom>
        </p:spPr>
      </p:pic>
      <p:grpSp>
        <p:nvGrpSpPr>
          <p:cNvPr id="6" name="Gruppe 5"/>
          <p:cNvGrpSpPr/>
          <p:nvPr/>
        </p:nvGrpSpPr>
        <p:grpSpPr>
          <a:xfrm>
            <a:off x="3787803" y="1430561"/>
            <a:ext cx="8136322" cy="4304123"/>
            <a:chOff x="3787803" y="1430561"/>
            <a:chExt cx="8136322" cy="4304123"/>
          </a:xfrm>
        </p:grpSpPr>
        <p:pic>
          <p:nvPicPr>
            <p:cNvPr id="2" name="Bilde 1"/>
            <p:cNvPicPr>
              <a:picLocks noChangeAspect="1"/>
            </p:cNvPicPr>
            <p:nvPr/>
          </p:nvPicPr>
          <p:blipFill>
            <a:blip r:embed="rId3"/>
            <a:stretch>
              <a:fillRect/>
            </a:stretch>
          </p:blipFill>
          <p:spPr>
            <a:xfrm>
              <a:off x="3787803" y="1430561"/>
              <a:ext cx="8136322" cy="4304123"/>
            </a:xfrm>
            <a:prstGeom prst="rect">
              <a:avLst/>
            </a:prstGeom>
          </p:spPr>
        </p:pic>
        <p:sp>
          <p:nvSpPr>
            <p:cNvPr id="3" name="Rektangel 2"/>
            <p:cNvSpPr/>
            <p:nvPr/>
          </p:nvSpPr>
          <p:spPr>
            <a:xfrm>
              <a:off x="6926378" y="3728955"/>
              <a:ext cx="2009075" cy="2239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4" name="Rektangel 3"/>
            <p:cNvSpPr/>
            <p:nvPr/>
          </p:nvSpPr>
          <p:spPr>
            <a:xfrm>
              <a:off x="6969873" y="4083467"/>
              <a:ext cx="1466991" cy="10500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7" name="TekstSylinder 6"/>
            <p:cNvSpPr txBox="1"/>
            <p:nvPr/>
          </p:nvSpPr>
          <p:spPr>
            <a:xfrm>
              <a:off x="6656408" y="3638869"/>
              <a:ext cx="269970" cy="375259"/>
            </a:xfrm>
            <a:prstGeom prst="rect">
              <a:avLst/>
            </a:prstGeom>
            <a:noFill/>
            <a:ln>
              <a:solidFill>
                <a:schemeClr val="accent1"/>
              </a:solidFill>
            </a:ln>
          </p:spPr>
          <p:txBody>
            <a:bodyPr wrap="square" rtlCol="0">
              <a:spAutoFit/>
            </a:bodyPr>
            <a:lstStyle/>
            <a:p>
              <a:r>
                <a:rPr lang="nb-NO" smtClean="0">
                  <a:solidFill>
                    <a:schemeClr val="accent1">
                      <a:lumMod val="75000"/>
                    </a:schemeClr>
                  </a:solidFill>
                </a:rPr>
                <a:t>1</a:t>
              </a:r>
              <a:endParaRPr lang="nb-NO">
                <a:solidFill>
                  <a:schemeClr val="accent1">
                    <a:lumMod val="75000"/>
                  </a:schemeClr>
                </a:solidFill>
                <a:effectLst/>
              </a:endParaRPr>
            </a:p>
          </p:txBody>
        </p:sp>
        <p:sp>
          <p:nvSpPr>
            <p:cNvPr id="8" name="TekstSylinder 7"/>
            <p:cNvSpPr txBox="1"/>
            <p:nvPr/>
          </p:nvSpPr>
          <p:spPr>
            <a:xfrm>
              <a:off x="6658653" y="4327146"/>
              <a:ext cx="267725" cy="375259"/>
            </a:xfrm>
            <a:prstGeom prst="rect">
              <a:avLst/>
            </a:prstGeom>
            <a:noFill/>
            <a:ln>
              <a:solidFill>
                <a:schemeClr val="accent1"/>
              </a:solidFill>
            </a:ln>
          </p:spPr>
          <p:txBody>
            <a:bodyPr wrap="square" rtlCol="0">
              <a:spAutoFit/>
            </a:bodyPr>
            <a:lstStyle/>
            <a:p>
              <a:r>
                <a:rPr lang="nb-NO">
                  <a:solidFill>
                    <a:schemeClr val="accent1">
                      <a:lumMod val="75000"/>
                    </a:schemeClr>
                  </a:solidFill>
                </a:rPr>
                <a:t>2</a:t>
              </a:r>
            </a:p>
          </p:txBody>
        </p:sp>
      </p:grpSp>
      <p:sp>
        <p:nvSpPr>
          <p:cNvPr id="11" name="TekstSylinder 10"/>
          <p:cNvSpPr txBox="1"/>
          <p:nvPr/>
        </p:nvSpPr>
        <p:spPr>
          <a:xfrm>
            <a:off x="3969000" y="91687"/>
            <a:ext cx="3983719" cy="707886"/>
          </a:xfrm>
          <a:prstGeom prst="rect">
            <a:avLst/>
          </a:prstGeom>
          <a:noFill/>
        </p:spPr>
        <p:txBody>
          <a:bodyPr wrap="none" rtlCol="0">
            <a:spAutoFit/>
          </a:bodyPr>
          <a:lstStyle/>
          <a:p>
            <a:r>
              <a:rPr lang="nb-NO" sz="4000" b="1" smtClean="0">
                <a:solidFill>
                  <a:schemeClr val="accent1">
                    <a:lumMod val="50000"/>
                  </a:schemeClr>
                </a:solidFill>
              </a:rPr>
              <a:t>Interne revisjoner</a:t>
            </a:r>
            <a:endParaRPr lang="nb-NO" sz="4000" b="1">
              <a:solidFill>
                <a:schemeClr val="accent1">
                  <a:lumMod val="50000"/>
                </a:schemeClr>
              </a:solidFill>
            </a:endParaRPr>
          </a:p>
        </p:txBody>
      </p:sp>
    </p:spTree>
    <p:extLst>
      <p:ext uri="{BB962C8B-B14F-4D97-AF65-F5344CB8AC3E}">
        <p14:creationId xmlns:p14="http://schemas.microsoft.com/office/powerpoint/2010/main" val="2751280643"/>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Bilde 1"/>
          <p:cNvPicPr>
            <a:picLocks noChangeAspect="1"/>
          </p:cNvPicPr>
          <p:nvPr/>
        </p:nvPicPr>
        <p:blipFill>
          <a:blip r:embed="rId2"/>
          <a:stretch>
            <a:fillRect/>
          </a:stretch>
        </p:blipFill>
        <p:spPr>
          <a:xfrm>
            <a:off x="3988000" y="1597483"/>
            <a:ext cx="7946248" cy="3369045"/>
          </a:xfrm>
          <a:prstGeom prst="rect">
            <a:avLst/>
          </a:prstGeom>
        </p:spPr>
      </p:pic>
      <p:sp>
        <p:nvSpPr>
          <p:cNvPr id="9" name="TekstSylinder 8"/>
          <p:cNvSpPr txBox="1"/>
          <p:nvPr/>
        </p:nvSpPr>
        <p:spPr>
          <a:xfrm>
            <a:off x="551935" y="1186414"/>
            <a:ext cx="2950543" cy="5324535"/>
          </a:xfrm>
          <a:prstGeom prst="rect">
            <a:avLst/>
          </a:prstGeom>
          <a:noFill/>
          <a:ln w="28575">
            <a:noFill/>
          </a:ln>
        </p:spPr>
        <p:txBody>
          <a:bodyPr wrap="square" rtlCol="0">
            <a:spAutoFit/>
          </a:bodyPr>
          <a:lstStyle/>
          <a:p>
            <a:pPr marL="342900" indent="-342900">
              <a:buAutoNum type="arabicPeriod"/>
            </a:pPr>
            <a:r>
              <a:rPr lang="nb-NO" sz="1700" smtClean="0">
                <a:solidFill>
                  <a:schemeClr val="accent1">
                    <a:lumMod val="75000"/>
                  </a:schemeClr>
                </a:solidFill>
              </a:rPr>
              <a:t>De fleste av feltene i toppen på siden fylles inn automatisk. Fyll inn revisjonsdato og hvilken klinikk/stabsavdeling som initierer revisjonen.</a:t>
            </a:r>
            <a:br>
              <a:rPr lang="nb-NO" sz="1700" smtClean="0">
                <a:solidFill>
                  <a:schemeClr val="accent1">
                    <a:lumMod val="75000"/>
                  </a:schemeClr>
                </a:solidFill>
              </a:rPr>
            </a:br>
            <a:endParaRPr lang="nb-NO" sz="1700" smtClean="0">
              <a:solidFill>
                <a:schemeClr val="accent1">
                  <a:lumMod val="75000"/>
                </a:schemeClr>
              </a:solidFill>
            </a:endParaRPr>
          </a:p>
          <a:p>
            <a:pPr marL="342900" indent="-342900">
              <a:buAutoNum type="arabicPeriod"/>
            </a:pPr>
            <a:r>
              <a:rPr lang="nb-NO" sz="1700" smtClean="0">
                <a:solidFill>
                  <a:schemeClr val="accent1">
                    <a:lumMod val="75000"/>
                  </a:schemeClr>
                </a:solidFill>
              </a:rPr>
              <a:t>I fanen «Beskrivelse» skriver du kort om tema for revisjonen, og hvem som er deltakere.</a:t>
            </a:r>
            <a:br>
              <a:rPr lang="nb-NO" sz="1700" smtClean="0">
                <a:solidFill>
                  <a:schemeClr val="accent1">
                    <a:lumMod val="75000"/>
                  </a:schemeClr>
                </a:solidFill>
              </a:rPr>
            </a:br>
            <a:endParaRPr lang="nb-NO" sz="1700" smtClean="0">
              <a:solidFill>
                <a:schemeClr val="accent1">
                  <a:lumMod val="75000"/>
                </a:schemeClr>
              </a:solidFill>
            </a:endParaRPr>
          </a:p>
          <a:p>
            <a:pPr marL="342900" indent="-342900">
              <a:buAutoNum type="arabicPeriod"/>
            </a:pPr>
            <a:r>
              <a:rPr lang="nb-NO" sz="1700" smtClean="0">
                <a:solidFill>
                  <a:schemeClr val="accent1">
                    <a:lumMod val="75000"/>
                  </a:schemeClr>
                </a:solidFill>
              </a:rPr>
              <a:t>Fyll inn aktuell informasjon om revidert part. Hvilke(n) enhet(er) som er gjenstand for revisjon, samt annen aktuell informasjon i henhold til feltene i skjemaet.</a:t>
            </a:r>
          </a:p>
          <a:p>
            <a:pPr marL="342900" indent="-342900">
              <a:buAutoNum type="arabicPeriod"/>
            </a:pPr>
            <a:endParaRPr lang="nb-NO" sz="1700">
              <a:solidFill>
                <a:schemeClr val="accent1">
                  <a:lumMod val="75000"/>
                </a:schemeClr>
              </a:solidFill>
            </a:endParaRPr>
          </a:p>
        </p:txBody>
      </p:sp>
      <p:sp>
        <p:nvSpPr>
          <p:cNvPr id="7" name="Rektangel 6"/>
          <p:cNvSpPr/>
          <p:nvPr/>
        </p:nvSpPr>
        <p:spPr>
          <a:xfrm>
            <a:off x="3955919" y="2414348"/>
            <a:ext cx="3233992" cy="282072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8" name="Rektangel 7"/>
          <p:cNvSpPr/>
          <p:nvPr/>
        </p:nvSpPr>
        <p:spPr>
          <a:xfrm>
            <a:off x="7400544" y="2414348"/>
            <a:ext cx="4501621" cy="282072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0" name="TekstSylinder 9"/>
          <p:cNvSpPr txBox="1"/>
          <p:nvPr/>
        </p:nvSpPr>
        <p:spPr>
          <a:xfrm>
            <a:off x="3654233" y="1763783"/>
            <a:ext cx="301686" cy="369332"/>
          </a:xfrm>
          <a:prstGeom prst="rect">
            <a:avLst/>
          </a:prstGeom>
          <a:noFill/>
        </p:spPr>
        <p:txBody>
          <a:bodyPr wrap="none" rtlCol="0">
            <a:spAutoFit/>
          </a:bodyPr>
          <a:lstStyle/>
          <a:p>
            <a:r>
              <a:rPr lang="nb-NO" smtClean="0">
                <a:solidFill>
                  <a:schemeClr val="accent1">
                    <a:lumMod val="75000"/>
                  </a:schemeClr>
                </a:solidFill>
              </a:rPr>
              <a:t>1</a:t>
            </a:r>
            <a:endParaRPr lang="nb-NO">
              <a:solidFill>
                <a:schemeClr val="accent1">
                  <a:lumMod val="75000"/>
                </a:schemeClr>
              </a:solidFill>
              <a:effectLst/>
            </a:endParaRPr>
          </a:p>
        </p:txBody>
      </p:sp>
      <p:sp>
        <p:nvSpPr>
          <p:cNvPr id="11" name="TekstSylinder 10"/>
          <p:cNvSpPr txBox="1"/>
          <p:nvPr/>
        </p:nvSpPr>
        <p:spPr>
          <a:xfrm>
            <a:off x="3654231" y="2749082"/>
            <a:ext cx="301686" cy="369332"/>
          </a:xfrm>
          <a:prstGeom prst="rect">
            <a:avLst/>
          </a:prstGeom>
          <a:noFill/>
        </p:spPr>
        <p:txBody>
          <a:bodyPr wrap="square" rtlCol="0">
            <a:spAutoFit/>
          </a:bodyPr>
          <a:lstStyle/>
          <a:p>
            <a:r>
              <a:rPr lang="nb-NO">
                <a:solidFill>
                  <a:schemeClr val="accent1">
                    <a:lumMod val="75000"/>
                  </a:schemeClr>
                </a:solidFill>
              </a:rPr>
              <a:t>2</a:t>
            </a:r>
          </a:p>
        </p:txBody>
      </p:sp>
      <p:sp>
        <p:nvSpPr>
          <p:cNvPr id="12" name="TekstSylinder 11"/>
          <p:cNvSpPr txBox="1"/>
          <p:nvPr/>
        </p:nvSpPr>
        <p:spPr>
          <a:xfrm>
            <a:off x="7163177" y="2749082"/>
            <a:ext cx="301686" cy="369332"/>
          </a:xfrm>
          <a:prstGeom prst="rect">
            <a:avLst/>
          </a:prstGeom>
          <a:noFill/>
        </p:spPr>
        <p:txBody>
          <a:bodyPr wrap="square" rtlCol="0">
            <a:spAutoFit/>
          </a:bodyPr>
          <a:lstStyle/>
          <a:p>
            <a:r>
              <a:rPr lang="nb-NO">
                <a:solidFill>
                  <a:schemeClr val="accent1">
                    <a:lumMod val="75000"/>
                  </a:schemeClr>
                </a:solidFill>
              </a:rPr>
              <a:t>3</a:t>
            </a:r>
          </a:p>
        </p:txBody>
      </p:sp>
      <p:sp>
        <p:nvSpPr>
          <p:cNvPr id="13" name="Rektangel 12"/>
          <p:cNvSpPr/>
          <p:nvPr/>
        </p:nvSpPr>
        <p:spPr>
          <a:xfrm>
            <a:off x="4129823" y="2220625"/>
            <a:ext cx="746978" cy="18119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6" name="Rektangel 15"/>
          <p:cNvSpPr/>
          <p:nvPr/>
        </p:nvSpPr>
        <p:spPr>
          <a:xfrm>
            <a:off x="3955918" y="1548384"/>
            <a:ext cx="7946247" cy="65056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4" name="TekstSylinder 13"/>
          <p:cNvSpPr txBox="1"/>
          <p:nvPr/>
        </p:nvSpPr>
        <p:spPr>
          <a:xfrm>
            <a:off x="767443" y="604157"/>
            <a:ext cx="1621278" cy="461665"/>
          </a:xfrm>
          <a:prstGeom prst="rect">
            <a:avLst/>
          </a:prstGeom>
          <a:noFill/>
        </p:spPr>
        <p:txBody>
          <a:bodyPr wrap="none" rtlCol="0">
            <a:spAutoFit/>
          </a:bodyPr>
          <a:lstStyle/>
          <a:p>
            <a:r>
              <a:rPr lang="nb-NO" sz="2400" b="1" smtClean="0">
                <a:solidFill>
                  <a:schemeClr val="accent1">
                    <a:lumMod val="75000"/>
                  </a:schemeClr>
                </a:solidFill>
              </a:rPr>
              <a:t>Beskrivelse</a:t>
            </a:r>
            <a:endParaRPr lang="nb-NO" sz="2400" b="1">
              <a:solidFill>
                <a:schemeClr val="accent1">
                  <a:lumMod val="75000"/>
                </a:schemeClr>
              </a:solidFill>
            </a:endParaRPr>
          </a:p>
        </p:txBody>
      </p:sp>
      <p:pic>
        <p:nvPicPr>
          <p:cNvPr id="15" name="Bilde 14" descr="Logo SSHF_CMYK[1].jpg"/>
          <p:cNvPicPr/>
          <p:nvPr/>
        </p:nvPicPr>
        <p:blipFill>
          <a:blip r:embed="rId3"/>
          <a:stretch>
            <a:fillRect/>
          </a:stretch>
        </p:blipFill>
        <p:spPr>
          <a:xfrm>
            <a:off x="10177272" y="328660"/>
            <a:ext cx="1471545" cy="283726"/>
          </a:xfrm>
          <a:prstGeom prst="rect">
            <a:avLst/>
          </a:prstGeom>
        </p:spPr>
      </p:pic>
    </p:spTree>
    <p:extLst>
      <p:ext uri="{BB962C8B-B14F-4D97-AF65-F5344CB8AC3E}">
        <p14:creationId xmlns:p14="http://schemas.microsoft.com/office/powerpoint/2010/main" val="2145301272"/>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Bilde 2"/>
          <p:cNvPicPr>
            <a:picLocks noChangeAspect="1"/>
          </p:cNvPicPr>
          <p:nvPr/>
        </p:nvPicPr>
        <p:blipFill>
          <a:blip r:embed="rId2"/>
          <a:stretch>
            <a:fillRect/>
          </a:stretch>
        </p:blipFill>
        <p:spPr>
          <a:xfrm>
            <a:off x="4291584" y="1065822"/>
            <a:ext cx="7577899" cy="5224666"/>
          </a:xfrm>
          <a:prstGeom prst="rect">
            <a:avLst/>
          </a:prstGeom>
        </p:spPr>
      </p:pic>
      <p:sp>
        <p:nvSpPr>
          <p:cNvPr id="7" name="TekstSylinder 6"/>
          <p:cNvSpPr txBox="1"/>
          <p:nvPr/>
        </p:nvSpPr>
        <p:spPr>
          <a:xfrm>
            <a:off x="767443" y="1216894"/>
            <a:ext cx="2507866" cy="5586145"/>
          </a:xfrm>
          <a:prstGeom prst="rect">
            <a:avLst/>
          </a:prstGeom>
          <a:noFill/>
          <a:ln w="28575">
            <a:noFill/>
          </a:ln>
        </p:spPr>
        <p:txBody>
          <a:bodyPr wrap="square" rtlCol="0">
            <a:spAutoFit/>
          </a:bodyPr>
          <a:lstStyle/>
          <a:p>
            <a:r>
              <a:rPr lang="nb-NO" sz="1700" smtClean="0">
                <a:solidFill>
                  <a:schemeClr val="accent1">
                    <a:lumMod val="75000"/>
                  </a:schemeClr>
                </a:solidFill>
              </a:rPr>
              <a:t>Eksempel på utfylling av felt i arkfanen «Revisjonsgrunnlag»:</a:t>
            </a:r>
          </a:p>
          <a:p>
            <a:endParaRPr lang="nb-NO" sz="1700" smtClean="0">
              <a:solidFill>
                <a:schemeClr val="accent1">
                  <a:lumMod val="75000"/>
                </a:schemeClr>
              </a:solidFill>
            </a:endParaRPr>
          </a:p>
          <a:p>
            <a:r>
              <a:rPr lang="nb-NO" sz="1700" smtClean="0">
                <a:solidFill>
                  <a:schemeClr val="accent1">
                    <a:lumMod val="75000"/>
                  </a:schemeClr>
                </a:solidFill>
              </a:rPr>
              <a:t>Hvilke, prosedyrer, retningslinjer etc er grunnlag for revisjonen?  </a:t>
            </a:r>
          </a:p>
          <a:p>
            <a:r>
              <a:rPr lang="nb-NO" sz="1700" smtClean="0">
                <a:solidFill>
                  <a:schemeClr val="accent1">
                    <a:lumMod val="75000"/>
                  </a:schemeClr>
                </a:solidFill>
              </a:rPr>
              <a:t>Velg element ved å klikke på «grønn +» til høyre i bildet.</a:t>
            </a:r>
          </a:p>
          <a:p>
            <a:r>
              <a:rPr lang="nb-NO" sz="1700" smtClean="0">
                <a:solidFill>
                  <a:schemeClr val="accent1">
                    <a:lumMod val="75000"/>
                  </a:schemeClr>
                </a:solidFill>
              </a:rPr>
              <a:t>Du kan her velge elementer fra hele EK-systemet.</a:t>
            </a:r>
          </a:p>
          <a:p>
            <a:endParaRPr lang="nb-NO" sz="1700">
              <a:solidFill>
                <a:schemeClr val="accent1">
                  <a:lumMod val="75000"/>
                </a:schemeClr>
              </a:solidFill>
            </a:endParaRPr>
          </a:p>
          <a:p>
            <a:endParaRPr lang="nb-NO" sz="1700" b="1" smtClean="0">
              <a:solidFill>
                <a:schemeClr val="accent1">
                  <a:lumMod val="75000"/>
                </a:schemeClr>
              </a:solidFill>
            </a:endParaRPr>
          </a:p>
          <a:p>
            <a:r>
              <a:rPr lang="nb-NO" sz="1700" smtClean="0">
                <a:solidFill>
                  <a:schemeClr val="accent1">
                    <a:lumMod val="75000"/>
                  </a:schemeClr>
                </a:solidFill>
              </a:rPr>
              <a:t>I tillegg kan du referere til annen dokumentasjon og knytte til relevante vedlegg (tips: søk direkte på dok nr. ) </a:t>
            </a:r>
          </a:p>
          <a:p>
            <a:endParaRPr lang="nb-NO" sz="1700">
              <a:solidFill>
                <a:schemeClr val="accent1">
                  <a:lumMod val="75000"/>
                </a:schemeClr>
              </a:solidFill>
            </a:endParaRPr>
          </a:p>
        </p:txBody>
      </p:sp>
      <p:sp>
        <p:nvSpPr>
          <p:cNvPr id="8" name="Rektangel 7"/>
          <p:cNvSpPr/>
          <p:nvPr/>
        </p:nvSpPr>
        <p:spPr>
          <a:xfrm>
            <a:off x="5044577" y="1645920"/>
            <a:ext cx="831967" cy="20726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9" name="TekstSylinder 8"/>
          <p:cNvSpPr txBox="1"/>
          <p:nvPr/>
        </p:nvSpPr>
        <p:spPr>
          <a:xfrm>
            <a:off x="767443" y="604157"/>
            <a:ext cx="2507866" cy="461665"/>
          </a:xfrm>
          <a:prstGeom prst="rect">
            <a:avLst/>
          </a:prstGeom>
          <a:noFill/>
        </p:spPr>
        <p:txBody>
          <a:bodyPr wrap="none" rtlCol="0">
            <a:spAutoFit/>
          </a:bodyPr>
          <a:lstStyle/>
          <a:p>
            <a:r>
              <a:rPr lang="nb-NO" sz="2400" b="1">
                <a:solidFill>
                  <a:schemeClr val="accent1">
                    <a:lumMod val="75000"/>
                  </a:schemeClr>
                </a:solidFill>
              </a:rPr>
              <a:t>R</a:t>
            </a:r>
            <a:r>
              <a:rPr lang="nb-NO" sz="2400" b="1" smtClean="0">
                <a:solidFill>
                  <a:schemeClr val="accent1">
                    <a:lumMod val="75000"/>
                  </a:schemeClr>
                </a:solidFill>
              </a:rPr>
              <a:t>evisjonsgrunnlag</a:t>
            </a:r>
            <a:endParaRPr lang="nb-NO" sz="2400" b="1">
              <a:solidFill>
                <a:schemeClr val="accent1">
                  <a:lumMod val="75000"/>
                </a:schemeClr>
              </a:solidFill>
            </a:endParaRPr>
          </a:p>
        </p:txBody>
      </p:sp>
      <p:pic>
        <p:nvPicPr>
          <p:cNvPr id="10" name="Bilde 9" descr="Logo SSHF_CMYK[1].jpg"/>
          <p:cNvPicPr/>
          <p:nvPr/>
        </p:nvPicPr>
        <p:blipFill>
          <a:blip r:embed="rId3"/>
          <a:stretch>
            <a:fillRect/>
          </a:stretch>
        </p:blipFill>
        <p:spPr>
          <a:xfrm>
            <a:off x="10177272" y="328660"/>
            <a:ext cx="1471545" cy="283726"/>
          </a:xfrm>
          <a:prstGeom prst="rect">
            <a:avLst/>
          </a:prstGeom>
        </p:spPr>
      </p:pic>
      <p:sp>
        <p:nvSpPr>
          <p:cNvPr id="11" name="Rektangel 10"/>
          <p:cNvSpPr/>
          <p:nvPr/>
        </p:nvSpPr>
        <p:spPr>
          <a:xfrm>
            <a:off x="4334844" y="1865376"/>
            <a:ext cx="7546832" cy="248716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2" name="TekstSylinder 11"/>
          <p:cNvSpPr txBox="1"/>
          <p:nvPr/>
        </p:nvSpPr>
        <p:spPr>
          <a:xfrm>
            <a:off x="3955919" y="1865376"/>
            <a:ext cx="301686" cy="369332"/>
          </a:xfrm>
          <a:prstGeom prst="rect">
            <a:avLst/>
          </a:prstGeom>
          <a:noFill/>
        </p:spPr>
        <p:txBody>
          <a:bodyPr wrap="none" rtlCol="0">
            <a:spAutoFit/>
          </a:bodyPr>
          <a:lstStyle/>
          <a:p>
            <a:r>
              <a:rPr lang="nb-NO" smtClean="0">
                <a:solidFill>
                  <a:schemeClr val="accent1">
                    <a:lumMod val="75000"/>
                  </a:schemeClr>
                </a:solidFill>
              </a:rPr>
              <a:t>1</a:t>
            </a:r>
            <a:endParaRPr lang="nb-NO">
              <a:solidFill>
                <a:schemeClr val="accent1">
                  <a:lumMod val="75000"/>
                </a:schemeClr>
              </a:solidFill>
              <a:effectLst/>
            </a:endParaRPr>
          </a:p>
        </p:txBody>
      </p:sp>
      <p:sp>
        <p:nvSpPr>
          <p:cNvPr id="13" name="TekstSylinder 12"/>
          <p:cNvSpPr txBox="1"/>
          <p:nvPr/>
        </p:nvSpPr>
        <p:spPr>
          <a:xfrm>
            <a:off x="3955919" y="4389120"/>
            <a:ext cx="301686" cy="369332"/>
          </a:xfrm>
          <a:prstGeom prst="rect">
            <a:avLst/>
          </a:prstGeom>
          <a:noFill/>
        </p:spPr>
        <p:txBody>
          <a:bodyPr wrap="square" rtlCol="0">
            <a:spAutoFit/>
          </a:bodyPr>
          <a:lstStyle/>
          <a:p>
            <a:r>
              <a:rPr lang="nb-NO">
                <a:solidFill>
                  <a:schemeClr val="accent1">
                    <a:lumMod val="75000"/>
                  </a:schemeClr>
                </a:solidFill>
              </a:rPr>
              <a:t>2</a:t>
            </a:r>
          </a:p>
        </p:txBody>
      </p:sp>
      <p:sp>
        <p:nvSpPr>
          <p:cNvPr id="14" name="Rektangel 13"/>
          <p:cNvSpPr/>
          <p:nvPr/>
        </p:nvSpPr>
        <p:spPr>
          <a:xfrm>
            <a:off x="4328160" y="4389120"/>
            <a:ext cx="7553515" cy="203606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5" name="Rektangel 14"/>
          <p:cNvSpPr/>
          <p:nvPr/>
        </p:nvSpPr>
        <p:spPr>
          <a:xfrm>
            <a:off x="11106912" y="1865376"/>
            <a:ext cx="689419" cy="1706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2" name="TekstSylinder 1"/>
          <p:cNvSpPr txBox="1"/>
          <p:nvPr/>
        </p:nvSpPr>
        <p:spPr>
          <a:xfrm>
            <a:off x="408049" y="2234708"/>
            <a:ext cx="359394" cy="369332"/>
          </a:xfrm>
          <a:prstGeom prst="rect">
            <a:avLst/>
          </a:prstGeom>
          <a:noFill/>
        </p:spPr>
        <p:txBody>
          <a:bodyPr wrap="none" rtlCol="0">
            <a:spAutoFit/>
          </a:bodyPr>
          <a:lstStyle/>
          <a:p>
            <a:r>
              <a:rPr lang="nb-NO">
                <a:solidFill>
                  <a:schemeClr val="accent1">
                    <a:lumMod val="75000"/>
                  </a:schemeClr>
                </a:solidFill>
              </a:rPr>
              <a:t>1.</a:t>
            </a:r>
            <a:endParaRPr lang="nb-NO"/>
          </a:p>
        </p:txBody>
      </p:sp>
      <p:sp>
        <p:nvSpPr>
          <p:cNvPr id="16" name="TekstSylinder 15"/>
          <p:cNvSpPr txBox="1"/>
          <p:nvPr/>
        </p:nvSpPr>
        <p:spPr>
          <a:xfrm>
            <a:off x="408049" y="5122287"/>
            <a:ext cx="359394" cy="369332"/>
          </a:xfrm>
          <a:prstGeom prst="rect">
            <a:avLst/>
          </a:prstGeom>
          <a:noFill/>
        </p:spPr>
        <p:txBody>
          <a:bodyPr wrap="none" rtlCol="0">
            <a:spAutoFit/>
          </a:bodyPr>
          <a:lstStyle/>
          <a:p>
            <a:r>
              <a:rPr lang="nb-NO" smtClean="0">
                <a:solidFill>
                  <a:schemeClr val="accent1">
                    <a:lumMod val="75000"/>
                  </a:schemeClr>
                </a:solidFill>
              </a:rPr>
              <a:t>2.</a:t>
            </a:r>
            <a:endParaRPr lang="nb-NO"/>
          </a:p>
        </p:txBody>
      </p:sp>
    </p:spTree>
    <p:extLst>
      <p:ext uri="{BB962C8B-B14F-4D97-AF65-F5344CB8AC3E}">
        <p14:creationId xmlns:p14="http://schemas.microsoft.com/office/powerpoint/2010/main" val="2818094810"/>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kstSylinder 2"/>
          <p:cNvSpPr txBox="1"/>
          <p:nvPr/>
        </p:nvSpPr>
        <p:spPr>
          <a:xfrm>
            <a:off x="480573" y="1216892"/>
            <a:ext cx="2507866" cy="5062924"/>
          </a:xfrm>
          <a:prstGeom prst="rect">
            <a:avLst/>
          </a:prstGeom>
          <a:noFill/>
          <a:ln w="28575">
            <a:noFill/>
          </a:ln>
        </p:spPr>
        <p:txBody>
          <a:bodyPr wrap="square" rtlCol="0">
            <a:spAutoFit/>
          </a:bodyPr>
          <a:lstStyle/>
          <a:p>
            <a:r>
              <a:rPr lang="nb-NO" sz="1700" smtClean="0">
                <a:solidFill>
                  <a:schemeClr val="accent1">
                    <a:lumMod val="75000"/>
                  </a:schemeClr>
                </a:solidFill>
              </a:rPr>
              <a:t>1. Ved utsendelse av revisjonsvarsel klikker du på e-post-ikonet i dokumenthodet.</a:t>
            </a:r>
          </a:p>
          <a:p>
            <a:endParaRPr lang="nb-NO" sz="1700" smtClean="0">
              <a:solidFill>
                <a:schemeClr val="accent1">
                  <a:lumMod val="75000"/>
                </a:schemeClr>
              </a:solidFill>
            </a:endParaRPr>
          </a:p>
          <a:p>
            <a:r>
              <a:rPr lang="nb-NO" sz="1700" smtClean="0">
                <a:solidFill>
                  <a:schemeClr val="accent1">
                    <a:lumMod val="75000"/>
                  </a:schemeClr>
                </a:solidFill>
              </a:rPr>
              <a:t>2. Beskriv hva saken gjelder, tittel og innhold.</a:t>
            </a:r>
          </a:p>
          <a:p>
            <a:endParaRPr lang="nb-NO" sz="1700">
              <a:solidFill>
                <a:schemeClr val="accent1">
                  <a:lumMod val="75000"/>
                </a:schemeClr>
              </a:solidFill>
            </a:endParaRPr>
          </a:p>
          <a:p>
            <a:r>
              <a:rPr lang="nb-NO" sz="1700" smtClean="0">
                <a:solidFill>
                  <a:schemeClr val="accent1">
                    <a:lumMod val="75000"/>
                  </a:schemeClr>
                </a:solidFill>
              </a:rPr>
              <a:t>3. Søk etter mottaker.</a:t>
            </a:r>
          </a:p>
          <a:p>
            <a:endParaRPr lang="nb-NO" sz="1700">
              <a:solidFill>
                <a:schemeClr val="accent1">
                  <a:lumMod val="75000"/>
                </a:schemeClr>
              </a:solidFill>
            </a:endParaRPr>
          </a:p>
          <a:p>
            <a:r>
              <a:rPr lang="nb-NO" sz="1700" smtClean="0">
                <a:solidFill>
                  <a:schemeClr val="accent1">
                    <a:lumMod val="75000"/>
                  </a:schemeClr>
                </a:solidFill>
              </a:rPr>
              <a:t>4. Ta med en direkte link til beskrivelse av revisjonen.</a:t>
            </a:r>
          </a:p>
          <a:p>
            <a:endParaRPr lang="nb-NO" sz="1700">
              <a:solidFill>
                <a:schemeClr val="accent1">
                  <a:lumMod val="75000"/>
                </a:schemeClr>
              </a:solidFill>
            </a:endParaRPr>
          </a:p>
          <a:p>
            <a:r>
              <a:rPr lang="nb-NO" sz="1700" smtClean="0">
                <a:solidFill>
                  <a:schemeClr val="accent1">
                    <a:lumMod val="75000"/>
                  </a:schemeClr>
                </a:solidFill>
              </a:rPr>
              <a:t>5. Fra nedtrekksmenyen velger du «Revisjonsvarsel» som automatisk vedlegges meldingen.</a:t>
            </a:r>
            <a:endParaRPr lang="nb-NO" sz="1700">
              <a:solidFill>
                <a:schemeClr val="accent1">
                  <a:lumMod val="75000"/>
                </a:schemeClr>
              </a:solidFill>
            </a:endParaRPr>
          </a:p>
        </p:txBody>
      </p:sp>
      <p:sp>
        <p:nvSpPr>
          <p:cNvPr id="4" name="TekstSylinder 3"/>
          <p:cNvSpPr txBox="1"/>
          <p:nvPr/>
        </p:nvSpPr>
        <p:spPr>
          <a:xfrm>
            <a:off x="480573" y="622087"/>
            <a:ext cx="2133084" cy="461665"/>
          </a:xfrm>
          <a:prstGeom prst="rect">
            <a:avLst/>
          </a:prstGeom>
          <a:noFill/>
        </p:spPr>
        <p:txBody>
          <a:bodyPr wrap="none" rtlCol="0">
            <a:spAutoFit/>
          </a:bodyPr>
          <a:lstStyle/>
          <a:p>
            <a:r>
              <a:rPr lang="nb-NO" sz="2400" b="1" smtClean="0">
                <a:solidFill>
                  <a:schemeClr val="accent1">
                    <a:lumMod val="75000"/>
                  </a:schemeClr>
                </a:solidFill>
              </a:rPr>
              <a:t>Revisjonsvarsel</a:t>
            </a:r>
            <a:endParaRPr lang="nb-NO" sz="2400" b="1">
              <a:solidFill>
                <a:schemeClr val="accent1">
                  <a:lumMod val="75000"/>
                </a:schemeClr>
              </a:solidFill>
            </a:endParaRPr>
          </a:p>
        </p:txBody>
      </p:sp>
      <p:grpSp>
        <p:nvGrpSpPr>
          <p:cNvPr id="14" name="Gruppe 13"/>
          <p:cNvGrpSpPr/>
          <p:nvPr/>
        </p:nvGrpSpPr>
        <p:grpSpPr>
          <a:xfrm>
            <a:off x="3229116" y="1216892"/>
            <a:ext cx="8715233" cy="4536208"/>
            <a:chOff x="3229116" y="1216892"/>
            <a:chExt cx="8715233" cy="4536208"/>
          </a:xfrm>
        </p:grpSpPr>
        <p:pic>
          <p:nvPicPr>
            <p:cNvPr id="12" name="Bilde 11"/>
            <p:cNvPicPr>
              <a:picLocks noChangeAspect="1"/>
            </p:cNvPicPr>
            <p:nvPr/>
          </p:nvPicPr>
          <p:blipFill>
            <a:blip r:embed="rId2"/>
            <a:stretch>
              <a:fillRect/>
            </a:stretch>
          </p:blipFill>
          <p:spPr>
            <a:xfrm>
              <a:off x="3229116" y="1216892"/>
              <a:ext cx="8715233" cy="4536208"/>
            </a:xfrm>
            <a:prstGeom prst="rect">
              <a:avLst/>
            </a:prstGeom>
          </p:spPr>
        </p:pic>
        <p:sp>
          <p:nvSpPr>
            <p:cNvPr id="8" name="TekstSylinder 7"/>
            <p:cNvSpPr txBox="1"/>
            <p:nvPr/>
          </p:nvSpPr>
          <p:spPr>
            <a:xfrm>
              <a:off x="10623419" y="1216892"/>
              <a:ext cx="301686" cy="369332"/>
            </a:xfrm>
            <a:prstGeom prst="rect">
              <a:avLst/>
            </a:prstGeom>
            <a:noFill/>
          </p:spPr>
          <p:txBody>
            <a:bodyPr wrap="none" rtlCol="0">
              <a:spAutoFit/>
            </a:bodyPr>
            <a:lstStyle/>
            <a:p>
              <a:r>
                <a:rPr lang="nb-NO" smtClean="0">
                  <a:solidFill>
                    <a:schemeClr val="accent1">
                      <a:lumMod val="75000"/>
                    </a:schemeClr>
                  </a:solidFill>
                </a:rPr>
                <a:t>1</a:t>
              </a:r>
              <a:endParaRPr lang="nb-NO">
                <a:solidFill>
                  <a:schemeClr val="accent1">
                    <a:lumMod val="75000"/>
                  </a:schemeClr>
                </a:solidFill>
                <a:effectLst/>
              </a:endParaRPr>
            </a:p>
          </p:txBody>
        </p:sp>
        <p:sp>
          <p:nvSpPr>
            <p:cNvPr id="9" name="TekstSylinder 8"/>
            <p:cNvSpPr txBox="1"/>
            <p:nvPr/>
          </p:nvSpPr>
          <p:spPr>
            <a:xfrm>
              <a:off x="5156069" y="2895063"/>
              <a:ext cx="301686" cy="369332"/>
            </a:xfrm>
            <a:prstGeom prst="rect">
              <a:avLst/>
            </a:prstGeom>
            <a:noFill/>
          </p:spPr>
          <p:txBody>
            <a:bodyPr wrap="square" rtlCol="0">
              <a:spAutoFit/>
            </a:bodyPr>
            <a:lstStyle/>
            <a:p>
              <a:r>
                <a:rPr lang="nb-NO">
                  <a:solidFill>
                    <a:schemeClr val="accent1">
                      <a:lumMod val="75000"/>
                    </a:schemeClr>
                  </a:solidFill>
                </a:rPr>
                <a:t>2</a:t>
              </a:r>
            </a:p>
          </p:txBody>
        </p:sp>
        <p:sp>
          <p:nvSpPr>
            <p:cNvPr id="10" name="TekstSylinder 9"/>
            <p:cNvSpPr txBox="1"/>
            <p:nvPr/>
          </p:nvSpPr>
          <p:spPr>
            <a:xfrm>
              <a:off x="7984994" y="2618466"/>
              <a:ext cx="301686" cy="369332"/>
            </a:xfrm>
            <a:prstGeom prst="rect">
              <a:avLst/>
            </a:prstGeom>
            <a:noFill/>
          </p:spPr>
          <p:txBody>
            <a:bodyPr wrap="square" rtlCol="0">
              <a:spAutoFit/>
            </a:bodyPr>
            <a:lstStyle/>
            <a:p>
              <a:r>
                <a:rPr lang="nb-NO" smtClean="0">
                  <a:solidFill>
                    <a:schemeClr val="accent1">
                      <a:lumMod val="75000"/>
                    </a:schemeClr>
                  </a:solidFill>
                </a:rPr>
                <a:t>3</a:t>
              </a:r>
              <a:endParaRPr lang="nb-NO">
                <a:solidFill>
                  <a:schemeClr val="accent1">
                    <a:lumMod val="75000"/>
                  </a:schemeClr>
                </a:solidFill>
                <a:effectLst/>
              </a:endParaRPr>
            </a:p>
          </p:txBody>
        </p:sp>
        <p:sp>
          <p:nvSpPr>
            <p:cNvPr id="11" name="TekstSylinder 10"/>
            <p:cNvSpPr txBox="1"/>
            <p:nvPr/>
          </p:nvSpPr>
          <p:spPr>
            <a:xfrm>
              <a:off x="5232269" y="4688810"/>
              <a:ext cx="301686" cy="369332"/>
            </a:xfrm>
            <a:prstGeom prst="rect">
              <a:avLst/>
            </a:prstGeom>
            <a:noFill/>
          </p:spPr>
          <p:txBody>
            <a:bodyPr wrap="square" rtlCol="0">
              <a:spAutoFit/>
            </a:bodyPr>
            <a:lstStyle/>
            <a:p>
              <a:r>
                <a:rPr lang="nb-NO" smtClean="0">
                  <a:solidFill>
                    <a:schemeClr val="accent1">
                      <a:lumMod val="75000"/>
                    </a:schemeClr>
                  </a:solidFill>
                </a:rPr>
                <a:t>4</a:t>
              </a:r>
              <a:endParaRPr lang="nb-NO">
                <a:solidFill>
                  <a:schemeClr val="accent1">
                    <a:lumMod val="75000"/>
                  </a:schemeClr>
                </a:solidFill>
                <a:effectLst/>
              </a:endParaRPr>
            </a:p>
          </p:txBody>
        </p:sp>
        <p:sp>
          <p:nvSpPr>
            <p:cNvPr id="13" name="TekstSylinder 12"/>
            <p:cNvSpPr txBox="1"/>
            <p:nvPr/>
          </p:nvSpPr>
          <p:spPr>
            <a:xfrm>
              <a:off x="5232269" y="5246521"/>
              <a:ext cx="301686" cy="369332"/>
            </a:xfrm>
            <a:prstGeom prst="rect">
              <a:avLst/>
            </a:prstGeom>
            <a:noFill/>
          </p:spPr>
          <p:txBody>
            <a:bodyPr wrap="square" rtlCol="0">
              <a:spAutoFit/>
            </a:bodyPr>
            <a:lstStyle/>
            <a:p>
              <a:r>
                <a:rPr lang="nb-NO">
                  <a:solidFill>
                    <a:schemeClr val="accent1">
                      <a:lumMod val="75000"/>
                    </a:schemeClr>
                  </a:solidFill>
                </a:rPr>
                <a:t>5</a:t>
              </a:r>
            </a:p>
          </p:txBody>
        </p:sp>
      </p:grpSp>
    </p:spTree>
    <p:extLst>
      <p:ext uri="{BB962C8B-B14F-4D97-AF65-F5344CB8AC3E}">
        <p14:creationId xmlns:p14="http://schemas.microsoft.com/office/powerpoint/2010/main" val="2229585793"/>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kstSylinder 1"/>
          <p:cNvSpPr txBox="1"/>
          <p:nvPr/>
        </p:nvSpPr>
        <p:spPr>
          <a:xfrm>
            <a:off x="480573" y="1216892"/>
            <a:ext cx="2507866" cy="2446824"/>
          </a:xfrm>
          <a:prstGeom prst="rect">
            <a:avLst/>
          </a:prstGeom>
          <a:noFill/>
          <a:ln w="28575">
            <a:noFill/>
          </a:ln>
        </p:spPr>
        <p:txBody>
          <a:bodyPr wrap="square" rtlCol="0">
            <a:spAutoFit/>
          </a:bodyPr>
          <a:lstStyle/>
          <a:p>
            <a:r>
              <a:rPr lang="nb-NO" sz="1700" smtClean="0">
                <a:solidFill>
                  <a:schemeClr val="accent1">
                    <a:lumMod val="75000"/>
                  </a:schemeClr>
                </a:solidFill>
              </a:rPr>
              <a:t>1. På arkfanen «Revisjonsgrunnlag» vil det fremgå hvilke dokumenter revisjonsteamet etterspør.</a:t>
            </a:r>
          </a:p>
          <a:p>
            <a:endParaRPr lang="nb-NO" sz="1700" smtClean="0">
              <a:solidFill>
                <a:schemeClr val="accent1">
                  <a:lumMod val="75000"/>
                </a:schemeClr>
              </a:solidFill>
            </a:endParaRPr>
          </a:p>
          <a:p>
            <a:r>
              <a:rPr lang="nb-NO" sz="1700" smtClean="0">
                <a:solidFill>
                  <a:schemeClr val="accent1">
                    <a:lumMod val="75000"/>
                  </a:schemeClr>
                </a:solidFill>
              </a:rPr>
              <a:t>2. Disse lastes opp i modulen som Vedlegg på samme arkfane.</a:t>
            </a:r>
            <a:endParaRPr lang="nb-NO" sz="1700">
              <a:solidFill>
                <a:schemeClr val="accent1">
                  <a:lumMod val="75000"/>
                </a:schemeClr>
              </a:solidFill>
            </a:endParaRPr>
          </a:p>
        </p:txBody>
      </p:sp>
      <p:sp>
        <p:nvSpPr>
          <p:cNvPr id="3" name="TekstSylinder 2"/>
          <p:cNvSpPr txBox="1"/>
          <p:nvPr/>
        </p:nvSpPr>
        <p:spPr>
          <a:xfrm>
            <a:off x="480573" y="622087"/>
            <a:ext cx="3533660" cy="461665"/>
          </a:xfrm>
          <a:prstGeom prst="rect">
            <a:avLst/>
          </a:prstGeom>
          <a:noFill/>
        </p:spPr>
        <p:txBody>
          <a:bodyPr wrap="none" rtlCol="0">
            <a:spAutoFit/>
          </a:bodyPr>
          <a:lstStyle/>
          <a:p>
            <a:r>
              <a:rPr lang="nb-NO" sz="2400" b="1" smtClean="0">
                <a:solidFill>
                  <a:schemeClr val="accent1">
                    <a:lumMod val="75000"/>
                  </a:schemeClr>
                </a:solidFill>
              </a:rPr>
              <a:t>Etterspurt dokumentasjon</a:t>
            </a:r>
            <a:endParaRPr lang="nb-NO" sz="2400" b="1">
              <a:solidFill>
                <a:schemeClr val="accent1">
                  <a:lumMod val="75000"/>
                </a:schemeClr>
              </a:solidFill>
            </a:endParaRPr>
          </a:p>
        </p:txBody>
      </p:sp>
      <p:grpSp>
        <p:nvGrpSpPr>
          <p:cNvPr id="17" name="Gruppe 16"/>
          <p:cNvGrpSpPr/>
          <p:nvPr/>
        </p:nvGrpSpPr>
        <p:grpSpPr>
          <a:xfrm>
            <a:off x="3901215" y="1216892"/>
            <a:ext cx="7588039" cy="5279158"/>
            <a:chOff x="3901215" y="1216892"/>
            <a:chExt cx="7588039" cy="5279158"/>
          </a:xfrm>
        </p:grpSpPr>
        <p:pic>
          <p:nvPicPr>
            <p:cNvPr id="14" name="Bilde 13"/>
            <p:cNvPicPr>
              <a:picLocks noChangeAspect="1"/>
            </p:cNvPicPr>
            <p:nvPr/>
          </p:nvPicPr>
          <p:blipFill>
            <a:blip r:embed="rId2"/>
            <a:stretch>
              <a:fillRect/>
            </a:stretch>
          </p:blipFill>
          <p:spPr>
            <a:xfrm>
              <a:off x="3901215" y="1216892"/>
              <a:ext cx="7588039" cy="5279158"/>
            </a:xfrm>
            <a:prstGeom prst="rect">
              <a:avLst/>
            </a:prstGeom>
            <a:ln>
              <a:solidFill>
                <a:schemeClr val="accent1"/>
              </a:solidFill>
            </a:ln>
          </p:spPr>
        </p:pic>
        <p:sp>
          <p:nvSpPr>
            <p:cNvPr id="12" name="TekstSylinder 11"/>
            <p:cNvSpPr txBox="1"/>
            <p:nvPr/>
          </p:nvSpPr>
          <p:spPr>
            <a:xfrm>
              <a:off x="7537936" y="4391461"/>
              <a:ext cx="301686" cy="369332"/>
            </a:xfrm>
            <a:prstGeom prst="rect">
              <a:avLst/>
            </a:prstGeom>
            <a:noFill/>
          </p:spPr>
          <p:txBody>
            <a:bodyPr wrap="none" rtlCol="0">
              <a:spAutoFit/>
            </a:bodyPr>
            <a:lstStyle/>
            <a:p>
              <a:r>
                <a:rPr lang="nb-NO" smtClean="0">
                  <a:solidFill>
                    <a:schemeClr val="accent1">
                      <a:lumMod val="75000"/>
                    </a:schemeClr>
                  </a:solidFill>
                </a:rPr>
                <a:t>1</a:t>
              </a:r>
              <a:endParaRPr lang="nb-NO">
                <a:solidFill>
                  <a:schemeClr val="accent1">
                    <a:lumMod val="75000"/>
                  </a:schemeClr>
                </a:solidFill>
                <a:effectLst/>
              </a:endParaRPr>
            </a:p>
          </p:txBody>
        </p:sp>
        <p:sp>
          <p:nvSpPr>
            <p:cNvPr id="13" name="TekstSylinder 12"/>
            <p:cNvSpPr txBox="1"/>
            <p:nvPr/>
          </p:nvSpPr>
          <p:spPr>
            <a:xfrm>
              <a:off x="10537694" y="5593382"/>
              <a:ext cx="301686" cy="369332"/>
            </a:xfrm>
            <a:prstGeom prst="rect">
              <a:avLst/>
            </a:prstGeom>
            <a:noFill/>
          </p:spPr>
          <p:txBody>
            <a:bodyPr wrap="square" rtlCol="0">
              <a:spAutoFit/>
            </a:bodyPr>
            <a:lstStyle/>
            <a:p>
              <a:r>
                <a:rPr lang="nb-NO">
                  <a:solidFill>
                    <a:schemeClr val="accent1">
                      <a:lumMod val="75000"/>
                    </a:schemeClr>
                  </a:solidFill>
                </a:rPr>
                <a:t>2</a:t>
              </a:r>
            </a:p>
          </p:txBody>
        </p:sp>
        <p:sp>
          <p:nvSpPr>
            <p:cNvPr id="15" name="Rektangel 14"/>
            <p:cNvSpPr/>
            <p:nvPr/>
          </p:nvSpPr>
          <p:spPr>
            <a:xfrm>
              <a:off x="7610475" y="4389120"/>
              <a:ext cx="3800476" cy="112585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6" name="Rektangel 15"/>
            <p:cNvSpPr/>
            <p:nvPr/>
          </p:nvSpPr>
          <p:spPr>
            <a:xfrm>
              <a:off x="3901215" y="5667375"/>
              <a:ext cx="7548888" cy="8286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grpSp>
    </p:spTree>
    <p:extLst>
      <p:ext uri="{BB962C8B-B14F-4D97-AF65-F5344CB8AC3E}">
        <p14:creationId xmlns:p14="http://schemas.microsoft.com/office/powerpoint/2010/main" val="4226141047"/>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Bilde 1"/>
          <p:cNvPicPr>
            <a:picLocks noChangeAspect="1"/>
          </p:cNvPicPr>
          <p:nvPr/>
        </p:nvPicPr>
        <p:blipFill>
          <a:blip r:embed="rId2"/>
          <a:stretch>
            <a:fillRect/>
          </a:stretch>
        </p:blipFill>
        <p:spPr>
          <a:xfrm>
            <a:off x="4236317" y="1557217"/>
            <a:ext cx="7770902" cy="4730114"/>
          </a:xfrm>
          <a:prstGeom prst="rect">
            <a:avLst/>
          </a:prstGeom>
        </p:spPr>
      </p:pic>
      <p:sp>
        <p:nvSpPr>
          <p:cNvPr id="3" name="TekstSylinder 2"/>
          <p:cNvSpPr txBox="1"/>
          <p:nvPr/>
        </p:nvSpPr>
        <p:spPr>
          <a:xfrm>
            <a:off x="750932" y="1352639"/>
            <a:ext cx="3016396" cy="4801314"/>
          </a:xfrm>
          <a:prstGeom prst="rect">
            <a:avLst/>
          </a:prstGeom>
          <a:noFill/>
          <a:ln w="28575">
            <a:noFill/>
          </a:ln>
        </p:spPr>
        <p:txBody>
          <a:bodyPr wrap="square" rtlCol="0">
            <a:spAutoFit/>
          </a:bodyPr>
          <a:lstStyle/>
          <a:p>
            <a:pPr marL="342900" indent="-342900">
              <a:buFont typeface="+mj-lt"/>
              <a:buAutoNum type="arabicPeriod"/>
            </a:pPr>
            <a:r>
              <a:rPr lang="nb-NO" sz="1700" smtClean="0">
                <a:solidFill>
                  <a:schemeClr val="accent1">
                    <a:lumMod val="75000"/>
                  </a:schemeClr>
                </a:solidFill>
              </a:rPr>
              <a:t>Revisjonsplanen viser tidspunkter for ulike aktiviteter, hvor møtet finner sted og hvem som deltar</a:t>
            </a:r>
            <a:r>
              <a:rPr lang="nb-NO" sz="1700">
                <a:solidFill>
                  <a:schemeClr val="accent1">
                    <a:lumMod val="75000"/>
                  </a:schemeClr>
                </a:solidFill>
              </a:rPr>
              <a:t>. Velg </a:t>
            </a:r>
            <a:r>
              <a:rPr lang="nb-NO" sz="1700" smtClean="0">
                <a:solidFill>
                  <a:schemeClr val="accent1">
                    <a:lumMod val="75000"/>
                  </a:schemeClr>
                </a:solidFill>
              </a:rPr>
              <a:t>nytt punkt ved </a:t>
            </a:r>
            <a:r>
              <a:rPr lang="nb-NO" sz="1700">
                <a:solidFill>
                  <a:schemeClr val="accent1">
                    <a:lumMod val="75000"/>
                  </a:schemeClr>
                </a:solidFill>
              </a:rPr>
              <a:t>å klikke på «grønn +» til høyre i bildet.</a:t>
            </a:r>
          </a:p>
          <a:p>
            <a:pPr marL="342900" indent="-342900">
              <a:buFont typeface="+mj-lt"/>
              <a:buAutoNum type="arabicPeriod"/>
            </a:pPr>
            <a:endParaRPr lang="nb-NO" sz="1700" smtClean="0">
              <a:solidFill>
                <a:schemeClr val="accent1">
                  <a:lumMod val="75000"/>
                </a:schemeClr>
              </a:solidFill>
            </a:endParaRPr>
          </a:p>
          <a:p>
            <a:pPr marL="342900" indent="-342900">
              <a:buFont typeface="+mj-lt"/>
              <a:buAutoNum type="arabicPeriod"/>
            </a:pPr>
            <a:r>
              <a:rPr lang="nb-NO" sz="1700" smtClean="0">
                <a:solidFill>
                  <a:schemeClr val="accent1">
                    <a:lumMod val="75000"/>
                  </a:schemeClr>
                </a:solidFill>
              </a:rPr>
              <a:t>Her kan revisjonsteamet gi informasjon om spesifikke behov ifb revisjonen (</a:t>
            </a:r>
            <a:r>
              <a:rPr lang="nb-NO" sz="1700" err="1">
                <a:solidFill>
                  <a:schemeClr val="accent1">
                    <a:lumMod val="75000"/>
                  </a:schemeClr>
                </a:solidFill>
              </a:rPr>
              <a:t>f.eks </a:t>
            </a:r>
            <a:r>
              <a:rPr lang="nb-NO" sz="1700" smtClean="0">
                <a:solidFill>
                  <a:schemeClr val="accent1">
                    <a:lumMod val="75000"/>
                  </a:schemeClr>
                </a:solidFill>
              </a:rPr>
              <a:t>egnet/skjermet sted/rom, </a:t>
            </a:r>
            <a:r>
              <a:rPr lang="nb-NO" sz="1700">
                <a:solidFill>
                  <a:schemeClr val="accent1">
                    <a:lumMod val="75000"/>
                  </a:schemeClr>
                </a:solidFill>
              </a:rPr>
              <a:t>projektor tilgjengelig </a:t>
            </a:r>
            <a:r>
              <a:rPr lang="nb-NO" sz="1700" err="1" smtClean="0">
                <a:solidFill>
                  <a:schemeClr val="accent1">
                    <a:lumMod val="75000"/>
                  </a:schemeClr>
                </a:solidFill>
              </a:rPr>
              <a:t>etc). Informasjon i dette feltet følger revisjonsvarselet.</a:t>
            </a:r>
          </a:p>
          <a:p>
            <a:pPr marL="342900" indent="-342900">
              <a:buFont typeface="+mj-lt"/>
              <a:buAutoNum type="arabicPeriod"/>
            </a:pPr>
            <a:endParaRPr lang="nb-NO" sz="1700" smtClean="0">
              <a:solidFill>
                <a:schemeClr val="accent1">
                  <a:lumMod val="75000"/>
                </a:schemeClr>
              </a:solidFill>
            </a:endParaRPr>
          </a:p>
          <a:p>
            <a:pPr marL="342900" indent="-342900">
              <a:buFont typeface="+mj-lt"/>
              <a:buAutoNum type="arabicPeriod"/>
            </a:pPr>
            <a:r>
              <a:rPr lang="nb-NO" sz="1700" smtClean="0">
                <a:solidFill>
                  <a:schemeClr val="accent1">
                    <a:lumMod val="75000"/>
                  </a:schemeClr>
                </a:solidFill>
              </a:rPr>
              <a:t>Konkrete oppgaver kan tildeles aktuelle personer.</a:t>
            </a:r>
            <a:endParaRPr lang="nb-NO" sz="1700">
              <a:solidFill>
                <a:schemeClr val="accent1">
                  <a:lumMod val="75000"/>
                </a:schemeClr>
              </a:solidFill>
            </a:endParaRPr>
          </a:p>
        </p:txBody>
      </p:sp>
      <p:sp>
        <p:nvSpPr>
          <p:cNvPr id="8" name="Rektangel 7"/>
          <p:cNvSpPr/>
          <p:nvPr/>
        </p:nvSpPr>
        <p:spPr>
          <a:xfrm>
            <a:off x="4245295" y="4230326"/>
            <a:ext cx="7633449" cy="114634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0" name="TekstSylinder 9"/>
          <p:cNvSpPr txBox="1"/>
          <p:nvPr/>
        </p:nvSpPr>
        <p:spPr>
          <a:xfrm>
            <a:off x="3943608" y="2435244"/>
            <a:ext cx="246989" cy="372647"/>
          </a:xfrm>
          <a:prstGeom prst="rect">
            <a:avLst/>
          </a:prstGeom>
          <a:noFill/>
        </p:spPr>
        <p:txBody>
          <a:bodyPr wrap="square" rtlCol="0">
            <a:spAutoFit/>
          </a:bodyPr>
          <a:lstStyle/>
          <a:p>
            <a:r>
              <a:rPr lang="nb-NO" smtClean="0">
                <a:solidFill>
                  <a:schemeClr val="accent1">
                    <a:lumMod val="75000"/>
                  </a:schemeClr>
                </a:solidFill>
              </a:rPr>
              <a:t>1</a:t>
            </a:r>
            <a:endParaRPr lang="nb-NO">
              <a:solidFill>
                <a:schemeClr val="accent1">
                  <a:lumMod val="75000"/>
                </a:schemeClr>
              </a:solidFill>
              <a:effectLst/>
            </a:endParaRPr>
          </a:p>
        </p:txBody>
      </p:sp>
      <p:sp>
        <p:nvSpPr>
          <p:cNvPr id="11" name="TekstSylinder 10"/>
          <p:cNvSpPr txBox="1"/>
          <p:nvPr/>
        </p:nvSpPr>
        <p:spPr>
          <a:xfrm>
            <a:off x="3943608" y="4555348"/>
            <a:ext cx="301686" cy="369332"/>
          </a:xfrm>
          <a:prstGeom prst="rect">
            <a:avLst/>
          </a:prstGeom>
          <a:noFill/>
        </p:spPr>
        <p:txBody>
          <a:bodyPr wrap="square" rtlCol="0">
            <a:spAutoFit/>
          </a:bodyPr>
          <a:lstStyle/>
          <a:p>
            <a:r>
              <a:rPr lang="nb-NO">
                <a:solidFill>
                  <a:schemeClr val="accent1">
                    <a:lumMod val="75000"/>
                  </a:schemeClr>
                </a:solidFill>
              </a:rPr>
              <a:t>2</a:t>
            </a:r>
          </a:p>
        </p:txBody>
      </p:sp>
      <p:sp>
        <p:nvSpPr>
          <p:cNvPr id="13" name="Rektangel 12"/>
          <p:cNvSpPr/>
          <p:nvPr/>
        </p:nvSpPr>
        <p:spPr>
          <a:xfrm>
            <a:off x="4245296" y="2323266"/>
            <a:ext cx="7633449" cy="104172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4" name="TekstSylinder 13"/>
          <p:cNvSpPr txBox="1"/>
          <p:nvPr/>
        </p:nvSpPr>
        <p:spPr>
          <a:xfrm>
            <a:off x="3943608" y="5666696"/>
            <a:ext cx="301686" cy="369332"/>
          </a:xfrm>
          <a:prstGeom prst="rect">
            <a:avLst/>
          </a:prstGeom>
          <a:noFill/>
        </p:spPr>
        <p:txBody>
          <a:bodyPr wrap="square" rtlCol="0">
            <a:spAutoFit/>
          </a:bodyPr>
          <a:lstStyle/>
          <a:p>
            <a:r>
              <a:rPr lang="nb-NO">
                <a:solidFill>
                  <a:schemeClr val="accent1">
                    <a:lumMod val="75000"/>
                  </a:schemeClr>
                </a:solidFill>
              </a:rPr>
              <a:t>3</a:t>
            </a:r>
          </a:p>
        </p:txBody>
      </p:sp>
      <p:sp>
        <p:nvSpPr>
          <p:cNvPr id="15" name="TekstSylinder 14"/>
          <p:cNvSpPr txBox="1"/>
          <p:nvPr/>
        </p:nvSpPr>
        <p:spPr>
          <a:xfrm>
            <a:off x="767443" y="604157"/>
            <a:ext cx="2113143" cy="461665"/>
          </a:xfrm>
          <a:prstGeom prst="rect">
            <a:avLst/>
          </a:prstGeom>
          <a:noFill/>
        </p:spPr>
        <p:txBody>
          <a:bodyPr wrap="none" rtlCol="0">
            <a:spAutoFit/>
          </a:bodyPr>
          <a:lstStyle/>
          <a:p>
            <a:r>
              <a:rPr lang="nb-NO" sz="2400" b="1" smtClean="0">
                <a:solidFill>
                  <a:schemeClr val="accent1">
                    <a:lumMod val="75000"/>
                  </a:schemeClr>
                </a:solidFill>
              </a:rPr>
              <a:t>Gjennomføring</a:t>
            </a:r>
            <a:endParaRPr lang="nb-NO" sz="2400" b="1">
              <a:solidFill>
                <a:schemeClr val="accent1">
                  <a:lumMod val="75000"/>
                </a:schemeClr>
              </a:solidFill>
            </a:endParaRPr>
          </a:p>
        </p:txBody>
      </p:sp>
      <p:pic>
        <p:nvPicPr>
          <p:cNvPr id="16" name="Bilde 15" descr="Logo SSHF_CMYK[1].jpg"/>
          <p:cNvPicPr/>
          <p:nvPr/>
        </p:nvPicPr>
        <p:blipFill>
          <a:blip r:embed="rId3"/>
          <a:stretch>
            <a:fillRect/>
          </a:stretch>
        </p:blipFill>
        <p:spPr>
          <a:xfrm>
            <a:off x="10177272" y="328660"/>
            <a:ext cx="1471545" cy="283726"/>
          </a:xfrm>
          <a:prstGeom prst="rect">
            <a:avLst/>
          </a:prstGeom>
        </p:spPr>
      </p:pic>
      <p:sp>
        <p:nvSpPr>
          <p:cNvPr id="18" name="Rektangel 17"/>
          <p:cNvSpPr/>
          <p:nvPr/>
        </p:nvSpPr>
        <p:spPr>
          <a:xfrm>
            <a:off x="4245295" y="5570399"/>
            <a:ext cx="7633449" cy="7169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9" name="Rektangel 18"/>
          <p:cNvSpPr/>
          <p:nvPr/>
        </p:nvSpPr>
        <p:spPr>
          <a:xfrm>
            <a:off x="5788289" y="2166115"/>
            <a:ext cx="722239" cy="19372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
        <p:nvSpPr>
          <p:cNvPr id="17" name="Rektangel 16"/>
          <p:cNvSpPr/>
          <p:nvPr/>
        </p:nvSpPr>
        <p:spPr>
          <a:xfrm>
            <a:off x="11155680" y="2323266"/>
            <a:ext cx="723064" cy="20047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lumMod val="75000"/>
                </a:schemeClr>
              </a:solidFill>
              <a:effectLst/>
            </a:endParaRPr>
          </a:p>
        </p:txBody>
      </p:sp>
    </p:spTree>
    <p:extLst>
      <p:ext uri="{BB962C8B-B14F-4D97-AF65-F5344CB8AC3E}">
        <p14:creationId xmlns:p14="http://schemas.microsoft.com/office/powerpoint/2010/main" val="3489045521"/>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7763.0"/>
  <p:tag name="AS_RELEASE_DATE" val="2023.05.14"/>
  <p:tag name="AS_TITLE" val="Aspose.Slides for .NET 4.0 Client Profile"/>
  <p:tag name="AS_VERSION" val="23.5"/>
</p:tagLst>
</file>

<file path=ppt/theme/theme1.xml><?xml version="1.0" encoding="utf-8"?>
<a:theme xmlns:r="http://schemas.openxmlformats.org/officeDocument/2006/relationships"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Helse Sør-Øst</Company>
  <PresentationFormat>Widescreen</PresentationFormat>
  <Paragraphs>132</Paragraphs>
  <Slides>19</Slides>
  <Notes>0</Notes>
  <TotalTime>2861</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19</vt:i4>
      </vt:variant>
    </vt:vector>
  </HeadingPairs>
  <TitlesOfParts>
    <vt:vector baseType="lpstr" size="24">
      <vt:lpstr>Arial</vt:lpstr>
      <vt:lpstr>Calibri Light</vt:lpstr>
      <vt:lpstr>Calibri</vt:lpstr>
      <vt:lpstr>Courier New</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23.0500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PowerPoint-presentasjon</dc:title>
  <dc:creator>Per Gunnar Waldal</dc:creator>
  <dc:description>EK_Avdeling¤2#4¤2# ¤3#EK_Avsnitt¤2#4¤2# ¤3#EK_Bedriftsnavn¤2#1¤2#Sørlandet sykehus HF¤3#EK_GjelderFra¤2#0¤2#02.03.2023¤3#EK_KlGjelderFra¤2#0¤2#¤3#EK_Opprettet¤2#0¤2#14.04.2021¤3#EK_Utgitt¤2#0¤2#14.04.2021¤3#EK_IBrukDato¤2#0¤2#02.03.2023¤3#EK_DokumentID¤2#0¤2#D52896¤3#EK_DokTittel¤2#0¤2#Interne revisjoner - brukerveiledning¤3#EK_DokType¤2#0¤2#Brukerveiledning¤3#EK_DocLvlShort¤2#0¤2# ¤3#EK_DocLevel¤2#0¤2# ¤3#EK_EksRef¤2#2¤2# 0	¤3#EK_Erstatter¤2#0¤2#0.04¤3#EK_ErstatterD¤2#0¤2#11.10.2021¤3#EK_Signatur¤2#0¤2#&lt;ikke styrt&gt;¤3#EK_Verifisert¤2#0¤2# ¤3#EK_Hørt¤2#0¤2# ¤3#EK_AuditReview¤2#2¤2# ¤3#EK_AuditApprove¤2#2¤2# ¤3#EK_Gradering¤2#0¤2#Åpen¤3#EK_Gradnr¤2#4¤2#0¤3#EK_Kapittel¤2#4¤2# ¤3#EK_Referanse¤2#2¤2# 0	¤3#EK_RefNr¤2#0¤2#I.1.3.11-5¤3#EK_Revisjon¤2#0¤2#-¤3#EK_Ansvarlig¤2#0¤2#Siren Wetrhus Knutsen¤3#EK_SkrevetAv¤2#0¤2# ¤3#EK_DokAnsvNavn¤2#0¤2# ¤3#EK_UText2¤2#0¤2# ¤3#EK_UText3¤2#0¤2# ¤3#EK_UText4¤2#0¤2# ¤3#EK_Status¤2#0¤2#I bruk¤3#EK_Stikkord¤2#0¤2#¤3#EK_SuperStikkord¤2#0¤2#¤3#EK_Rapport¤2#3¤2#¤3#EK_EKPrintMerke¤2#0¤2#¤3#EK_Watermark¤2#0¤2#¤3#EK_Utgave¤2#0¤2#0.05¤3#EK_Merknad¤2#7¤2#¤3#EK_VerLogg¤2#2¤2#Ver. 0.05 - 02.03.2023|¤1#Ver. 0.04 - 11.10.2021|¤1#Ver. 0.03 - 05.10.2021|¤1#Ver. 0.02 - 05.10.2021|¤1#Ver. 0.01 - 14.04.2021|¤1#Ver. 0.00 - 14.04.2021|¤3#EK_RF1¤2#4¤2# ¤3#EK_RF2¤2#4¤2# ¤3#EK_RF3¤2#4¤2# ¤3#EK_RF4¤2#4¤2# ¤3#EK_RF5¤2#4¤2# ¤3#EK_RF6¤2#4¤2# ¤3#EK_RF7¤2#4¤2# ¤3#EK_RF8¤2#4¤2# ¤3#EK_RF9¤2#4¤2# ¤3#EK_Mappe1¤2#4¤2# ¤3#EK_Mappe2¤2#4¤2# ¤3#EK_Mappe3¤2#4¤2# ¤3#EK_Mappe4¤2#4¤2# ¤3#EK_Mappe5¤2#4¤2# ¤3#EK_Mappe6¤2#4¤2# ¤3#EK_Mappe7¤2#4¤2# ¤3#EK_Mappe8¤2#4¤2# ¤3#EK_Mappe9¤2#4¤2# ¤3#EK_DL¤2#0¤2#5¤3#EK_GjelderTil¤2#0¤2#02.03.2025¤3#EK_Vedlegg¤2#2¤2# 0	¤3#EK_AvdelingOver¤2#4¤2# ¤3#EK_HRefNr¤2#0¤2# ¤3#EK_HbNavn¤2#0¤2# ¤3#EK_DokRefnr¤2#4¤2#0001010311¤3#EK_Dokendrdato¤2#4¤2#27.02.2023 15:17:04¤3#EK_HbType¤2#4¤2# ¤3#EK_Offisiell¤2#4¤2# ¤3#EK_VedleggRef¤2#4¤2#I.1.3.11-5¤3#EK_Strukt00¤2#5¤2#¤5#I¤5#Foretaksnivå¤5#0¤5#0¤4#.¤5#1¤5#Virksomhetsgrunnlag, ledelse, administrasjon¤5#0¤5#0¤4#.¤5#3¤5#Kvalitets- og risikostyring¤5#0¤5#0¤4#.¤5#11¤5#Brukerveiledninger Kvalitetsportalen¤5#0¤5#0¤4#\¤3#EK_Strukt01¤2#5¤2#¤3#EK_Pub¤2#6¤2#;15;¤3#EKR_DokType¤2#0¤2# ¤3#EKR_Doktittel¤2#0¤2# ¤3#EKR_DokumentID¤2#0¤2# ¤3#EKR_RefNr¤2#0¤2# ¤3#EKR_Gradering¤2#0¤2# ¤3#EKR_Signatur¤2#0¤2# ¤3#EKR_Verifisert¤2#0¤2# ¤3#EKR_Hørt¤2#0¤2# ¤3#EKR_AuditReview¤2#2¤2# ¤3#EKR_AuditApprove¤2#2¤2# ¤3#EKR_AuditFinal¤2#2¤2# ¤3#EKR_Dokeier¤2#0¤2# ¤3#EKR_Status¤2#0¤2# ¤3#EKR_Opprettet¤2#0¤2# ¤3#EKR_Endret¤2#0¤2# ¤3#EKR_Ibruk¤2#0¤2# ¤3#EKR_Rapport¤2#3¤2# ¤3#EKR_Utgitt¤2#0¤2# ¤3#EKR_SkrevetAv¤2#0¤2# ¤3#EKR_UText1¤2#0¤2# ¤3#EKR_UText2¤2#0¤2# ¤3#EKR_UText3¤2#0¤2# ¤3#EKR_UText4¤2#0¤2# ¤3#EKR_DokRefnr¤2#4¤2# ¤3#EKR_Gradnr¤2#4¤2# ¤3#EKR_Strukt00¤2#5¤2#¤5#I¤5#Foretaksnivå¤5#0¤5#0¤4#.¤5#1¤5#Virksomhetsgrunnlag, ledelse, administrasjon¤5#0¤5#0¤4#.¤5#3¤5#Kvalitets- og risikostyring¤5#0¤5#0¤4#.¤5#11¤5#Brukerveiledninger Kvalitetsportalen¤5#0¤5#0¤4#\¤3#</dc:description>
  <cp:keywords>&lt;dok52896.pptx&gt;&lt;n&gt;ek_type&lt;/n&gt;&lt;v&gt;DOK&lt;/v&gt;&lt;n&gt;khb&lt;/n&gt;&lt;v&gt;UB&lt;/v&gt;&lt;n&gt;beskyttet&lt;/n&gt;&lt;v&gt;nei&lt;/v&gt;&lt;/dok52896.pptx&gt;&lt;dok50545.pptx&gt;&lt;n&gt;ek_type&lt;/n&gt;&lt;v&gt;ARB&lt;/v&gt;&lt;n&gt;khb&lt;/n&gt;&lt;v&gt;UB&lt;/v&gt;&lt;n&gt;beskyttet&lt;/n&gt;&lt;v&gt;nei&lt;/v&gt;&lt;/dok50545.pptx&gt;</cp:keywords>
  <cp:lastModifiedBy>Per Gunnar Waldal</cp:lastModifiedBy>
  <cp:revision>202</cp:revision>
  <dcterms:created xsi:type="dcterms:W3CDTF">2020-03-20T13:06:17Z</dcterms:created>
  <dcterms:modified xsi:type="dcterms:W3CDTF">2024-09-23T09:00:54Z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CurrDocVer">
    <vt:lpwstr>2.20</vt:lpwstr>
  </property>
  <property fmtid="{D5CDD505-2E9C-101B-9397-08002B2CF9AE}" pid="3" name="EK_Format">
    <vt:lpwstr>-1</vt:lpwstr>
  </property>
</Properties>
</file>