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5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custDataLst>
    <p:tags r:id="rId12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94660"/>
  </p:normalViewPr>
  <p:slideViewPr>
    <p:cSldViewPr snapToGrid="0">
      <p:cViewPr varScale="1">
        <p:scale>
          <a:sx n="66" d="100"/>
          <a:sy n="66" d="100"/>
        </p:scale>
        <p:origin x="5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tags" Target="tags/tag1.xml" /><Relationship Id="rId13" Type="http://schemas.openxmlformats.org/officeDocument/2006/relationships/presProps" Target="presProps.xml" /><Relationship Id="rId14" Type="http://schemas.openxmlformats.org/officeDocument/2006/relationships/viewProps" Target="viewProps.xml" /><Relationship Id="rId15" Type="http://schemas.openxmlformats.org/officeDocument/2006/relationships/theme" Target="theme/theme1.xml" /><Relationship Id="rId16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EF3D-D5E8-446A-BCDD-DF37ED91FA1A}" type="datetimeFigureOut">
              <a:rPr lang="nb-NO" smtClean="0"/>
              <a:t>03.04.2024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6329-343E-47A7-88B2-2784E79C41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4031192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EF3D-D5E8-446A-BCDD-DF37ED91FA1A}" type="datetimeFigureOut">
              <a:rPr lang="nb-NO" smtClean="0"/>
              <a:t>03.04.2024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6329-343E-47A7-88B2-2784E79C41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8393202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EF3D-D5E8-446A-BCDD-DF37ED91FA1A}" type="datetimeFigureOut">
              <a:rPr lang="nb-NO" smtClean="0"/>
              <a:t>03.04.2024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6329-343E-47A7-88B2-2784E79C41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148531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EF3D-D5E8-446A-BCDD-DF37ED91FA1A}" type="datetimeFigureOut">
              <a:rPr lang="nb-NO" smtClean="0"/>
              <a:t>03.04.2024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6329-343E-47A7-88B2-2784E79C41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534455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EF3D-D5E8-446A-BCDD-DF37ED91FA1A}" type="datetimeFigureOut">
              <a:rPr lang="nb-NO" smtClean="0"/>
              <a:t>03.04.2024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6329-343E-47A7-88B2-2784E79C41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545835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EF3D-D5E8-446A-BCDD-DF37ED91FA1A}" type="datetimeFigureOut">
              <a:rPr lang="nb-NO" smtClean="0"/>
              <a:t>03.04.2024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6329-343E-47A7-88B2-2784E79C41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878087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EF3D-D5E8-446A-BCDD-DF37ED91FA1A}" type="datetimeFigureOut">
              <a:rPr lang="nb-NO" smtClean="0"/>
              <a:t>03.04.2024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6329-343E-47A7-88B2-2784E79C41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245930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EF3D-D5E8-446A-BCDD-DF37ED91FA1A}" type="datetimeFigureOut">
              <a:rPr lang="nb-NO" smtClean="0"/>
              <a:t>03.04.2024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6329-343E-47A7-88B2-2784E79C41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394021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EF3D-D5E8-446A-BCDD-DF37ED91FA1A}" type="datetimeFigureOut">
              <a:rPr lang="nb-NO" smtClean="0"/>
              <a:t>03.04.2024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6329-343E-47A7-88B2-2784E79C41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261284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EF3D-D5E8-446A-BCDD-DF37ED91FA1A}" type="datetimeFigureOut">
              <a:rPr lang="nb-NO" smtClean="0"/>
              <a:t>03.04.2024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6329-343E-47A7-88B2-2784E79C41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9575567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EF3D-D5E8-446A-BCDD-DF37ED91FA1A}" type="datetimeFigureOut">
              <a:rPr lang="nb-NO" smtClean="0"/>
              <a:t>03.04.2024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6329-343E-47A7-88B2-2784E79C41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4494530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0EF3D-D5E8-446A-BCDD-DF37ED91FA1A}" type="datetimeFigureOut">
              <a:rPr lang="nb-NO" smtClean="0"/>
              <a:t>03.04.2024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56329-343E-47A7-88B2-2784E79C41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355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4.png" /><Relationship Id="rId3" Type="http://schemas.openxmlformats.org/officeDocument/2006/relationships/image" Target="../media/image15.png" /><Relationship Id="rId4" Type="http://schemas.openxmlformats.org/officeDocument/2006/relationships/image" Target="../media/image6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png" /><Relationship Id="rId3" Type="http://schemas.openxmlformats.org/officeDocument/2006/relationships/image" Target="../media/image1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Relationship Id="rId3" Type="http://schemas.openxmlformats.org/officeDocument/2006/relationships/image" Target="../media/image1.jpeg" /><Relationship Id="rId4" Type="http://schemas.openxmlformats.org/officeDocument/2006/relationships/image" Target="../media/image5.png" /><Relationship Id="rId5" Type="http://schemas.openxmlformats.org/officeDocument/2006/relationships/image" Target="../media/image6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Relationship Id="rId3" Type="http://schemas.openxmlformats.org/officeDocument/2006/relationships/image" Target="../media/image1.jpeg" /><Relationship Id="rId4" Type="http://schemas.openxmlformats.org/officeDocument/2006/relationships/image" Target="../media/image6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.png" /><Relationship Id="rId3" Type="http://schemas.openxmlformats.org/officeDocument/2006/relationships/image" Target="../media/image1.jpeg" /><Relationship Id="rId4" Type="http://schemas.openxmlformats.org/officeDocument/2006/relationships/image" Target="../media/image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png" /><Relationship Id="rId3" Type="http://schemas.openxmlformats.org/officeDocument/2006/relationships/image" Target="../media/image10.png" /><Relationship Id="rId4" Type="http://schemas.openxmlformats.org/officeDocument/2006/relationships/image" Target="../media/image1.jpeg" /><Relationship Id="rId5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1.png" /><Relationship Id="rId3" Type="http://schemas.openxmlformats.org/officeDocument/2006/relationships/image" Target="../media/image1.jpeg" /><Relationship Id="rId4" Type="http://schemas.openxmlformats.org/officeDocument/2006/relationships/image" Target="../media/image6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2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Bilde 3" descr="Logo SSHF_CMYK[1]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8840466" y="383786"/>
            <a:ext cx="3000375" cy="50038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141827" y="2147054"/>
            <a:ext cx="119449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4800" b="1">
                <a:solidFill>
                  <a:schemeClr val="accent1">
                    <a:lumMod val="50000"/>
                  </a:schemeClr>
                </a:solidFill>
              </a:rPr>
              <a:t>Tilsyn og konsernrevisjoner - brukerveiledning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7" y="4138617"/>
            <a:ext cx="28670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77019"/>
      </p:ext>
    </p:extLst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674" y="1157882"/>
            <a:ext cx="8289968" cy="3916416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3843375" y="2046464"/>
            <a:ext cx="8189755" cy="31511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3435213" y="2167852"/>
            <a:ext cx="26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nb-NO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767443" y="604157"/>
            <a:ext cx="1570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smtClean="0">
                <a:solidFill>
                  <a:schemeClr val="accent1">
                    <a:lumMod val="75000"/>
                  </a:schemeClr>
                </a:solidFill>
              </a:rPr>
              <a:t>Tiltaksplan</a:t>
            </a:r>
            <a:endParaRPr lang="nb-NO" sz="24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kstSylinder 17"/>
          <p:cNvSpPr txBox="1"/>
          <p:nvPr/>
        </p:nvSpPr>
        <p:spPr>
          <a:xfrm>
            <a:off x="721896" y="1226147"/>
            <a:ext cx="2472408" cy="349326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endParaRPr lang="nb-NO" sz="170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1700" smtClean="0">
                <a:solidFill>
                  <a:schemeClr val="accent1">
                    <a:lumMod val="75000"/>
                  </a:schemeClr>
                </a:solidFill>
              </a:rPr>
              <a:t>Tiltaksplanen gir en samlet oversikt over funn og tiltak. </a:t>
            </a:r>
          </a:p>
          <a:p>
            <a:endParaRPr lang="nb-NO" sz="1700" smtClean="0">
              <a:solidFill>
                <a:schemeClr val="accent1">
                  <a:lumMod val="75000"/>
                </a:schemeClr>
              </a:solidFill>
            </a:endParaRPr>
          </a:p>
          <a:p>
            <a:pPr marL="358775"/>
            <a:r>
              <a:rPr lang="nb-NO" sz="1700" smtClean="0">
                <a:solidFill>
                  <a:schemeClr val="accent1">
                    <a:lumMod val="75000"/>
                  </a:schemeClr>
                </a:solidFill>
              </a:rPr>
              <a:t>Her vises også bl.a. organisatorisk plassering ansvar for oppfølging/saks-behandler, frister og status. </a:t>
            </a:r>
            <a:br>
              <a:rPr lang="nb-NO" sz="1700">
                <a:solidFill>
                  <a:schemeClr val="accent1">
                    <a:lumMod val="75000"/>
                  </a:schemeClr>
                </a:solidFill>
              </a:rPr>
            </a:br>
            <a:endParaRPr lang="nb-NO" sz="170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nb-NO" sz="17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986" y="1168576"/>
            <a:ext cx="8259267" cy="822145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>
            <a:off x="6352677" y="1813234"/>
            <a:ext cx="443830" cy="10988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5257" y="1081065"/>
            <a:ext cx="8287386" cy="6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94832"/>
      </p:ext>
    </p:extLst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Bild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801" y="795977"/>
            <a:ext cx="7010213" cy="5557511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551936" y="1837120"/>
            <a:ext cx="3053564" cy="266226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b-NO" sz="1700" smtClean="0">
                <a:solidFill>
                  <a:schemeClr val="accent1">
                    <a:lumMod val="75000"/>
                  </a:schemeClr>
                </a:solidFill>
              </a:rPr>
              <a:t>Skriv inn en tittel.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b-NO" sz="1400" smtClean="0">
                <a:solidFill>
                  <a:schemeClr val="accent1">
                    <a:lumMod val="75000"/>
                  </a:schemeClr>
                </a:solidFill>
              </a:rPr>
              <a:t>Tittel bør være beskrivende for tema for tilsynet.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nb-NO" sz="140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nb-NO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1700" smtClean="0">
                <a:solidFill>
                  <a:schemeClr val="accent1">
                    <a:lumMod val="75000"/>
                  </a:schemeClr>
                </a:solidFill>
              </a:rPr>
              <a:t>Definer hvor ansvar for planen skal følges opp.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b-NO" sz="1400" smtClean="0">
                <a:solidFill>
                  <a:schemeClr val="accent1">
                    <a:lumMod val="75000"/>
                  </a:schemeClr>
                </a:solidFill>
              </a:rPr>
              <a:t>Plasser revisjonen i organisasjonstreet, (klinikk, avdeling eller enhet).</a:t>
            </a:r>
          </a:p>
          <a:p>
            <a:endParaRPr lang="nb-NO" sz="1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767443" y="892255"/>
            <a:ext cx="2537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smtClean="0">
                <a:solidFill>
                  <a:schemeClr val="accent1">
                    <a:lumMod val="75000"/>
                  </a:schemeClr>
                </a:solidFill>
              </a:rPr>
              <a:t>Opprett nytt tilsyn</a:t>
            </a:r>
            <a:endParaRPr lang="nb-NO" sz="2400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Bilde 11" descr="Logo SSHF_CMYK[1]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0177272" y="328660"/>
            <a:ext cx="1471545" cy="283726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8279704" y="3382027"/>
            <a:ext cx="1728592" cy="23799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8654348" y="4676056"/>
            <a:ext cx="1065850" cy="20909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7950530" y="3344449"/>
            <a:ext cx="269970" cy="3752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nb-NO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8260391" y="4641021"/>
            <a:ext cx="267725" cy="3752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36891195"/>
      </p:ext>
    </p:extLst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917" y="1548384"/>
            <a:ext cx="7946248" cy="4370134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551935" y="1186414"/>
            <a:ext cx="2950543" cy="401648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b-NO" sz="1700" smtClean="0">
                <a:solidFill>
                  <a:schemeClr val="accent1">
                    <a:lumMod val="75000"/>
                  </a:schemeClr>
                </a:solidFill>
              </a:rPr>
              <a:t>De fleste av feltene i toppen på siden fylles inn automatisk. Fyll inn tilsynsmyndighet.</a:t>
            </a:r>
            <a:br>
              <a:rPr lang="nb-NO" sz="1700" smtClean="0">
                <a:solidFill>
                  <a:schemeClr val="accent1">
                    <a:lumMod val="75000"/>
                  </a:schemeClr>
                </a:solidFill>
              </a:rPr>
            </a:br>
            <a:endParaRPr lang="nb-NO" sz="170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nb-NO" sz="1700" smtClean="0">
                <a:solidFill>
                  <a:schemeClr val="accent1">
                    <a:lumMod val="75000"/>
                  </a:schemeClr>
                </a:solidFill>
              </a:rPr>
              <a:t>I fanen «Beskrivelse» skriver du kort om tema for tilsynet. Fyll inn hvilken lovhjemmel og evt annet som grunnlag for tilsynet.</a:t>
            </a:r>
            <a:br>
              <a:rPr lang="nb-NO" sz="1700" smtClean="0">
                <a:solidFill>
                  <a:schemeClr val="accent1">
                    <a:lumMod val="75000"/>
                  </a:schemeClr>
                </a:solidFill>
              </a:rPr>
            </a:br>
            <a:endParaRPr lang="nb-NO" sz="170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nb-NO" sz="1700" smtClean="0">
                <a:solidFill>
                  <a:schemeClr val="accent1">
                    <a:lumMod val="75000"/>
                  </a:schemeClr>
                </a:solidFill>
              </a:rPr>
              <a:t>Fyll inn aktuell informasjon i henhold til feltene i skjemaet.</a:t>
            </a:r>
          </a:p>
          <a:p>
            <a:pPr marL="342900" indent="-342900">
              <a:buAutoNum type="arabicPeriod"/>
            </a:pPr>
            <a:endParaRPr lang="nb-NO" sz="17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3955919" y="2407459"/>
            <a:ext cx="3772640" cy="33935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7916449" y="2407459"/>
            <a:ext cx="3985716" cy="33935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3654233" y="16301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nb-NO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3654231" y="2749082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7689985" y="2762299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3" name="Rektangel 12"/>
          <p:cNvSpPr/>
          <p:nvPr/>
        </p:nvSpPr>
        <p:spPr>
          <a:xfrm>
            <a:off x="4129823" y="2183047"/>
            <a:ext cx="746978" cy="18119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767443" y="604157"/>
            <a:ext cx="1621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smtClean="0">
                <a:solidFill>
                  <a:schemeClr val="accent1">
                    <a:lumMod val="75000"/>
                  </a:schemeClr>
                </a:solidFill>
              </a:rPr>
              <a:t>Beskrivelse</a:t>
            </a:r>
            <a:endParaRPr lang="nb-NO" sz="2400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Bilde 14" descr="Logo SSHF_CMYK[1]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0177272" y="328660"/>
            <a:ext cx="1471545" cy="283726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4941" y="2839453"/>
            <a:ext cx="3897495" cy="1855536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916" y="1473398"/>
            <a:ext cx="7952548" cy="658531"/>
          </a:xfrm>
          <a:prstGeom prst="rect">
            <a:avLst/>
          </a:prstGeom>
        </p:spPr>
      </p:pic>
      <p:sp>
        <p:nvSpPr>
          <p:cNvPr id="16" name="Rektangel 15"/>
          <p:cNvSpPr/>
          <p:nvPr/>
        </p:nvSpPr>
        <p:spPr>
          <a:xfrm>
            <a:off x="3955918" y="1472211"/>
            <a:ext cx="7946247" cy="6572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569404"/>
      </p:ext>
    </p:extLst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767" y="1854719"/>
            <a:ext cx="7837912" cy="2159303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767443" y="1216894"/>
            <a:ext cx="2507866" cy="244682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nb-NO" sz="1700" smtClean="0">
                <a:solidFill>
                  <a:schemeClr val="accent1">
                    <a:lumMod val="75000"/>
                  </a:schemeClr>
                </a:solidFill>
              </a:rPr>
              <a:t>Du kan legge til aktuelle dokumenter ved å klikke på «grønn +» til høyre i bildet.</a:t>
            </a:r>
          </a:p>
          <a:p>
            <a:endParaRPr lang="nb-NO" sz="170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b-NO" sz="1700" err="1" smtClean="0">
                <a:solidFill>
                  <a:schemeClr val="accent1">
                    <a:lumMod val="75000"/>
                  </a:schemeClr>
                </a:solidFill>
              </a:rPr>
              <a:t>Vedleggstype, tittel og evt beskrivelse spesifiseres i eget vindu.</a:t>
            </a:r>
          </a:p>
          <a:p>
            <a:endParaRPr lang="nb-NO" sz="17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4869213" y="2472637"/>
            <a:ext cx="831967" cy="20726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767443" y="604157"/>
            <a:ext cx="2209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smtClean="0">
                <a:solidFill>
                  <a:schemeClr val="accent1">
                    <a:lumMod val="75000"/>
                  </a:schemeClr>
                </a:solidFill>
              </a:rPr>
              <a:t>Dokumentasjon</a:t>
            </a:r>
            <a:endParaRPr lang="nb-NO" sz="2400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Bilde 9" descr="Logo SSHF_CMYK[1]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0177272" y="328660"/>
            <a:ext cx="1471545" cy="283726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3981445" y="1715647"/>
            <a:ext cx="7961927" cy="248716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10959398" y="2679900"/>
            <a:ext cx="840120" cy="21361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4766" y="1809072"/>
            <a:ext cx="7837912" cy="64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27956"/>
      </p:ext>
    </p:extLst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721" y="1626622"/>
            <a:ext cx="7684661" cy="4015250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750932" y="1352639"/>
            <a:ext cx="3016396" cy="218521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b-NO" sz="1700" smtClean="0">
                <a:solidFill>
                  <a:schemeClr val="accent1">
                    <a:lumMod val="75000"/>
                  </a:schemeClr>
                </a:solidFill>
              </a:rPr>
              <a:t>Som en del av forberedelsene gjennomgås sjekklisten der man haker av for gjennomførte punkter.</a:t>
            </a:r>
            <a:endParaRPr lang="nb-NO" sz="170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nb-NO" sz="170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1700" smtClean="0">
                <a:solidFill>
                  <a:schemeClr val="accent1">
                    <a:lumMod val="75000"/>
                  </a:schemeClr>
                </a:solidFill>
              </a:rPr>
              <a:t>Konkrete oppgaver kan tildeles aktuelle personer.</a:t>
            </a:r>
          </a:p>
          <a:p>
            <a:endParaRPr lang="nb-NO" sz="170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3943608" y="2435244"/>
            <a:ext cx="246989" cy="372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nb-NO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3943608" y="4855972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767443" y="604157"/>
            <a:ext cx="1961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smtClean="0">
                <a:solidFill>
                  <a:schemeClr val="accent1">
                    <a:lumMod val="75000"/>
                  </a:schemeClr>
                </a:solidFill>
              </a:rPr>
              <a:t>Forberedelser</a:t>
            </a:r>
            <a:endParaRPr lang="nb-NO" sz="2400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Bilde 15" descr="Logo SSHF_CMYK[1]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0177272" y="328660"/>
            <a:ext cx="1471545" cy="283726"/>
          </a:xfrm>
          <a:prstGeom prst="rect">
            <a:avLst/>
          </a:prstGeom>
        </p:spPr>
      </p:pic>
      <p:sp>
        <p:nvSpPr>
          <p:cNvPr id="18" name="Rektangel 17"/>
          <p:cNvSpPr/>
          <p:nvPr/>
        </p:nvSpPr>
        <p:spPr>
          <a:xfrm>
            <a:off x="4317326" y="4795278"/>
            <a:ext cx="7633449" cy="7169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10584493" y="4864765"/>
            <a:ext cx="1365894" cy="24274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723" y="1634384"/>
            <a:ext cx="7687384" cy="636573"/>
          </a:xfrm>
          <a:prstGeom prst="rect">
            <a:avLst/>
          </a:prstGeom>
        </p:spPr>
      </p:pic>
      <p:sp>
        <p:nvSpPr>
          <p:cNvPr id="19" name="Rektangel 18"/>
          <p:cNvSpPr/>
          <p:nvPr/>
        </p:nvSpPr>
        <p:spPr>
          <a:xfrm>
            <a:off x="5788289" y="2216219"/>
            <a:ext cx="722239" cy="19372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4366877" y="2432765"/>
            <a:ext cx="5065222" cy="160383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708662"/>
      </p:ext>
    </p:extLst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597" y="1584291"/>
            <a:ext cx="7695888" cy="4877181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906" y="2338852"/>
            <a:ext cx="7633450" cy="3927138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750932" y="1352639"/>
            <a:ext cx="3016396" cy="349326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b-NO" sz="1700" smtClean="0">
                <a:solidFill>
                  <a:schemeClr val="accent1">
                    <a:lumMod val="75000"/>
                  </a:schemeClr>
                </a:solidFill>
              </a:rPr>
              <a:t>Tilsynsplanen viser tidspunkter for ulike aktiviteter, hvor møtet finner sted og hvem som deltar</a:t>
            </a:r>
            <a:r>
              <a:rPr lang="nb-NO" sz="1700">
                <a:solidFill>
                  <a:schemeClr val="accent1">
                    <a:lumMod val="75000"/>
                  </a:schemeClr>
                </a:solidFill>
              </a:rPr>
              <a:t>. Velg </a:t>
            </a:r>
            <a:r>
              <a:rPr lang="nb-NO" sz="1700" smtClean="0">
                <a:solidFill>
                  <a:schemeClr val="accent1">
                    <a:lumMod val="75000"/>
                  </a:schemeClr>
                </a:solidFill>
              </a:rPr>
              <a:t>nytt punkt ved </a:t>
            </a:r>
            <a:r>
              <a:rPr lang="nb-NO" sz="1700">
                <a:solidFill>
                  <a:schemeClr val="accent1">
                    <a:lumMod val="75000"/>
                  </a:schemeClr>
                </a:solidFill>
              </a:rPr>
              <a:t>å klikke på «grønn +» til høyre i bildet.</a:t>
            </a:r>
          </a:p>
          <a:p>
            <a:pPr marL="342900" indent="-342900">
              <a:buFont typeface="+mj-lt"/>
              <a:buAutoNum type="arabicPeriod"/>
            </a:pPr>
            <a:endParaRPr lang="nb-NO" sz="170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1700" smtClean="0">
                <a:solidFill>
                  <a:schemeClr val="accent1">
                    <a:lumMod val="75000"/>
                  </a:schemeClr>
                </a:solidFill>
              </a:rPr>
              <a:t>Under verifikasjoner skriver man inn hvilken type dokumentasjon tilsynsmyndighetene ønsker fremlagt.</a:t>
            </a:r>
          </a:p>
        </p:txBody>
      </p:sp>
      <p:sp>
        <p:nvSpPr>
          <p:cNvPr id="8" name="Rektangel 7"/>
          <p:cNvSpPr/>
          <p:nvPr/>
        </p:nvSpPr>
        <p:spPr>
          <a:xfrm>
            <a:off x="4275081" y="5107512"/>
            <a:ext cx="7633449" cy="124309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3943608" y="2435244"/>
            <a:ext cx="246989" cy="372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nb-NO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3958308" y="5294901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3" name="Rektangel 12"/>
          <p:cNvSpPr/>
          <p:nvPr/>
        </p:nvSpPr>
        <p:spPr>
          <a:xfrm>
            <a:off x="4245296" y="2373370"/>
            <a:ext cx="7633449" cy="104172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767443" y="604157"/>
            <a:ext cx="21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smtClean="0">
                <a:solidFill>
                  <a:schemeClr val="accent1">
                    <a:lumMod val="75000"/>
                  </a:schemeClr>
                </a:solidFill>
              </a:rPr>
              <a:t>Gjennomføring</a:t>
            </a:r>
            <a:endParaRPr lang="nb-NO" sz="2400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Bilde 15" descr="Logo SSHF_CMYK[1]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10177272" y="328660"/>
            <a:ext cx="1471545" cy="283726"/>
          </a:xfrm>
          <a:prstGeom prst="rect">
            <a:avLst/>
          </a:prstGeom>
        </p:spPr>
      </p:pic>
      <p:sp>
        <p:nvSpPr>
          <p:cNvPr id="19" name="Rektangel 18"/>
          <p:cNvSpPr/>
          <p:nvPr/>
        </p:nvSpPr>
        <p:spPr>
          <a:xfrm>
            <a:off x="6364485" y="2178641"/>
            <a:ext cx="722239" cy="19372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11155292" y="2493014"/>
            <a:ext cx="723064" cy="20047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Bild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7171" y="1532791"/>
            <a:ext cx="7687384" cy="63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8408"/>
      </p:ext>
    </p:extLst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074" y="1048954"/>
            <a:ext cx="7805826" cy="4718003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648041" y="1457141"/>
            <a:ext cx="245841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b-NO" sz="1700" smtClean="0">
                <a:solidFill>
                  <a:schemeClr val="accent1">
                    <a:lumMod val="75000"/>
                  </a:schemeClr>
                </a:solidFill>
              </a:rPr>
              <a:t>Funn som følge av tilsynet listes opp og graderes. </a:t>
            </a:r>
          </a:p>
          <a:p>
            <a:pPr marL="363538" lvl="1"/>
            <a:r>
              <a:rPr lang="nb-NO" sz="1700" smtClean="0">
                <a:solidFill>
                  <a:schemeClr val="accent1">
                    <a:lumMod val="75000"/>
                  </a:schemeClr>
                </a:solidFill>
              </a:rPr>
              <a:t>Legg </a:t>
            </a:r>
            <a:r>
              <a:rPr lang="nb-NO" sz="1700">
                <a:solidFill>
                  <a:schemeClr val="accent1">
                    <a:lumMod val="75000"/>
                  </a:schemeClr>
                </a:solidFill>
              </a:rPr>
              <a:t>til nytt element ved å klikke på «grønn +» til høyre i bildet</a:t>
            </a:r>
            <a:r>
              <a:rPr lang="nb-NO" sz="170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indent="-93662"/>
            <a:endParaRPr lang="nb-NO" sz="1700">
              <a:solidFill>
                <a:schemeClr val="accent1">
                  <a:lumMod val="75000"/>
                </a:schemeClr>
              </a:solidFill>
            </a:endParaRPr>
          </a:p>
          <a:p>
            <a:pPr marL="249238" indent="-342900">
              <a:buAutoNum type="arabicPeriod" startAt="2"/>
            </a:pPr>
            <a:r>
              <a:rPr lang="nb-NO" sz="1700" smtClean="0">
                <a:solidFill>
                  <a:schemeClr val="accent1">
                    <a:lumMod val="75000"/>
                  </a:schemeClr>
                </a:solidFill>
              </a:rPr>
              <a:t>Vedleggene refererer</a:t>
            </a:r>
          </a:p>
          <a:p>
            <a:r>
              <a:rPr lang="nb-NO" sz="1700" smtClean="0">
                <a:solidFill>
                  <a:schemeClr val="accent1">
                    <a:lumMod val="75000"/>
                  </a:schemeClr>
                </a:solidFill>
              </a:rPr>
              <a:t>       til relevante</a:t>
            </a:r>
          </a:p>
          <a:p>
            <a:r>
              <a:rPr lang="nb-NO" sz="170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b-NO" sz="1700" smtClean="0">
                <a:solidFill>
                  <a:schemeClr val="accent1">
                    <a:lumMod val="75000"/>
                  </a:schemeClr>
                </a:solidFill>
              </a:rPr>
              <a:t>      dokumenter.</a:t>
            </a:r>
            <a:br>
              <a:rPr lang="nb-NO" sz="1700">
                <a:solidFill>
                  <a:schemeClr val="accent1">
                    <a:lumMod val="75000"/>
                  </a:schemeClr>
                </a:solidFill>
              </a:rPr>
            </a:br>
            <a:endParaRPr lang="nb-NO" sz="17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767443" y="604157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smtClean="0">
                <a:solidFill>
                  <a:schemeClr val="accent1">
                    <a:lumMod val="75000"/>
                  </a:schemeClr>
                </a:solidFill>
              </a:rPr>
              <a:t>Funn</a:t>
            </a:r>
            <a:endParaRPr lang="nb-NO" sz="2400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Bilde 6" descr="Logo SSHF_CMYK[1]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0177272" y="328660"/>
            <a:ext cx="1471545" cy="283726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>
            <a:off x="3924178" y="1872163"/>
            <a:ext cx="7749021" cy="300698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3930879" y="5077718"/>
            <a:ext cx="7749021" cy="86206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11058144" y="1872162"/>
            <a:ext cx="615056" cy="1882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6721800" y="1699333"/>
            <a:ext cx="414528" cy="17857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3509951" y="2060448"/>
            <a:ext cx="24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nb-NO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3509951" y="5484092"/>
            <a:ext cx="295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7" name="Rektangel 16"/>
          <p:cNvSpPr/>
          <p:nvPr/>
        </p:nvSpPr>
        <p:spPr>
          <a:xfrm>
            <a:off x="10860066" y="5270754"/>
            <a:ext cx="818346" cy="21333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" name="Bild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4073" y="1055857"/>
            <a:ext cx="7799125" cy="63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52708"/>
      </p:ext>
    </p:extLst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080" y="1303725"/>
            <a:ext cx="7666796" cy="3714412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642182" y="1226147"/>
            <a:ext cx="2664690" cy="547842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b-NO" sz="1400" smtClean="0">
                <a:solidFill>
                  <a:schemeClr val="accent1">
                    <a:lumMod val="75000"/>
                  </a:schemeClr>
                </a:solidFill>
              </a:rPr>
              <a:t>Det enkelte funn gis en tittel og kategoriseres etter alternativene i nedtrekksmenyen. </a:t>
            </a:r>
            <a:r>
              <a:rPr lang="nb-NO" sz="1400">
                <a:solidFill>
                  <a:schemeClr val="accent1">
                    <a:lumMod val="75000"/>
                  </a:schemeClr>
                </a:solidFill>
              </a:rPr>
              <a:t>Org. plassering definerer hvilken enhet som har ansvar for å følge opp dette funnet. Status endres i prosessen.</a:t>
            </a:r>
          </a:p>
          <a:p>
            <a:pPr marL="342900" indent="-342900">
              <a:buFont typeface="+mj-lt"/>
              <a:buAutoNum type="arabicPeriod"/>
            </a:pPr>
            <a:endParaRPr lang="nb-NO" sz="140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nb-NO" sz="140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1400" smtClean="0">
                <a:solidFill>
                  <a:schemeClr val="accent1">
                    <a:lumMod val="75000"/>
                  </a:schemeClr>
                </a:solidFill>
              </a:rPr>
              <a:t> Beskriv hvorfor dette vurderes som et avvik/anmerkning/ forbedringsforslag og om det har hjemmel i lovverket eller prosedyrer. Tilsynsmyndigheten kan anbefale tiltak.</a:t>
            </a:r>
          </a:p>
          <a:p>
            <a:pPr marL="342900" indent="-342900">
              <a:buFont typeface="+mj-lt"/>
              <a:buAutoNum type="arabicPeriod"/>
            </a:pPr>
            <a:endParaRPr lang="nb-NO" sz="140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1400">
                <a:solidFill>
                  <a:schemeClr val="accent1">
                    <a:lumMod val="75000"/>
                  </a:schemeClr>
                </a:solidFill>
              </a:rPr>
              <a:t>Ett eller flere tiltak beskrives for det enkelte funn. Tiltakene kan plasseres organisatorisk i forhold til ansvar for oppfølging.</a:t>
            </a:r>
          </a:p>
          <a:p>
            <a:endParaRPr lang="nb-NO" sz="1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4208210" y="1979955"/>
            <a:ext cx="7556536" cy="210008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4208210" y="4155718"/>
            <a:ext cx="7556536" cy="137847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4208210" y="1303725"/>
            <a:ext cx="7556536" cy="66876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3764954" y="1637946"/>
            <a:ext cx="24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nb-NO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3866395" y="4363362"/>
            <a:ext cx="295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3764954" y="2381020"/>
            <a:ext cx="295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767443" y="604157"/>
            <a:ext cx="1569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smtClean="0">
                <a:solidFill>
                  <a:schemeClr val="accent1">
                    <a:lumMod val="75000"/>
                  </a:schemeClr>
                </a:solidFill>
              </a:rPr>
              <a:t>Funn forts.</a:t>
            </a:r>
            <a:endParaRPr lang="nb-NO" sz="24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10946400" y="4150024"/>
            <a:ext cx="818346" cy="21333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104340"/>
      </p:ext>
    </p:extLst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uppe 3"/>
          <p:cNvGrpSpPr/>
          <p:nvPr/>
        </p:nvGrpSpPr>
        <p:grpSpPr>
          <a:xfrm>
            <a:off x="566822" y="604157"/>
            <a:ext cx="11523948" cy="4376864"/>
            <a:chOff x="566822" y="604157"/>
            <a:chExt cx="11523948" cy="4376864"/>
          </a:xfrm>
        </p:grpSpPr>
        <p:pic>
          <p:nvPicPr>
            <p:cNvPr id="3" name="Bild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97066" y="1155510"/>
              <a:ext cx="8193704" cy="3720812"/>
            </a:xfrm>
            <a:prstGeom prst="rect">
              <a:avLst/>
            </a:prstGeom>
          </p:spPr>
        </p:pic>
        <p:sp>
          <p:nvSpPr>
            <p:cNvPr id="6" name="Rektangel 5"/>
            <p:cNvSpPr/>
            <p:nvPr/>
          </p:nvSpPr>
          <p:spPr>
            <a:xfrm>
              <a:off x="3869984" y="1989221"/>
              <a:ext cx="3939738" cy="1999916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" name="TekstSylinder 8"/>
            <p:cNvSpPr txBox="1"/>
            <p:nvPr/>
          </p:nvSpPr>
          <p:spPr>
            <a:xfrm>
              <a:off x="3546469" y="2413468"/>
              <a:ext cx="2419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mtClean="0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  <a:endParaRPr lang="nb-NO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4" name="TekstSylinder 13"/>
            <p:cNvSpPr txBox="1"/>
            <p:nvPr/>
          </p:nvSpPr>
          <p:spPr>
            <a:xfrm>
              <a:off x="767443" y="604157"/>
              <a:ext cx="8917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400" b="1" smtClean="0">
                  <a:solidFill>
                    <a:schemeClr val="accent1">
                      <a:lumMod val="75000"/>
                    </a:schemeClr>
                  </a:solidFill>
                </a:rPr>
                <a:t>Tiltak</a:t>
              </a:r>
              <a:endParaRPr lang="nb-NO" sz="2400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5" name="Rektangel 14"/>
            <p:cNvSpPr/>
            <p:nvPr/>
          </p:nvSpPr>
          <p:spPr>
            <a:xfrm>
              <a:off x="8058484" y="1983874"/>
              <a:ext cx="3983790" cy="199991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7" name="TekstSylinder 16"/>
            <p:cNvSpPr txBox="1"/>
            <p:nvPr/>
          </p:nvSpPr>
          <p:spPr>
            <a:xfrm>
              <a:off x="7809722" y="2346363"/>
              <a:ext cx="2955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mtClean="0">
                  <a:solidFill>
                    <a:schemeClr val="accent1">
                      <a:lumMod val="75000"/>
                    </a:schemeClr>
                  </a:solidFill>
                </a:rPr>
                <a:t>3</a:t>
              </a:r>
              <a:endParaRPr lang="nb-NO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8" name="TekstSylinder 17"/>
            <p:cNvSpPr txBox="1"/>
            <p:nvPr/>
          </p:nvSpPr>
          <p:spPr>
            <a:xfrm>
              <a:off x="566822" y="1226147"/>
              <a:ext cx="2627482" cy="375487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nb-NO" sz="1400" smtClean="0">
                  <a:solidFill>
                    <a:schemeClr val="accent1">
                      <a:lumMod val="75000"/>
                    </a:schemeClr>
                  </a:solidFill>
                </a:rPr>
                <a:t>Det enkelte tiltak plasseres organisatorisk i forhold til ansvar for oppfølging </a:t>
              </a:r>
            </a:p>
            <a:p>
              <a:pPr marL="342900" indent="-342900">
                <a:buFont typeface="+mj-lt"/>
                <a:buAutoNum type="arabicPeriod"/>
              </a:pPr>
              <a:endParaRPr lang="nb-NO" sz="140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nb-NO" sz="1400" smtClean="0">
                  <a:solidFill>
                    <a:schemeClr val="accent1">
                      <a:lumMod val="75000"/>
                    </a:schemeClr>
                  </a:solidFill>
                </a:rPr>
                <a:t>Tiltakene gis en tittel og kan beskrives ytterligere. </a:t>
              </a:r>
            </a:p>
            <a:p>
              <a:pPr marL="342900" indent="-342900">
                <a:buFont typeface="+mj-lt"/>
                <a:buAutoNum type="arabicPeriod"/>
              </a:pPr>
              <a:endParaRPr lang="nb-NO" sz="1400">
                <a:solidFill>
                  <a:schemeClr val="accent1">
                    <a:lumMod val="75000"/>
                  </a:schemeClr>
                </a:solidFill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nb-NO" sz="1400" smtClean="0">
                  <a:solidFill>
                    <a:schemeClr val="accent1">
                      <a:lumMod val="75000"/>
                    </a:schemeClr>
                  </a:solidFill>
                </a:rPr>
                <a:t>Det oppnevnes en saksbehandlerm og frist for gjennomføring av tiltaket kan defineres. Frist for evaluering kan settes. </a:t>
              </a:r>
            </a:p>
            <a:p>
              <a:pPr marL="342900" indent="-342900">
                <a:buFont typeface="+mj-lt"/>
                <a:buAutoNum type="arabicPeriod"/>
              </a:pPr>
              <a:endParaRPr lang="nb-NO" sz="1400">
                <a:solidFill>
                  <a:schemeClr val="accent1">
                    <a:lumMod val="75000"/>
                  </a:schemeClr>
                </a:solidFill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nb-NO" sz="1400" smtClean="0">
                  <a:solidFill>
                    <a:schemeClr val="accent1">
                      <a:lumMod val="75000"/>
                    </a:schemeClr>
                  </a:solidFill>
                </a:rPr>
                <a:t>Det kan tildeles oppgaver til aktuelle personer  ved å klikke </a:t>
              </a:r>
              <a:r>
                <a:rPr lang="nb-NO" sz="1400">
                  <a:solidFill>
                    <a:schemeClr val="accent1">
                      <a:lumMod val="75000"/>
                    </a:schemeClr>
                  </a:solidFill>
                </a:rPr>
                <a:t>på «grønn +» til høyre i bildet</a:t>
              </a:r>
              <a:r>
                <a:rPr lang="nb-NO" sz="1400" smtClean="0">
                  <a:solidFill>
                    <a:schemeClr val="accent1">
                      <a:lumMod val="75000"/>
                    </a:schemeClr>
                  </a:solidFill>
                </a:rPr>
                <a:t>.</a:t>
              </a:r>
              <a:endParaRPr lang="nb-NO" sz="14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3869984" y="1155509"/>
              <a:ext cx="8172290" cy="753501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9" name="TekstSylinder 18"/>
            <p:cNvSpPr txBox="1"/>
            <p:nvPr/>
          </p:nvSpPr>
          <p:spPr>
            <a:xfrm>
              <a:off x="3546469" y="1347593"/>
              <a:ext cx="2419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mtClean="0">
                  <a:solidFill>
                    <a:schemeClr val="accent1">
                      <a:lumMod val="75000"/>
                    </a:schemeClr>
                  </a:solidFill>
                </a:rPr>
                <a:t>1</a:t>
              </a:r>
              <a:endParaRPr lang="nb-NO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0" name="Rektangel 19"/>
            <p:cNvSpPr/>
            <p:nvPr/>
          </p:nvSpPr>
          <p:spPr>
            <a:xfrm>
              <a:off x="3869984" y="4042612"/>
              <a:ext cx="8172290" cy="753501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1" name="TekstSylinder 20"/>
            <p:cNvSpPr txBox="1"/>
            <p:nvPr/>
          </p:nvSpPr>
          <p:spPr>
            <a:xfrm>
              <a:off x="3549486" y="4188795"/>
              <a:ext cx="2419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>
                  <a:solidFill>
                    <a:schemeClr val="accent1">
                      <a:lumMod val="75000"/>
                    </a:schemeClr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6327762"/>
      </p:ext>
    </p:extLst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7763.0"/>
  <p:tag name="AS_RELEASE_DATE" val="2023.05.14"/>
  <p:tag name="AS_TITLE" val="Aspose.Slides for .NET 4.0 Client Profile"/>
  <p:tag name="AS_VERSION" val="23.5"/>
</p:tagLst>
</file>

<file path=ppt/theme/theme1.xml><?xml version="1.0" encoding="utf-8"?>
<a:theme xmlns:r="http://schemas.openxmlformats.org/officeDocument/2006/relationships"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Helse Sør-Øst</Company>
  <PresentationFormat>Widescreen</PresentationFormat>
  <Paragraphs>56</Paragraphs>
  <Slides>10</Slides>
  <Notes>0</Notes>
  <TotalTime>45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5">
      <vt:lpstr>Arial</vt:lpstr>
      <vt:lpstr>Calibri Light</vt:lpstr>
      <vt:lpstr>Calibri</vt:lpstr>
      <vt:lpstr>Courier New</vt:lpstr>
      <vt:lpstr>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23.0500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PowerPoint-presentasjon</dc:title>
  <dc:creator>Per Gunnar Waldal</dc:creator>
  <dc:description>EK_Avdeling¤2#4¤2# ¤3#EK_Avsnitt¤2#4¤2# ¤3#EK_Bedriftsnavn¤2#1¤2#Sørlandet sykehus HF¤3#EK_GjelderFra¤2#0¤2#03.04.2024¤3#EK_KlGjelderFra¤2#0¤2#¤3#EK_Opprettet¤2#0¤2#14.04.2021¤3#EK_Utgitt¤2#0¤2#14.04.2021¤3#EK_IBrukDato¤2#0¤2#03.04.2024¤3#EK_DokumentID¤2#0¤2#D52897¤3#EK_DokTittel¤2#0¤2#Tilsyn og konsernrevisjoner - brukerveiledning¤3#EK_DokType¤2#0¤2#Brukerveiledning¤3#EK_DocLvlShort¤2#0¤2# ¤3#EK_DocLevel¤2#0¤2# ¤3#EK_EksRef¤2#2¤2# 0	¤3#EK_Erstatter¤2#0¤2#0.01¤3#EK_ErstatterD¤2#0¤2#04.08.2022¤3#EK_Signatur¤2#0¤2#&lt;ikke styrt&gt;¤3#EK_Verifisert¤2#0¤2# ¤3#EK_Hørt¤2#0¤2# ¤3#EK_AuditReview¤2#2¤2# ¤3#EK_AuditApprove¤2#2¤2# ¤3#EK_Gradering¤2#0¤2#Åpen¤3#EK_Gradnr¤2#4¤2#0¤3#EK_Kapittel¤2#4¤2# ¤3#EK_Referanse¤2#2¤2# 0	¤3#EK_RefNr¤2#0¤2#I.6.2.2.2-6¤3#EK_Revisjon¤2#0¤2#-¤3#EK_Ansvarlig¤2#0¤2#Siren Wetrhus Knutsen¤3#EK_SkrevetAv¤2#0¤2# ¤3#EK_DokAnsvNavn¤2#0¤2# ¤3#EK_UText2¤2#0¤2# ¤3#EK_UText3¤2#0¤2# ¤3#EK_UText4¤2#0¤2# ¤3#EK_Status¤2#0¤2#I bruk¤3#EK_Stikkord¤2#0¤2#¤3#EK_SuperStikkord¤2#0¤2#¤3#EK_Rapport¤2#3¤2#¤3#EK_EKPrintMerke¤2#0¤2#¤3#EK_Watermark¤2#0¤2#¤3#EK_Utgave¤2#0¤2#0.02¤3#EK_Merknad¤2#7¤2#¤3#EK_VerLogg¤2#2¤2#Ver. 0.02 - 03.04.2024|¤1#Ver. 0.01 - 04.08.2022|¤1#Ver. 0.00 - 14.04.2021|¤3#EK_RF1¤2#4¤2# ¤3#EK_RF2¤2#4¤2# ¤3#EK_RF3¤2#4¤2# ¤3#EK_RF4¤2#4¤2# ¤3#EK_RF5¤2#4¤2# ¤3#EK_RF6¤2#4¤2# ¤3#EK_RF7¤2#4¤2# ¤3#EK_RF8¤2#4¤2# ¤3#EK_RF9¤2#4¤2# ¤3#EK_Mappe1¤2#4¤2# ¤3#EK_Mappe2¤2#4¤2# ¤3#EK_Mappe3¤2#4¤2# ¤3#EK_Mappe4¤2#4¤2# ¤3#EK_Mappe5¤2#4¤2# ¤3#EK_Mappe6¤2#4¤2# ¤3#EK_Mappe7¤2#4¤2# ¤3#EK_Mappe8¤2#4¤2# ¤3#EK_Mappe9¤2#4¤2# ¤3#EK_DL¤2#0¤2#6¤3#EK_GjelderTil¤2#0¤2#03.04.2026¤3#EK_Vedlegg¤2#2¤2# 0	¤3#EK_AvdelingOver¤2#4¤2# ¤3#EK_HRefNr¤2#0¤2# ¤3#EK_HbNavn¤2#0¤2# ¤3#EK_DokRefnr¤2#4¤2#000106020202¤3#EK_Dokendrdato¤2#4¤2#10.05.2023 13:35:58¤3#EK_HbType¤2#4¤2# ¤3#EK_Offisiell¤2#4¤2# ¤3#EK_VedleggRef¤2#4¤2#I.6.2.2.2-6¤3#EK_Strukt00¤2#5¤2#¤5#I¤5#Foretaksnivå¤5#0¤5#0¤4#.¤5#6¤5#Virksomhetsstyring¤5#0¤5#0¤4#.¤5#2¤5#Kvalitet og pasientsikkerhet¤5#0¤5#0¤4#.¤5#2¤5#Dokumentstyring¤5#0¤5#0¤4#.¤5#2¤5#Brukerveiledninger EK¤5#0¤5#0¤4#\¤3#EK_Strukt01¤2#5¤2#¤3#EK_Strukt02¤2#5¤2# ¤3#EK_Pub¤2#6¤2#;15;¤3#EKR_DokType¤2#0¤2# ¤3#EKR_Doktittel¤2#0¤2# ¤3#EKR_DokumentID¤2#0¤2# ¤3#EKR_RefNr¤2#0¤2# ¤3#EKR_Gradering¤2#0¤2# ¤3#EKR_Signatur¤2#0¤2# ¤3#EKR_Verifisert¤2#0¤2# ¤3#EKR_Hørt¤2#0¤2# ¤3#EKR_AuditReview¤2#2¤2# ¤3#EKR_AuditApprove¤2#2¤2# ¤3#EKR_AuditFinal¤2#2¤2# ¤3#EKR_Dokeier¤2#0¤2# ¤3#EKR_Status¤2#0¤2# ¤3#EKR_Opprettet¤2#0¤2# ¤3#EKR_Endret¤2#0¤2# ¤3#EKR_Ibruk¤2#0¤2# ¤3#EKR_Rapport¤2#3¤2# ¤3#EKR_Utgitt¤2#0¤2# ¤3#EKR_SkrevetAv¤2#0¤2# ¤3#EKR_UText1¤2#0¤2# ¤3#EKR_UText2¤2#0¤2# ¤3#EKR_UText3¤2#0¤2# ¤3#EKR_UText4¤2#0¤2# ¤3#EKR_DokRefnr¤2#4¤2# ¤3#EKR_Gradnr¤2#4¤2# ¤3#EKR_Strukt00¤2#5¤2#¤5#I¤5#Foretaksnivå¤5#0¤5#0¤4#.¤5#6¤5#Virksomhetsstyring¤5#0¤5#0¤4#.¤5#2¤5#Kvalitet og pasientsikkerhet¤5#0¤5#0¤4#.¤5#2¤5#Dokumentstyring¤5#0¤5#0¤4#.¤5#2¤5#Brukerveiledninger EK¤5#0¤5#0¤4#\¤3#</dc:description>
  <cp:keywords>&lt;dok52897.pptx&gt;&lt;n&gt;ek_type&lt;/n&gt;&lt;v&gt;DOK&lt;/v&gt;&lt;n&gt;khb&lt;/n&gt;&lt;v&gt;UB&lt;/v&gt;&lt;n&gt;beskyttet&lt;/n&gt;&lt;v&gt;nei&lt;/v&gt;&lt;/dok52897.pptx&gt;</cp:keywords>
  <cp:lastModifiedBy>Siren Wetrhus Knutsen</cp:lastModifiedBy>
  <cp:revision>31</cp:revision>
  <dcterms:created xsi:type="dcterms:W3CDTF">2021-04-13T09:40:17Z</dcterms:created>
  <dcterms:modified xsi:type="dcterms:W3CDTF">2024-09-23T09:01:07Z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urrDocVer">
    <vt:lpwstr>2.20</vt:lpwstr>
  </property>
  <property fmtid="{D5CDD505-2E9C-101B-9397-08002B2CF9AE}" pid="3" name="EK_Format">
    <vt:lpwstr>-1</vt:lpwstr>
  </property>
</Properties>
</file>