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9" r:id="rId3"/>
  </p:sldIdLst>
  <p:sldSz cx="12192000" cy="6858000"/>
  <p:notesSz cx="6858000" cy="9144000"/>
  <p:custDataLst>
    <p:tags r:id="rId4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1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008974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529671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034405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925939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081190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254075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153005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715837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968978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455082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957077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636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kvalitet.sshf.no/docs/pub/dok52914.pdf" TargetMode="External"/><Relationship Id="rId13" Type="http://schemas.openxmlformats.org/officeDocument/2006/relationships/hyperlink" Target="https://kvalitet.sshf.no/docs/pub/dok52899.pdf" TargetMode="External"/><Relationship Id="rId3" Type="http://schemas.openxmlformats.org/officeDocument/2006/relationships/slide" Target="slide2.xml"/><Relationship Id="rId7" Type="http://schemas.openxmlformats.org/officeDocument/2006/relationships/image" Target="../media/image1.png"/><Relationship Id="rId12" Type="http://schemas.openxmlformats.org/officeDocument/2006/relationships/hyperlink" Target="https://kvalitet.sshf.no/docs/pub/dok52904.pdf" TargetMode="External"/><Relationship Id="rId2" Type="http://schemas.openxmlformats.org/officeDocument/2006/relationships/hyperlink" Target="https://kvalitet.sshf.no/docs/pub/dok27522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kvalitet.sshf.no/docs/pub/dok45368.pdf" TargetMode="External"/><Relationship Id="rId11" Type="http://schemas.openxmlformats.org/officeDocument/2006/relationships/hyperlink" Target="https://kvalitet.sshf.no/docs/pub/dok52903.pdf" TargetMode="External"/><Relationship Id="rId5" Type="http://schemas.openxmlformats.org/officeDocument/2006/relationships/hyperlink" Target="https://kvalitet.sshf.no/docs/pub/dok27434.pdf" TargetMode="External"/><Relationship Id="rId10" Type="http://schemas.openxmlformats.org/officeDocument/2006/relationships/hyperlink" Target="https://kvalitet.sshf.no/docs/pub/dok52901.pdf" TargetMode="External"/><Relationship Id="rId4" Type="http://schemas.openxmlformats.org/officeDocument/2006/relationships/hyperlink" Target="https://kvalitet.sshf.no/docs/pub/dok46994.pdf" TargetMode="External"/><Relationship Id="rId9" Type="http://schemas.openxmlformats.org/officeDocument/2006/relationships/hyperlink" Target="https://kvalitet.sshf.no/docs/pub/dok52900.pdf" TargetMode="External"/><Relationship Id="rId14" Type="http://schemas.openxmlformats.org/officeDocument/2006/relationships/hyperlink" Target="https://kvalitet.sshf.no/docs/pub/dok52905.pdf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kvalitet.sshf.no/docs/pub/dok52914.pdf" TargetMode="External"/><Relationship Id="rId13" Type="http://schemas.openxmlformats.org/officeDocument/2006/relationships/hyperlink" Target="https://kvalitet.sshf.no/docs/pub/dok52899.pdf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kvalitet.sshf.no/docs/pub/dok27203.pdf" TargetMode="External"/><Relationship Id="rId12" Type="http://schemas.openxmlformats.org/officeDocument/2006/relationships/hyperlink" Target="https://kvalitet.sshf.no/docs/pub/dok52904.pdf" TargetMode="External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kvalitet.sshf.no/docs/dok/dok42697.docx" TargetMode="External"/><Relationship Id="rId11" Type="http://schemas.openxmlformats.org/officeDocument/2006/relationships/hyperlink" Target="https://kvalitet.sshf.no/docs/pub/dok52903.pdf" TargetMode="External"/><Relationship Id="rId5" Type="http://schemas.openxmlformats.org/officeDocument/2006/relationships/hyperlink" Target="https://kvalitet.sshf.no/docs/pub/dok27501.pdf" TargetMode="External"/><Relationship Id="rId15" Type="http://schemas.openxmlformats.org/officeDocument/2006/relationships/hyperlink" Target="https://kvalitet.sshf.no/docs/pub/dok52905.pdf" TargetMode="External"/><Relationship Id="rId10" Type="http://schemas.openxmlformats.org/officeDocument/2006/relationships/hyperlink" Target="https://kvalitet.sshf.no/docs/pub/dok52901.pdf" TargetMode="External"/><Relationship Id="rId4" Type="http://schemas.openxmlformats.org/officeDocument/2006/relationships/hyperlink" Target="https://kvalitet.sshf.no/docs/dok/dok42696.docx" TargetMode="External"/><Relationship Id="rId9" Type="http://schemas.openxmlformats.org/officeDocument/2006/relationships/hyperlink" Target="https://kvalitet.sshf.no/docs/pub/dok52900.pdf" TargetMode="External"/><Relationship Id="rId14" Type="http://schemas.openxmlformats.org/officeDocument/2006/relationships/hyperlink" Target="https://kvalitet.sshf.no/docs/dok/dok42783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dertittel 2"/>
          <p:cNvSpPr txBox="1"/>
          <p:nvPr/>
        </p:nvSpPr>
        <p:spPr>
          <a:xfrm>
            <a:off x="3933825" y="1523403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b="1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. Tiltak</a:t>
            </a:r>
            <a:endParaRPr lang="nb-NO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Undertittel 2">
            <a:hlinkClick r:id="rId2" tgtFrame="_blank"/>
          </p:cNvPr>
          <p:cNvSpPr txBox="1"/>
          <p:nvPr/>
        </p:nvSpPr>
        <p:spPr>
          <a:xfrm>
            <a:off x="3933825" y="2319539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Tverrfaglig tiltak</a:t>
            </a:r>
            <a:endParaRPr lang="nb-NO"/>
          </a:p>
        </p:txBody>
      </p:sp>
      <p:sp>
        <p:nvSpPr>
          <p:cNvPr id="12" name="Undertittel 2">
            <a:hlinkClick r:id="rId3" action="ppaction://hlinksldjump"/>
          </p:cNvPr>
          <p:cNvSpPr txBox="1"/>
          <p:nvPr/>
        </p:nvSpPr>
        <p:spPr>
          <a:xfrm>
            <a:off x="3933825" y="2823964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Monofaglig tiltak</a:t>
            </a:r>
            <a:endParaRPr lang="nb-NO"/>
          </a:p>
        </p:txBody>
      </p:sp>
      <p:sp>
        <p:nvSpPr>
          <p:cNvPr id="13" name="Undertittel 2">
            <a:hlinkClick r:id="rId4" tgtFrame="_blank"/>
          </p:cNvPr>
          <p:cNvSpPr txBox="1"/>
          <p:nvPr/>
        </p:nvSpPr>
        <p:spPr>
          <a:xfrm>
            <a:off x="3933825" y="3328389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Hjemmebesøk</a:t>
            </a:r>
            <a:endParaRPr lang="nb-NO"/>
          </a:p>
        </p:txBody>
      </p:sp>
      <p:sp>
        <p:nvSpPr>
          <p:cNvPr id="14" name="Undertittel 2">
            <a:hlinkClick r:id="rId5" tgtFrame="_blank"/>
          </p:cNvPr>
          <p:cNvSpPr txBox="1"/>
          <p:nvPr/>
        </p:nvSpPr>
        <p:spPr>
          <a:xfrm>
            <a:off x="3933825" y="3832814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Rehabiliteringsplan</a:t>
            </a:r>
            <a:endParaRPr lang="nb-NO"/>
          </a:p>
        </p:txBody>
      </p:sp>
      <p:sp>
        <p:nvSpPr>
          <p:cNvPr id="15" name="Undertittel 2">
            <a:hlinkClick r:id="rId6" tgtFrame="_blank"/>
          </p:cNvPr>
          <p:cNvSpPr txBox="1"/>
          <p:nvPr/>
        </p:nvSpPr>
        <p:spPr>
          <a:xfrm>
            <a:off x="3933825" y="4337239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Pårørende</a:t>
            </a:r>
            <a:endParaRPr lang="nb-NO"/>
          </a:p>
        </p:txBody>
      </p:sp>
      <p:cxnSp>
        <p:nvCxnSpPr>
          <p:cNvPr id="23" name="Rett linje 22"/>
          <p:cNvCxnSpPr/>
          <p:nvPr/>
        </p:nvCxnSpPr>
        <p:spPr>
          <a:xfrm flipH="1">
            <a:off x="3200400" y="1085850"/>
            <a:ext cx="0" cy="5524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tt linje 24"/>
          <p:cNvCxnSpPr/>
          <p:nvPr/>
        </p:nvCxnSpPr>
        <p:spPr>
          <a:xfrm flipV="1">
            <a:off x="3857625" y="273070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tt linje 25"/>
          <p:cNvCxnSpPr/>
          <p:nvPr/>
        </p:nvCxnSpPr>
        <p:spPr>
          <a:xfrm flipV="1">
            <a:off x="3857625" y="3268273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tt linje 26"/>
          <p:cNvCxnSpPr/>
          <p:nvPr/>
        </p:nvCxnSpPr>
        <p:spPr>
          <a:xfrm flipV="1">
            <a:off x="3857625" y="378518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tt linje 27"/>
          <p:cNvCxnSpPr/>
          <p:nvPr/>
        </p:nvCxnSpPr>
        <p:spPr>
          <a:xfrm flipV="1">
            <a:off x="3857625" y="4289015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tt linje 28"/>
          <p:cNvCxnSpPr/>
          <p:nvPr/>
        </p:nvCxnSpPr>
        <p:spPr>
          <a:xfrm flipV="1">
            <a:off x="3857625" y="4822415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/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4859" y="2719189"/>
            <a:ext cx="1688941" cy="1688941"/>
          </a:xfrm>
          <a:prstGeom prst="rect">
            <a:avLst/>
          </a:prstGeom>
        </p:spPr>
      </p:pic>
      <p:sp>
        <p:nvSpPr>
          <p:cNvPr id="37" name="Undertittel 2">
            <a:hlinkClick r:id="rId8" tgtFrame="_blank"/>
          </p:cNvPr>
          <p:cNvSpPr txBox="1"/>
          <p:nvPr/>
        </p:nvSpPr>
        <p:spPr>
          <a:xfrm>
            <a:off x="10506075" y="6125589"/>
            <a:ext cx="110489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Til forsiden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41" name="Undertittel 2"/>
          <p:cNvSpPr txBox="1"/>
          <p:nvPr/>
        </p:nvSpPr>
        <p:spPr>
          <a:xfrm>
            <a:off x="444500" y="200025"/>
            <a:ext cx="11290300" cy="612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3200" b="1" smtClean="0"/>
              <a:t>Rehabiliteringstilbud for multitraumepasienter ved ESR</a:t>
            </a:r>
            <a:endParaRPr lang="nb-NO" sz="3200" b="1"/>
          </a:p>
        </p:txBody>
      </p:sp>
      <p:sp>
        <p:nvSpPr>
          <p:cNvPr id="31" name="Undertittel 2">
            <a:hlinkClick r:id="rId9" tgtFrame="_blank"/>
          </p:cNvPr>
          <p:cNvSpPr txBox="1"/>
          <p:nvPr/>
        </p:nvSpPr>
        <p:spPr>
          <a:xfrm>
            <a:off x="444500" y="1401368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2</a:t>
            </a:r>
            <a:r>
              <a:rPr lang="nb-NO" sz="1200" smtClean="0"/>
              <a:t>. Innkomst</a:t>
            </a:r>
            <a:endParaRPr lang="nb-NO" sz="1200"/>
          </a:p>
        </p:txBody>
      </p:sp>
      <p:sp>
        <p:nvSpPr>
          <p:cNvPr id="32" name="Undertittel 2">
            <a:hlinkClick r:id="rId10" tgtFrame="_blank"/>
          </p:cNvPr>
          <p:cNvSpPr txBox="1"/>
          <p:nvPr/>
        </p:nvSpPr>
        <p:spPr>
          <a:xfrm>
            <a:off x="444500" y="1647825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3</a:t>
            </a:r>
            <a:r>
              <a:rPr lang="nb-NO" sz="1200" smtClean="0"/>
              <a:t>. Kartlegging</a:t>
            </a:r>
            <a:endParaRPr lang="nb-NO" sz="1200"/>
          </a:p>
        </p:txBody>
      </p:sp>
      <p:sp>
        <p:nvSpPr>
          <p:cNvPr id="34" name="Undertittel 2"/>
          <p:cNvSpPr txBox="1"/>
          <p:nvPr/>
        </p:nvSpPr>
        <p:spPr>
          <a:xfrm>
            <a:off x="447675" y="1894282"/>
            <a:ext cx="192261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b="1" smtClean="0">
                <a:solidFill>
                  <a:schemeClr val="accent1">
                    <a:lumMod val="75000"/>
                  </a:schemeClr>
                </a:solidFill>
              </a:rPr>
              <a:t>4. Tiltak</a:t>
            </a:r>
            <a:endParaRPr lang="nb-NO" sz="12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3" name="Undertittel 2">
            <a:hlinkClick r:id="rId3" action="ppaction://hlinksldjump"/>
          </p:cNvPr>
          <p:cNvSpPr txBox="1"/>
          <p:nvPr/>
        </p:nvSpPr>
        <p:spPr>
          <a:xfrm>
            <a:off x="730250" y="215938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- Monofaglig tiltak</a:t>
            </a:r>
            <a:endParaRPr lang="nb-NO" sz="1200"/>
          </a:p>
        </p:txBody>
      </p:sp>
      <p:sp>
        <p:nvSpPr>
          <p:cNvPr id="44" name="Undertittel 2">
            <a:hlinkClick r:id="rId11" tgtFrame="_blank"/>
          </p:cNvPr>
          <p:cNvSpPr txBox="1"/>
          <p:nvPr/>
        </p:nvSpPr>
        <p:spPr>
          <a:xfrm>
            <a:off x="444499" y="2436017"/>
            <a:ext cx="2489201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5</a:t>
            </a:r>
            <a:r>
              <a:rPr lang="nb-NO" sz="1200" smtClean="0"/>
              <a:t>. Utreise/Oppfølging</a:t>
            </a:r>
            <a:endParaRPr lang="nb-NO" sz="1200"/>
          </a:p>
        </p:txBody>
      </p:sp>
      <p:sp>
        <p:nvSpPr>
          <p:cNvPr id="45" name="Undertittel 2">
            <a:hlinkClick r:id="rId12" tgtFrame="_blank"/>
          </p:cNvPr>
          <p:cNvSpPr txBox="1"/>
          <p:nvPr/>
        </p:nvSpPr>
        <p:spPr>
          <a:xfrm>
            <a:off x="444500" y="2712852"/>
            <a:ext cx="2374900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6</a:t>
            </a:r>
            <a:r>
              <a:rPr lang="nb-NO" sz="1200" smtClean="0"/>
              <a:t>. </a:t>
            </a:r>
            <a:r>
              <a:rPr lang="nb-NO" sz="1200"/>
              <a:t>Pasientinfo/pårørendearbeid</a:t>
            </a:r>
          </a:p>
        </p:txBody>
      </p:sp>
      <p:sp>
        <p:nvSpPr>
          <p:cNvPr id="47" name="Undertittel 2">
            <a:hlinkClick r:id="rId13" tgtFrame="_blank"/>
          </p:cNvPr>
          <p:cNvSpPr txBox="1"/>
          <p:nvPr/>
        </p:nvSpPr>
        <p:spPr>
          <a:xfrm>
            <a:off x="444498" y="1143763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1. Før innleggelse/Inntak</a:t>
            </a:r>
            <a:endParaRPr lang="nb-NO" sz="1200"/>
          </a:p>
        </p:txBody>
      </p:sp>
      <p:sp>
        <p:nvSpPr>
          <p:cNvPr id="40" name="Undertittel 2"/>
          <p:cNvSpPr txBox="1"/>
          <p:nvPr/>
        </p:nvSpPr>
        <p:spPr>
          <a:xfrm>
            <a:off x="444498" y="5818106"/>
            <a:ext cx="2451102" cy="864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900" b="1" smtClean="0"/>
              <a:t>Behandlingsansvarlig lege: </a:t>
            </a:r>
            <a:r>
              <a:rPr lang="nb-NO" sz="900" smtClean="0"/>
              <a:t>Reinhild Lange</a:t>
            </a:r>
          </a:p>
          <a:p>
            <a:pPr algn="l"/>
            <a:r>
              <a:rPr lang="nb-NO" sz="900" b="1" smtClean="0"/>
              <a:t>Kontaktperson/EK-ansvarlig:</a:t>
            </a:r>
            <a:r>
              <a:rPr lang="nb-NO" sz="900" smtClean="0"/>
              <a:t> Inger Lise Sørensen</a:t>
            </a:r>
          </a:p>
          <a:p>
            <a:pPr algn="l"/>
            <a:r>
              <a:rPr lang="nb-NO" sz="900" b="1" smtClean="0"/>
              <a:t>Sist revidert: </a:t>
            </a:r>
            <a:r>
              <a:rPr lang="nb-NO" sz="900" smtClean="0"/>
              <a:t>13.01.2017</a:t>
            </a:r>
          </a:p>
          <a:p>
            <a:pPr algn="l"/>
            <a:r>
              <a:rPr lang="nb-NO" sz="900" smtClean="0"/>
              <a:t> </a:t>
            </a:r>
            <a:endParaRPr lang="nb-NO" sz="1100"/>
          </a:p>
        </p:txBody>
      </p:sp>
      <p:sp>
        <p:nvSpPr>
          <p:cNvPr id="30" name="Undertittel 2">
            <a:hlinkClick r:id="rId14" tgtFrame="_blank"/>
          </p:cNvPr>
          <p:cNvSpPr txBox="1"/>
          <p:nvPr/>
        </p:nvSpPr>
        <p:spPr>
          <a:xfrm>
            <a:off x="452437" y="2998422"/>
            <a:ext cx="2381251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7. Andre relevante dokumenter</a:t>
            </a:r>
            <a:endParaRPr lang="nb-NO" sz="1200"/>
          </a:p>
        </p:txBody>
      </p:sp>
    </p:spTree>
    <p:extLst>
      <p:ext uri="{BB962C8B-B14F-4D97-AF65-F5344CB8AC3E}">
        <p14:creationId xmlns:p14="http://schemas.microsoft.com/office/powerpoint/2010/main" val="383967501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dertittel 2"/>
          <p:cNvSpPr txBox="1"/>
          <p:nvPr/>
        </p:nvSpPr>
        <p:spPr>
          <a:xfrm>
            <a:off x="3933825" y="1523403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b="1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. Tiltak</a:t>
            </a:r>
            <a:endParaRPr lang="nb-NO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Undertittel 2"/>
          <p:cNvSpPr txBox="1"/>
          <p:nvPr/>
        </p:nvSpPr>
        <p:spPr>
          <a:xfrm>
            <a:off x="3933825" y="2319539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Tverrfaglig tiltak</a:t>
            </a:r>
            <a:endParaRPr lang="nb-NO"/>
          </a:p>
        </p:txBody>
      </p:sp>
      <p:sp>
        <p:nvSpPr>
          <p:cNvPr id="12" name="Undertittel 2">
            <a:hlinkClick r:id="rId2" action="ppaction://hlinksldjump"/>
          </p:cNvPr>
          <p:cNvSpPr txBox="1"/>
          <p:nvPr/>
        </p:nvSpPr>
        <p:spPr>
          <a:xfrm>
            <a:off x="3933825" y="2823964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Monofaglig tiltak</a:t>
            </a:r>
            <a:endParaRPr lang="nb-NO"/>
          </a:p>
        </p:txBody>
      </p:sp>
      <p:cxnSp>
        <p:nvCxnSpPr>
          <p:cNvPr id="23" name="Rett linje 22"/>
          <p:cNvCxnSpPr/>
          <p:nvPr/>
        </p:nvCxnSpPr>
        <p:spPr>
          <a:xfrm flipH="1">
            <a:off x="3200400" y="1085850"/>
            <a:ext cx="0" cy="5524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tt linje 24"/>
          <p:cNvCxnSpPr/>
          <p:nvPr/>
        </p:nvCxnSpPr>
        <p:spPr>
          <a:xfrm flipV="1">
            <a:off x="3857625" y="273070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4859" y="2719189"/>
            <a:ext cx="1688941" cy="1688941"/>
          </a:xfrm>
          <a:prstGeom prst="rect">
            <a:avLst/>
          </a:prstGeom>
        </p:spPr>
      </p:pic>
      <p:sp>
        <p:nvSpPr>
          <p:cNvPr id="31" name="Undertittel 2">
            <a:hlinkClick r:id="rId4" tgtFrame="_blank"/>
          </p:cNvPr>
          <p:cNvSpPr txBox="1"/>
          <p:nvPr/>
        </p:nvSpPr>
        <p:spPr>
          <a:xfrm>
            <a:off x="4559298" y="3335548"/>
            <a:ext cx="2022477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Ergoterapi</a:t>
            </a:r>
            <a:endParaRPr lang="nb-NO" sz="1800"/>
          </a:p>
        </p:txBody>
      </p:sp>
      <p:sp>
        <p:nvSpPr>
          <p:cNvPr id="32" name="Undertittel 2">
            <a:hlinkClick r:id="rId5" tgtFrame="_blank"/>
          </p:cNvPr>
          <p:cNvSpPr txBox="1"/>
          <p:nvPr/>
        </p:nvSpPr>
        <p:spPr>
          <a:xfrm>
            <a:off x="4559298" y="3705225"/>
            <a:ext cx="2022477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Fysioterapi</a:t>
            </a:r>
            <a:endParaRPr lang="nb-NO" sz="1800"/>
          </a:p>
        </p:txBody>
      </p:sp>
      <p:sp>
        <p:nvSpPr>
          <p:cNvPr id="33" name="Undertittel 2">
            <a:hlinkClick r:id="rId6" tgtFrame="_blank"/>
          </p:cNvPr>
          <p:cNvSpPr txBox="1"/>
          <p:nvPr/>
        </p:nvSpPr>
        <p:spPr>
          <a:xfrm>
            <a:off x="4559298" y="4074902"/>
            <a:ext cx="1553403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Lege</a:t>
            </a:r>
            <a:endParaRPr lang="nb-NO" sz="1800"/>
          </a:p>
        </p:txBody>
      </p:sp>
      <p:sp>
        <p:nvSpPr>
          <p:cNvPr id="34" name="Undertittel 2">
            <a:hlinkClick r:id="rId7" tgtFrame="_blank"/>
          </p:cNvPr>
          <p:cNvSpPr txBox="1"/>
          <p:nvPr/>
        </p:nvSpPr>
        <p:spPr>
          <a:xfrm>
            <a:off x="4559298" y="4444579"/>
            <a:ext cx="2022477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/>
              <a:t>S</a:t>
            </a:r>
            <a:r>
              <a:rPr lang="nb-NO" sz="1800" smtClean="0"/>
              <a:t>osionom</a:t>
            </a:r>
            <a:endParaRPr lang="nb-NO" sz="1800"/>
          </a:p>
        </p:txBody>
      </p:sp>
      <p:sp>
        <p:nvSpPr>
          <p:cNvPr id="40" name="Undertittel 2">
            <a:hlinkClick r:id="rId8" tgtFrame="_blank"/>
          </p:cNvPr>
          <p:cNvSpPr txBox="1"/>
          <p:nvPr/>
        </p:nvSpPr>
        <p:spPr>
          <a:xfrm>
            <a:off x="10506075" y="6125589"/>
            <a:ext cx="110489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Til forsiden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28" name="Undertittel 2"/>
          <p:cNvSpPr txBox="1"/>
          <p:nvPr/>
        </p:nvSpPr>
        <p:spPr>
          <a:xfrm>
            <a:off x="444500" y="200025"/>
            <a:ext cx="11290300" cy="612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3200" b="1" smtClean="0"/>
              <a:t>Rehabiliteringstilbud for multitraumepasienter ved ESR</a:t>
            </a:r>
            <a:endParaRPr lang="nb-NO" sz="3200" b="1"/>
          </a:p>
        </p:txBody>
      </p:sp>
      <p:sp>
        <p:nvSpPr>
          <p:cNvPr id="29" name="Undertittel 2">
            <a:hlinkClick r:id="rId9" tgtFrame="_blank"/>
          </p:cNvPr>
          <p:cNvSpPr txBox="1"/>
          <p:nvPr/>
        </p:nvSpPr>
        <p:spPr>
          <a:xfrm>
            <a:off x="444500" y="1401368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2</a:t>
            </a:r>
            <a:r>
              <a:rPr lang="nb-NO" sz="1200" smtClean="0"/>
              <a:t>. Innkomst</a:t>
            </a:r>
            <a:endParaRPr lang="nb-NO" sz="1200"/>
          </a:p>
        </p:txBody>
      </p:sp>
      <p:sp>
        <p:nvSpPr>
          <p:cNvPr id="30" name="Undertittel 2">
            <a:hlinkClick r:id="rId10" tgtFrame="_blank"/>
          </p:cNvPr>
          <p:cNvSpPr txBox="1"/>
          <p:nvPr/>
        </p:nvSpPr>
        <p:spPr>
          <a:xfrm>
            <a:off x="444500" y="1647825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3</a:t>
            </a:r>
            <a:r>
              <a:rPr lang="nb-NO" sz="1200" smtClean="0"/>
              <a:t>. Kartlegging</a:t>
            </a:r>
            <a:endParaRPr lang="nb-NO" sz="1200"/>
          </a:p>
        </p:txBody>
      </p:sp>
      <p:sp>
        <p:nvSpPr>
          <p:cNvPr id="41" name="Undertittel 2">
            <a:hlinkClick r:id="rId2" action="ppaction://hlinksldjump"/>
          </p:cNvPr>
          <p:cNvSpPr txBox="1"/>
          <p:nvPr/>
        </p:nvSpPr>
        <p:spPr>
          <a:xfrm>
            <a:off x="447675" y="1894282"/>
            <a:ext cx="192261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4. Tiltak</a:t>
            </a:r>
            <a:endParaRPr lang="nb-NO" sz="1200"/>
          </a:p>
        </p:txBody>
      </p:sp>
      <p:sp>
        <p:nvSpPr>
          <p:cNvPr id="42" name="Undertittel 2">
            <a:hlinkClick r:id="" action="ppaction://noaction"/>
          </p:cNvPr>
          <p:cNvSpPr txBox="1"/>
          <p:nvPr/>
        </p:nvSpPr>
        <p:spPr>
          <a:xfrm>
            <a:off x="730250" y="215938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b="1" smtClean="0">
                <a:solidFill>
                  <a:schemeClr val="accent1">
                    <a:lumMod val="75000"/>
                  </a:schemeClr>
                </a:solidFill>
              </a:rPr>
              <a:t>- Monofaglig tiltak</a:t>
            </a:r>
            <a:endParaRPr lang="nb-NO" sz="12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3" name="Undertittel 2">
            <a:hlinkClick r:id="rId11" tgtFrame="_blank"/>
          </p:cNvPr>
          <p:cNvSpPr txBox="1"/>
          <p:nvPr/>
        </p:nvSpPr>
        <p:spPr>
          <a:xfrm>
            <a:off x="444499" y="2436017"/>
            <a:ext cx="2489201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5</a:t>
            </a:r>
            <a:r>
              <a:rPr lang="nb-NO" sz="1200" smtClean="0"/>
              <a:t>. Utreise/Oppfølging</a:t>
            </a:r>
            <a:endParaRPr lang="nb-NO" sz="1200"/>
          </a:p>
        </p:txBody>
      </p:sp>
      <p:sp>
        <p:nvSpPr>
          <p:cNvPr id="44" name="Undertittel 2">
            <a:hlinkClick r:id="rId12" tgtFrame="_blank"/>
          </p:cNvPr>
          <p:cNvSpPr txBox="1"/>
          <p:nvPr/>
        </p:nvSpPr>
        <p:spPr>
          <a:xfrm>
            <a:off x="444500" y="2712852"/>
            <a:ext cx="2374900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6</a:t>
            </a:r>
            <a:r>
              <a:rPr lang="nb-NO" sz="1200" smtClean="0"/>
              <a:t>. </a:t>
            </a:r>
            <a:r>
              <a:rPr lang="nb-NO" sz="1200"/>
              <a:t>Pasientinfo/pårørendearbeid</a:t>
            </a:r>
          </a:p>
          <a:p>
            <a:pPr algn="l"/>
            <a:endParaRPr lang="nb-NO" sz="1200"/>
          </a:p>
        </p:txBody>
      </p:sp>
      <p:sp>
        <p:nvSpPr>
          <p:cNvPr id="46" name="Undertittel 2">
            <a:hlinkClick r:id="rId13" tgtFrame="_blank"/>
          </p:cNvPr>
          <p:cNvSpPr txBox="1"/>
          <p:nvPr/>
        </p:nvSpPr>
        <p:spPr>
          <a:xfrm>
            <a:off x="444498" y="1143763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1. Før innleggelse/Inntak</a:t>
            </a:r>
            <a:endParaRPr lang="nb-NO" sz="1200"/>
          </a:p>
        </p:txBody>
      </p:sp>
      <p:sp>
        <p:nvSpPr>
          <p:cNvPr id="22" name="Undertittel 2"/>
          <p:cNvSpPr txBox="1"/>
          <p:nvPr/>
        </p:nvSpPr>
        <p:spPr>
          <a:xfrm>
            <a:off x="444498" y="5818106"/>
            <a:ext cx="2451102" cy="864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900" b="1" smtClean="0"/>
              <a:t>Behandlingsansvarlig lege: </a:t>
            </a:r>
            <a:r>
              <a:rPr lang="nb-NO" sz="900" smtClean="0"/>
              <a:t>Reinhild Lange</a:t>
            </a:r>
          </a:p>
          <a:p>
            <a:pPr algn="l"/>
            <a:r>
              <a:rPr lang="nb-NO" sz="900" b="1" smtClean="0"/>
              <a:t>Kontaktperson/EK-ansvarlig:</a:t>
            </a:r>
            <a:r>
              <a:rPr lang="nb-NO" sz="900" smtClean="0"/>
              <a:t> Inger Lise Sørensen</a:t>
            </a:r>
          </a:p>
          <a:p>
            <a:pPr algn="l"/>
            <a:r>
              <a:rPr lang="nb-NO" sz="900" b="1" smtClean="0"/>
              <a:t>Sist revidert: </a:t>
            </a:r>
            <a:r>
              <a:rPr lang="nb-NO" sz="900" smtClean="0"/>
              <a:t>13.01.2017</a:t>
            </a:r>
          </a:p>
          <a:p>
            <a:pPr algn="l"/>
            <a:r>
              <a:rPr lang="nb-NO" sz="900" smtClean="0"/>
              <a:t> </a:t>
            </a:r>
            <a:endParaRPr lang="nb-NO" sz="1100"/>
          </a:p>
        </p:txBody>
      </p:sp>
      <p:sp>
        <p:nvSpPr>
          <p:cNvPr id="26" name="Undertittel 2">
            <a:hlinkClick r:id="rId14" tgtFrame="_blank"/>
          </p:cNvPr>
          <p:cNvSpPr txBox="1"/>
          <p:nvPr/>
        </p:nvSpPr>
        <p:spPr>
          <a:xfrm>
            <a:off x="4559298" y="4814256"/>
            <a:ext cx="2022477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Sykepleietjenesten</a:t>
            </a:r>
            <a:endParaRPr lang="nb-NO" sz="1800"/>
          </a:p>
        </p:txBody>
      </p:sp>
      <p:sp>
        <p:nvSpPr>
          <p:cNvPr id="24" name="Undertittel 2">
            <a:hlinkClick r:id="rId15" tgtFrame="_blank"/>
          </p:cNvPr>
          <p:cNvSpPr txBox="1"/>
          <p:nvPr/>
        </p:nvSpPr>
        <p:spPr>
          <a:xfrm>
            <a:off x="452437" y="2998422"/>
            <a:ext cx="2381251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7. Andre relevante dokumenter</a:t>
            </a:r>
            <a:endParaRPr lang="nb-NO" sz="1200"/>
          </a:p>
        </p:txBody>
      </p:sp>
    </p:spTree>
    <p:extLst>
      <p:ext uri="{BB962C8B-B14F-4D97-AF65-F5344CB8AC3E}">
        <p14:creationId xmlns:p14="http://schemas.microsoft.com/office/powerpoint/2010/main" val="1797268285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122</Words>
  <Application>Microsoft Office PowerPoint</Application>
  <PresentationFormat>Widescreen</PresentationFormat>
  <Paragraphs>42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PowerPoint-presentasjon</vt:lpstr>
      <vt:lpstr>PowerPoint-presentasjon</vt:lpstr>
    </vt:vector>
  </TitlesOfParts>
  <Company>Helse Sør-Øst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Vemund Gitlestad</dc:creator>
  <cp:keywords>&lt;dok52902.pptx&gt;&lt;n&gt;ek_type&lt;/n&gt;&lt;v&gt;DOK&lt;/v&gt;&lt;n&gt;khb&lt;/n&gt;&lt;v&gt;UB&lt;/v&gt;&lt;n&gt;beskyttet&lt;/n&gt;&lt;v&gt;nei&lt;/v&gt;&lt;/dok52902.pptx&gt;</cp:keywords>
  <dc:description>EK_Avdeling¤2#4¤2# ¤3#EK_Avsnitt¤2#4¤2# ¤3#EK_Bedriftsnavn¤2#1¤2#Sørlandet sykehus HF¤3#EK_GjelderFra¤2#0¤2#31.12.2023¤3#EK_KlGjelderFra¤2#0¤2#¤3#EK_Opprettet¤2#0¤2#15.04.2021¤3#EK_Utgitt¤2#0¤2#21.04.2021¤3#EK_IBrukDato¤2#0¤2#31.10.2023¤3#EK_DokumentID¤2#0¤2#D52902¤3#EK_DokTittel¤2#0¤2#Portalside - Multitraume - Tiltak - ESR, AFR¤3#EK_DokType¤2#0¤2#Generelt dokument¤3#EK_DocLvlShort¤2#0¤2#Nivå 2¤3#EK_DocLevel¤2#0¤2#Avdelingsdokumenter¤3#EK_EksRef¤2#2¤2# 0	¤3#EK_Erstatter¤2#0¤2#0.02¤3#EK_ErstatterD¤2#0¤2#25.04.2023¤3#EK_Signatur¤2#0¤2#&lt;ikke styrt&gt;¤3#EK_Verifisert¤2#0¤2# ¤3#EK_Hørt¤2#0¤2# ¤3#EK_AuditReview¤2#2¤2# ¤3#EK_AuditApprove¤2#2¤2# ¤3#EK_Gradering¤2#0¤2#Åpen¤3#EK_Gradnr¤2#4¤2#0¤3#EK_Kapittel¤2#4¤2# ¤3#EK_Referanse¤2#2¤2# 16	II.SOK.AFR.1.9-22	Portalside - Multitraume - Førsteside - ESR, AFR	52914	dok52914.pptx	¤1#II.SOK.AFR.1.9-23	Portalside - Multitraume - Før innleggelse - ESR, AFR	52899	dok52899.pptx	¤1#II.SOK.AFR.1.9-24	Portalside - Multitraume - Innkomst  -ESR, AFR	52900	dok52900.pptx	¤1#II.SOK.AFR.1.9-25	Portalside - Multitraume - Kartlegging - ESR, AFR	52901	dok52901.pptx	¤1#II.SOK.AFR.1.9-27	Portalside - Multitraume - Utreise - ESR, AFR	52903	dok52903.pptx	¤1#II.SOK.AFR.1.9-28	Portalside - Multitraume - Pasient-/pårørendeinformasjon - ESR, AFR	52904	dok52904.pptx	¤1#II.SOK.AFR.1.9-29	Portalside - Multitraume - Andre relevante dokumenter - ESR, AFR	52905	dok52905.pptx	¤1#II.SOK.AFR.2.1-1	Individuell rehabiliteringsplan - Enhet for spesialisert rehabilitering, AFR	27434	dok27434.docx	¤1#II.SOK.AFR.2.1-4	Involvering av pårørende - Enhet for spesialisert rehabilitering, AFR	45368	dok45368.docx	¤1#II.SOK.AFR.2.1-8	ESR. Ergoterapi - Hjemmebesøk/-trening	46994	dok46994.docx	¤1#II.SOK.AFR.2.1.1-11	Multitraume - tverrfaglig tiltak, AFR	27522	dok27522.docx	¤1#II.SOK.AFR.2.1.1-12	Multitraume- lege tiltak AFR	42697	dok42697.docx	¤1#II.SOK.AFR.2.1.1-13	Multitraume- pleietjenesten tiltak, AFR	42783	dok42783.docx	¤1#II.SOK.AFR.2.1.1-14	Multitraume- ergoterapi tiltak, AFR	42696	dok42696.docx	¤1#II.SOK.AFR.2.1.1-15	Multitraume - fysioterapi tiltak AFR	27501	dok27501.docx	¤1#II.SOK.AFR.2.1.6.4-1	Sosionomtjenestens arbeid i Avdeling for fysikalsk medisin og rehabilitering	27203	dok27203.docx	¤1#¤3#EK_RefNr¤2#0¤2#II.SOK.AFR.1.9-26¤3#EK_Revisjon¤2#0¤2#-¤3#EK_Ansvarlig¤2#0¤2#Inger Lise Sørensen¤3#EK_SkrevetAv¤2#0¤2#Vemund Gitlestad¤3#EK_DokAnsvNavn¤2#0¤2# ¤3#EK_UText2¤2#0¤2# ¤3#EK_UText3¤2#0¤2# ¤3#EK_UText4¤2#0¤2# ¤3#EK_Status¤2#0¤2#I bruk¤3#EK_Stikkord¤2#0¤2#¤3#EK_SuperStikkord¤2#0¤2#¤3#EK_Rapport¤2#3¤2#¤3#EK_EKPrintMerke¤2#0¤2#¤3#EK_Watermark¤2#0¤2#¤3#EK_Utgave¤2#0¤2#0.03¤3#EK_Merknad¤2#7¤2#¤3#EK_VerLogg¤2#2¤2#Ver. 0.03 - 31.10.2023|¤1#Ver. 0.02 - 25.04.2023|Forlenget gyldighet til 25.04.2025 uten endringer i dokumentet.¤1#Ver. 0.01 - 21.04.2021|¤1#Ver. 0.00 - 21.04.2021|¤3#EK_RF1¤2#4¤2#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¤3#EK_DL¤2#0¤2#26¤3#EK_GjelderTil¤2#0¤2#31.12.2025¤3#EK_Vedlegg¤2#2¤2# 0	¤3#EK_AvdelingOver¤2#4¤2# ¤3#EK_HRefNr¤2#0¤2# ¤3#EK_HbNavn¤2#0¤2# ¤3#EK_DokRefnr¤2#4¤2#000203040109¤3#EK_Dokendrdato¤2#4¤2#24.10.2023 22:06:53¤3#EK_HbType¤2#4¤2# ¤3#EK_Offisiell¤2#4¤2# ¤3#EK_VedleggRef¤2#4¤2#II.SOK.AFR.1.9-26¤3#EK_Strukt00¤2#5¤2#¤5#II¤5#Klinikknivå¤5#0¤5#0¤4#.¤5#SOK¤5#Somatikk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</dc:description>
  <cp:lastModifiedBy>Anders M. M. Östling</cp:lastModifiedBy>
  <cp:revision>73</cp:revision>
  <dcterms:created xsi:type="dcterms:W3CDTF">2020-10-09T11:20:39Z</dcterms:created>
  <dcterms:modified xsi:type="dcterms:W3CDTF">2023-10-31T09:08:23Z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rrDocVer">
    <vt:lpwstr>2.20</vt:lpwstr>
  </property>
  <property fmtid="{D5CDD505-2E9C-101B-9397-08002B2CF9AE}" pid="3" name="EK_Format">
    <vt:lpwstr>-1</vt:lpwstr>
  </property>
</Properties>
</file>